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257" r:id="rId2"/>
    <p:sldId id="355" r:id="rId3"/>
    <p:sldId id="356" r:id="rId4"/>
    <p:sldId id="258" r:id="rId5"/>
    <p:sldId id="259" r:id="rId6"/>
    <p:sldId id="260" r:id="rId7"/>
    <p:sldId id="276" r:id="rId8"/>
    <p:sldId id="278" r:id="rId9"/>
    <p:sldId id="351" r:id="rId10"/>
    <p:sldId id="328" r:id="rId11"/>
    <p:sldId id="330" r:id="rId12"/>
    <p:sldId id="331" r:id="rId13"/>
    <p:sldId id="261" r:id="rId14"/>
    <p:sldId id="262" r:id="rId15"/>
    <p:sldId id="264" r:id="rId16"/>
    <p:sldId id="332" r:id="rId17"/>
    <p:sldId id="267" r:id="rId18"/>
    <p:sldId id="268" r:id="rId19"/>
    <p:sldId id="269" r:id="rId20"/>
    <p:sldId id="337" r:id="rId21"/>
    <p:sldId id="280" r:id="rId22"/>
    <p:sldId id="282" r:id="rId23"/>
    <p:sldId id="283" r:id="rId24"/>
    <p:sldId id="284" r:id="rId25"/>
    <p:sldId id="285" r:id="rId26"/>
    <p:sldId id="286" r:id="rId27"/>
    <p:sldId id="334" r:id="rId28"/>
    <p:sldId id="335" r:id="rId29"/>
    <p:sldId id="271" r:id="rId30"/>
    <p:sldId id="336" r:id="rId31"/>
    <p:sldId id="272" r:id="rId32"/>
    <p:sldId id="274" r:id="rId33"/>
    <p:sldId id="338" r:id="rId34"/>
    <p:sldId id="339" r:id="rId35"/>
    <p:sldId id="294" r:id="rId36"/>
    <p:sldId id="340" r:id="rId37"/>
    <p:sldId id="341" r:id="rId38"/>
    <p:sldId id="342" r:id="rId39"/>
    <p:sldId id="295" r:id="rId40"/>
    <p:sldId id="296" r:id="rId41"/>
    <p:sldId id="298" r:id="rId42"/>
    <p:sldId id="299" r:id="rId43"/>
    <p:sldId id="300" r:id="rId44"/>
    <p:sldId id="303" r:id="rId45"/>
    <p:sldId id="304" r:id="rId46"/>
    <p:sldId id="353" r:id="rId47"/>
    <p:sldId id="306" r:id="rId48"/>
    <p:sldId id="307" r:id="rId49"/>
    <p:sldId id="308" r:id="rId50"/>
    <p:sldId id="309" r:id="rId51"/>
    <p:sldId id="310" r:id="rId52"/>
    <p:sldId id="311" r:id="rId53"/>
    <p:sldId id="349" r:id="rId54"/>
    <p:sldId id="350" r:id="rId55"/>
    <p:sldId id="343" r:id="rId56"/>
    <p:sldId id="344" r:id="rId57"/>
    <p:sldId id="345" r:id="rId58"/>
    <p:sldId id="346" r:id="rId59"/>
    <p:sldId id="354" r:id="rId60"/>
    <p:sldId id="348" r:id="rId61"/>
    <p:sldId id="319" r:id="rId62"/>
    <p:sldId id="321" r:id="rId63"/>
    <p:sldId id="322" r:id="rId64"/>
    <p:sldId id="324" r:id="rId6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1E1FF"/>
    <a:srgbClr val="D5D5FF"/>
    <a:srgbClr val="000099"/>
    <a:srgbClr val="FF9900"/>
    <a:srgbClr val="0066FF"/>
    <a:srgbClr val="00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42" y="-51"/>
      </p:cViewPr>
      <p:guideLst>
        <p:guide orient="horz" pos="3840"/>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666"/>
    </p:cViewPr>
  </p:sorterViewPr>
  <p:notesViewPr>
    <p:cSldViewPr>
      <p:cViewPr varScale="1">
        <p:scale>
          <a:sx n="62" d="100"/>
          <a:sy n="62" d="100"/>
        </p:scale>
        <p:origin x="-1680" y="-77"/>
      </p:cViewPr>
      <p:guideLst>
        <p:guide orient="horz" pos="2880"/>
        <p:guide pos="3888"/>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08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09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09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08C788D-A106-4C89-8937-08489A4779FA}" type="slidenum">
              <a:rPr lang="en-US" altLang="zh-CN"/>
              <a:pPr>
                <a:defRPr/>
              </a:pPr>
              <a:t>‹#›</a:t>
            </a:fld>
            <a:endParaRPr lang="en-US" altLang="zh-CN"/>
          </a:p>
        </p:txBody>
      </p:sp>
    </p:spTree>
    <p:extLst>
      <p:ext uri="{BB962C8B-B14F-4D97-AF65-F5344CB8AC3E}">
        <p14:creationId xmlns:p14="http://schemas.microsoft.com/office/powerpoint/2010/main" val="1198523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75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B6619A5-F1CB-485B-A55F-86960197C41F}" type="slidenum">
              <a:rPr lang="en-US" altLang="zh-CN"/>
              <a:pPr>
                <a:defRPr/>
              </a:pPr>
              <a:t>‹#›</a:t>
            </a:fld>
            <a:endParaRPr lang="en-US" altLang="zh-CN"/>
          </a:p>
        </p:txBody>
      </p:sp>
    </p:spTree>
    <p:extLst>
      <p:ext uri="{BB962C8B-B14F-4D97-AF65-F5344CB8AC3E}">
        <p14:creationId xmlns:p14="http://schemas.microsoft.com/office/powerpoint/2010/main" val="4016362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2E48FD45-419D-4F2C-8AFE-512AA21F7F92}" type="slidenum">
              <a:rPr lang="en-US" altLang="zh-CN" sz="1200" smtClean="0"/>
              <a:pPr eaLnBrk="1" hangingPunct="1"/>
              <a:t>1</a:t>
            </a:fld>
            <a:endParaRPr lang="en-US" altLang="zh-CN" sz="1200"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xfrm>
            <a:off x="762000" y="4343400"/>
            <a:ext cx="5410200" cy="4114800"/>
          </a:xfrm>
          <a:noFill/>
        </p:spPr>
        <p:txBody>
          <a:bodyPr/>
          <a:lstStyle/>
          <a:p>
            <a:pPr eaLnBrk="1" hangingPunct="1">
              <a:lnSpc>
                <a:spcPct val="115000"/>
              </a:lnSpc>
            </a:pPr>
            <a:r>
              <a:rPr lang="zh-CN" altLang="en-US" sz="2400" smtClean="0">
                <a:latin typeface="楷体_GB2312" pitchFamily="49" charset="-122"/>
                <a:ea typeface="楷体_GB2312" pitchFamily="49" charset="-122"/>
              </a:rPr>
              <a:t>和其它课程一样，第一堂课的内容都是讲</a:t>
            </a:r>
            <a:r>
              <a:rPr lang="zh-CN" altLang="en-US" sz="2400" smtClean="0">
                <a:latin typeface="Arial" charset="0"/>
                <a:ea typeface="楷体_GB2312" pitchFamily="49" charset="-122"/>
              </a:rPr>
              <a:t>“</a:t>
            </a:r>
            <a:r>
              <a:rPr lang="zh-CN" altLang="en-US" sz="2400" smtClean="0">
                <a:latin typeface="楷体_GB2312" pitchFamily="49" charset="-122"/>
                <a:ea typeface="楷体_GB2312" pitchFamily="49" charset="-122"/>
              </a:rPr>
              <a:t>绪论</a:t>
            </a:r>
            <a:r>
              <a:rPr lang="zh-CN" altLang="en-US" sz="2400" smtClean="0">
                <a:latin typeface="Arial" charset="0"/>
                <a:ea typeface="楷体_GB2312" pitchFamily="49" charset="-122"/>
              </a:rPr>
              <a:t>”</a:t>
            </a:r>
            <a:r>
              <a:rPr lang="zh-CN" altLang="en-US" sz="2400" smtClean="0">
                <a:latin typeface="楷体_GB2312" pitchFamily="49" charset="-122"/>
                <a:ea typeface="楷体_GB2312" pitchFamily="49" charset="-122"/>
              </a:rPr>
              <a:t> ，所谓绪论是要解决两个问题</a:t>
            </a:r>
            <a:r>
              <a:rPr lang="en-US" altLang="zh-CN" sz="2400" smtClean="0">
                <a:latin typeface="楷体_GB2312" pitchFamily="49" charset="-122"/>
                <a:ea typeface="楷体_GB2312" pitchFamily="49" charset="-122"/>
              </a:rPr>
              <a:t>:</a:t>
            </a:r>
            <a:r>
              <a:rPr lang="en-US" altLang="zh-CN" sz="2400" smtClean="0">
                <a:latin typeface="Arial" charset="0"/>
                <a:ea typeface="楷体_GB2312" pitchFamily="49" charset="-122"/>
              </a:rPr>
              <a:t>“</a:t>
            </a:r>
            <a:r>
              <a:rPr lang="zh-CN" altLang="en-US" sz="2400" smtClean="0">
                <a:latin typeface="楷体_GB2312" pitchFamily="49" charset="-122"/>
                <a:ea typeface="楷体_GB2312" pitchFamily="49" charset="-122"/>
              </a:rPr>
              <a:t>学什么？</a:t>
            </a:r>
            <a:r>
              <a:rPr lang="zh-CN" altLang="en-US" sz="2400" smtClean="0">
                <a:latin typeface="Arial" charset="0"/>
                <a:ea typeface="楷体_GB2312" pitchFamily="49" charset="-122"/>
              </a:rPr>
              <a:t>”</a:t>
            </a:r>
            <a:r>
              <a:rPr lang="zh-CN" altLang="en-US" sz="2400" smtClean="0">
                <a:latin typeface="楷体_GB2312" pitchFamily="49" charset="-122"/>
                <a:ea typeface="楷体_GB2312" pitchFamily="49" charset="-122"/>
              </a:rPr>
              <a:t> </a:t>
            </a:r>
            <a:r>
              <a:rPr lang="zh-CN" altLang="en-US" sz="2400" smtClean="0">
                <a:latin typeface="Arial" charset="0"/>
                <a:ea typeface="楷体_GB2312" pitchFamily="49" charset="-122"/>
              </a:rPr>
              <a:t>“</a:t>
            </a:r>
            <a:r>
              <a:rPr lang="zh-CN" altLang="en-US" sz="2400" smtClean="0">
                <a:latin typeface="楷体_GB2312" pitchFamily="49" charset="-122"/>
                <a:ea typeface="楷体_GB2312" pitchFamily="49" charset="-122"/>
              </a:rPr>
              <a:t>怎么学？</a:t>
            </a:r>
            <a:r>
              <a:rPr lang="zh-CN" altLang="en-US" sz="2400" smtClean="0">
                <a:latin typeface="Arial" charset="0"/>
                <a:ea typeface="楷体_GB2312" pitchFamily="49" charset="-122"/>
              </a:rPr>
              <a:t>”</a:t>
            </a:r>
            <a:endParaRPr lang="zh-CN" altLang="en-US" sz="2400" smtClean="0">
              <a:latin typeface="楷体_GB2312" pitchFamily="49" charset="-122"/>
              <a:ea typeface="楷体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F0545DCA-AE4D-4B30-8A8E-5C0C44E25DF7}" type="slidenum">
              <a:rPr lang="en-US" altLang="zh-CN" sz="1200" smtClean="0"/>
              <a:pPr eaLnBrk="1" hangingPunct="1"/>
              <a:t>17</a:t>
            </a:fld>
            <a:endParaRPr lang="en-US" altLang="zh-CN" sz="1200" smtClean="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又如，二维数组也是一个数据结构， 对</a:t>
            </a:r>
            <a:r>
              <a:rPr lang="en-US" altLang="zh-CN" sz="2400" smtClean="0">
                <a:ea typeface="楷体_GB2312" pitchFamily="49" charset="-122"/>
              </a:rPr>
              <a:t>2</a:t>
            </a:r>
            <a:r>
              <a:rPr lang="zh-CN" altLang="en-US" sz="2400" smtClean="0">
                <a:ea typeface="楷体_GB2312" pitchFamily="49" charset="-122"/>
              </a:rPr>
              <a:t>行</a:t>
            </a:r>
            <a:r>
              <a:rPr lang="en-US" altLang="zh-CN" sz="2400" smtClean="0">
                <a:ea typeface="楷体_GB2312" pitchFamily="49" charset="-122"/>
              </a:rPr>
              <a:t>3</a:t>
            </a:r>
            <a:r>
              <a:rPr lang="zh-CN" altLang="en-US" sz="2400" smtClean="0">
                <a:ea typeface="楷体_GB2312" pitchFamily="49" charset="-122"/>
              </a:rPr>
              <a:t>列的二维数据来说，它是</a:t>
            </a:r>
            <a:r>
              <a:rPr lang="en-US" altLang="zh-CN" sz="2400" smtClean="0">
                <a:ea typeface="楷体_GB2312" pitchFamily="49" charset="-122"/>
              </a:rPr>
              <a:t>6</a:t>
            </a:r>
            <a:r>
              <a:rPr lang="zh-CN" altLang="en-US" sz="2400" smtClean="0">
                <a:ea typeface="楷体_GB2312" pitchFamily="49" charset="-122"/>
              </a:rPr>
              <a:t>个数据元素的集合，并且在数据元素之间存在两个关系。每个关系是一个</a:t>
            </a:r>
            <a:r>
              <a:rPr lang="zh-CN" altLang="en-US" sz="2400" smtClean="0">
                <a:latin typeface="Arial" charset="0"/>
                <a:ea typeface="楷体_GB2312" pitchFamily="49" charset="-122"/>
              </a:rPr>
              <a:t>“</a:t>
            </a:r>
            <a:r>
              <a:rPr lang="zh-CN" altLang="en-US" sz="2400" smtClean="0">
                <a:ea typeface="楷体_GB2312" pitchFamily="49" charset="-122"/>
              </a:rPr>
              <a:t>次序</a:t>
            </a:r>
            <a:r>
              <a:rPr lang="zh-CN" altLang="en-US" sz="2400" smtClean="0">
                <a:latin typeface="Arial" charset="0"/>
                <a:ea typeface="楷体_GB2312" pitchFamily="49" charset="-122"/>
              </a:rPr>
              <a:t>”</a:t>
            </a:r>
            <a:r>
              <a:rPr lang="zh-CN" altLang="en-US" sz="2400" smtClean="0">
                <a:ea typeface="楷体_GB2312" pitchFamily="49" charset="-122"/>
              </a:rPr>
              <a:t> 关系。</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5BC58999-1852-437E-8CAB-A63D0A2A583F}" type="slidenum">
              <a:rPr lang="en-US" altLang="zh-CN" sz="1200" smtClean="0"/>
              <a:pPr eaLnBrk="1" hangingPunct="1"/>
              <a:t>18</a:t>
            </a:fld>
            <a:endParaRPr lang="en-US" altLang="zh-CN" sz="1200"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如果在同样 </a:t>
            </a:r>
            <a:r>
              <a:rPr lang="en-US" altLang="zh-CN" sz="2400" smtClean="0">
                <a:ea typeface="楷体_GB2312" pitchFamily="49" charset="-122"/>
              </a:rPr>
              <a:t>6 </a:t>
            </a:r>
            <a:r>
              <a:rPr lang="zh-CN" altLang="en-US" sz="2400" smtClean="0">
                <a:ea typeface="楷体_GB2312" pitchFamily="49" charset="-122"/>
              </a:rPr>
              <a:t>个元素之间只存在一个次序关系，那它是另外一个数据结构。</a:t>
            </a:r>
          </a:p>
          <a:p>
            <a:pPr eaLnBrk="1" hangingPunct="1"/>
            <a:r>
              <a:rPr lang="zh-CN" altLang="en-US" sz="2400" smtClean="0">
                <a:ea typeface="楷体_GB2312" pitchFamily="49" charset="-122"/>
              </a:rPr>
              <a:t>可见，关系对数据结构的重要性，也正说明数据结构和数据对象之不同处。</a:t>
            </a:r>
          </a:p>
          <a:p>
            <a:pPr eaLnBrk="1" hangingPunct="1"/>
            <a:r>
              <a:rPr lang="zh-CN" altLang="en-US" sz="2400" smtClean="0">
                <a:ea typeface="楷体_GB2312" pitchFamily="49" charset="-122"/>
              </a:rPr>
              <a:t>因为这种关系是数据元素间客观存在的，和计算机没有关系，所以又称逻辑关系。</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CE5ECC41-2454-48C4-83D3-A37D0D6C39D1}" type="slidenum">
              <a:rPr lang="en-US" altLang="zh-CN" sz="1200" smtClean="0"/>
              <a:pPr eaLnBrk="1" hangingPunct="1"/>
              <a:t>19</a:t>
            </a:fld>
            <a:endParaRPr lang="en-US" altLang="zh-CN" sz="1200" smtClean="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以上讨论的都是线性关系，对数据结构来讲，关系不一定是线性的，也可以是非线性的，如社会关系就是一种非线性的层次关系。</a:t>
            </a:r>
          </a:p>
          <a:p>
            <a:pPr eaLnBrk="1" hangingPunct="1"/>
            <a:r>
              <a:rPr lang="zh-CN" altLang="en-US" sz="2400" smtClean="0">
                <a:ea typeface="楷体_GB2312" pitchFamily="49" charset="-122"/>
              </a:rPr>
              <a:t>又如，在</a:t>
            </a:r>
            <a:r>
              <a:rPr lang="en-US" altLang="zh-CN" sz="2400" smtClean="0">
                <a:ea typeface="楷体_GB2312" pitchFamily="49" charset="-122"/>
              </a:rPr>
              <a:t>1.1</a:t>
            </a:r>
            <a:r>
              <a:rPr lang="zh-CN" altLang="en-US" sz="2400" smtClean="0">
                <a:ea typeface="楷体_GB2312" pitchFamily="49" charset="-122"/>
              </a:rPr>
              <a:t>中举例提到的，铺设煤气管道网线中各个点之间的关系是一个</a:t>
            </a:r>
            <a:r>
              <a:rPr lang="zh-CN" altLang="en-US" sz="2400" smtClean="0">
                <a:latin typeface="Arial" charset="0"/>
                <a:ea typeface="楷体_GB2312" pitchFamily="49" charset="-122"/>
              </a:rPr>
              <a:t>“</a:t>
            </a:r>
            <a:r>
              <a:rPr lang="zh-CN" altLang="en-US" sz="2400" smtClean="0">
                <a:ea typeface="楷体_GB2312" pitchFamily="49" charset="-122"/>
              </a:rPr>
              <a:t>网</a:t>
            </a:r>
            <a:r>
              <a:rPr lang="zh-CN" altLang="en-US" sz="2400" smtClean="0">
                <a:latin typeface="Arial" charset="0"/>
                <a:ea typeface="楷体_GB2312" pitchFamily="49" charset="-122"/>
              </a:rPr>
              <a:t>”</a:t>
            </a:r>
            <a:r>
              <a:rPr lang="zh-CN" altLang="en-US" sz="2400" smtClean="0">
                <a:ea typeface="楷体_GB2312" pitchFamily="49" charset="-122"/>
              </a:rPr>
              <a:t> 的关系。</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2B350EEE-161B-49CB-B1E2-0ECA8A2988F4}" type="slidenum">
              <a:rPr lang="en-US" altLang="zh-CN" sz="1200" smtClean="0"/>
              <a:pPr eaLnBrk="1" hangingPunct="1"/>
              <a:t>21</a:t>
            </a:fld>
            <a:endParaRPr lang="en-US" altLang="zh-CN" sz="1200"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由上页定义可见，不同的数据结构取决于数据元素之间存在的是什么关系？</a:t>
            </a:r>
          </a:p>
          <a:p>
            <a:pPr eaLnBrk="1" hangingPunct="1"/>
            <a:r>
              <a:rPr lang="zh-CN" altLang="en-US" sz="2400" smtClean="0">
                <a:ea typeface="楷体_GB2312" pitchFamily="49" charset="-122"/>
              </a:rPr>
              <a:t>从关系不同可将数据结构分为四类，如果我们蒋没有关系页看成是一种关系，那它就是集合。这个集合和集合论中讨论的集合是同一概念。</a:t>
            </a:r>
          </a:p>
          <a:p>
            <a:pPr eaLnBrk="1" hangingPunct="1"/>
            <a:endParaRPr lang="en-US" altLang="zh-CN" sz="2400" smtClean="0">
              <a:ea typeface="楷体_GB2312"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9FA4A74-CB62-411A-A254-7CF976CE2FEB}" type="slidenum">
              <a:rPr lang="en-US" altLang="zh-CN" sz="1200" smtClean="0"/>
              <a:pPr eaLnBrk="1" hangingPunct="1"/>
              <a:t>22</a:t>
            </a:fld>
            <a:endParaRPr lang="en-US" altLang="zh-CN" sz="1200" smtClean="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分别如何表示数据元素和关系。</a:t>
            </a:r>
          </a:p>
          <a:p>
            <a:pPr eaLnBrk="1" hangingPunct="1"/>
            <a:r>
              <a:rPr lang="zh-CN" altLang="en-US" sz="2400" smtClean="0">
                <a:ea typeface="楷体_GB2312" pitchFamily="49" charset="-122"/>
              </a:rPr>
              <a:t>计算机中处理信息的最小单位是一个二进制的</a:t>
            </a:r>
            <a:r>
              <a:rPr lang="zh-CN" altLang="en-US" sz="2400" smtClean="0">
                <a:latin typeface="Arial" charset="0"/>
                <a:ea typeface="楷体_GB2312" pitchFamily="49" charset="-122"/>
              </a:rPr>
              <a:t>“</a:t>
            </a:r>
            <a:r>
              <a:rPr lang="zh-CN" altLang="en-US" sz="2400" smtClean="0">
                <a:ea typeface="楷体_GB2312" pitchFamily="49" charset="-122"/>
              </a:rPr>
              <a:t>位</a:t>
            </a:r>
            <a:r>
              <a:rPr lang="zh-CN" altLang="en-US" sz="2400" smtClean="0">
                <a:latin typeface="Arial" charset="0"/>
                <a:ea typeface="楷体_GB2312" pitchFamily="49" charset="-122"/>
              </a:rPr>
              <a:t>”</a:t>
            </a:r>
            <a:r>
              <a:rPr lang="zh-CN" altLang="en-US" sz="2400" smtClean="0">
                <a:ea typeface="楷体_GB2312" pitchFamily="49" charset="-122"/>
              </a:rPr>
              <a:t>，任何数值和字符都可以用二进制位串表示，因此所有数据元素都可以用这样的位串来表示。</a:t>
            </a:r>
          </a:p>
          <a:p>
            <a:pPr eaLnBrk="1" hangingPunct="1"/>
            <a:r>
              <a:rPr lang="zh-CN" altLang="en-US" sz="2400" smtClean="0">
                <a:ea typeface="楷体_GB2312" pitchFamily="49" charset="-122"/>
              </a:rPr>
              <a:t>当数据元素包括多个数据项时，每个数据项就是一个子位串。</a:t>
            </a:r>
          </a:p>
          <a:p>
            <a:pPr eaLnBrk="1" hangingPunct="1"/>
            <a:endParaRPr lang="en-US" altLang="zh-CN" sz="2400" smtClean="0">
              <a:ea typeface="楷体_GB2312"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E764ACFC-A49A-4109-A6C7-8DEE9A1BC006}" type="slidenum">
              <a:rPr lang="en-US" altLang="zh-CN" sz="1200" smtClean="0"/>
              <a:pPr eaLnBrk="1" hangingPunct="1"/>
              <a:t>23</a:t>
            </a:fld>
            <a:endParaRPr lang="en-US" altLang="zh-CN" sz="1200"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因为关系是有序对的集合，因此关系的表示就落实到有序对的表示即可。也就是说如何来表示</a:t>
            </a:r>
            <a:r>
              <a:rPr lang="zh-CN" altLang="en-US" sz="2400" smtClean="0">
                <a:latin typeface="Arial" charset="0"/>
                <a:ea typeface="楷体_GB2312" pitchFamily="49" charset="-122"/>
              </a:rPr>
              <a:t>“</a:t>
            </a:r>
            <a:r>
              <a:rPr lang="en-US" altLang="zh-CN" sz="2400" smtClean="0">
                <a:ea typeface="楷体_GB2312" pitchFamily="49" charset="-122"/>
              </a:rPr>
              <a:t>y</a:t>
            </a:r>
            <a:r>
              <a:rPr lang="zh-CN" altLang="en-US" sz="2400" smtClean="0">
                <a:ea typeface="楷体_GB2312" pitchFamily="49" charset="-122"/>
              </a:rPr>
              <a:t>是</a:t>
            </a:r>
            <a:r>
              <a:rPr lang="en-US" altLang="zh-CN" sz="2400" smtClean="0">
                <a:ea typeface="楷体_GB2312" pitchFamily="49" charset="-122"/>
              </a:rPr>
              <a:t>x</a:t>
            </a:r>
            <a:r>
              <a:rPr lang="zh-CN" altLang="en-US" sz="2400" smtClean="0">
                <a:ea typeface="楷体_GB2312" pitchFamily="49" charset="-122"/>
              </a:rPr>
              <a:t>的后继</a:t>
            </a:r>
            <a:r>
              <a:rPr lang="zh-CN" altLang="en-US" sz="2400" smtClean="0">
                <a:latin typeface="Arial" charset="0"/>
                <a:ea typeface="楷体_GB2312" pitchFamily="49" charset="-122"/>
              </a:rPr>
              <a:t>”</a:t>
            </a:r>
            <a:r>
              <a:rPr lang="zh-CN" altLang="en-US" sz="2400" smtClean="0">
                <a:ea typeface="楷体_GB2312" pitchFamily="49" charset="-122"/>
              </a:rPr>
              <a:t>？</a:t>
            </a:r>
          </a:p>
          <a:p>
            <a:pPr eaLnBrk="1" hangingPunct="1"/>
            <a:r>
              <a:rPr lang="zh-CN" altLang="en-US" sz="2400" smtClean="0">
                <a:ea typeface="楷体_GB2312" pitchFamily="49" charset="-122"/>
              </a:rPr>
              <a:t>有两种表示方法。</a:t>
            </a:r>
          </a:p>
          <a:p>
            <a:pPr eaLnBrk="1" hangingPunct="1"/>
            <a:r>
              <a:rPr lang="zh-CN" altLang="en-US" sz="2400" smtClean="0">
                <a:ea typeface="楷体_GB2312" pitchFamily="49" charset="-122"/>
              </a:rPr>
              <a:t>顺序映象</a:t>
            </a:r>
            <a:r>
              <a:rPr lang="en-US" altLang="zh-CN" sz="2400" smtClean="0">
                <a:ea typeface="楷体_GB2312" pitchFamily="49" charset="-122"/>
              </a:rPr>
              <a:t>:</a:t>
            </a:r>
            <a:r>
              <a:rPr lang="zh-CN" altLang="en-US" sz="2400" smtClean="0">
                <a:ea typeface="楷体_GB2312" pitchFamily="49" charset="-122"/>
              </a:rPr>
              <a:t>以相互之间确定的存储位置来表示。在约定的 </a:t>
            </a:r>
            <a:r>
              <a:rPr lang="en-US" altLang="zh-CN" sz="2400" smtClean="0">
                <a:ea typeface="楷体_GB2312" pitchFamily="49" charset="-122"/>
              </a:rPr>
              <a:t>C </a:t>
            </a:r>
            <a:r>
              <a:rPr lang="zh-CN" altLang="en-US" sz="2400" smtClean="0">
                <a:ea typeface="楷体_GB2312" pitchFamily="49" charset="-122"/>
              </a:rPr>
              <a:t>值下，</a:t>
            </a:r>
            <a:r>
              <a:rPr lang="en-US" altLang="zh-CN" sz="2400" smtClean="0">
                <a:ea typeface="楷体_GB2312" pitchFamily="49" charset="-122"/>
              </a:rPr>
              <a:t>y </a:t>
            </a:r>
            <a:r>
              <a:rPr lang="zh-CN" altLang="en-US" sz="2400" smtClean="0">
                <a:ea typeface="楷体_GB2312" pitchFamily="49" charset="-122"/>
              </a:rPr>
              <a:t>的存储位置随 </a:t>
            </a:r>
            <a:r>
              <a:rPr lang="en-US" altLang="zh-CN" sz="2400" smtClean="0">
                <a:ea typeface="楷体_GB2312" pitchFamily="49" charset="-122"/>
              </a:rPr>
              <a:t>x </a:t>
            </a:r>
            <a:r>
              <a:rPr lang="zh-CN" altLang="en-US" sz="2400" smtClean="0">
                <a:ea typeface="楷体_GB2312" pitchFamily="49" charset="-122"/>
              </a:rPr>
              <a:t>而定。</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AD27AE7E-42DF-4A9F-83DA-623EC9DEAA71}" type="slidenum">
              <a:rPr lang="en-US" altLang="zh-CN" sz="1200" smtClean="0"/>
              <a:pPr eaLnBrk="1" hangingPunct="1"/>
              <a:t>24</a:t>
            </a:fld>
            <a:endParaRPr lang="en-US" altLang="zh-CN" sz="1200" smtClean="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用指针表示后继关系，</a:t>
            </a:r>
            <a:r>
              <a:rPr lang="en-US" altLang="zh-CN" sz="2400" smtClean="0">
                <a:ea typeface="楷体_GB2312" pitchFamily="49" charset="-122"/>
              </a:rPr>
              <a:t>x </a:t>
            </a:r>
            <a:r>
              <a:rPr lang="zh-CN" altLang="en-US" sz="2400" smtClean="0">
                <a:ea typeface="楷体_GB2312" pitchFamily="49" charset="-122"/>
              </a:rPr>
              <a:t>和指针构成一个完整的信息。前者 </a:t>
            </a:r>
            <a:r>
              <a:rPr lang="en-US" altLang="zh-CN" sz="2400" smtClean="0">
                <a:ea typeface="楷体_GB2312" pitchFamily="49" charset="-122"/>
              </a:rPr>
              <a:t>y </a:t>
            </a:r>
            <a:r>
              <a:rPr lang="zh-CN" altLang="en-US" sz="2400" smtClean="0">
                <a:ea typeface="楷体_GB2312" pitchFamily="49" charset="-122"/>
              </a:rPr>
              <a:t>的存储位置是被动确定的，而在此 </a:t>
            </a:r>
            <a:r>
              <a:rPr lang="en-US" altLang="zh-CN" sz="2400" smtClean="0">
                <a:ea typeface="楷体_GB2312" pitchFamily="49" charset="-122"/>
              </a:rPr>
              <a:t>y </a:t>
            </a:r>
            <a:r>
              <a:rPr lang="zh-CN" altLang="en-US" sz="2400" smtClean="0">
                <a:ea typeface="楷体_GB2312" pitchFamily="49" charset="-122"/>
              </a:rPr>
              <a:t>的存储位置是主动的，而指针随 </a:t>
            </a:r>
            <a:r>
              <a:rPr lang="en-US" altLang="zh-CN" sz="2400" smtClean="0">
                <a:ea typeface="楷体_GB2312" pitchFamily="49" charset="-122"/>
              </a:rPr>
              <a:t>y</a:t>
            </a:r>
            <a:r>
              <a:rPr lang="zh-CN" altLang="en-US" sz="2400" smtClean="0">
                <a:ea typeface="楷体_GB2312" pitchFamily="49" charset="-122"/>
              </a:rPr>
              <a:t>的确定而确定。</a:t>
            </a:r>
          </a:p>
          <a:p>
            <a:pPr eaLnBrk="1" hangingPunct="1"/>
            <a:endParaRPr lang="en-US" altLang="zh-CN" sz="2400" smtClean="0">
              <a:ea typeface="楷体_GB2312"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1759B2A7-77CF-43BF-9021-B06FB5A5A20E}" type="slidenum">
              <a:rPr lang="en-US" altLang="zh-CN" sz="1200" smtClean="0"/>
              <a:pPr eaLnBrk="1" hangingPunct="1"/>
              <a:t>25</a:t>
            </a:fld>
            <a:endParaRPr lang="en-US" altLang="zh-CN" sz="1200"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以上是从最低层的数据元素的存储位置来解释存储结构。由于数据结构是在高级语言的层次上来讨论问题，因此也要借用高级语言来描述存储结构。</a:t>
            </a:r>
          </a:p>
          <a:p>
            <a:pPr eaLnBrk="1" hangingPunct="1"/>
            <a:r>
              <a:rPr lang="zh-CN" altLang="en-US" sz="2400" smtClean="0">
                <a:ea typeface="楷体_GB2312" pitchFamily="49" charset="-122"/>
              </a:rPr>
              <a:t>因为以为数组的实现和顺序映象一致，因此通常用一维数组描述次序关系。</a:t>
            </a:r>
          </a:p>
          <a:p>
            <a:pPr eaLnBrk="1" hangingPunct="1"/>
            <a:r>
              <a:rPr lang="zh-CN" altLang="en-US" sz="2400" smtClean="0">
                <a:ea typeface="楷体_GB2312" pitchFamily="49" charset="-122"/>
              </a:rPr>
              <a:t>而指针即地址，和语言中的指针概念一致。</a:t>
            </a:r>
          </a:p>
          <a:p>
            <a:pPr eaLnBrk="1" hangingPunct="1"/>
            <a:endParaRPr lang="en-US" altLang="zh-CN" sz="2400" smtClean="0">
              <a:ea typeface="楷体_GB2312"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3080722-CB68-4136-A63E-9C7BC9DF42A5}" type="slidenum">
              <a:rPr lang="en-US" altLang="zh-CN" sz="1200" smtClean="0"/>
              <a:pPr eaLnBrk="1" hangingPunct="1"/>
              <a:t>26</a:t>
            </a:fld>
            <a:endParaRPr lang="en-US" altLang="zh-CN" sz="1200"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同样，对数据元素也要借用语言中的数据类型来描述。</a:t>
            </a:r>
          </a:p>
          <a:p>
            <a:pPr eaLnBrk="1" hangingPunct="1"/>
            <a:endParaRPr lang="en-US" altLang="zh-CN" sz="2400" smtClean="0">
              <a:ea typeface="楷体_GB2312"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ECDC5DAC-DD74-4B10-A174-74542E1A78BD}" type="slidenum">
              <a:rPr lang="en-US" altLang="zh-CN" sz="1200" smtClean="0"/>
              <a:pPr eaLnBrk="1" hangingPunct="1"/>
              <a:t>29</a:t>
            </a:fld>
            <a:endParaRPr lang="en-US" altLang="zh-CN" sz="1200"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学习过高级语言之后，大家对数据类型的概念都不陌生，相信大家在调试程序中经常还碰到</a:t>
            </a:r>
            <a:r>
              <a:rPr lang="zh-CN" altLang="en-US" sz="2400" smtClean="0">
                <a:latin typeface="Arial" charset="0"/>
                <a:ea typeface="楷体_GB2312" pitchFamily="49" charset="-122"/>
              </a:rPr>
              <a:t>“</a:t>
            </a:r>
            <a:r>
              <a:rPr lang="zh-CN" altLang="en-US" sz="2400" smtClean="0">
                <a:ea typeface="楷体_GB2312" pitchFamily="49" charset="-122"/>
              </a:rPr>
              <a:t>变量没有说明</a:t>
            </a:r>
            <a:r>
              <a:rPr lang="zh-CN" altLang="en-US" sz="2400" smtClean="0">
                <a:latin typeface="Arial" charset="0"/>
                <a:ea typeface="楷体_GB2312" pitchFamily="49" charset="-122"/>
              </a:rPr>
              <a:t>”</a:t>
            </a:r>
            <a:r>
              <a:rPr lang="zh-CN" altLang="en-US" sz="2400" smtClean="0">
                <a:ea typeface="楷体_GB2312" pitchFamily="49" charset="-122"/>
              </a:rPr>
              <a:t>的编译出错的信息提示。通过它，编译系统可以帮助你检查出程序中的某些错误。</a:t>
            </a:r>
          </a:p>
          <a:p>
            <a:pPr eaLnBrk="1" hangingPunct="1"/>
            <a:r>
              <a:rPr lang="zh-CN" altLang="en-US" sz="2400" smtClean="0">
                <a:ea typeface="楷体_GB2312" pitchFamily="49" charset="-122"/>
              </a:rPr>
              <a:t>类型说明的作用是，对</a:t>
            </a:r>
            <a:r>
              <a:rPr lang="zh-CN" altLang="en-US" sz="2400" smtClean="0">
                <a:latin typeface="Arial" charset="0"/>
                <a:ea typeface="楷体_GB2312" pitchFamily="49" charset="-122"/>
              </a:rPr>
              <a:t>“</a:t>
            </a:r>
            <a:r>
              <a:rPr lang="zh-CN" altLang="en-US" sz="2400" smtClean="0">
                <a:ea typeface="楷体_GB2312" pitchFamily="49" charset="-122"/>
              </a:rPr>
              <a:t>变量</a:t>
            </a:r>
            <a:r>
              <a:rPr lang="zh-CN" altLang="en-US" sz="2400" smtClean="0">
                <a:latin typeface="Arial" charset="0"/>
                <a:ea typeface="楷体_GB2312" pitchFamily="49" charset="-122"/>
              </a:rPr>
              <a:t>”</a:t>
            </a:r>
            <a:r>
              <a:rPr lang="zh-CN" altLang="en-US" sz="2400" smtClean="0">
                <a:ea typeface="楷体_GB2312" pitchFamily="49" charset="-122"/>
              </a:rPr>
              <a:t>加上两个约束条件</a:t>
            </a:r>
            <a:r>
              <a:rPr lang="en-US" altLang="zh-CN" sz="2400" smtClean="0">
                <a:ea typeface="楷体_GB2312" pitchFamily="49" charset="-122"/>
              </a:rPr>
              <a:t>:</a:t>
            </a:r>
            <a:r>
              <a:rPr lang="zh-CN" altLang="en-US" sz="2400" smtClean="0">
                <a:ea typeface="楷体_GB2312" pitchFamily="49" charset="-122"/>
              </a:rPr>
              <a:t>一是变量可取值的范围，二是变量可作的操作。</a:t>
            </a:r>
          </a:p>
          <a:p>
            <a:pPr eaLnBrk="1" hangingPunct="1"/>
            <a:endParaRPr lang="en-US" altLang="zh-CN" sz="2400" smtClean="0">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1A22BAF4-9158-4985-A71B-3AA4D6BE9B8E}" type="slidenum">
              <a:rPr lang="en-US" altLang="zh-CN" sz="1200" smtClean="0"/>
              <a:pPr eaLnBrk="1" hangingPunct="1"/>
              <a:t>4</a:t>
            </a:fld>
            <a:endParaRPr lang="en-US" altLang="zh-CN" sz="1200" smtClean="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xfrm>
            <a:off x="762000" y="4343400"/>
            <a:ext cx="5410200" cy="4114800"/>
          </a:xfrm>
          <a:noFill/>
        </p:spPr>
        <p:txBody>
          <a:bodyPr/>
          <a:lstStyle/>
          <a:p>
            <a:pPr eaLnBrk="1" hangingPunct="1"/>
            <a:r>
              <a:rPr lang="zh-CN" altLang="en-US" sz="2000" smtClean="0">
                <a:ea typeface="楷体_GB2312" pitchFamily="49" charset="-122"/>
              </a:rPr>
              <a:t>数据结构在软件开发中的地位。</a:t>
            </a:r>
          </a:p>
          <a:p>
            <a:pPr eaLnBrk="1" hangingPunct="1"/>
            <a:r>
              <a:rPr lang="zh-CN" altLang="en-US" sz="2400" smtClean="0">
                <a:ea typeface="楷体_GB2312" pitchFamily="49" charset="-122"/>
              </a:rPr>
              <a:t>一个完整的软件开发过程有这样四个步骤</a:t>
            </a:r>
            <a:r>
              <a:rPr lang="en-US" altLang="zh-CN" sz="2400" smtClean="0">
                <a:ea typeface="楷体_GB2312" pitchFamily="49" charset="-122"/>
              </a:rPr>
              <a:t>:</a:t>
            </a:r>
            <a:r>
              <a:rPr lang="zh-CN" altLang="en-US" sz="2400" smtClean="0">
                <a:ea typeface="楷体_GB2312" pitchFamily="49" charset="-122"/>
              </a:rPr>
              <a:t>系统分析的结果是得到甲乙双方均认可的</a:t>
            </a:r>
            <a:r>
              <a:rPr lang="zh-CN" altLang="en-US" sz="2400" smtClean="0">
                <a:latin typeface="Arial" charset="0"/>
                <a:ea typeface="楷体_GB2312" pitchFamily="49" charset="-122"/>
              </a:rPr>
              <a:t>“</a:t>
            </a:r>
            <a:r>
              <a:rPr lang="zh-CN" altLang="en-US" sz="2400" smtClean="0">
                <a:ea typeface="楷体_GB2312" pitchFamily="49" charset="-122"/>
              </a:rPr>
              <a:t>软件需求说明</a:t>
            </a:r>
            <a:r>
              <a:rPr lang="zh-CN" altLang="en-US" sz="2400" smtClean="0">
                <a:latin typeface="Arial" charset="0"/>
                <a:ea typeface="楷体_GB2312" pitchFamily="49" charset="-122"/>
              </a:rPr>
              <a:t>”</a:t>
            </a:r>
            <a:r>
              <a:rPr lang="zh-CN" altLang="en-US" sz="2400" smtClean="0">
                <a:ea typeface="楷体_GB2312" pitchFamily="49" charset="-122"/>
              </a:rPr>
              <a:t>，是最后验收的标准文件。系统设计是确定实现方案并编程和测试完成。然后在甲方指定地点安装调试并试甲方人员完全掌握应用。随着使用过程出现的问题乙方还得不断进行软件的调整维护。</a:t>
            </a:r>
          </a:p>
          <a:p>
            <a:pPr eaLnBrk="1" hangingPunct="1"/>
            <a:r>
              <a:rPr lang="zh-CN" altLang="en-US" sz="2400" smtClean="0">
                <a:ea typeface="楷体_GB2312" pitchFamily="49" charset="-122"/>
              </a:rPr>
              <a:t>数据结构讨论的内容是软件的设计，即进行程序设计。</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66D59ECE-4FE5-4826-9AF6-6CBB4849C885}" type="slidenum">
              <a:rPr lang="en-US" altLang="zh-CN" sz="1200" smtClean="0"/>
              <a:pPr eaLnBrk="1" hangingPunct="1"/>
              <a:t>31</a:t>
            </a:fld>
            <a:endParaRPr lang="en-US" altLang="zh-CN" sz="1200"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例如，可将矩阵定义为一个抽象数据类型，它的数学模型就是线性代数中的定义，加上矩阵的一组操作。也可以将长整数定义为一个抽象数据类型，它的数学模型就是前面定义的数据结构，加上它的一组操作就是一个抽象数据类型。</a:t>
            </a:r>
          </a:p>
          <a:p>
            <a:pPr eaLnBrk="1" hangingPunct="1"/>
            <a:r>
              <a:rPr lang="zh-CN" altLang="en-US" sz="2400" smtClean="0">
                <a:ea typeface="楷体_GB2312" pitchFamily="49" charset="-122"/>
              </a:rPr>
              <a:t>但是所有的抽象数据类型的定义必须满足这样两个特性。</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4F251670-EA78-4C46-BADA-3CDAECED6989}" type="slidenum">
              <a:rPr lang="en-US" altLang="zh-CN" sz="1200" smtClean="0"/>
              <a:pPr eaLnBrk="1" hangingPunct="1"/>
              <a:t>32</a:t>
            </a:fld>
            <a:endParaRPr lang="en-US" altLang="zh-CN" sz="1200"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由此，抽象数据类型可以在数据结构的二元组的基础上扩展维一个三元组。</a:t>
            </a:r>
          </a:p>
          <a:p>
            <a:pPr eaLnBrk="1" hangingPunct="1"/>
            <a:endParaRPr lang="en-US" altLang="zh-CN" sz="2400" smtClean="0">
              <a:ea typeface="楷体_GB2312" pitchFamily="49"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BAF7C42B-FBCC-4027-8BB4-F40B048A769E}" type="slidenum">
              <a:rPr lang="en-US" altLang="zh-CN" sz="1200" smtClean="0"/>
              <a:pPr eaLnBrk="1" hangingPunct="1"/>
              <a:t>34</a:t>
            </a:fld>
            <a:endParaRPr lang="en-US" altLang="zh-CN" sz="1200"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由于数据结构是和它的操作分不开的，因此以后我们对数据结构的定义均包括它的操作，也就是说定义为一个抽象数据类型的定义。</a:t>
            </a:r>
          </a:p>
          <a:p>
            <a:pPr eaLnBrk="1" hangingPunct="1"/>
            <a:endParaRPr lang="en-US" altLang="zh-CN" sz="2400" smtClean="0">
              <a:ea typeface="楷体_GB2312" pitchFamily="49"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83346289-F30B-43B6-842D-BB459238C3EE}" type="slidenum">
              <a:rPr lang="en-US" altLang="zh-CN" sz="1200" smtClean="0"/>
              <a:pPr eaLnBrk="1" hangingPunct="1"/>
              <a:t>35</a:t>
            </a:fld>
            <a:endParaRPr lang="en-US" altLang="zh-CN" sz="1200"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A9DE6078-9C26-4978-BA69-E0D5B6E9D7B4}" type="slidenum">
              <a:rPr lang="en-US" altLang="zh-CN" sz="1200" smtClean="0"/>
              <a:pPr eaLnBrk="1" hangingPunct="1"/>
              <a:t>36</a:t>
            </a:fld>
            <a:endParaRPr lang="en-US" altLang="zh-CN" sz="1200"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可将复数定义为两个实数的有序对。也就是说，用两个实数来表示复数，那么前面那个一定是实部，后面那个是虚部。</a:t>
            </a:r>
          </a:p>
          <a:p>
            <a:pPr eaLnBrk="1" hangingPunct="1"/>
            <a:endParaRPr lang="en-US" altLang="zh-CN" sz="2400" smtClean="0">
              <a:ea typeface="楷体_GB2312" pitchFamily="49"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C16E254E-4BE1-4144-9B45-8D911E051050}" type="slidenum">
              <a:rPr lang="en-US" altLang="zh-CN" sz="1200" smtClean="0"/>
              <a:pPr eaLnBrk="1" hangingPunct="1"/>
              <a:t>37</a:t>
            </a:fld>
            <a:endParaRPr lang="en-US" altLang="zh-CN" sz="1200"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这里给出的是复数操作的最小集合，对外部用户来说，构造一个复数和从复数分别取得它们的实部和虚部是最基本的操作，没有这三个操作，这个抽象数据类型是没有实用价值的，其它操作的多少可根据应用需求而定。</a:t>
            </a:r>
          </a:p>
          <a:p>
            <a:pPr eaLnBrk="1" hangingPunct="1"/>
            <a:endParaRPr lang="en-US" altLang="zh-CN" sz="2400" smtClean="0">
              <a:ea typeface="楷体_GB2312" pitchFamily="49"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92A8116-C5A4-4582-9437-8299D1BD3E54}" type="slidenum">
              <a:rPr lang="en-US" altLang="zh-CN" sz="1200" smtClean="0"/>
              <a:pPr eaLnBrk="1" hangingPunct="1"/>
              <a:t>38</a:t>
            </a:fld>
            <a:endParaRPr lang="en-US" altLang="zh-CN" sz="1200"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866AB616-6712-4CAC-83F0-FB6F3503A72F}" type="slidenum">
              <a:rPr lang="en-US" altLang="zh-CN" sz="1200" smtClean="0"/>
              <a:pPr eaLnBrk="1" hangingPunct="1"/>
              <a:t>39</a:t>
            </a:fld>
            <a:endParaRPr lang="en-US" altLang="zh-CN" sz="1200"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抽象数据类型的实现包括数据结构的实现和操作的实现，因此不仅要借用高级语言中的数据类型来描述它的存储结构，也要利用高级语言中已经实现的操作来实现抽象数据类型的操作。</a:t>
            </a:r>
          </a:p>
          <a:p>
            <a:pPr eaLnBrk="1" hangingPunct="1"/>
            <a:endParaRPr lang="en-US" altLang="zh-CN" sz="2400" smtClean="0">
              <a:ea typeface="楷体_GB2312" pitchFamily="49"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B056D92C-17F4-498B-B78B-0C66791A13EE}" type="slidenum">
              <a:rPr lang="en-US" altLang="zh-CN" sz="1200" smtClean="0"/>
              <a:pPr eaLnBrk="1" hangingPunct="1"/>
              <a:t>40</a:t>
            </a:fld>
            <a:endParaRPr lang="en-US" altLang="zh-CN" sz="1200"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如果将存储结构和基本操作的函数原型说明封装在一起就是一个</a:t>
            </a:r>
            <a:r>
              <a:rPr lang="zh-CN" altLang="en-US" sz="2400" smtClean="0">
                <a:latin typeface="Arial" charset="0"/>
                <a:ea typeface="楷体_GB2312" pitchFamily="49" charset="-122"/>
              </a:rPr>
              <a:t>“</a:t>
            </a:r>
            <a:r>
              <a:rPr lang="zh-CN" altLang="en-US" sz="2400" smtClean="0">
                <a:ea typeface="楷体_GB2312" pitchFamily="49" charset="-122"/>
              </a:rPr>
              <a:t>类</a:t>
            </a:r>
            <a:r>
              <a:rPr lang="zh-CN" altLang="en-US" sz="2400" smtClean="0">
                <a:latin typeface="Arial" charset="0"/>
                <a:ea typeface="楷体_GB2312" pitchFamily="49" charset="-122"/>
              </a:rPr>
              <a:t>”</a:t>
            </a:r>
            <a:r>
              <a:rPr lang="zh-CN" altLang="en-US" sz="2400" smtClean="0">
                <a:ea typeface="楷体_GB2312" pitchFamily="49" charset="-122"/>
              </a:rPr>
              <a:t>的定义了。因此，面向对象语言中的类就是一个抽象数据类型在语言中的实现。</a:t>
            </a:r>
          </a:p>
          <a:p>
            <a:pPr eaLnBrk="1" hangingPunct="1"/>
            <a:endParaRPr lang="en-US" altLang="zh-CN" sz="2400" smtClean="0">
              <a:ea typeface="楷体_GB2312"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0412BBDF-8796-44DA-B327-863CCEC30B5C}" type="slidenum">
              <a:rPr lang="en-US" altLang="zh-CN" sz="1200" smtClean="0"/>
              <a:pPr eaLnBrk="1" hangingPunct="1"/>
              <a:t>41</a:t>
            </a:fld>
            <a:endParaRPr lang="en-US" altLang="zh-CN" sz="1200" smtClean="0"/>
          </a:p>
        </p:txBody>
      </p:sp>
      <p:sp>
        <p:nvSpPr>
          <p:cNvPr id="97283" name="Rectangle 1026"/>
          <p:cNvSpPr>
            <a:spLocks noChangeArrowheads="1" noTextEdit="1"/>
          </p:cNvSpPr>
          <p:nvPr>
            <p:ph type="sldImg"/>
          </p:nvPr>
        </p:nvSpPr>
        <p:spPr>
          <a:ln/>
        </p:spPr>
      </p:sp>
      <p:sp>
        <p:nvSpPr>
          <p:cNvPr id="97284"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249212DA-6E4E-4535-A3DF-F071EE8311B3}" type="slidenum">
              <a:rPr lang="en-US" altLang="zh-CN" sz="1200" smtClean="0"/>
              <a:pPr eaLnBrk="1" hangingPunct="1"/>
              <a:t>5</a:t>
            </a:fld>
            <a:endParaRPr lang="en-US" altLang="zh-CN" sz="1200" smtClean="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这是</a:t>
            </a:r>
            <a:r>
              <a:rPr lang="en-US" altLang="zh-CN" sz="2400" smtClean="0">
                <a:ea typeface="楷体_GB2312" pitchFamily="49" charset="-122"/>
              </a:rPr>
              <a:t>1976</a:t>
            </a:r>
            <a:r>
              <a:rPr lang="zh-CN" altLang="en-US" sz="2400" smtClean="0">
                <a:ea typeface="楷体_GB2312" pitchFamily="49" charset="-122"/>
              </a:rPr>
              <a:t>年沃尔斯写的一本书的书名，之后却成了人们常用的一句名言，因为它说出了程序设计的实质。</a:t>
            </a:r>
          </a:p>
          <a:p>
            <a:pPr eaLnBrk="1" hangingPunct="1"/>
            <a:r>
              <a:rPr lang="zh-CN" altLang="en-US" sz="2400" smtClean="0">
                <a:ea typeface="楷体_GB2312" pitchFamily="49" charset="-122"/>
              </a:rPr>
              <a:t>程序设计的目标是要编出让计算机按照人的旨意进行操作的指令，首先要解决两个问题</a:t>
            </a:r>
            <a:r>
              <a:rPr lang="en-US" altLang="zh-CN" sz="2400" smtClean="0">
                <a:ea typeface="楷体_GB2312" pitchFamily="49" charset="-122"/>
              </a:rPr>
              <a:t>:</a:t>
            </a:r>
            <a:r>
              <a:rPr lang="zh-CN" altLang="en-US" sz="2400" smtClean="0">
                <a:ea typeface="楷体_GB2312" pitchFamily="49" charset="-122"/>
              </a:rPr>
              <a:t>即算法和数据结构。</a:t>
            </a:r>
          </a:p>
          <a:p>
            <a:pPr eaLnBrk="1" hangingPunct="1"/>
            <a:r>
              <a:rPr lang="zh-CN" altLang="en-US" sz="2400" smtClean="0">
                <a:ea typeface="楷体_GB2312" pitchFamily="49" charset="-122"/>
              </a:rPr>
              <a:t>算法即处理问题的策略，数据结构即问题的数学模型。</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12CEF28D-A758-40E0-92FE-E85DF3061066}" type="slidenum">
              <a:rPr lang="en-US" altLang="zh-CN" sz="1200" smtClean="0"/>
              <a:pPr eaLnBrk="1" hangingPunct="1"/>
              <a:t>42</a:t>
            </a:fld>
            <a:endParaRPr lang="en-US" altLang="zh-CN" sz="1200" smtClean="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算法是对问题求解的一种描述，是为解决一个或一类问题给出的一种确定规则的描述。</a:t>
            </a:r>
          </a:p>
          <a:p>
            <a:pPr eaLnBrk="1" hangingPunct="1"/>
            <a:endParaRPr lang="en-US" altLang="zh-CN" sz="2400" smtClean="0">
              <a:ea typeface="楷体_GB2312"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4F4F105-5EF4-49FB-A3C2-DA1E9646466C}" type="slidenum">
              <a:rPr lang="en-US" altLang="zh-CN" sz="1200" smtClean="0"/>
              <a:pPr eaLnBrk="1" hangingPunct="1"/>
              <a:t>43</a:t>
            </a:fld>
            <a:endParaRPr lang="en-US" altLang="zh-CN" sz="1200"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有穷性表现在两个层次上，一是步骤多少是有穷的，二是每一步的执行时间是有穷的，注意这个有穷不应该是数学意义上的。</a:t>
            </a:r>
          </a:p>
          <a:p>
            <a:pPr eaLnBrk="1" hangingPunct="1"/>
            <a:r>
              <a:rPr lang="zh-CN" altLang="en-US" sz="2400" smtClean="0">
                <a:ea typeface="楷体_GB2312" pitchFamily="49" charset="-122"/>
              </a:rPr>
              <a:t>确定性表现在每一步的描述没有二义性，只要输入相同，状态条件相同，则无论执行多少遍，所得结果都应该相同，即程序执行的路径是唯一的。</a:t>
            </a:r>
          </a:p>
          <a:p>
            <a:pPr eaLnBrk="1" hangingPunct="1"/>
            <a:endParaRPr lang="en-US" altLang="zh-CN" sz="2400" smtClean="0">
              <a:ea typeface="楷体_GB2312" pitchFamily="49"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24EB1E6D-5D1D-4021-AB63-EFB4CCF7D2F4}" type="slidenum">
              <a:rPr lang="en-US" altLang="zh-CN" sz="1200" smtClean="0"/>
              <a:pPr eaLnBrk="1" hangingPunct="1"/>
              <a:t>44</a:t>
            </a:fld>
            <a:endParaRPr lang="en-US" altLang="zh-CN" sz="1200" smtClean="0"/>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注意这几个目标的次序。现在对设计的算法的评价和过去不同，这也是由于计算机的发展和软件的发展决定的。计算机的容量和速度都增加了，同时软件的规模发展得更快，所以算法在正确的前提下，可读性就摆在了第一位。</a:t>
            </a:r>
          </a:p>
          <a:p>
            <a:pPr eaLnBrk="1" hangingPunct="1"/>
            <a:endParaRPr lang="en-US" altLang="zh-CN" sz="2400" smtClean="0">
              <a:ea typeface="楷体_GB2312" pitchFamily="49"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B8658D6-3A9A-4CB6-B148-017D5752A896}" type="slidenum">
              <a:rPr lang="en-US" altLang="zh-CN" sz="1200" smtClean="0"/>
              <a:pPr eaLnBrk="1" hangingPunct="1"/>
              <a:t>45</a:t>
            </a:fld>
            <a:endParaRPr lang="en-US" altLang="zh-CN" sz="1200"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算法必须是正确的，这一点谁都不会有疑问，关键是什么叫正确？</a:t>
            </a:r>
          </a:p>
          <a:p>
            <a:pPr eaLnBrk="1" hangingPunct="1"/>
            <a:r>
              <a:rPr lang="zh-CN" altLang="en-US" sz="2400" smtClean="0">
                <a:ea typeface="楷体_GB2312" pitchFamily="49" charset="-122"/>
              </a:rPr>
              <a:t>首先看它是否达到通常以算法的规格说明形式给出的目标，规格说明中应清楚写明算法的输入和输出之间的关系。</a:t>
            </a:r>
          </a:p>
          <a:p>
            <a:pPr eaLnBrk="1" hangingPunct="1"/>
            <a:r>
              <a:rPr lang="zh-CN" altLang="en-US" sz="2400" smtClean="0">
                <a:ea typeface="楷体_GB2312" pitchFamily="49" charset="-122"/>
              </a:rPr>
              <a:t>其次可有不同的理解。不含语法错误是最起码的，然而只能对随便给出的几组数据得出正确结果显然是不够的。</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097D0E6B-5E6A-4872-A1FA-F6516DC2365F}" type="slidenum">
              <a:rPr lang="en-US" altLang="zh-CN" sz="1200" smtClean="0"/>
              <a:pPr eaLnBrk="1" hangingPunct="1"/>
              <a:t>47</a:t>
            </a:fld>
            <a:endParaRPr lang="en-US" altLang="zh-CN" sz="1200" smtClean="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算法的可读性在现今大型软件都是需要合作完成的前提下更为重要，即使是自己编的算法，如果可读性不好，虽然当时你自以为得意用了一个什么技巧，等过一阵之后自己也会忘的，出了问题就很难调试。</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9ADC6878-BF14-44A0-9E2D-F8D7C7ED1EC8}" type="slidenum">
              <a:rPr lang="en-US" altLang="zh-CN" sz="1200" smtClean="0"/>
              <a:pPr eaLnBrk="1" hangingPunct="1"/>
              <a:t>48</a:t>
            </a:fld>
            <a:endParaRPr lang="en-US" altLang="zh-CN" sz="1200"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一个健壮的算法编出的程序在调试时可将错误缩小到尽可能小的范围。</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B7993F86-A550-4B10-94E4-5C6C198315B2}" type="slidenum">
              <a:rPr lang="en-US" altLang="zh-CN" sz="1200" smtClean="0"/>
              <a:pPr eaLnBrk="1" hangingPunct="1"/>
              <a:t>49</a:t>
            </a:fld>
            <a:endParaRPr lang="en-US" altLang="zh-CN" sz="1200" smtClean="0"/>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将在下面详细讨论，但注意，一般情况下这两个方面将是互相冲突的。</a:t>
            </a:r>
          </a:p>
          <a:p>
            <a:pPr eaLnBrk="1" hangingPunct="1"/>
            <a:endParaRPr lang="en-US" altLang="zh-CN" sz="2400" smtClean="0">
              <a:ea typeface="楷体_GB2312" pitchFamily="49"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8D60C854-8F1B-4C25-B3FB-069E6A7FBEDC}" type="slidenum">
              <a:rPr lang="en-US" altLang="zh-CN" sz="1200" smtClean="0"/>
              <a:pPr eaLnBrk="1" hangingPunct="1"/>
              <a:t>50</a:t>
            </a:fld>
            <a:endParaRPr lang="en-US" altLang="zh-CN" sz="1200"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事后统计容易陷入盲目境地，例如，计算时间很长时，你也不知道就是要那么长的时间，还是程序错了。</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AFFD2736-32B0-431D-BB73-96A469EFDFC1}" type="slidenum">
              <a:rPr lang="en-US" altLang="zh-CN" sz="1200" smtClean="0"/>
              <a:pPr eaLnBrk="1" hangingPunct="1"/>
              <a:t>51</a:t>
            </a:fld>
            <a:endParaRPr lang="en-US" altLang="zh-CN" sz="1200" smtClean="0"/>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后三条受硬件和软件的制约。显然决定算法时间主要是前两条。</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2E3DEB4-11FC-4AC6-A474-27DDF10DBB75}" type="slidenum">
              <a:rPr lang="en-US" altLang="zh-CN" sz="1200" smtClean="0"/>
              <a:pPr eaLnBrk="1" hangingPunct="1"/>
              <a:t>52</a:t>
            </a:fld>
            <a:endParaRPr lang="en-US" altLang="zh-CN" sz="1200" smtClean="0"/>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那么对确定的算法，影响它的时间因素只有问题的大小了。一般来说，算法的执行时间总是随着问题规模的增大而增大的。等问题规模比较小的时候，不管什么算法，其执行时间都不算什么，需要考虑的是问题逐渐增大它会以什么样的趋势增大，这是需要考虑的关键。</a:t>
            </a:r>
          </a:p>
          <a:p>
            <a:pPr eaLnBrk="1" hangingPunct="1"/>
            <a:r>
              <a:rPr lang="zh-CN" altLang="en-US" sz="2400" smtClean="0">
                <a:ea typeface="楷体_GB2312" pitchFamily="49" charset="-122"/>
              </a:rPr>
              <a:t>因为从数学意义上讲，</a:t>
            </a:r>
            <a:r>
              <a:rPr lang="en-US" altLang="zh-CN" sz="2400" smtClean="0">
                <a:ea typeface="楷体_GB2312" pitchFamily="49" charset="-122"/>
              </a:rPr>
              <a:t>O</a:t>
            </a:r>
            <a:r>
              <a:rPr lang="zh-CN" altLang="en-US" sz="2400" smtClean="0">
                <a:ea typeface="楷体_GB2312" pitchFamily="49" charset="-122"/>
              </a:rPr>
              <a:t>是一个</a:t>
            </a:r>
            <a:r>
              <a:rPr lang="en-US" altLang="zh-CN" sz="2400" smtClean="0">
                <a:ea typeface="楷体_GB2312" pitchFamily="49" charset="-122"/>
              </a:rPr>
              <a:t>n</a:t>
            </a:r>
            <a:r>
              <a:rPr lang="zh-CN" altLang="en-US" sz="2400" smtClean="0">
                <a:ea typeface="楷体_GB2312" pitchFamily="49" charset="-122"/>
              </a:rPr>
              <a:t>趋于无穷大的概念，所以称它是</a:t>
            </a:r>
            <a:r>
              <a:rPr lang="zh-CN" altLang="en-US" sz="2400" smtClean="0">
                <a:latin typeface="Arial" charset="0"/>
                <a:ea typeface="楷体_GB2312" pitchFamily="49" charset="-122"/>
              </a:rPr>
              <a:t>“</a:t>
            </a:r>
            <a:r>
              <a:rPr lang="zh-CN" altLang="en-US" sz="2400" smtClean="0">
                <a:ea typeface="楷体_GB2312" pitchFamily="49" charset="-122"/>
              </a:rPr>
              <a:t>渐近</a:t>
            </a:r>
            <a:r>
              <a:rPr lang="zh-CN" altLang="en-US" sz="2400" smtClean="0">
                <a:latin typeface="Arial" charset="0"/>
                <a:ea typeface="楷体_GB2312" pitchFamily="49" charset="-122"/>
              </a:rPr>
              <a:t>”</a:t>
            </a:r>
            <a:endParaRPr lang="zh-CN" altLang="en-US" sz="2400" smtClean="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61175210-1CFF-4AC7-B4E2-C34E84A67698}" type="slidenum">
              <a:rPr lang="en-US" altLang="zh-CN" sz="1200" smtClean="0"/>
              <a:pPr eaLnBrk="1" hangingPunct="1"/>
              <a:t>6</a:t>
            </a:fld>
            <a:endParaRPr lang="en-US" altLang="zh-CN" sz="1200" smtClean="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我们从小学到中学到大学学了很多数学的课程，这说明很多科学问题需要抽象到数学问题去求解的，即使是不需要用计算机求解的简单问题也往往需要一个数学模型。例如大家在小学时就学的鸡兔同笼问题，又如在房屋设计或桥梁设计中的结构应力分析计算之后化解到线性代数方程组的问题，再如，天天看到的天气预报，它需要对环流模式方程求解。</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D99D46F5-F132-4F82-A670-41534AE51DAD}" type="slidenum">
              <a:rPr lang="en-US" altLang="zh-CN" sz="1200" smtClean="0"/>
              <a:pPr eaLnBrk="1" hangingPunct="1"/>
              <a:t>53</a:t>
            </a:fld>
            <a:endParaRPr lang="en-US" altLang="zh-CN" sz="1200" smtClean="0"/>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算法执行时间是所有因操作的执行时间之和，但由于我们要的不是绝对时间，而每个原操作的执行时间是由计算机的软硬件决定，和算法没有关系，故不考虑之。</a:t>
            </a:r>
          </a:p>
          <a:p>
            <a:pPr eaLnBrk="1" hangingPunct="1"/>
            <a:endParaRPr lang="en-US" altLang="zh-CN" sz="2400" smtClean="0">
              <a:ea typeface="楷体_GB2312" pitchFamily="49"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1850BA0C-718C-4DC5-B16B-B309D1E2C5DA}" type="slidenum">
              <a:rPr lang="en-US" altLang="zh-CN" sz="1200" smtClean="0"/>
              <a:pPr eaLnBrk="1" hangingPunct="1"/>
              <a:t>54</a:t>
            </a:fld>
            <a:endParaRPr lang="en-US" altLang="zh-CN" sz="1200" smtClean="0"/>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算法中有各种原操作，它们对算法时间的作用不尽相同，由此可以再次缩小考虑的范围，之考虑一种</a:t>
            </a:r>
            <a:r>
              <a:rPr lang="zh-CN" altLang="en-US" sz="2400" smtClean="0">
                <a:latin typeface="Arial" charset="0"/>
                <a:ea typeface="楷体_GB2312" pitchFamily="49" charset="-122"/>
              </a:rPr>
              <a:t>“</a:t>
            </a:r>
            <a:r>
              <a:rPr lang="zh-CN" altLang="en-US" sz="2400" smtClean="0">
                <a:ea typeface="楷体_GB2312" pitchFamily="49" charset="-122"/>
              </a:rPr>
              <a:t>基本操作</a:t>
            </a:r>
            <a:r>
              <a:rPr lang="zh-CN" altLang="en-US" sz="2400" smtClean="0">
                <a:latin typeface="Arial" charset="0"/>
                <a:ea typeface="楷体_GB2312" pitchFamily="49" charset="-122"/>
              </a:rPr>
              <a:t>”</a:t>
            </a:r>
            <a:r>
              <a:rPr lang="zh-CN" altLang="en-US" sz="2400" smtClean="0">
                <a:ea typeface="楷体_GB2312" pitchFamily="49" charset="-122"/>
              </a:rPr>
              <a:t>，即它的执行次数决定了算法随问题规模增大而增大的趋势。</a:t>
            </a:r>
          </a:p>
          <a:p>
            <a:pPr eaLnBrk="1" hangingPunct="1"/>
            <a:r>
              <a:rPr lang="zh-CN" altLang="en-US" sz="2400" smtClean="0">
                <a:ea typeface="楷体_GB2312" pitchFamily="49" charset="-122"/>
              </a:rPr>
              <a:t>下面看三个例子。</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9BEF9953-C0CD-40F2-B0AB-6E53D829C3CF}" type="slidenum">
              <a:rPr lang="en-US" altLang="zh-CN" sz="1200" smtClean="0"/>
              <a:pPr eaLnBrk="1" hangingPunct="1"/>
              <a:t>61</a:t>
            </a:fld>
            <a:endParaRPr lang="en-US" altLang="zh-CN" sz="1200" smtClean="0"/>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和时间考虑相同，对算法所占空间也不需要计算绝对量值。</a:t>
            </a:r>
          </a:p>
          <a:p>
            <a:pPr eaLnBrk="1" hangingPunct="1"/>
            <a:endParaRPr lang="en-US" altLang="zh-CN" sz="2400" smtClean="0">
              <a:ea typeface="楷体_GB2312" pitchFamily="49"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DFAB50F0-A28D-488A-B66F-156699853FB3}" type="slidenum">
              <a:rPr lang="en-US" altLang="zh-CN" sz="1200" smtClean="0"/>
              <a:pPr eaLnBrk="1" hangingPunct="1"/>
              <a:t>62</a:t>
            </a:fld>
            <a:endParaRPr lang="en-US" altLang="zh-CN" sz="1200" smtClean="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因此当输入数据和算法无关时</a:t>
            </a:r>
            <a:r>
              <a:rPr lang="en-US" altLang="zh-CN" sz="2400" smtClean="0">
                <a:ea typeface="楷体_GB2312" pitchFamily="49" charset="-122"/>
              </a:rPr>
              <a:t>(</a:t>
            </a:r>
            <a:r>
              <a:rPr lang="zh-CN" altLang="en-US" sz="2400" smtClean="0">
                <a:ea typeface="楷体_GB2312" pitchFamily="49" charset="-122"/>
              </a:rPr>
              <a:t>即不论哪个算法输入数据的量都相同</a:t>
            </a:r>
            <a:r>
              <a:rPr lang="en-US" altLang="zh-CN" sz="2400" smtClean="0">
                <a:ea typeface="楷体_GB2312" pitchFamily="49" charset="-122"/>
              </a:rPr>
              <a:t>),</a:t>
            </a:r>
            <a:r>
              <a:rPr lang="zh-CN" altLang="en-US" sz="2400" smtClean="0">
                <a:ea typeface="楷体_GB2312" pitchFamily="49" charset="-122"/>
              </a:rPr>
              <a:t>只需要考虑算法中使用的辅助空间，对数据结构中讨论的大多数算法都是这样的。</a:t>
            </a:r>
          </a:p>
          <a:p>
            <a:pPr eaLnBrk="1" hangingPunct="1"/>
            <a:r>
              <a:rPr lang="zh-CN" altLang="en-US" sz="2400" smtClean="0">
                <a:ea typeface="楷体_GB2312" pitchFamily="49" charset="-122"/>
              </a:rPr>
              <a:t>即</a:t>
            </a:r>
            <a:r>
              <a:rPr lang="en-US" altLang="zh-CN" sz="2400" smtClean="0">
                <a:ea typeface="楷体_GB2312" pitchFamily="49" charset="-122"/>
              </a:rPr>
              <a:t>S(n)=O(1),</a:t>
            </a:r>
            <a:r>
              <a:rPr lang="zh-CN" altLang="en-US" sz="2400" smtClean="0">
                <a:ea typeface="楷体_GB2312" pitchFamily="49" charset="-122"/>
              </a:rPr>
              <a:t>在需要几个辅助变量，如前面讨论的几个算法都如此。</a:t>
            </a:r>
          </a:p>
          <a:p>
            <a:pPr eaLnBrk="1" hangingPunct="1"/>
            <a:r>
              <a:rPr lang="zh-CN" altLang="en-US" sz="2400" smtClean="0">
                <a:ea typeface="楷体_GB2312" pitchFamily="49" charset="-122"/>
              </a:rPr>
              <a:t>这和时间的考虑是一样的。</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1FC974AE-1E0F-44A8-8088-1E067EC2CFB7}" type="slidenum">
              <a:rPr lang="en-US" altLang="zh-CN" sz="1200" smtClean="0"/>
              <a:pPr eaLnBrk="1" hangingPunct="1"/>
              <a:t>63</a:t>
            </a:fld>
            <a:endParaRPr lang="en-US" altLang="zh-CN" sz="1200" smtClean="0"/>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本章主要介绍各种概念，在以后的几章中都要用到，因此要先弄明白，并在以后的课程中加深理解。</a:t>
            </a:r>
          </a:p>
          <a:p>
            <a:pPr eaLnBrk="1" hangingPunct="1"/>
            <a:r>
              <a:rPr lang="zh-CN" altLang="en-US" sz="2400" smtClean="0">
                <a:ea typeface="楷体_GB2312" pitchFamily="49" charset="-122"/>
              </a:rPr>
              <a:t>语句的频度即语句重复执行的次数。</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4C63844C-0F2F-41AC-B4AF-F312B1E1D45C}" type="slidenum">
              <a:rPr lang="en-US" altLang="zh-CN" sz="1200" smtClean="0"/>
              <a:pPr eaLnBrk="1" hangingPunct="1"/>
              <a:t>64</a:t>
            </a:fld>
            <a:endParaRPr lang="en-US" altLang="zh-CN" sz="1200" smtClean="0"/>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5AE3A100-6BE1-4F0A-A002-32D084C28553}" type="slidenum">
              <a:rPr lang="en-US" altLang="zh-CN" sz="1200" smtClean="0"/>
              <a:pPr eaLnBrk="1" hangingPunct="1"/>
              <a:t>7</a:t>
            </a:fld>
            <a:endParaRPr lang="en-US" altLang="zh-CN" sz="1200"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以上都是数值计算的问题，他们的数学模型都是数学方程。当计算机进入非数值计算领域特别是用在管理上的时候，计算机的操作对象之间的关系就无法用数学方程加以描述。</a:t>
            </a:r>
          </a:p>
          <a:p>
            <a:pPr eaLnBrk="1" hangingPunct="1"/>
            <a:r>
              <a:rPr lang="zh-CN" altLang="en-US" sz="2400" smtClean="0">
                <a:ea typeface="楷体_GB2312" pitchFamily="49" charset="-122"/>
              </a:rPr>
              <a:t>例一的问题看起来简单，实际上存在一个无法表示的问题</a:t>
            </a:r>
            <a:r>
              <a:rPr lang="en-US" altLang="zh-CN" sz="2400" smtClean="0">
                <a:ea typeface="楷体_GB2312" pitchFamily="49" charset="-122"/>
              </a:rPr>
              <a:t>(10</a:t>
            </a:r>
            <a:r>
              <a:rPr lang="en-US" altLang="zh-CN" sz="2400" baseline="30000" smtClean="0">
                <a:ea typeface="楷体_GB2312" pitchFamily="49" charset="-122"/>
              </a:rPr>
              <a:t>12</a:t>
            </a:r>
            <a:r>
              <a:rPr lang="en-US" altLang="zh-CN" sz="2400" smtClean="0">
                <a:ea typeface="楷体_GB2312" pitchFamily="49" charset="-122"/>
              </a:rPr>
              <a:t>)</a:t>
            </a:r>
            <a:r>
              <a:rPr lang="zh-CN" altLang="en-US" sz="2400" smtClean="0">
                <a:ea typeface="楷体_GB2312" pitchFamily="49" charset="-122"/>
              </a:rPr>
              <a:t>。</a:t>
            </a:r>
          </a:p>
          <a:p>
            <a:pPr eaLnBrk="1" hangingPunct="1"/>
            <a:r>
              <a:rPr lang="zh-CN" altLang="en-US" sz="2400" smtClean="0">
                <a:ea typeface="楷体_GB2312" pitchFamily="49" charset="-122"/>
              </a:rPr>
              <a:t>现在街上交叉路口的红绿灯不是一个，而是三个。</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B34974C5-2E62-4767-A075-71FD99939E1C}" type="slidenum">
              <a:rPr lang="en-US" altLang="zh-CN" sz="1200" smtClean="0"/>
              <a:pPr eaLnBrk="1" hangingPunct="1"/>
              <a:t>8</a:t>
            </a:fld>
            <a:endParaRPr lang="en-US" altLang="zh-CN" sz="1200" smtClean="0"/>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因此数据结构讨论的是类似的非数值计算程序设计中的数学模型问题。</a:t>
            </a:r>
          </a:p>
          <a:p>
            <a:pPr eaLnBrk="1" hangingPunct="1"/>
            <a:r>
              <a:rPr lang="zh-CN" altLang="en-US" sz="2400" smtClean="0">
                <a:ea typeface="楷体_GB2312" pitchFamily="49" charset="-122"/>
              </a:rPr>
              <a:t>这里当然不是讨论怎样从问题到数学模型的过程，而是讨论在非数值程序设计中经常应用的数学模型，它们的特点以及如何在计算机中表示它们和如何对它们进行操作。</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9E5F725E-11C3-4AE8-9462-A11C36B06A73}" type="slidenum">
              <a:rPr lang="en-US" altLang="zh-CN" sz="1200" smtClean="0"/>
              <a:pPr eaLnBrk="1" hangingPunct="1"/>
              <a:t>13</a:t>
            </a:fld>
            <a:endParaRPr lang="en-US" altLang="zh-CN" sz="1200"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这一节讨论的都是有关数据结构的概念，为了突出重点，将它分成三小节，</a:t>
            </a:r>
          </a:p>
          <a:p>
            <a:pPr eaLnBrk="1" hangingPunct="1"/>
            <a:r>
              <a:rPr lang="zh-CN" altLang="en-US" sz="2400" smtClean="0">
                <a:ea typeface="楷体_GB2312" pitchFamily="49" charset="-122"/>
              </a:rPr>
              <a:t>一是几个简单术语</a:t>
            </a:r>
          </a:p>
          <a:p>
            <a:pPr eaLnBrk="1" hangingPunct="1"/>
            <a:r>
              <a:rPr lang="zh-CN" altLang="en-US" sz="2400" smtClean="0">
                <a:ea typeface="楷体_GB2312" pitchFamily="49" charset="-122"/>
              </a:rPr>
              <a:t>二重点解释数据结构</a:t>
            </a:r>
          </a:p>
          <a:p>
            <a:pPr eaLnBrk="1" hangingPunct="1"/>
            <a:r>
              <a:rPr lang="zh-CN" altLang="en-US" sz="2400" smtClean="0">
                <a:ea typeface="楷体_GB2312" pitchFamily="49" charset="-122"/>
              </a:rPr>
              <a:t>三重点解释抽象数据类型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4585BEC5-9A1E-43CF-816B-71DD3B75D26E}" type="slidenum">
              <a:rPr lang="en-US" altLang="zh-CN" sz="1200" smtClean="0"/>
              <a:pPr eaLnBrk="1" hangingPunct="1"/>
              <a:t>14</a:t>
            </a:fld>
            <a:endParaRPr lang="en-US" altLang="zh-CN" sz="1200" smtClean="0"/>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数据是个集合，如果用集合的表示方法来写的话，就是</a:t>
            </a:r>
          </a:p>
          <a:p>
            <a:pPr eaLnBrk="1" hangingPunct="1"/>
            <a:r>
              <a:rPr lang="zh-CN" altLang="en-US" sz="2400" smtClean="0">
                <a:ea typeface="楷体_GB2312" pitchFamily="49" charset="-122"/>
              </a:rPr>
              <a:t>数据</a:t>
            </a:r>
            <a:r>
              <a:rPr lang="en-US" altLang="zh-CN" sz="2400" smtClean="0">
                <a:ea typeface="楷体_GB2312" pitchFamily="49" charset="-122"/>
              </a:rPr>
              <a:t>={x|x</a:t>
            </a:r>
            <a:r>
              <a:rPr lang="zh-CN" altLang="en-US" sz="2400" smtClean="0">
                <a:ea typeface="楷体_GB2312" pitchFamily="49" charset="-122"/>
              </a:rPr>
              <a:t>是计算机操作的对象</a:t>
            </a:r>
            <a:r>
              <a:rPr lang="en-US" altLang="zh-CN" sz="2400" smtClean="0">
                <a:ea typeface="楷体_GB2312" pitchFamily="49" charset="-122"/>
              </a:rPr>
              <a:t>}</a:t>
            </a:r>
          </a:p>
          <a:p>
            <a:pPr eaLnBrk="1" hangingPunct="1"/>
            <a:r>
              <a:rPr lang="zh-CN" altLang="en-US" sz="2400" smtClean="0">
                <a:ea typeface="楷体_GB2312" pitchFamily="49" charset="-122"/>
              </a:rPr>
              <a:t>包括所有的数字和字符，图形和声音等信息最后也都可以转化为字符进行处理。</a:t>
            </a:r>
          </a:p>
          <a:p>
            <a:pPr eaLnBrk="1" hangingPunct="1"/>
            <a:r>
              <a:rPr lang="zh-CN" altLang="en-US" sz="2400" smtClean="0">
                <a:ea typeface="楷体_GB2312" pitchFamily="49" charset="-122"/>
              </a:rPr>
              <a:t>这些字符和数字是客观信息的一种描述。如</a:t>
            </a:r>
            <a:r>
              <a:rPr lang="zh-CN" altLang="en-US" sz="2400" smtClean="0">
                <a:latin typeface="Arial" charset="0"/>
                <a:ea typeface="楷体_GB2312" pitchFamily="49" charset="-122"/>
              </a:rPr>
              <a:t>“</a:t>
            </a:r>
            <a:r>
              <a:rPr lang="en-US" altLang="zh-CN" sz="2400" smtClean="0">
                <a:ea typeface="楷体_GB2312" pitchFamily="49" charset="-122"/>
              </a:rPr>
              <a:t>3000</a:t>
            </a:r>
            <a:r>
              <a:rPr lang="en-US" altLang="zh-CN" sz="2400" smtClean="0">
                <a:latin typeface="Arial" charset="0"/>
                <a:ea typeface="楷体_GB2312" pitchFamily="49" charset="-122"/>
              </a:rPr>
              <a:t>”</a:t>
            </a:r>
            <a:r>
              <a:rPr lang="zh-CN" altLang="en-US" sz="2400" smtClean="0">
                <a:ea typeface="楷体_GB2312" pitchFamily="49" charset="-122"/>
              </a:rPr>
              <a:t>，可以表示某个城市的</a:t>
            </a:r>
            <a:r>
              <a:rPr lang="en-US" altLang="zh-CN" sz="2400" smtClean="0">
                <a:ea typeface="楷体_GB2312" pitchFamily="49" charset="-122"/>
              </a:rPr>
              <a:t>3000</a:t>
            </a:r>
            <a:r>
              <a:rPr lang="zh-CN" altLang="en-US" sz="2400" smtClean="0">
                <a:ea typeface="楷体_GB2312" pitchFamily="49" charset="-122"/>
              </a:rPr>
              <a:t>万人口，也可表示</a:t>
            </a:r>
            <a:r>
              <a:rPr lang="en-US" altLang="zh-CN" sz="2400" smtClean="0">
                <a:ea typeface="楷体_GB2312" pitchFamily="49" charset="-122"/>
              </a:rPr>
              <a:t>3000</a:t>
            </a:r>
            <a:r>
              <a:rPr lang="zh-CN" altLang="en-US" sz="2400" smtClean="0">
                <a:ea typeface="楷体_GB2312" pitchFamily="49" charset="-122"/>
              </a:rPr>
              <a:t>元</a:t>
            </a:r>
            <a:r>
              <a:rPr lang="en-US" altLang="zh-CN" sz="2400" smtClean="0">
                <a:ea typeface="楷体_GB2312" pitchFamily="49" charset="-122"/>
              </a:rPr>
              <a:t>/</a:t>
            </a:r>
            <a:r>
              <a:rPr lang="zh-CN" altLang="en-US" sz="2400" smtClean="0">
                <a:ea typeface="楷体_GB2312" pitchFamily="49" charset="-122"/>
              </a:rPr>
              <a:t>平方的房价。</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fld id="{3A8C9139-4541-47EE-B458-F31F990459D0}" type="slidenum">
              <a:rPr lang="en-US" altLang="zh-CN" sz="1200" smtClean="0"/>
              <a:pPr eaLnBrk="1" hangingPunct="1"/>
              <a:t>15</a:t>
            </a:fld>
            <a:endParaRPr lang="en-US" altLang="zh-CN" sz="1200"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zh-CN" altLang="en-US" sz="2400" smtClean="0">
                <a:ea typeface="楷体_GB2312" pitchFamily="49" charset="-122"/>
              </a:rPr>
              <a:t>另一类是可以分割的数据元素，即本身是由多个</a:t>
            </a:r>
            <a:r>
              <a:rPr lang="zh-CN" altLang="en-US" sz="2400" smtClean="0">
                <a:latin typeface="Arial" charset="0"/>
                <a:ea typeface="楷体_GB2312" pitchFamily="49" charset="-122"/>
              </a:rPr>
              <a:t>“</a:t>
            </a:r>
            <a:r>
              <a:rPr lang="zh-CN" altLang="en-US" sz="2400" smtClean="0">
                <a:ea typeface="楷体_GB2312" pitchFamily="49" charset="-122"/>
              </a:rPr>
              <a:t>数据项</a:t>
            </a:r>
            <a:r>
              <a:rPr lang="zh-CN" altLang="en-US" sz="2400" smtClean="0">
                <a:latin typeface="Arial" charset="0"/>
                <a:ea typeface="楷体_GB2312" pitchFamily="49" charset="-122"/>
              </a:rPr>
              <a:t>”</a:t>
            </a:r>
            <a:r>
              <a:rPr lang="zh-CN" altLang="en-US" sz="2400" smtClean="0">
                <a:ea typeface="楷体_GB2312" pitchFamily="49" charset="-122"/>
              </a:rPr>
              <a:t>构成的。如学生包含多项信息，由于所有的款项合起来才是</a:t>
            </a:r>
            <a:r>
              <a:rPr lang="zh-CN" altLang="en-US" sz="2400" smtClean="0">
                <a:latin typeface="Arial" charset="0"/>
                <a:ea typeface="楷体_GB2312" pitchFamily="49" charset="-122"/>
              </a:rPr>
              <a:t>“</a:t>
            </a:r>
            <a:r>
              <a:rPr lang="zh-CN" altLang="en-US" sz="2400" smtClean="0">
                <a:ea typeface="楷体_GB2312" pitchFamily="49" charset="-122"/>
              </a:rPr>
              <a:t>学生</a:t>
            </a:r>
            <a:r>
              <a:rPr lang="zh-CN" altLang="en-US" sz="2400" smtClean="0">
                <a:latin typeface="Arial" charset="0"/>
                <a:ea typeface="楷体_GB2312" pitchFamily="49" charset="-122"/>
              </a:rPr>
              <a:t>”</a:t>
            </a:r>
            <a:r>
              <a:rPr lang="zh-CN" altLang="en-US" sz="2400" smtClean="0">
                <a:ea typeface="楷体_GB2312" pitchFamily="49" charset="-122"/>
              </a:rPr>
              <a:t>的完整信息，所以说数据元素是数据结构中讨论的基本单位。之所以不是最小单位是因为它可以由多个数据项构成，它的值是由软件决定的。</a:t>
            </a:r>
          </a:p>
          <a:p>
            <a:pPr eaLnBrk="1" hangingPunct="1"/>
            <a:r>
              <a:rPr lang="zh-CN" altLang="en-US" sz="2400" smtClean="0">
                <a:ea typeface="楷体_GB2312" pitchFamily="49" charset="-122"/>
              </a:rPr>
              <a:t>数据项本身也可以由多个数据项组合而成，称之为</a:t>
            </a:r>
            <a:r>
              <a:rPr lang="zh-CN" altLang="en-US" sz="2400" smtClean="0">
                <a:latin typeface="Arial" charset="0"/>
                <a:ea typeface="楷体_GB2312" pitchFamily="49" charset="-122"/>
              </a:rPr>
              <a:t>“</a:t>
            </a:r>
            <a:r>
              <a:rPr lang="zh-CN" altLang="en-US" sz="2400" smtClean="0">
                <a:ea typeface="楷体_GB2312" pitchFamily="49" charset="-122"/>
              </a:rPr>
              <a:t>组合项</a:t>
            </a:r>
            <a:r>
              <a:rPr lang="zh-CN" altLang="en-US" sz="2400" smtClean="0">
                <a:latin typeface="Arial" charset="0"/>
                <a:ea typeface="楷体_GB2312" pitchFamily="49" charset="-122"/>
              </a:rPr>
              <a:t>”</a:t>
            </a:r>
            <a:r>
              <a:rPr lang="zh-CN" altLang="en-US" sz="2400" smtClean="0">
                <a:ea typeface="楷体_GB2312" pitchFamily="49" charset="-122"/>
              </a:rPr>
              <a:t>，反之，称之为</a:t>
            </a:r>
            <a:r>
              <a:rPr lang="zh-CN" altLang="en-US" sz="2400" smtClean="0">
                <a:latin typeface="Arial" charset="0"/>
                <a:ea typeface="楷体_GB2312" pitchFamily="49" charset="-122"/>
              </a:rPr>
              <a:t>“</a:t>
            </a:r>
            <a:r>
              <a:rPr lang="zh-CN" altLang="en-US" sz="2400" smtClean="0">
                <a:ea typeface="楷体_GB2312" pitchFamily="49" charset="-122"/>
              </a:rPr>
              <a:t>原子项</a:t>
            </a:r>
            <a:r>
              <a:rPr lang="zh-CN" altLang="en-US" sz="2400" smtClean="0">
                <a:latin typeface="Arial" charset="0"/>
                <a:ea typeface="楷体_GB2312" pitchFamily="49" charset="-122"/>
              </a:rPr>
              <a:t>”</a:t>
            </a:r>
            <a:r>
              <a:rPr lang="zh-CN" altLang="en-US" sz="2400" smtClean="0">
                <a:ea typeface="楷体_GB2312" pitchFamily="49" charset="-122"/>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80FE56-0083-46AB-8539-469A9C4949AD}" type="slidenum">
              <a:rPr lang="en-US" altLang="zh-CN"/>
              <a:pPr>
                <a:defRPr/>
              </a:pPr>
              <a:t>‹#›</a:t>
            </a:fld>
            <a:endParaRPr lang="en-US" altLang="zh-CN"/>
          </a:p>
        </p:txBody>
      </p:sp>
    </p:spTree>
    <p:extLst>
      <p:ext uri="{BB962C8B-B14F-4D97-AF65-F5344CB8AC3E}">
        <p14:creationId xmlns:p14="http://schemas.microsoft.com/office/powerpoint/2010/main" val="267100642"/>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11C812-0D6A-469B-89E9-A636488DA150}" type="slidenum">
              <a:rPr lang="en-US" altLang="zh-CN"/>
              <a:pPr>
                <a:defRPr/>
              </a:pPr>
              <a:t>‹#›</a:t>
            </a:fld>
            <a:endParaRPr lang="en-US" altLang="zh-CN"/>
          </a:p>
        </p:txBody>
      </p:sp>
    </p:spTree>
    <p:extLst>
      <p:ext uri="{BB962C8B-B14F-4D97-AF65-F5344CB8AC3E}">
        <p14:creationId xmlns:p14="http://schemas.microsoft.com/office/powerpoint/2010/main" val="564479504"/>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CE26AD5-EE40-4EC4-B4E6-DE3F19E54ACD}" type="slidenum">
              <a:rPr lang="en-US" altLang="zh-CN"/>
              <a:pPr>
                <a:defRPr/>
              </a:pPr>
              <a:t>‹#›</a:t>
            </a:fld>
            <a:endParaRPr lang="en-US" altLang="zh-CN"/>
          </a:p>
        </p:txBody>
      </p:sp>
    </p:spTree>
    <p:extLst>
      <p:ext uri="{BB962C8B-B14F-4D97-AF65-F5344CB8AC3E}">
        <p14:creationId xmlns:p14="http://schemas.microsoft.com/office/powerpoint/2010/main" val="2277195196"/>
      </p:ext>
    </p:extLst>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B122227-386D-4B4D-AE7C-301019A18C50}" type="slidenum">
              <a:rPr lang="en-US" altLang="zh-CN"/>
              <a:pPr>
                <a:defRPr/>
              </a:pPr>
              <a:t>‹#›</a:t>
            </a:fld>
            <a:endParaRPr lang="en-US" altLang="zh-CN"/>
          </a:p>
        </p:txBody>
      </p:sp>
    </p:spTree>
    <p:extLst>
      <p:ext uri="{BB962C8B-B14F-4D97-AF65-F5344CB8AC3E}">
        <p14:creationId xmlns:p14="http://schemas.microsoft.com/office/powerpoint/2010/main" val="1352091353"/>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DFC00-C0BA-4630-B8B6-899969B04EC3}" type="slidenum">
              <a:rPr lang="en-US" altLang="zh-CN"/>
              <a:pPr>
                <a:defRPr/>
              </a:pPr>
              <a:t>‹#›</a:t>
            </a:fld>
            <a:endParaRPr lang="en-US" altLang="zh-CN"/>
          </a:p>
        </p:txBody>
      </p:sp>
    </p:spTree>
    <p:extLst>
      <p:ext uri="{BB962C8B-B14F-4D97-AF65-F5344CB8AC3E}">
        <p14:creationId xmlns:p14="http://schemas.microsoft.com/office/powerpoint/2010/main" val="4053258502"/>
      </p:ext>
    </p:extLst>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954ACB-7F9C-499B-8867-B692F6135B31}" type="slidenum">
              <a:rPr lang="en-US" altLang="zh-CN"/>
              <a:pPr>
                <a:defRPr/>
              </a:pPr>
              <a:t>‹#›</a:t>
            </a:fld>
            <a:endParaRPr lang="en-US" altLang="zh-CN"/>
          </a:p>
        </p:txBody>
      </p:sp>
    </p:spTree>
    <p:extLst>
      <p:ext uri="{BB962C8B-B14F-4D97-AF65-F5344CB8AC3E}">
        <p14:creationId xmlns:p14="http://schemas.microsoft.com/office/powerpoint/2010/main" val="3414808243"/>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D9D719E-26FC-4BBC-880E-02A850F3CFEC}" type="slidenum">
              <a:rPr lang="en-US" altLang="zh-CN"/>
              <a:pPr>
                <a:defRPr/>
              </a:pPr>
              <a:t>‹#›</a:t>
            </a:fld>
            <a:endParaRPr lang="en-US" altLang="zh-CN"/>
          </a:p>
        </p:txBody>
      </p:sp>
    </p:spTree>
    <p:extLst>
      <p:ext uri="{BB962C8B-B14F-4D97-AF65-F5344CB8AC3E}">
        <p14:creationId xmlns:p14="http://schemas.microsoft.com/office/powerpoint/2010/main" val="3870081560"/>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417A69B-02D0-4CA4-902A-0BD8B5B0E28E}" type="slidenum">
              <a:rPr lang="en-US" altLang="zh-CN"/>
              <a:pPr>
                <a:defRPr/>
              </a:pPr>
              <a:t>‹#›</a:t>
            </a:fld>
            <a:endParaRPr lang="en-US" altLang="zh-CN"/>
          </a:p>
        </p:txBody>
      </p:sp>
    </p:spTree>
    <p:extLst>
      <p:ext uri="{BB962C8B-B14F-4D97-AF65-F5344CB8AC3E}">
        <p14:creationId xmlns:p14="http://schemas.microsoft.com/office/powerpoint/2010/main" val="4005660906"/>
      </p:ext>
    </p:extLst>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345E493-7F2B-4E95-98E9-48F36414D9B5}" type="slidenum">
              <a:rPr lang="en-US" altLang="zh-CN"/>
              <a:pPr>
                <a:defRPr/>
              </a:pPr>
              <a:t>‹#›</a:t>
            </a:fld>
            <a:endParaRPr lang="en-US" altLang="zh-CN"/>
          </a:p>
        </p:txBody>
      </p:sp>
    </p:spTree>
    <p:extLst>
      <p:ext uri="{BB962C8B-B14F-4D97-AF65-F5344CB8AC3E}">
        <p14:creationId xmlns:p14="http://schemas.microsoft.com/office/powerpoint/2010/main" val="3197219766"/>
      </p:ext>
    </p:extLst>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8E44F7D-D15D-4BD9-90E7-ADCC54D20561}" type="slidenum">
              <a:rPr lang="en-US" altLang="zh-CN"/>
              <a:pPr>
                <a:defRPr/>
              </a:pPr>
              <a:t>‹#›</a:t>
            </a:fld>
            <a:endParaRPr lang="en-US" altLang="zh-CN"/>
          </a:p>
        </p:txBody>
      </p:sp>
    </p:spTree>
    <p:extLst>
      <p:ext uri="{BB962C8B-B14F-4D97-AF65-F5344CB8AC3E}">
        <p14:creationId xmlns:p14="http://schemas.microsoft.com/office/powerpoint/2010/main" val="3126531048"/>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C53AFD9-604B-4D5F-8A0E-E75D27CFE546}" type="slidenum">
              <a:rPr lang="en-US" altLang="zh-CN"/>
              <a:pPr>
                <a:defRPr/>
              </a:pPr>
              <a:t>‹#›</a:t>
            </a:fld>
            <a:endParaRPr lang="en-US" altLang="zh-CN"/>
          </a:p>
        </p:txBody>
      </p:sp>
    </p:spTree>
    <p:extLst>
      <p:ext uri="{BB962C8B-B14F-4D97-AF65-F5344CB8AC3E}">
        <p14:creationId xmlns:p14="http://schemas.microsoft.com/office/powerpoint/2010/main" val="2905058852"/>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A35005-8619-4797-A285-FDDDC8BA317E}" type="slidenum">
              <a:rPr lang="en-US" altLang="zh-CN"/>
              <a:pPr>
                <a:defRPr/>
              </a:pPr>
              <a:t>‹#›</a:t>
            </a:fld>
            <a:endParaRPr lang="en-US" altLang="zh-CN"/>
          </a:p>
        </p:txBody>
      </p:sp>
    </p:spTree>
    <p:extLst>
      <p:ext uri="{BB962C8B-B14F-4D97-AF65-F5344CB8AC3E}">
        <p14:creationId xmlns:p14="http://schemas.microsoft.com/office/powerpoint/2010/main" val="3534695947"/>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fld id="{07C4C96F-DD6B-4822-81D2-8B7C711BAC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pull dir="r"/>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slide" Target="slide45.xml"/></Relationships>
</file>

<file path=ppt/slides/_rels/slide44.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slide" Target="slide44.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slide" Target="slide45.xml"/><Relationship Id="rId5" Type="http://schemas.openxmlformats.org/officeDocument/2006/relationships/slide" Target="slide49.xml"/><Relationship Id="rId4" Type="http://schemas.openxmlformats.org/officeDocument/2006/relationships/slide" Target="slide4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 Target="slide6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
          <p:cNvSpPr>
            <a:spLocks noChangeArrowheads="1" noChangeShapeType="1" noTextEdit="1"/>
          </p:cNvSpPr>
          <p:nvPr/>
        </p:nvSpPr>
        <p:spPr bwMode="auto">
          <a:xfrm>
            <a:off x="2209800" y="1600200"/>
            <a:ext cx="4724400" cy="3505200"/>
          </a:xfrm>
          <a:prstGeom prst="rect">
            <a:avLst/>
          </a:prstGeom>
        </p:spPr>
        <p:txBody>
          <a:bodyPr wrap="none" fromWordArt="1">
            <a:prstTxWarp prst="textPlain">
              <a:avLst>
                <a:gd name="adj" fmla="val 50000"/>
              </a:avLst>
            </a:prstTxWarp>
          </a:bodyPr>
          <a:lstStyle/>
          <a:p>
            <a:pPr algn="ctr"/>
            <a:r>
              <a:rPr lang="zh-CN" altLang="en-US" sz="3600" kern="10">
                <a:ln w="9525">
                  <a:solidFill>
                    <a:srgbClr val="99CCFF"/>
                  </a:solidFill>
                  <a:round/>
                  <a:headEnd/>
                  <a:tailEnd/>
                </a:ln>
                <a:effectLst>
                  <a:outerShdw dist="35921" dir="2700000" algn="ctr" rotWithShape="0">
                    <a:srgbClr val="808080"/>
                  </a:outerShdw>
                </a:effectLst>
                <a:latin typeface="华文彩云"/>
                <a:ea typeface="华文彩云"/>
              </a:rPr>
              <a:t>第一章</a:t>
            </a:r>
          </a:p>
          <a:p>
            <a:pPr algn="ctr"/>
            <a:endParaRPr lang="zh-CN" altLang="en-US" sz="3600" kern="10">
              <a:ln w="9525">
                <a:solidFill>
                  <a:srgbClr val="99CCFF"/>
                </a:solidFill>
                <a:round/>
                <a:headEnd/>
                <a:tailEnd/>
              </a:ln>
              <a:effectLst>
                <a:outerShdw dist="35921" dir="2700000" algn="ctr" rotWithShape="0">
                  <a:srgbClr val="808080"/>
                </a:outerShdw>
              </a:effectLst>
              <a:latin typeface="华文彩云"/>
              <a:ea typeface="华文彩云"/>
            </a:endParaRPr>
          </a:p>
          <a:p>
            <a:pPr algn="ctr"/>
            <a:r>
              <a:rPr lang="zh-CN" altLang="en-US" sz="3600" kern="10">
                <a:ln w="9525">
                  <a:solidFill>
                    <a:srgbClr val="99CCFF"/>
                  </a:solidFill>
                  <a:round/>
                  <a:headEnd/>
                  <a:tailEnd/>
                </a:ln>
                <a:effectLst>
                  <a:outerShdw dist="35921" dir="2700000" algn="ctr" rotWithShape="0">
                    <a:srgbClr val="808080"/>
                  </a:outerShdw>
                </a:effectLst>
                <a:latin typeface="华文彩云"/>
                <a:ea typeface="华文彩云"/>
              </a:rPr>
              <a:t>绪  论</a:t>
            </a: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323850" y="476250"/>
            <a:ext cx="8426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这个问题是一种典型的表格问题。例如表</a:t>
            </a:r>
            <a:r>
              <a:rPr lang="en-US" altLang="zh-CN" sz="3200"/>
              <a:t>1</a:t>
            </a:r>
            <a:r>
              <a:rPr lang="zh-CN" altLang="en-US" sz="3200"/>
              <a:t>，数据与数据成简单的一对一的线性关系。</a:t>
            </a:r>
          </a:p>
        </p:txBody>
      </p:sp>
      <p:graphicFrame>
        <p:nvGraphicFramePr>
          <p:cNvPr id="200767" name="Group 63"/>
          <p:cNvGraphicFramePr>
            <a:graphicFrameLocks noGrp="1"/>
          </p:cNvGraphicFramePr>
          <p:nvPr>
            <p:ph sz="half" idx="2"/>
          </p:nvPr>
        </p:nvGraphicFramePr>
        <p:xfrm>
          <a:off x="1116013" y="2268538"/>
          <a:ext cx="6910387" cy="2895600"/>
        </p:xfrm>
        <a:graphic>
          <a:graphicData uri="http://schemas.openxmlformats.org/drawingml/2006/table">
            <a:tbl>
              <a:tblPr/>
              <a:tblGrid>
                <a:gridCol w="3455987"/>
                <a:gridCol w="3454400"/>
              </a:tblGrid>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楷体_GB2312" pitchFamily="49" charset="-122"/>
                        </a:rPr>
                        <a:t>部门名称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楷体_GB2312" pitchFamily="49" charset="-122"/>
                        </a:rPr>
                        <a:t>电话号码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楷体_GB2312" pitchFamily="49" charset="-122"/>
                        </a:rPr>
                        <a:t>图书馆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rPr>
                        <a:t>58290810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楷体_GB2312" pitchFamily="49" charset="-122"/>
                        </a:rPr>
                        <a:t>财务处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rPr>
                        <a:t>58290889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492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0" i="0" u="none" strike="noStrike" cap="none" normalizeH="0" baseline="0" smtClean="0">
                          <a:ln>
                            <a:noFill/>
                          </a:ln>
                          <a:solidFill>
                            <a:schemeClr val="tx1"/>
                          </a:solidFill>
                          <a:effectLst/>
                          <a:latin typeface="Times New Roman" pitchFamily="18" charset="0"/>
                          <a:ea typeface="楷体_GB2312" pitchFamily="49" charset="-122"/>
                        </a:rPr>
                        <a:t>表</a:t>
                      </a:r>
                      <a:r>
                        <a: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rPr>
                        <a:t>1  </a:t>
                      </a:r>
                      <a:r>
                        <a:rPr kumimoji="1" lang="zh-CN" altLang="en-US" sz="3200" b="0" i="0" u="none" strike="noStrike" cap="none" normalizeH="0" baseline="0" smtClean="0">
                          <a:ln>
                            <a:noFill/>
                          </a:ln>
                          <a:solidFill>
                            <a:schemeClr val="tx1"/>
                          </a:solidFill>
                          <a:effectLst/>
                          <a:latin typeface="Times New Roman" pitchFamily="18" charset="0"/>
                          <a:ea typeface="楷体_GB2312" pitchFamily="49" charset="-122"/>
                        </a:rPr>
                        <a:t>线性表结构</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395288" y="450850"/>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0066FF"/>
                </a:solidFill>
              </a:rPr>
              <a:t>例</a:t>
            </a:r>
            <a:r>
              <a:rPr lang="en-US" altLang="zh-CN" sz="3200">
                <a:solidFill>
                  <a:srgbClr val="0066FF"/>
                </a:solidFill>
              </a:rPr>
              <a:t>2  </a:t>
            </a:r>
            <a:r>
              <a:rPr lang="zh-CN" altLang="en-US" sz="3200">
                <a:solidFill>
                  <a:srgbClr val="0066FF"/>
                </a:solidFill>
              </a:rPr>
              <a:t>磁盘目录文件</a:t>
            </a:r>
          </a:p>
        </p:txBody>
      </p:sp>
      <p:sp>
        <p:nvSpPr>
          <p:cNvPr id="12291" name="Rectangle 5"/>
          <p:cNvSpPr>
            <a:spLocks noChangeArrowheads="1"/>
          </p:cNvSpPr>
          <p:nvPr/>
        </p:nvSpPr>
        <p:spPr bwMode="auto">
          <a:xfrm>
            <a:off x="323850" y="1341438"/>
            <a:ext cx="4249738"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磁盘根目录下有很多子目录及文件，每个子目录里又可以包含多个子目录及文件，但每个子目录只有一个父目录，依次类推。这是一种典型的树形结构问题如图</a:t>
            </a:r>
            <a:r>
              <a:rPr lang="en-US" altLang="zh-CN" sz="3200"/>
              <a:t>2</a:t>
            </a:r>
            <a:r>
              <a:rPr lang="zh-CN" altLang="en-US" sz="3200"/>
              <a:t>，数据与数据之间成一对多的非线性关系</a:t>
            </a:r>
            <a:r>
              <a:rPr lang="en-US" altLang="zh-CN" sz="3200"/>
              <a:t>——</a:t>
            </a:r>
            <a:r>
              <a:rPr lang="zh-CN" altLang="en-US" sz="3200"/>
              <a:t>树形结构。</a:t>
            </a:r>
          </a:p>
        </p:txBody>
      </p:sp>
      <p:pic>
        <p:nvPicPr>
          <p:cNvPr id="12292" name="Picture 6" descr="QQ图片20150421151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33375"/>
            <a:ext cx="2854325" cy="611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395288" y="544513"/>
            <a:ext cx="3028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0066FF"/>
                </a:solidFill>
              </a:rPr>
              <a:t>例</a:t>
            </a:r>
            <a:r>
              <a:rPr lang="en-US" altLang="zh-CN" sz="3200">
                <a:solidFill>
                  <a:srgbClr val="0066FF"/>
                </a:solidFill>
              </a:rPr>
              <a:t>3  </a:t>
            </a:r>
            <a:r>
              <a:rPr lang="zh-CN" altLang="en-US" sz="3200">
                <a:solidFill>
                  <a:srgbClr val="0066FF"/>
                </a:solidFill>
              </a:rPr>
              <a:t>交通网络图</a:t>
            </a:r>
          </a:p>
        </p:txBody>
      </p:sp>
      <p:sp>
        <p:nvSpPr>
          <p:cNvPr id="13315" name="Rectangle 5"/>
          <p:cNvSpPr>
            <a:spLocks noChangeArrowheads="1"/>
          </p:cNvSpPr>
          <p:nvPr/>
        </p:nvSpPr>
        <p:spPr bwMode="auto">
          <a:xfrm>
            <a:off x="323850" y="1454150"/>
            <a:ext cx="37449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从一个地方到另一个地方可以有很多条路径。这是一种典型的网状结构问题。如图</a:t>
            </a:r>
            <a:r>
              <a:rPr lang="en-US" altLang="zh-CN" sz="3200"/>
              <a:t>3</a:t>
            </a:r>
            <a:r>
              <a:rPr lang="zh-CN" altLang="en-US" sz="3200"/>
              <a:t>，数据与数据成多对多的非线性关系</a:t>
            </a:r>
            <a:r>
              <a:rPr lang="en-US" altLang="zh-CN" sz="3200"/>
              <a:t>——</a:t>
            </a:r>
            <a:r>
              <a:rPr lang="zh-CN" altLang="en-US" sz="3200"/>
              <a:t>图状结构。</a:t>
            </a:r>
          </a:p>
        </p:txBody>
      </p:sp>
      <p:pic>
        <p:nvPicPr>
          <p:cNvPr id="13316" name="Picture 6" descr="12"/>
          <p:cNvPicPr>
            <a:picLocks noChangeAspect="1" noChangeArrowheads="1"/>
          </p:cNvPicPr>
          <p:nvPr/>
        </p:nvPicPr>
        <p:blipFill>
          <a:blip r:embed="rId2">
            <a:extLst>
              <a:ext uri="{28A0092B-C50C-407E-A947-70E740481C1C}">
                <a14:useLocalDpi xmlns:a14="http://schemas.microsoft.com/office/drawing/2010/main" val="0"/>
              </a:ext>
            </a:extLst>
          </a:blip>
          <a:srcRect r="48308"/>
          <a:stretch>
            <a:fillRect/>
          </a:stretch>
        </p:blipFill>
        <p:spPr bwMode="auto">
          <a:xfrm>
            <a:off x="4643438" y="765175"/>
            <a:ext cx="4275137"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7">
            <a:hlinkClick r:id="rId3" action="ppaction://hlinksldjump"/>
          </p:cNvPr>
          <p:cNvSpPr txBox="1">
            <a:spLocks noChangeArrowheads="1"/>
          </p:cNvSpPr>
          <p:nvPr/>
        </p:nvSpPr>
        <p:spPr bwMode="auto">
          <a:xfrm>
            <a:off x="1835150" y="44450"/>
            <a:ext cx="5686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600" b="1"/>
              <a:t>1.2   </a:t>
            </a:r>
            <a:r>
              <a:rPr lang="zh-CN" altLang="en-US" sz="3600" b="1"/>
              <a:t>与数据结构相关的概念</a:t>
            </a:r>
            <a:endParaRPr lang="zh-CN" altLang="en-US" sz="3600">
              <a:ea typeface="宋体" pitchFamily="2" charset="-122"/>
            </a:endParaRPr>
          </a:p>
        </p:txBody>
      </p:sp>
      <p:sp>
        <p:nvSpPr>
          <p:cNvPr id="14339" name="Text Box 8">
            <a:hlinkClick r:id="" action="ppaction://hlinkshowjump?jump=nextslide"/>
          </p:cNvPr>
          <p:cNvSpPr txBox="1">
            <a:spLocks noChangeArrowheads="1"/>
          </p:cNvSpPr>
          <p:nvPr/>
        </p:nvSpPr>
        <p:spPr bwMode="auto">
          <a:xfrm>
            <a:off x="41275" y="765175"/>
            <a:ext cx="395446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en-US" altLang="zh-CN" sz="3200" b="1"/>
              <a:t>1.2.1 </a:t>
            </a:r>
            <a:r>
              <a:rPr lang="zh-CN" altLang="en-US" sz="3200" b="1"/>
              <a:t>基本概念和术语</a:t>
            </a:r>
            <a:endParaRPr lang="zh-CN" altLang="en-US" sz="3200"/>
          </a:p>
        </p:txBody>
      </p:sp>
      <p:sp>
        <p:nvSpPr>
          <p:cNvPr id="7177" name="Rectangle 9"/>
          <p:cNvSpPr>
            <a:spLocks noChangeArrowheads="1"/>
          </p:cNvSpPr>
          <p:nvPr/>
        </p:nvSpPr>
        <p:spPr bwMode="auto">
          <a:xfrm>
            <a:off x="215900" y="1484313"/>
            <a:ext cx="8677275"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solidFill>
                  <a:srgbClr val="0066FF"/>
                </a:solidFill>
              </a:rPr>
              <a:t>    </a:t>
            </a:r>
            <a:r>
              <a:rPr lang="zh-CN" altLang="en-US" sz="3200">
                <a:solidFill>
                  <a:srgbClr val="0066FF"/>
                </a:solidFill>
              </a:rPr>
              <a:t>数据</a:t>
            </a:r>
            <a:r>
              <a:rPr lang="en-US" altLang="zh-CN" sz="3200">
                <a:solidFill>
                  <a:srgbClr val="0066FF"/>
                </a:solidFill>
              </a:rPr>
              <a:t>(Data): </a:t>
            </a:r>
            <a:r>
              <a:rPr lang="zh-CN" altLang="en-US" sz="3200"/>
              <a:t>是对信息的一种符号表示。在计算机科学中是指所有能输入到计算机中并被计算机程序处理的符号的总称。</a:t>
            </a:r>
          </a:p>
        </p:txBody>
      </p:sp>
      <p:sp>
        <p:nvSpPr>
          <p:cNvPr id="7178" name="Rectangle 10"/>
          <p:cNvSpPr>
            <a:spLocks noChangeArrowheads="1"/>
          </p:cNvSpPr>
          <p:nvPr/>
        </p:nvSpPr>
        <p:spPr bwMode="auto">
          <a:xfrm>
            <a:off x="106363" y="4751388"/>
            <a:ext cx="885825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solidFill>
                  <a:srgbClr val="0066FF"/>
                </a:solidFill>
              </a:rPr>
              <a:t>     </a:t>
            </a:r>
            <a:r>
              <a:rPr lang="zh-CN" altLang="en-US" sz="3200">
                <a:solidFill>
                  <a:srgbClr val="0066FF"/>
                </a:solidFill>
              </a:rPr>
              <a:t>数据元素</a:t>
            </a:r>
            <a:r>
              <a:rPr lang="en-US" altLang="zh-CN" sz="3200">
                <a:solidFill>
                  <a:srgbClr val="0066FF"/>
                </a:solidFill>
              </a:rPr>
              <a:t>(Data Element): </a:t>
            </a:r>
            <a:r>
              <a:rPr lang="zh-CN" altLang="en-US" sz="3200"/>
              <a:t>是数据的基本单位，在计算机程序中通常作为一个整体进行考虑和处理。</a:t>
            </a:r>
          </a:p>
        </p:txBody>
      </p:sp>
      <p:sp>
        <p:nvSpPr>
          <p:cNvPr id="7179" name="Text Box 11"/>
          <p:cNvSpPr txBox="1">
            <a:spLocks noChangeArrowheads="1"/>
          </p:cNvSpPr>
          <p:nvPr/>
        </p:nvSpPr>
        <p:spPr bwMode="auto">
          <a:xfrm>
            <a:off x="323850" y="3368675"/>
            <a:ext cx="83534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en-US" altLang="zh-CN" sz="3200"/>
              <a:t>  </a:t>
            </a:r>
            <a:r>
              <a:rPr lang="zh-CN" altLang="en-US" sz="3200"/>
              <a:t>对计算机科学而言，数据的含义很广，例如图像、声音等，都可以通过编码处理为数据。</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1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p:bldP spid="71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ChangeArrowheads="1"/>
          </p:cNvSpPr>
          <p:nvPr/>
        </p:nvSpPr>
        <p:spPr bwMode="auto">
          <a:xfrm>
            <a:off x="179388" y="115888"/>
            <a:ext cx="87852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t>      </a:t>
            </a:r>
            <a:r>
              <a:rPr lang="zh-CN" altLang="en-US" sz="3200"/>
              <a:t>一个数据元素可由若干个</a:t>
            </a:r>
            <a:r>
              <a:rPr lang="zh-CN" altLang="en-US" sz="3200" b="1">
                <a:solidFill>
                  <a:srgbClr val="0066FF"/>
                </a:solidFill>
              </a:rPr>
              <a:t>数据项</a:t>
            </a:r>
            <a:r>
              <a:rPr lang="en-US" altLang="zh-CN" sz="3200"/>
              <a:t>(</a:t>
            </a:r>
            <a:r>
              <a:rPr lang="en-US" altLang="zh-CN" sz="3200">
                <a:solidFill>
                  <a:srgbClr val="0066FF"/>
                </a:solidFill>
              </a:rPr>
              <a:t>Data Item</a:t>
            </a:r>
            <a:r>
              <a:rPr lang="en-US" altLang="zh-CN" sz="3200"/>
              <a:t>)</a:t>
            </a:r>
            <a:r>
              <a:rPr lang="zh-CN" altLang="en-US" sz="3200"/>
              <a:t>组成。数据项是数据的不可分割的</a:t>
            </a:r>
            <a:r>
              <a:rPr lang="zh-CN" altLang="en-US" sz="3200" b="1">
                <a:solidFill>
                  <a:srgbClr val="0066FF"/>
                </a:solidFill>
              </a:rPr>
              <a:t>最小单位。</a:t>
            </a:r>
          </a:p>
        </p:txBody>
      </p:sp>
      <p:sp>
        <p:nvSpPr>
          <p:cNvPr id="8202" name="Text Box 10"/>
          <p:cNvSpPr txBox="1">
            <a:spLocks noChangeArrowheads="1"/>
          </p:cNvSpPr>
          <p:nvPr/>
        </p:nvSpPr>
        <p:spPr bwMode="auto">
          <a:xfrm>
            <a:off x="539750" y="1268413"/>
            <a:ext cx="770096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zh-CN" altLang="en-US" sz="3200"/>
              <a:t>例如，整数  </a:t>
            </a:r>
            <a:r>
              <a:rPr lang="en-US" altLang="zh-CN" sz="3200"/>
              <a:t>5 ,  </a:t>
            </a:r>
            <a:r>
              <a:rPr lang="zh-CN" altLang="en-US" sz="3200"/>
              <a:t>字符 </a:t>
            </a:r>
            <a:r>
              <a:rPr lang="en-US" altLang="zh-CN" sz="3200"/>
              <a:t>N </a:t>
            </a:r>
            <a:r>
              <a:rPr lang="zh-CN" altLang="en-US" sz="3200"/>
              <a:t>等。  </a:t>
            </a:r>
          </a:p>
          <a:p>
            <a:pPr eaLnBrk="1" hangingPunct="1">
              <a:lnSpc>
                <a:spcPct val="115000"/>
              </a:lnSpc>
            </a:pPr>
            <a:r>
              <a:rPr lang="zh-CN" altLang="en-US" sz="3200"/>
              <a:t>                     </a:t>
            </a:r>
            <a:r>
              <a:rPr lang="en-US" altLang="zh-CN" sz="3200"/>
              <a:t>----</a:t>
            </a:r>
            <a:r>
              <a:rPr lang="zh-CN" altLang="en-US" sz="3200"/>
              <a:t>是不可分割的“原子”</a:t>
            </a:r>
          </a:p>
        </p:txBody>
      </p:sp>
      <p:grpSp>
        <p:nvGrpSpPr>
          <p:cNvPr id="8207" name="Group 15"/>
          <p:cNvGrpSpPr>
            <a:grpSpLocks/>
          </p:cNvGrpSpPr>
          <p:nvPr/>
        </p:nvGrpSpPr>
        <p:grpSpPr bwMode="auto">
          <a:xfrm>
            <a:off x="611188" y="4306888"/>
            <a:ext cx="8248650" cy="2362200"/>
            <a:chOff x="249" y="436"/>
            <a:chExt cx="5196" cy="1488"/>
          </a:xfrm>
        </p:grpSpPr>
        <p:sp>
          <p:nvSpPr>
            <p:cNvPr id="15366" name="Text Box 16"/>
            <p:cNvSpPr txBox="1">
              <a:spLocks noChangeArrowheads="1"/>
            </p:cNvSpPr>
            <p:nvPr/>
          </p:nvSpPr>
          <p:spPr bwMode="auto">
            <a:xfrm>
              <a:off x="2683" y="1520"/>
              <a:ext cx="189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600" b="1"/>
                <a:t>称之为</a:t>
              </a:r>
              <a:r>
                <a:rPr lang="zh-CN" altLang="en-US" sz="3600" b="1">
                  <a:solidFill>
                    <a:srgbClr val="00CCFF"/>
                  </a:solidFill>
                </a:rPr>
                <a:t>组合项</a:t>
              </a:r>
              <a:endParaRPr lang="zh-CN" altLang="en-US">
                <a:solidFill>
                  <a:srgbClr val="00CCFF"/>
                </a:solidFill>
              </a:endParaRPr>
            </a:p>
          </p:txBody>
        </p:sp>
        <p:sp>
          <p:nvSpPr>
            <p:cNvPr id="15367" name="AutoShape 17"/>
            <p:cNvSpPr>
              <a:spLocks/>
            </p:cNvSpPr>
            <p:nvPr/>
          </p:nvSpPr>
          <p:spPr bwMode="auto">
            <a:xfrm rot="-5400000">
              <a:off x="3507" y="796"/>
              <a:ext cx="240" cy="1152"/>
            </a:xfrm>
            <a:prstGeom prst="leftBrace">
              <a:avLst>
                <a:gd name="adj1" fmla="val 4000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68" name="Group 18"/>
            <p:cNvGrpSpPr>
              <a:grpSpLocks/>
            </p:cNvGrpSpPr>
            <p:nvPr/>
          </p:nvGrpSpPr>
          <p:grpSpPr bwMode="auto">
            <a:xfrm>
              <a:off x="3051" y="820"/>
              <a:ext cx="1152" cy="432"/>
              <a:chOff x="3126" y="2736"/>
              <a:chExt cx="1152" cy="432"/>
            </a:xfrm>
          </p:grpSpPr>
          <p:sp>
            <p:nvSpPr>
              <p:cNvPr id="15377" name="Text Box 19"/>
              <p:cNvSpPr txBox="1">
                <a:spLocks noChangeArrowheads="1"/>
              </p:cNvSpPr>
              <p:nvPr/>
            </p:nvSpPr>
            <p:spPr bwMode="auto">
              <a:xfrm>
                <a:off x="3126" y="2758"/>
                <a:ext cx="1152"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600"/>
                  <a:t>年 月 日</a:t>
                </a:r>
              </a:p>
            </p:txBody>
          </p:sp>
          <p:sp>
            <p:nvSpPr>
              <p:cNvPr id="15378" name="Line 20"/>
              <p:cNvSpPr>
                <a:spLocks noChangeShapeType="1"/>
              </p:cNvSpPr>
              <p:nvPr/>
            </p:nvSpPr>
            <p:spPr bwMode="auto">
              <a:xfrm>
                <a:off x="3510" y="273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Line 21"/>
              <p:cNvSpPr>
                <a:spLocks noChangeShapeType="1"/>
              </p:cNvSpPr>
              <p:nvPr/>
            </p:nvSpPr>
            <p:spPr bwMode="auto">
              <a:xfrm>
                <a:off x="3894" y="273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9" name="Group 22"/>
            <p:cNvGrpSpPr>
              <a:grpSpLocks/>
            </p:cNvGrpSpPr>
            <p:nvPr/>
          </p:nvGrpSpPr>
          <p:grpSpPr bwMode="auto">
            <a:xfrm>
              <a:off x="249" y="436"/>
              <a:ext cx="5196" cy="432"/>
              <a:chOff x="324" y="2352"/>
              <a:chExt cx="5196" cy="432"/>
            </a:xfrm>
          </p:grpSpPr>
          <p:sp>
            <p:nvSpPr>
              <p:cNvPr id="15371" name="Text Box 23"/>
              <p:cNvSpPr txBox="1">
                <a:spLocks noChangeArrowheads="1"/>
              </p:cNvSpPr>
              <p:nvPr/>
            </p:nvSpPr>
            <p:spPr bwMode="auto">
              <a:xfrm>
                <a:off x="324" y="2352"/>
                <a:ext cx="5196" cy="3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t>姓 名    学 号  班 号 性别  出生日期 入学成绩</a:t>
                </a:r>
              </a:p>
            </p:txBody>
          </p:sp>
          <p:sp>
            <p:nvSpPr>
              <p:cNvPr id="15372" name="Line 24"/>
              <p:cNvSpPr>
                <a:spLocks noChangeShapeType="1"/>
              </p:cNvSpPr>
              <p:nvPr/>
            </p:nvSpPr>
            <p:spPr bwMode="auto">
              <a:xfrm>
                <a:off x="1104"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Line 25"/>
              <p:cNvSpPr>
                <a:spLocks noChangeShapeType="1"/>
              </p:cNvSpPr>
              <p:nvPr/>
            </p:nvSpPr>
            <p:spPr bwMode="auto">
              <a:xfrm>
                <a:off x="2496"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4" name="Line 26"/>
              <p:cNvSpPr>
                <a:spLocks noChangeShapeType="1"/>
              </p:cNvSpPr>
              <p:nvPr/>
            </p:nvSpPr>
            <p:spPr bwMode="auto">
              <a:xfrm>
                <a:off x="3120"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Line 27"/>
              <p:cNvSpPr>
                <a:spLocks noChangeShapeType="1"/>
              </p:cNvSpPr>
              <p:nvPr/>
            </p:nvSpPr>
            <p:spPr bwMode="auto">
              <a:xfrm>
                <a:off x="4272"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6" name="Line 28"/>
              <p:cNvSpPr>
                <a:spLocks noChangeShapeType="1"/>
              </p:cNvSpPr>
              <p:nvPr/>
            </p:nvSpPr>
            <p:spPr bwMode="auto">
              <a:xfrm>
                <a:off x="1824"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70" name="AutoShape 29"/>
            <p:cNvSpPr>
              <a:spLocks noChangeArrowheads="1"/>
            </p:cNvSpPr>
            <p:nvPr/>
          </p:nvSpPr>
          <p:spPr bwMode="auto">
            <a:xfrm>
              <a:off x="837" y="1421"/>
              <a:ext cx="1344" cy="384"/>
            </a:xfrm>
            <a:prstGeom prst="wedgeRoundRectCallout">
              <a:avLst>
                <a:gd name="adj1" fmla="val -8037"/>
                <a:gd name="adj2" fmla="val -194009"/>
                <a:gd name="adj3" fmla="val 16667"/>
              </a:avLst>
            </a:prstGeom>
            <a:solidFill>
              <a:srgbClr val="C2F2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600" b="1">
                  <a:solidFill>
                    <a:schemeClr val="accent2"/>
                  </a:solidFill>
                </a:rPr>
                <a:t>原子项</a:t>
              </a:r>
            </a:p>
          </p:txBody>
        </p:sp>
      </p:grpSp>
      <p:sp>
        <p:nvSpPr>
          <p:cNvPr id="8222" name="Text Box 30"/>
          <p:cNvSpPr txBox="1">
            <a:spLocks noChangeArrowheads="1"/>
          </p:cNvSpPr>
          <p:nvPr/>
        </p:nvSpPr>
        <p:spPr bwMode="auto">
          <a:xfrm>
            <a:off x="250825" y="2420938"/>
            <a:ext cx="8785225"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en-US" altLang="zh-CN" sz="3200"/>
              <a:t>    </a:t>
            </a:r>
            <a:r>
              <a:rPr lang="zh-CN" altLang="en-US" sz="3200"/>
              <a:t>又如</a:t>
            </a:r>
            <a:r>
              <a:rPr lang="en-US" altLang="zh-CN" sz="3200"/>
              <a:t>,</a:t>
            </a:r>
            <a:r>
              <a:rPr lang="zh-CN" altLang="en-US" sz="3200"/>
              <a:t>描述一个学生的数据元素由多个款项构成，其中每个款项为一个“</a:t>
            </a:r>
            <a:r>
              <a:rPr lang="zh-CN" altLang="en-US" sz="3200" b="1">
                <a:solidFill>
                  <a:srgbClr val="0066FF"/>
                </a:solidFill>
              </a:rPr>
              <a:t>数据项</a:t>
            </a:r>
            <a:r>
              <a:rPr lang="zh-CN" altLang="en-US" sz="3200"/>
              <a:t>”。它是数据结构中讨论的</a:t>
            </a:r>
            <a:r>
              <a:rPr lang="zh-CN" altLang="en-US" sz="3200" b="1">
                <a:solidFill>
                  <a:srgbClr val="0066FF"/>
                </a:solidFill>
              </a:rPr>
              <a:t>最小单位。</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wipe(left)">
                                      <p:cBhvr>
                                        <p:cTn id="7" dur="500"/>
                                        <p:tgtEl>
                                          <p:spTgt spid="8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22"/>
                                        </p:tgtEl>
                                        <p:attrNameLst>
                                          <p:attrName>style.visibility</p:attrName>
                                        </p:attrNameLst>
                                      </p:cBhvr>
                                      <p:to>
                                        <p:strVal val="visible"/>
                                      </p:to>
                                    </p:set>
                                    <p:animEffect transition="in" filter="wipe(left)">
                                      <p:cBhvr>
                                        <p:cTn id="12" dur="500"/>
                                        <p:tgtEl>
                                          <p:spTgt spid="8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autoUpdateAnimBg="0"/>
      <p:bldP spid="822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3" name="Text Box 23"/>
          <p:cNvSpPr txBox="1">
            <a:spLocks noChangeArrowheads="1"/>
          </p:cNvSpPr>
          <p:nvPr/>
        </p:nvSpPr>
        <p:spPr bwMode="auto">
          <a:xfrm>
            <a:off x="179388" y="185738"/>
            <a:ext cx="2303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关键字</a:t>
            </a:r>
          </a:p>
        </p:txBody>
      </p:sp>
      <p:sp>
        <p:nvSpPr>
          <p:cNvPr id="10264" name="Rectangle 24"/>
          <p:cNvSpPr>
            <a:spLocks noChangeArrowheads="1"/>
          </p:cNvSpPr>
          <p:nvPr/>
        </p:nvSpPr>
        <p:spPr bwMode="auto">
          <a:xfrm>
            <a:off x="142875" y="692150"/>
            <a:ext cx="88931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a:t>    </a:t>
            </a:r>
            <a:r>
              <a:rPr lang="zh-CN" altLang="en-US" sz="3200"/>
              <a:t>能识别一个或几个数据元素的数据项。若能起唯一识别作用，则被称为“</a:t>
            </a:r>
            <a:r>
              <a:rPr lang="zh-CN" altLang="en-US" sz="3200" b="1">
                <a:solidFill>
                  <a:srgbClr val="0066FF"/>
                </a:solidFill>
              </a:rPr>
              <a:t>主</a:t>
            </a:r>
            <a:r>
              <a:rPr lang="zh-CN" altLang="en-US" sz="3200"/>
              <a:t>”关键字，否则称为“</a:t>
            </a:r>
            <a:r>
              <a:rPr lang="zh-CN" altLang="en-US" sz="3200" b="1">
                <a:solidFill>
                  <a:srgbClr val="0066FF"/>
                </a:solidFill>
              </a:rPr>
              <a:t>次</a:t>
            </a:r>
            <a:r>
              <a:rPr lang="zh-CN" altLang="en-US" sz="3200"/>
              <a:t>”关键字。</a:t>
            </a:r>
          </a:p>
        </p:txBody>
      </p:sp>
      <p:sp>
        <p:nvSpPr>
          <p:cNvPr id="10265" name="Rectangle 25"/>
          <p:cNvSpPr>
            <a:spLocks noChangeArrowheads="1"/>
          </p:cNvSpPr>
          <p:nvPr/>
        </p:nvSpPr>
        <p:spPr bwMode="auto">
          <a:xfrm>
            <a:off x="179388" y="2636838"/>
            <a:ext cx="8785225"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solidFill>
                  <a:srgbClr val="0066FF"/>
                </a:solidFill>
              </a:rPr>
              <a:t>    </a:t>
            </a:r>
            <a:r>
              <a:rPr lang="zh-CN" altLang="en-US" sz="3200">
                <a:solidFill>
                  <a:srgbClr val="0066FF"/>
                </a:solidFill>
              </a:rPr>
              <a:t>数据对象</a:t>
            </a:r>
            <a:r>
              <a:rPr lang="en-US" altLang="zh-CN" sz="3200">
                <a:solidFill>
                  <a:srgbClr val="0066FF"/>
                </a:solidFill>
              </a:rPr>
              <a:t>(Data Object)</a:t>
            </a:r>
            <a:r>
              <a:rPr lang="zh-CN" altLang="en-US" sz="3200">
                <a:solidFill>
                  <a:srgbClr val="0066FF"/>
                </a:solidFill>
              </a:rPr>
              <a:t>：</a:t>
            </a:r>
            <a:r>
              <a:rPr lang="zh-CN" altLang="en-US" sz="3200"/>
              <a:t>是性质相同的数据元素的集合，是数据的一个子集。如 整数集合、实数集合等。</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3">
                                            <p:txEl>
                                              <p:pRg st="0" end="0"/>
                                            </p:txEl>
                                          </p:spTgt>
                                        </p:tgtEl>
                                        <p:attrNameLst>
                                          <p:attrName>style.visibility</p:attrName>
                                        </p:attrNameLst>
                                      </p:cBhvr>
                                      <p:to>
                                        <p:strVal val="visible"/>
                                      </p:to>
                                    </p:set>
                                    <p:animEffect transition="in" filter="wipe(left)">
                                      <p:cBhvr>
                                        <p:cTn id="7" dur="500"/>
                                        <p:tgtEl>
                                          <p:spTgt spid="102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64"/>
                                        </p:tgtEl>
                                        <p:attrNameLst>
                                          <p:attrName>style.visibility</p:attrName>
                                        </p:attrNameLst>
                                      </p:cBhvr>
                                      <p:to>
                                        <p:strVal val="visible"/>
                                      </p:to>
                                    </p:set>
                                    <p:animEffect transition="in" filter="wipe(left)">
                                      <p:cBhvr>
                                        <p:cTn id="12" dur="500"/>
                                        <p:tgtEl>
                                          <p:spTgt spid="102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build="p" autoUpdateAnimBg="0" advAuto="0"/>
      <p:bldP spid="10264" grpId="0" autoUpdateAnimBg="0"/>
      <p:bldP spid="102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0" name="Text Box 12"/>
          <p:cNvSpPr txBox="1">
            <a:spLocks noChangeArrowheads="1"/>
          </p:cNvSpPr>
          <p:nvPr/>
        </p:nvSpPr>
        <p:spPr bwMode="auto">
          <a:xfrm>
            <a:off x="250825" y="1857375"/>
            <a:ext cx="864235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zh-CN" altLang="en-US" sz="3200"/>
              <a:t>例如，可用三个 </a:t>
            </a:r>
            <a:r>
              <a:rPr lang="en-US" altLang="zh-CN" sz="3200"/>
              <a:t>4 </a:t>
            </a:r>
            <a:r>
              <a:rPr lang="zh-CN" altLang="en-US" sz="3200"/>
              <a:t>位的十进制数表示一个含 </a:t>
            </a:r>
            <a:r>
              <a:rPr lang="en-US" altLang="zh-CN" sz="3200"/>
              <a:t>12 </a:t>
            </a:r>
            <a:r>
              <a:rPr lang="zh-CN" altLang="en-US" sz="3200"/>
              <a:t>位数的“长整数” 。</a:t>
            </a:r>
          </a:p>
        </p:txBody>
      </p:sp>
      <p:sp>
        <p:nvSpPr>
          <p:cNvPr id="206863" name="Text Box 15"/>
          <p:cNvSpPr txBox="1">
            <a:spLocks noChangeArrowheads="1"/>
          </p:cNvSpPr>
          <p:nvPr/>
        </p:nvSpPr>
        <p:spPr bwMode="auto">
          <a:xfrm>
            <a:off x="250825" y="3070225"/>
            <a:ext cx="8713788"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spcBef>
                <a:spcPct val="50000"/>
              </a:spcBef>
            </a:pPr>
            <a:r>
              <a:rPr lang="en-US" altLang="zh-CN" sz="3200"/>
              <a:t>   </a:t>
            </a:r>
            <a:r>
              <a:rPr lang="zh-CN" altLang="en-US" sz="3200"/>
              <a:t>对长整数进行运算的程序中的操作对象是一个含三个数据元素</a:t>
            </a:r>
            <a:r>
              <a:rPr lang="en-US" altLang="zh-CN" sz="3200"/>
              <a:t>{a1,a2,a3}</a:t>
            </a:r>
            <a:r>
              <a:rPr lang="zh-CN" altLang="en-US" sz="3200"/>
              <a:t>的集合，且三者之间存在下列 </a:t>
            </a:r>
            <a:r>
              <a:rPr lang="zh-CN" altLang="en-US" sz="3200" b="1"/>
              <a:t>“次序”</a:t>
            </a:r>
            <a:r>
              <a:rPr lang="zh-CN" altLang="en-US" sz="3200"/>
              <a:t>关系</a:t>
            </a:r>
            <a:r>
              <a:rPr lang="en-US" altLang="zh-CN" sz="3200"/>
              <a:t>: {</a:t>
            </a:r>
            <a:r>
              <a:rPr lang="en-US" altLang="zh-CN" sz="3200">
                <a:sym typeface="Symbol" pitchFamily="18" charset="2"/>
              </a:rPr>
              <a:t></a:t>
            </a:r>
            <a:r>
              <a:rPr lang="en-US" altLang="zh-CN" sz="3200"/>
              <a:t>a1, a2</a:t>
            </a:r>
            <a:r>
              <a:rPr lang="en-US" altLang="zh-CN" sz="3200">
                <a:sym typeface="Symbol" pitchFamily="18" charset="2"/>
              </a:rPr>
              <a:t></a:t>
            </a:r>
            <a:r>
              <a:rPr lang="zh-CN" altLang="en-US" sz="3200"/>
              <a:t>、</a:t>
            </a:r>
            <a:r>
              <a:rPr lang="zh-CN" altLang="en-US" sz="3200">
                <a:sym typeface="Symbol" pitchFamily="18" charset="2"/>
              </a:rPr>
              <a:t></a:t>
            </a:r>
            <a:r>
              <a:rPr lang="en-US" altLang="zh-CN" sz="3200"/>
              <a:t>a2, a3</a:t>
            </a:r>
            <a:r>
              <a:rPr lang="en-US" altLang="zh-CN" sz="3200">
                <a:sym typeface="Symbol" pitchFamily="18" charset="2"/>
              </a:rPr>
              <a:t>}</a:t>
            </a:r>
            <a:r>
              <a:rPr lang="en-US" altLang="zh-CN" sz="3200"/>
              <a:t> </a:t>
            </a:r>
            <a:r>
              <a:rPr lang="zh-CN" altLang="en-US" sz="3200"/>
              <a:t>。</a:t>
            </a:r>
          </a:p>
        </p:txBody>
      </p:sp>
      <p:sp>
        <p:nvSpPr>
          <p:cNvPr id="206864" name="Text Box 16"/>
          <p:cNvSpPr txBox="1">
            <a:spLocks noChangeArrowheads="1"/>
          </p:cNvSpPr>
          <p:nvPr/>
        </p:nvSpPr>
        <p:spPr bwMode="auto">
          <a:xfrm>
            <a:off x="323850" y="5010150"/>
            <a:ext cx="8107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3214,6587,9345 </a:t>
            </a:r>
            <a:r>
              <a:rPr lang="en-US" altLang="zh-CN" sz="3200" b="1"/>
              <a:t>─</a:t>
            </a:r>
            <a:r>
              <a:rPr lang="en-US" altLang="zh-CN" sz="3200"/>
              <a:t> </a:t>
            </a:r>
            <a:r>
              <a:rPr lang="en-US" altLang="zh-CN" sz="3200" b="1"/>
              <a:t>a1</a:t>
            </a:r>
            <a:r>
              <a:rPr lang="en-US" altLang="zh-CN" sz="3200"/>
              <a:t>(3214),</a:t>
            </a:r>
            <a:r>
              <a:rPr lang="en-US" altLang="zh-CN" sz="3200" b="1"/>
              <a:t>a2</a:t>
            </a:r>
            <a:r>
              <a:rPr lang="en-US" altLang="zh-CN" sz="3200"/>
              <a:t>(6587),</a:t>
            </a:r>
            <a:r>
              <a:rPr lang="en-US" altLang="zh-CN" sz="3200" b="1"/>
              <a:t>a3</a:t>
            </a:r>
            <a:r>
              <a:rPr lang="en-US" altLang="zh-CN" sz="3200"/>
              <a:t>(9345)</a:t>
            </a:r>
          </a:p>
        </p:txBody>
      </p:sp>
      <p:sp>
        <p:nvSpPr>
          <p:cNvPr id="17413" name="Rectangle 17"/>
          <p:cNvSpPr>
            <a:spLocks noChangeArrowheads="1"/>
          </p:cNvSpPr>
          <p:nvPr/>
        </p:nvSpPr>
        <p:spPr bwMode="auto">
          <a:xfrm>
            <a:off x="179388" y="333375"/>
            <a:ext cx="87852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200">
                <a:solidFill>
                  <a:srgbClr val="0066FF"/>
                </a:solidFill>
              </a:rPr>
              <a:t>    </a:t>
            </a:r>
            <a:r>
              <a:rPr lang="zh-CN" altLang="en-US" sz="3200">
                <a:solidFill>
                  <a:srgbClr val="0066FF"/>
                </a:solidFill>
              </a:rPr>
              <a:t>数据结构</a:t>
            </a:r>
            <a:r>
              <a:rPr lang="en-US" altLang="zh-CN" sz="3200">
                <a:solidFill>
                  <a:srgbClr val="0066FF"/>
                </a:solidFill>
              </a:rPr>
              <a:t>(Data Structure)</a:t>
            </a:r>
            <a:r>
              <a:rPr lang="zh-CN" altLang="en-US" sz="3200">
                <a:solidFill>
                  <a:srgbClr val="0066FF"/>
                </a:solidFill>
              </a:rPr>
              <a:t>：</a:t>
            </a:r>
            <a:r>
              <a:rPr lang="zh-CN" altLang="en-US" sz="3200"/>
              <a:t>是相互之间存在一种或多种特定关系的数据元素的集合。</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6860"/>
                                        </p:tgtEl>
                                        <p:attrNameLst>
                                          <p:attrName>style.visibility</p:attrName>
                                        </p:attrNameLst>
                                      </p:cBhvr>
                                      <p:to>
                                        <p:strVal val="visible"/>
                                      </p:to>
                                    </p:set>
                                    <p:animEffect transition="in" filter="strips(downRight)">
                                      <p:cBhvr>
                                        <p:cTn id="7" dur="500"/>
                                        <p:tgtEl>
                                          <p:spTgt spid="206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206863"/>
                                        </p:tgtEl>
                                        <p:attrNameLst>
                                          <p:attrName>style.visibility</p:attrName>
                                        </p:attrNameLst>
                                      </p:cBhvr>
                                      <p:to>
                                        <p:strVal val="visible"/>
                                      </p:to>
                                    </p:set>
                                    <p:animEffect transition="in" filter="strips(downRight)">
                                      <p:cBhvr>
                                        <p:cTn id="12" dur="75"/>
                                        <p:tgtEl>
                                          <p:spTgt spid="206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206864"/>
                                        </p:tgtEl>
                                        <p:attrNameLst>
                                          <p:attrName>style.visibility</p:attrName>
                                        </p:attrNameLst>
                                      </p:cBhvr>
                                      <p:to>
                                        <p:strVal val="visible"/>
                                      </p:to>
                                    </p:set>
                                    <p:animEffect transition="in" filter="strips(downRight)">
                                      <p:cBhvr>
                                        <p:cTn id="17" dur="75"/>
                                        <p:tgtEl>
                                          <p:spTgt spid="206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0" grpId="0" autoUpdateAnimBg="0"/>
      <p:bldP spid="206863" grpId="0" autoUpdateAnimBg="0"/>
      <p:bldP spid="20686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115888"/>
            <a:ext cx="749935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zh-CN" altLang="en-US" sz="3200"/>
              <a:t>又如，在 </a:t>
            </a:r>
            <a:r>
              <a:rPr lang="en-US" altLang="zh-CN" sz="3200"/>
              <a:t>2 </a:t>
            </a:r>
            <a:r>
              <a:rPr lang="zh-CN" altLang="en-US" sz="3200"/>
              <a:t>行 </a:t>
            </a:r>
            <a:r>
              <a:rPr lang="en-US" altLang="zh-CN" sz="3200"/>
              <a:t>3 </a:t>
            </a:r>
            <a:r>
              <a:rPr lang="zh-CN" altLang="en-US" sz="3200"/>
              <a:t>列的二维数组中六个元素</a:t>
            </a:r>
          </a:p>
          <a:p>
            <a:pPr eaLnBrk="1" hangingPunct="1">
              <a:lnSpc>
                <a:spcPct val="140000"/>
              </a:lnSpc>
            </a:pPr>
            <a:r>
              <a:rPr lang="zh-CN" altLang="en-US" sz="3200"/>
              <a:t>         </a:t>
            </a:r>
            <a:r>
              <a:rPr lang="en-US" altLang="zh-CN" sz="3200"/>
              <a:t>{a1, a2, a3, a4, a5, a6}</a:t>
            </a:r>
          </a:p>
          <a:p>
            <a:pPr eaLnBrk="1" hangingPunct="1">
              <a:lnSpc>
                <a:spcPct val="140000"/>
              </a:lnSpc>
            </a:pPr>
            <a:r>
              <a:rPr lang="zh-CN" altLang="en-US" sz="3200"/>
              <a:t>之间存在着两个关系</a:t>
            </a:r>
            <a:r>
              <a:rPr lang="en-US" altLang="zh-CN" sz="3200"/>
              <a:t>:</a:t>
            </a:r>
          </a:p>
        </p:txBody>
      </p:sp>
      <p:sp>
        <p:nvSpPr>
          <p:cNvPr id="13315" name="Text Box 3"/>
          <p:cNvSpPr txBox="1">
            <a:spLocks noChangeArrowheads="1"/>
          </p:cNvSpPr>
          <p:nvPr/>
        </p:nvSpPr>
        <p:spPr bwMode="auto">
          <a:xfrm>
            <a:off x="788988" y="2990850"/>
            <a:ext cx="32527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t>“</a:t>
            </a:r>
            <a:r>
              <a:rPr lang="zh-CN" altLang="en-US" sz="3200" b="1"/>
              <a:t>行” 的</a:t>
            </a:r>
            <a:r>
              <a:rPr lang="zh-CN" altLang="en-US" sz="3200" b="1">
                <a:solidFill>
                  <a:schemeClr val="accent2"/>
                </a:solidFill>
              </a:rPr>
              <a:t>次序关系</a:t>
            </a:r>
            <a:r>
              <a:rPr lang="en-US" altLang="zh-CN" sz="3200"/>
              <a:t>:</a:t>
            </a:r>
          </a:p>
        </p:txBody>
      </p:sp>
      <p:sp>
        <p:nvSpPr>
          <p:cNvPr id="13316" name="Text Box 4"/>
          <p:cNvSpPr txBox="1">
            <a:spLocks noChangeArrowheads="1"/>
          </p:cNvSpPr>
          <p:nvPr/>
        </p:nvSpPr>
        <p:spPr bwMode="auto">
          <a:xfrm>
            <a:off x="1524000" y="3763963"/>
            <a:ext cx="7239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row = {&lt;a1,a2&gt;,&lt;a2,a3&gt;,&lt;a4,a5&gt;,&lt;a5,a6&gt;}</a:t>
            </a:r>
          </a:p>
        </p:txBody>
      </p:sp>
      <p:sp>
        <p:nvSpPr>
          <p:cNvPr id="13317" name="Text Box 5"/>
          <p:cNvSpPr txBox="1">
            <a:spLocks noChangeArrowheads="1"/>
          </p:cNvSpPr>
          <p:nvPr/>
        </p:nvSpPr>
        <p:spPr bwMode="auto">
          <a:xfrm>
            <a:off x="1524000" y="5562600"/>
            <a:ext cx="5688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col = {&lt;a1,a4&gt;,&lt;a2,a5&gt;,&lt;a3,a6&gt;}</a:t>
            </a:r>
          </a:p>
        </p:txBody>
      </p:sp>
      <p:sp>
        <p:nvSpPr>
          <p:cNvPr id="13323" name="Rectangle 11"/>
          <p:cNvSpPr>
            <a:spLocks noChangeArrowheads="1"/>
          </p:cNvSpPr>
          <p:nvPr/>
        </p:nvSpPr>
        <p:spPr bwMode="auto">
          <a:xfrm>
            <a:off x="788988" y="4754563"/>
            <a:ext cx="327501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t>“</a:t>
            </a:r>
            <a:r>
              <a:rPr lang="zh-CN" altLang="en-US" sz="3200" b="1"/>
              <a:t>列” 的</a:t>
            </a:r>
            <a:r>
              <a:rPr lang="zh-CN" altLang="en-US" sz="3200" b="1">
                <a:solidFill>
                  <a:schemeClr val="accent2"/>
                </a:solidFill>
              </a:rPr>
              <a:t>次序关系</a:t>
            </a:r>
            <a:r>
              <a:rPr lang="en-US" altLang="zh-CN" sz="3200" b="1"/>
              <a:t>:</a:t>
            </a:r>
          </a:p>
        </p:txBody>
      </p:sp>
      <p:grpSp>
        <p:nvGrpSpPr>
          <p:cNvPr id="18439" name="Group 68"/>
          <p:cNvGrpSpPr>
            <a:grpSpLocks/>
          </p:cNvGrpSpPr>
          <p:nvPr/>
        </p:nvGrpSpPr>
        <p:grpSpPr bwMode="auto">
          <a:xfrm>
            <a:off x="6011863" y="1196975"/>
            <a:ext cx="1905000" cy="1071563"/>
            <a:chOff x="4080" y="845"/>
            <a:chExt cx="1200" cy="675"/>
          </a:xfrm>
        </p:grpSpPr>
        <p:sp>
          <p:nvSpPr>
            <p:cNvPr id="18440" name="Rectangle 18"/>
            <p:cNvSpPr>
              <a:spLocks noChangeArrowheads="1"/>
            </p:cNvSpPr>
            <p:nvPr/>
          </p:nvSpPr>
          <p:spPr bwMode="auto">
            <a:xfrm>
              <a:off x="4896" y="118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3200"/>
                <a:t>a6</a:t>
              </a:r>
            </a:p>
          </p:txBody>
        </p:sp>
        <p:sp>
          <p:nvSpPr>
            <p:cNvPr id="18441" name="Rectangle 17"/>
            <p:cNvSpPr>
              <a:spLocks noChangeArrowheads="1"/>
            </p:cNvSpPr>
            <p:nvPr/>
          </p:nvSpPr>
          <p:spPr bwMode="auto">
            <a:xfrm>
              <a:off x="4513" y="1184"/>
              <a:ext cx="383"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3200"/>
                <a:t>a5</a:t>
              </a:r>
            </a:p>
          </p:txBody>
        </p:sp>
        <p:sp>
          <p:nvSpPr>
            <p:cNvPr id="18442" name="Rectangle 16"/>
            <p:cNvSpPr>
              <a:spLocks noChangeArrowheads="1"/>
            </p:cNvSpPr>
            <p:nvPr/>
          </p:nvSpPr>
          <p:spPr bwMode="auto">
            <a:xfrm>
              <a:off x="4080" y="1184"/>
              <a:ext cx="433"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3200"/>
                <a:t>a4</a:t>
              </a:r>
            </a:p>
          </p:txBody>
        </p:sp>
        <p:sp>
          <p:nvSpPr>
            <p:cNvPr id="18443" name="Rectangle 15"/>
            <p:cNvSpPr>
              <a:spLocks noChangeArrowheads="1"/>
            </p:cNvSpPr>
            <p:nvPr/>
          </p:nvSpPr>
          <p:spPr bwMode="auto">
            <a:xfrm>
              <a:off x="4896" y="845"/>
              <a:ext cx="384" cy="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3200"/>
                <a:t>a3</a:t>
              </a:r>
            </a:p>
          </p:txBody>
        </p:sp>
        <p:sp>
          <p:nvSpPr>
            <p:cNvPr id="18444" name="Rectangle 14"/>
            <p:cNvSpPr>
              <a:spLocks noChangeArrowheads="1"/>
            </p:cNvSpPr>
            <p:nvPr/>
          </p:nvSpPr>
          <p:spPr bwMode="auto">
            <a:xfrm>
              <a:off x="4513" y="845"/>
              <a:ext cx="383" cy="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3200"/>
                <a:t>a2</a:t>
              </a:r>
            </a:p>
          </p:txBody>
        </p:sp>
        <p:sp>
          <p:nvSpPr>
            <p:cNvPr id="18445" name="Rectangle 13"/>
            <p:cNvSpPr>
              <a:spLocks noChangeArrowheads="1"/>
            </p:cNvSpPr>
            <p:nvPr/>
          </p:nvSpPr>
          <p:spPr bwMode="auto">
            <a:xfrm>
              <a:off x="4080" y="845"/>
              <a:ext cx="433" cy="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3200"/>
                <a:t>a1</a:t>
              </a:r>
            </a:p>
          </p:txBody>
        </p:sp>
        <p:sp>
          <p:nvSpPr>
            <p:cNvPr id="18446" name="Line 19"/>
            <p:cNvSpPr>
              <a:spLocks noChangeShapeType="1"/>
            </p:cNvSpPr>
            <p:nvPr/>
          </p:nvSpPr>
          <p:spPr bwMode="auto">
            <a:xfrm>
              <a:off x="4080" y="845"/>
              <a:ext cx="12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Line 20"/>
            <p:cNvSpPr>
              <a:spLocks noChangeShapeType="1"/>
            </p:cNvSpPr>
            <p:nvPr/>
          </p:nvSpPr>
          <p:spPr bwMode="auto">
            <a:xfrm>
              <a:off x="4080" y="1184"/>
              <a:ext cx="1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8" name="Line 21"/>
            <p:cNvSpPr>
              <a:spLocks noChangeShapeType="1"/>
            </p:cNvSpPr>
            <p:nvPr/>
          </p:nvSpPr>
          <p:spPr bwMode="auto">
            <a:xfrm>
              <a:off x="4080" y="1520"/>
              <a:ext cx="12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22"/>
            <p:cNvSpPr>
              <a:spLocks noChangeShapeType="1"/>
            </p:cNvSpPr>
            <p:nvPr/>
          </p:nvSpPr>
          <p:spPr bwMode="auto">
            <a:xfrm>
              <a:off x="4080" y="845"/>
              <a:ext cx="0" cy="67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0" name="Line 23"/>
            <p:cNvSpPr>
              <a:spLocks noChangeShapeType="1"/>
            </p:cNvSpPr>
            <p:nvPr/>
          </p:nvSpPr>
          <p:spPr bwMode="auto">
            <a:xfrm>
              <a:off x="4513" y="845"/>
              <a:ext cx="0" cy="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1" name="Line 24"/>
            <p:cNvSpPr>
              <a:spLocks noChangeShapeType="1"/>
            </p:cNvSpPr>
            <p:nvPr/>
          </p:nvSpPr>
          <p:spPr bwMode="auto">
            <a:xfrm>
              <a:off x="4896" y="845"/>
              <a:ext cx="0" cy="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Line 25"/>
            <p:cNvSpPr>
              <a:spLocks noChangeShapeType="1"/>
            </p:cNvSpPr>
            <p:nvPr/>
          </p:nvSpPr>
          <p:spPr bwMode="auto">
            <a:xfrm>
              <a:off x="5280" y="845"/>
              <a:ext cx="0" cy="67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314"/>
                                        </p:tgtEl>
                                        <p:attrNameLst>
                                          <p:attrName>style.visibility</p:attrName>
                                        </p:attrNameLst>
                                      </p:cBhvr>
                                      <p:to>
                                        <p:strVal val="visible"/>
                                      </p:to>
                                    </p:set>
                                    <p:animEffect transition="in" filter="wipe(left)">
                                      <p:cBhvr>
                                        <p:cTn id="7" dur="75"/>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3315"/>
                                        </p:tgtEl>
                                        <p:attrNameLst>
                                          <p:attrName>style.visibility</p:attrName>
                                        </p:attrNameLst>
                                      </p:cBhvr>
                                      <p:to>
                                        <p:strVal val="visible"/>
                                      </p:to>
                                    </p:set>
                                    <p:animEffect transition="in" filter="strips(downRight)">
                                      <p:cBhvr>
                                        <p:cTn id="12" dur="3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left)">
                                      <p:cBhvr>
                                        <p:cTn id="17" dur="500"/>
                                        <p:tgtEl>
                                          <p:spTgt spid="13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23"/>
                                        </p:tgtEl>
                                        <p:attrNameLst>
                                          <p:attrName>style.visibility</p:attrName>
                                        </p:attrNameLst>
                                      </p:cBhvr>
                                      <p:to>
                                        <p:strVal val="visible"/>
                                      </p:to>
                                    </p:set>
                                    <p:animEffect transition="in" filter="wipe(left)">
                                      <p:cBhvr>
                                        <p:cTn id="22" dur="500"/>
                                        <p:tgtEl>
                                          <p:spTgt spid="133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wipe(left)">
                                      <p:cBhvr>
                                        <p:cTn id="2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16" grpId="0" autoUpdateAnimBg="0"/>
      <p:bldP spid="13317" grpId="0" autoUpdateAnimBg="0"/>
      <p:bldP spid="133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04800" y="366713"/>
            <a:ext cx="86106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5000"/>
              </a:lnSpc>
            </a:pPr>
            <a:r>
              <a:rPr lang="en-US" altLang="zh-CN" sz="3200"/>
              <a:t>  </a:t>
            </a:r>
            <a:r>
              <a:rPr lang="zh-CN" altLang="en-US" sz="3200"/>
              <a:t>在含 </a:t>
            </a:r>
            <a:r>
              <a:rPr lang="en-US" altLang="zh-CN" sz="3200"/>
              <a:t>6 </a:t>
            </a:r>
            <a:r>
              <a:rPr lang="zh-CN" altLang="en-US" sz="3200"/>
              <a:t>个数据元素</a:t>
            </a:r>
            <a:r>
              <a:rPr lang="en-US" altLang="zh-CN" sz="3200"/>
              <a:t>{a</a:t>
            </a:r>
            <a:r>
              <a:rPr lang="en-US" altLang="zh-CN" sz="3200" baseline="-25000"/>
              <a:t>1</a:t>
            </a:r>
            <a:r>
              <a:rPr lang="en-US" altLang="zh-CN" sz="3200"/>
              <a:t>, a</a:t>
            </a:r>
            <a:r>
              <a:rPr lang="en-US" altLang="zh-CN" sz="3200" baseline="-25000"/>
              <a:t>2</a:t>
            </a:r>
            <a:r>
              <a:rPr lang="en-US" altLang="zh-CN" sz="3200"/>
              <a:t>, a</a:t>
            </a:r>
            <a:r>
              <a:rPr lang="en-US" altLang="zh-CN" sz="3200" baseline="-25000"/>
              <a:t>3</a:t>
            </a:r>
            <a:r>
              <a:rPr lang="en-US" altLang="zh-CN" sz="3200"/>
              <a:t>, a</a:t>
            </a:r>
            <a:r>
              <a:rPr lang="en-US" altLang="zh-CN" sz="3200" baseline="-25000"/>
              <a:t>4</a:t>
            </a:r>
            <a:r>
              <a:rPr lang="en-US" altLang="zh-CN" sz="3200"/>
              <a:t>, a</a:t>
            </a:r>
            <a:r>
              <a:rPr lang="en-US" altLang="zh-CN" sz="3200" baseline="-25000"/>
              <a:t>5</a:t>
            </a:r>
            <a:r>
              <a:rPr lang="en-US" altLang="zh-CN" sz="3200"/>
              <a:t>, a</a:t>
            </a:r>
            <a:r>
              <a:rPr lang="en-US" altLang="zh-CN" sz="3200" baseline="-25000"/>
              <a:t>6</a:t>
            </a:r>
            <a:r>
              <a:rPr lang="en-US" altLang="zh-CN" sz="3200"/>
              <a:t>} </a:t>
            </a:r>
            <a:r>
              <a:rPr lang="zh-CN" altLang="en-US" sz="3200"/>
              <a:t>的集合上存在如下的</a:t>
            </a:r>
            <a:r>
              <a:rPr lang="zh-CN" altLang="en-US" sz="3200" b="1">
                <a:solidFill>
                  <a:schemeClr val="accent2"/>
                </a:solidFill>
              </a:rPr>
              <a:t>次序关系</a:t>
            </a:r>
            <a:r>
              <a:rPr lang="en-US" altLang="zh-CN" sz="3200"/>
              <a:t>:</a:t>
            </a:r>
          </a:p>
        </p:txBody>
      </p:sp>
      <p:sp>
        <p:nvSpPr>
          <p:cNvPr id="14339" name="Text Box 3"/>
          <p:cNvSpPr txBox="1">
            <a:spLocks noChangeArrowheads="1"/>
          </p:cNvSpPr>
          <p:nvPr/>
        </p:nvSpPr>
        <p:spPr bwMode="auto">
          <a:xfrm>
            <a:off x="1331913" y="1985963"/>
            <a:ext cx="4383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{&lt;a</a:t>
            </a:r>
            <a:r>
              <a:rPr lang="en-US" altLang="zh-CN" sz="3200" baseline="-25000"/>
              <a:t>i</a:t>
            </a:r>
            <a:r>
              <a:rPr lang="en-US" altLang="zh-CN" sz="3200"/>
              <a:t>, a</a:t>
            </a:r>
            <a:r>
              <a:rPr lang="en-US" altLang="zh-CN" sz="3200" baseline="-25000"/>
              <a:t>i+1</a:t>
            </a:r>
            <a:r>
              <a:rPr lang="en-US" altLang="zh-CN" sz="3200"/>
              <a:t>&gt;| i=1, 2, 3, 4, 5}</a:t>
            </a:r>
          </a:p>
        </p:txBody>
      </p:sp>
      <p:sp>
        <p:nvSpPr>
          <p:cNvPr id="14340" name="Text Box 4"/>
          <p:cNvSpPr txBox="1">
            <a:spLocks noChangeArrowheads="1"/>
          </p:cNvSpPr>
          <p:nvPr/>
        </p:nvSpPr>
        <p:spPr bwMode="auto">
          <a:xfrm>
            <a:off x="395288" y="4851400"/>
            <a:ext cx="8382000" cy="14573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en-US" altLang="zh-CN" sz="3200"/>
              <a:t>  “</a:t>
            </a:r>
            <a:r>
              <a:rPr lang="zh-CN" altLang="en-US" sz="3200" b="1">
                <a:solidFill>
                  <a:srgbClr val="000099"/>
                </a:solidFill>
              </a:rPr>
              <a:t>数据结构</a:t>
            </a:r>
            <a:r>
              <a:rPr lang="zh-CN" altLang="en-US" sz="3200"/>
              <a:t>”</a:t>
            </a:r>
            <a:r>
              <a:rPr lang="zh-CN" altLang="en-US" sz="3200" b="1"/>
              <a:t> </a:t>
            </a:r>
            <a:r>
              <a:rPr lang="zh-CN" altLang="en-US" sz="3200"/>
              <a:t>是</a:t>
            </a:r>
            <a:r>
              <a:rPr lang="zh-CN" altLang="en-US" sz="3200" b="1"/>
              <a:t>相互之间存在着某种逻辑关系的数据元素的集合</a:t>
            </a:r>
            <a:r>
              <a:rPr lang="zh-CN" altLang="en-US" sz="3200"/>
              <a:t>。</a:t>
            </a:r>
          </a:p>
        </p:txBody>
      </p:sp>
      <p:sp>
        <p:nvSpPr>
          <p:cNvPr id="14341" name="Text Box 5"/>
          <p:cNvSpPr txBox="1">
            <a:spLocks noChangeArrowheads="1"/>
          </p:cNvSpPr>
          <p:nvPr/>
        </p:nvSpPr>
        <p:spPr bwMode="auto">
          <a:xfrm>
            <a:off x="266700" y="3716338"/>
            <a:ext cx="7912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t>可见，不同的“</a:t>
            </a:r>
            <a:r>
              <a:rPr lang="zh-CN" altLang="en-US" sz="3200" b="1">
                <a:solidFill>
                  <a:schemeClr val="accent2"/>
                </a:solidFill>
              </a:rPr>
              <a:t>关系</a:t>
            </a:r>
            <a:r>
              <a:rPr lang="zh-CN" altLang="en-US" sz="3200"/>
              <a:t>”构成不同的“</a:t>
            </a:r>
            <a:r>
              <a:rPr lang="zh-CN" altLang="en-US" sz="3200" b="1">
                <a:solidFill>
                  <a:schemeClr val="accent2"/>
                </a:solidFill>
              </a:rPr>
              <a:t>结构</a:t>
            </a:r>
            <a:r>
              <a:rPr lang="zh-CN" altLang="en-US" sz="3200"/>
              <a:t>”</a:t>
            </a:r>
          </a:p>
        </p:txBody>
      </p:sp>
      <p:sp>
        <p:nvSpPr>
          <p:cNvPr id="14342" name="Rectangle 6"/>
          <p:cNvSpPr>
            <a:spLocks noChangeArrowheads="1"/>
          </p:cNvSpPr>
          <p:nvPr/>
        </p:nvSpPr>
        <p:spPr bwMode="auto">
          <a:xfrm>
            <a:off x="395288" y="2849563"/>
            <a:ext cx="3905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则构成“</a:t>
            </a:r>
            <a:r>
              <a:rPr lang="zh-CN" altLang="en-US" sz="3200" b="1"/>
              <a:t>一维数组</a:t>
            </a:r>
            <a:r>
              <a:rPr lang="zh-CN" altLang="en-US" sz="3200"/>
              <a:t>”</a:t>
            </a:r>
            <a:r>
              <a:rPr lang="zh-CN" altLang="en-US" sz="3200" b="1"/>
              <a:t> </a:t>
            </a:r>
            <a:r>
              <a:rPr lang="zh-CN" altLang="en-US" sz="3200"/>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left)">
                                      <p:cBhvr>
                                        <p:cTn id="7" dur="500"/>
                                        <p:tgtEl>
                                          <p:spTgt spid="1433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animEffect transition="in" filter="wipe(left)">
                                      <p:cBhvr>
                                        <p:cTn id="11" dur="500"/>
                                        <p:tgtEl>
                                          <p:spTgt spid="1433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342">
                                            <p:txEl>
                                              <p:pRg st="0" end="0"/>
                                            </p:txEl>
                                          </p:spTgt>
                                        </p:tgtEl>
                                        <p:attrNameLst>
                                          <p:attrName>style.visibility</p:attrName>
                                        </p:attrNameLst>
                                      </p:cBhvr>
                                      <p:to>
                                        <p:strVal val="visible"/>
                                      </p:to>
                                    </p:set>
                                    <p:animEffect transition="in" filter="wipe(left)">
                                      <p:cBhvr>
                                        <p:cTn id="16" dur="500"/>
                                        <p:tgtEl>
                                          <p:spTgt spid="1434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41">
                                            <p:txEl>
                                              <p:pRg st="0" end="0"/>
                                            </p:txEl>
                                          </p:spTgt>
                                        </p:tgtEl>
                                        <p:attrNameLst>
                                          <p:attrName>style.visibility</p:attrName>
                                        </p:attrNameLst>
                                      </p:cBhvr>
                                      <p:to>
                                        <p:strVal val="visible"/>
                                      </p:to>
                                    </p:set>
                                    <p:animEffect transition="in" filter="wipe(left)">
                                      <p:cBhvr>
                                        <p:cTn id="21" dur="500"/>
                                        <p:tgtEl>
                                          <p:spTgt spid="1434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40"/>
                                        </p:tgtEl>
                                        <p:attrNameLst>
                                          <p:attrName>style.visibility</p:attrName>
                                        </p:attrNameLst>
                                      </p:cBhvr>
                                      <p:to>
                                        <p:strVal val="visible"/>
                                      </p:to>
                                    </p:set>
                                    <p:animEffect transition="in" filter="wipe(left)">
                                      <p:cBhvr>
                                        <p:cTn id="26"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advAuto="0"/>
      <p:bldP spid="14339" grpId="0" build="p" autoUpdateAnimBg="0" advAuto="0"/>
      <p:bldP spid="14340" grpId="0" animBg="1" autoUpdateAnimBg="0"/>
      <p:bldP spid="14341" grpId="0" build="p" autoUpdateAnimBg="0"/>
      <p:bldP spid="1434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8"/>
          <p:cNvGrpSpPr>
            <a:grpSpLocks/>
          </p:cNvGrpSpPr>
          <p:nvPr/>
        </p:nvGrpSpPr>
        <p:grpSpPr bwMode="auto">
          <a:xfrm>
            <a:off x="107950" y="333375"/>
            <a:ext cx="8991600" cy="2362200"/>
            <a:chOff x="48" y="2736"/>
            <a:chExt cx="5664" cy="1488"/>
          </a:xfrm>
        </p:grpSpPr>
        <p:sp>
          <p:nvSpPr>
            <p:cNvPr id="20487" name="Oval 5"/>
            <p:cNvSpPr>
              <a:spLocks noChangeArrowheads="1"/>
            </p:cNvSpPr>
            <p:nvPr/>
          </p:nvSpPr>
          <p:spPr bwMode="auto">
            <a:xfrm>
              <a:off x="2544" y="273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班主任</a:t>
              </a:r>
            </a:p>
          </p:txBody>
        </p:sp>
        <p:sp>
          <p:nvSpPr>
            <p:cNvPr id="20488" name="Oval 7"/>
            <p:cNvSpPr>
              <a:spLocks noChangeArrowheads="1"/>
            </p:cNvSpPr>
            <p:nvPr/>
          </p:nvSpPr>
          <p:spPr bwMode="auto">
            <a:xfrm>
              <a:off x="1104" y="297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班长</a:t>
              </a:r>
              <a:r>
                <a:rPr lang="en-US" altLang="zh-CN" sz="2000" b="1">
                  <a:solidFill>
                    <a:srgbClr val="000099"/>
                  </a:solidFill>
                </a:rPr>
                <a:t>1</a:t>
              </a:r>
            </a:p>
          </p:txBody>
        </p:sp>
        <p:sp>
          <p:nvSpPr>
            <p:cNvPr id="20489" name="Oval 8"/>
            <p:cNvSpPr>
              <a:spLocks noChangeArrowheads="1"/>
            </p:cNvSpPr>
            <p:nvPr/>
          </p:nvSpPr>
          <p:spPr bwMode="auto">
            <a:xfrm>
              <a:off x="3984" y="297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班长</a:t>
              </a:r>
              <a:r>
                <a:rPr lang="en-US" altLang="zh-CN" sz="2000" b="1">
                  <a:solidFill>
                    <a:srgbClr val="000099"/>
                  </a:solidFill>
                </a:rPr>
                <a:t>2</a:t>
              </a:r>
            </a:p>
          </p:txBody>
        </p:sp>
        <p:sp>
          <p:nvSpPr>
            <p:cNvPr id="20490" name="Oval 9"/>
            <p:cNvSpPr>
              <a:spLocks noChangeArrowheads="1"/>
            </p:cNvSpPr>
            <p:nvPr/>
          </p:nvSpPr>
          <p:spPr bwMode="auto">
            <a:xfrm>
              <a:off x="336" y="321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舍长</a:t>
              </a:r>
              <a:r>
                <a:rPr lang="en-US" altLang="zh-CN" sz="2000" b="1">
                  <a:solidFill>
                    <a:srgbClr val="000099"/>
                  </a:solidFill>
                </a:rPr>
                <a:t>1</a:t>
              </a:r>
            </a:p>
          </p:txBody>
        </p:sp>
        <p:sp>
          <p:nvSpPr>
            <p:cNvPr id="20491" name="Oval 10"/>
            <p:cNvSpPr>
              <a:spLocks noChangeArrowheads="1"/>
            </p:cNvSpPr>
            <p:nvPr/>
          </p:nvSpPr>
          <p:spPr bwMode="auto">
            <a:xfrm>
              <a:off x="1872" y="321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舍长</a:t>
              </a:r>
              <a:r>
                <a:rPr lang="en-US" altLang="zh-CN" sz="2000" b="1">
                  <a:solidFill>
                    <a:srgbClr val="000099"/>
                  </a:solidFill>
                </a:rPr>
                <a:t>k</a:t>
              </a:r>
            </a:p>
          </p:txBody>
        </p:sp>
        <p:sp>
          <p:nvSpPr>
            <p:cNvPr id="20492" name="Oval 11"/>
            <p:cNvSpPr>
              <a:spLocks noChangeArrowheads="1"/>
            </p:cNvSpPr>
            <p:nvPr/>
          </p:nvSpPr>
          <p:spPr bwMode="auto">
            <a:xfrm>
              <a:off x="3216" y="321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舍长</a:t>
              </a:r>
              <a:r>
                <a:rPr lang="en-US" altLang="zh-CN" sz="2000" b="1">
                  <a:solidFill>
                    <a:srgbClr val="000099"/>
                  </a:solidFill>
                </a:rPr>
                <a:t>k+1</a:t>
              </a:r>
            </a:p>
          </p:txBody>
        </p:sp>
        <p:sp>
          <p:nvSpPr>
            <p:cNvPr id="20493" name="Oval 12"/>
            <p:cNvSpPr>
              <a:spLocks noChangeArrowheads="1"/>
            </p:cNvSpPr>
            <p:nvPr/>
          </p:nvSpPr>
          <p:spPr bwMode="auto">
            <a:xfrm>
              <a:off x="4752" y="3216"/>
              <a:ext cx="672" cy="24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舍长</a:t>
              </a:r>
              <a:r>
                <a:rPr lang="en-US" altLang="zh-CN" sz="2000" b="1">
                  <a:solidFill>
                    <a:srgbClr val="000099"/>
                  </a:solidFill>
                </a:rPr>
                <a:t>p</a:t>
              </a:r>
            </a:p>
          </p:txBody>
        </p:sp>
        <p:sp>
          <p:nvSpPr>
            <p:cNvPr id="20494" name="Rectangle 13"/>
            <p:cNvSpPr>
              <a:spLocks noChangeArrowheads="1"/>
            </p:cNvSpPr>
            <p:nvPr/>
          </p:nvSpPr>
          <p:spPr bwMode="auto">
            <a:xfrm>
              <a:off x="48"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1</a:t>
              </a:r>
            </a:p>
          </p:txBody>
        </p:sp>
        <p:sp>
          <p:nvSpPr>
            <p:cNvPr id="20495" name="Rectangle 16"/>
            <p:cNvSpPr>
              <a:spLocks noChangeArrowheads="1"/>
            </p:cNvSpPr>
            <p:nvPr/>
          </p:nvSpPr>
          <p:spPr bwMode="auto">
            <a:xfrm>
              <a:off x="384"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2</a:t>
              </a:r>
            </a:p>
          </p:txBody>
        </p:sp>
        <p:sp>
          <p:nvSpPr>
            <p:cNvPr id="20496" name="Rectangle 17"/>
            <p:cNvSpPr>
              <a:spLocks noChangeArrowheads="1"/>
            </p:cNvSpPr>
            <p:nvPr/>
          </p:nvSpPr>
          <p:spPr bwMode="auto">
            <a:xfrm>
              <a:off x="720"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3</a:t>
              </a:r>
            </a:p>
          </p:txBody>
        </p:sp>
        <p:sp>
          <p:nvSpPr>
            <p:cNvPr id="20497" name="Rectangle 18"/>
            <p:cNvSpPr>
              <a:spLocks noChangeArrowheads="1"/>
            </p:cNvSpPr>
            <p:nvPr/>
          </p:nvSpPr>
          <p:spPr bwMode="auto">
            <a:xfrm>
              <a:off x="1056"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4</a:t>
              </a:r>
            </a:p>
          </p:txBody>
        </p:sp>
        <p:sp>
          <p:nvSpPr>
            <p:cNvPr id="20498" name="Rectangle 19"/>
            <p:cNvSpPr>
              <a:spLocks noChangeArrowheads="1"/>
            </p:cNvSpPr>
            <p:nvPr/>
          </p:nvSpPr>
          <p:spPr bwMode="auto">
            <a:xfrm>
              <a:off x="4416"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n-3</a:t>
              </a:r>
            </a:p>
          </p:txBody>
        </p:sp>
        <p:sp>
          <p:nvSpPr>
            <p:cNvPr id="20499" name="Rectangle 20"/>
            <p:cNvSpPr>
              <a:spLocks noChangeArrowheads="1"/>
            </p:cNvSpPr>
            <p:nvPr/>
          </p:nvSpPr>
          <p:spPr bwMode="auto">
            <a:xfrm>
              <a:off x="4752"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n-2</a:t>
              </a:r>
            </a:p>
          </p:txBody>
        </p:sp>
        <p:sp>
          <p:nvSpPr>
            <p:cNvPr id="20500" name="Rectangle 21"/>
            <p:cNvSpPr>
              <a:spLocks noChangeArrowheads="1"/>
            </p:cNvSpPr>
            <p:nvPr/>
          </p:nvSpPr>
          <p:spPr bwMode="auto">
            <a:xfrm>
              <a:off x="5088"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n-1</a:t>
              </a:r>
            </a:p>
          </p:txBody>
        </p:sp>
        <p:sp>
          <p:nvSpPr>
            <p:cNvPr id="20501" name="Rectangle 22"/>
            <p:cNvSpPr>
              <a:spLocks noChangeArrowheads="1"/>
            </p:cNvSpPr>
            <p:nvPr/>
          </p:nvSpPr>
          <p:spPr bwMode="auto">
            <a:xfrm>
              <a:off x="5424" y="3600"/>
              <a:ext cx="288" cy="624"/>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rPr>
                <a:t>学</a:t>
              </a:r>
            </a:p>
            <a:p>
              <a:pPr algn="ctr"/>
              <a:r>
                <a:rPr lang="zh-CN" altLang="en-US" sz="2000" b="1">
                  <a:solidFill>
                    <a:srgbClr val="000099"/>
                  </a:solidFill>
                </a:rPr>
                <a:t>生</a:t>
              </a:r>
            </a:p>
            <a:p>
              <a:pPr algn="ctr"/>
              <a:r>
                <a:rPr lang="en-US" altLang="zh-CN" sz="2000" b="1">
                  <a:solidFill>
                    <a:srgbClr val="000099"/>
                  </a:solidFill>
                </a:rPr>
                <a:t>n</a:t>
              </a:r>
            </a:p>
          </p:txBody>
        </p:sp>
        <p:sp>
          <p:nvSpPr>
            <p:cNvPr id="20502" name="Text Box 23"/>
            <p:cNvSpPr txBox="1">
              <a:spLocks noChangeArrowheads="1"/>
            </p:cNvSpPr>
            <p:nvPr/>
          </p:nvSpPr>
          <p:spPr bwMode="auto">
            <a:xfrm>
              <a:off x="1920" y="3600"/>
              <a:ext cx="18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4400">
                  <a:cs typeface="Times New Roman" pitchFamily="18" charset="0"/>
                </a:rPr>
                <a:t>… … … …</a:t>
              </a:r>
            </a:p>
          </p:txBody>
        </p:sp>
        <p:sp>
          <p:nvSpPr>
            <p:cNvPr id="20503" name="Line 24"/>
            <p:cNvSpPr>
              <a:spLocks noChangeShapeType="1"/>
            </p:cNvSpPr>
            <p:nvPr/>
          </p:nvSpPr>
          <p:spPr bwMode="auto">
            <a:xfrm flipH="1">
              <a:off x="1440" y="2832"/>
              <a:ext cx="1104"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4" name="Line 25"/>
            <p:cNvSpPr>
              <a:spLocks noChangeShapeType="1"/>
            </p:cNvSpPr>
            <p:nvPr/>
          </p:nvSpPr>
          <p:spPr bwMode="auto">
            <a:xfrm>
              <a:off x="3216" y="2832"/>
              <a:ext cx="1104"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5" name="Line 26"/>
            <p:cNvSpPr>
              <a:spLocks noChangeShapeType="1"/>
            </p:cNvSpPr>
            <p:nvPr/>
          </p:nvSpPr>
          <p:spPr bwMode="auto">
            <a:xfrm flipH="1">
              <a:off x="672" y="3072"/>
              <a:ext cx="432"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Line 27"/>
            <p:cNvSpPr>
              <a:spLocks noChangeShapeType="1"/>
            </p:cNvSpPr>
            <p:nvPr/>
          </p:nvSpPr>
          <p:spPr bwMode="auto">
            <a:xfrm flipH="1">
              <a:off x="3552" y="3072"/>
              <a:ext cx="432"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7" name="Line 28"/>
            <p:cNvSpPr>
              <a:spLocks noChangeShapeType="1"/>
            </p:cNvSpPr>
            <p:nvPr/>
          </p:nvSpPr>
          <p:spPr bwMode="auto">
            <a:xfrm>
              <a:off x="1776" y="3072"/>
              <a:ext cx="432"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8" name="Line 29"/>
            <p:cNvSpPr>
              <a:spLocks noChangeShapeType="1"/>
            </p:cNvSpPr>
            <p:nvPr/>
          </p:nvSpPr>
          <p:spPr bwMode="auto">
            <a:xfrm>
              <a:off x="4656" y="3072"/>
              <a:ext cx="432"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9" name="Line 30"/>
            <p:cNvSpPr>
              <a:spLocks noChangeShapeType="1"/>
            </p:cNvSpPr>
            <p:nvPr/>
          </p:nvSpPr>
          <p:spPr bwMode="auto">
            <a:xfrm>
              <a:off x="1008" y="3360"/>
              <a:ext cx="240"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0" name="Line 31"/>
            <p:cNvSpPr>
              <a:spLocks noChangeShapeType="1"/>
            </p:cNvSpPr>
            <p:nvPr/>
          </p:nvSpPr>
          <p:spPr bwMode="auto">
            <a:xfrm>
              <a:off x="768" y="3456"/>
              <a:ext cx="96"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1" name="Line 32"/>
            <p:cNvSpPr>
              <a:spLocks noChangeShapeType="1"/>
            </p:cNvSpPr>
            <p:nvPr/>
          </p:nvSpPr>
          <p:spPr bwMode="auto">
            <a:xfrm flipH="1">
              <a:off x="528" y="3456"/>
              <a:ext cx="96"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2" name="Line 33"/>
            <p:cNvSpPr>
              <a:spLocks noChangeShapeType="1"/>
            </p:cNvSpPr>
            <p:nvPr/>
          </p:nvSpPr>
          <p:spPr bwMode="auto">
            <a:xfrm flipH="1">
              <a:off x="144" y="3360"/>
              <a:ext cx="192"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3" name="Line 34"/>
            <p:cNvSpPr>
              <a:spLocks noChangeShapeType="1"/>
            </p:cNvSpPr>
            <p:nvPr/>
          </p:nvSpPr>
          <p:spPr bwMode="auto">
            <a:xfrm>
              <a:off x="5424" y="3360"/>
              <a:ext cx="240"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4" name="Line 35"/>
            <p:cNvSpPr>
              <a:spLocks noChangeShapeType="1"/>
            </p:cNvSpPr>
            <p:nvPr/>
          </p:nvSpPr>
          <p:spPr bwMode="auto">
            <a:xfrm>
              <a:off x="5184" y="3456"/>
              <a:ext cx="96"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5" name="Line 36"/>
            <p:cNvSpPr>
              <a:spLocks noChangeShapeType="1"/>
            </p:cNvSpPr>
            <p:nvPr/>
          </p:nvSpPr>
          <p:spPr bwMode="auto">
            <a:xfrm flipH="1">
              <a:off x="4944" y="3456"/>
              <a:ext cx="96" cy="144"/>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6" name="Line 37"/>
            <p:cNvSpPr>
              <a:spLocks noChangeShapeType="1"/>
            </p:cNvSpPr>
            <p:nvPr/>
          </p:nvSpPr>
          <p:spPr bwMode="auto">
            <a:xfrm flipH="1">
              <a:off x="4560" y="3360"/>
              <a:ext cx="192"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83" name="Group 44"/>
          <p:cNvGrpSpPr>
            <a:grpSpLocks/>
          </p:cNvGrpSpPr>
          <p:nvPr/>
        </p:nvGrpSpPr>
        <p:grpSpPr bwMode="auto">
          <a:xfrm>
            <a:off x="250825" y="2965450"/>
            <a:ext cx="8785225" cy="3729038"/>
            <a:chOff x="158" y="1868"/>
            <a:chExt cx="5534" cy="2349"/>
          </a:xfrm>
        </p:grpSpPr>
        <p:sp>
          <p:nvSpPr>
            <p:cNvPr id="20484" name="Text Box 41"/>
            <p:cNvSpPr txBox="1">
              <a:spLocks noChangeArrowheads="1"/>
            </p:cNvSpPr>
            <p:nvPr/>
          </p:nvSpPr>
          <p:spPr bwMode="auto">
            <a:xfrm>
              <a:off x="340" y="1868"/>
              <a:ext cx="48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t>可用如下的数据结构描述“班集体”</a:t>
              </a:r>
              <a:r>
                <a:rPr lang="en-US" altLang="zh-CN" sz="3200"/>
                <a:t>:</a:t>
              </a:r>
            </a:p>
          </p:txBody>
        </p:sp>
        <p:sp>
          <p:nvSpPr>
            <p:cNvPr id="20485" name="Text Box 42"/>
            <p:cNvSpPr txBox="1">
              <a:spLocks noChangeArrowheads="1"/>
            </p:cNvSpPr>
            <p:nvPr/>
          </p:nvSpPr>
          <p:spPr bwMode="auto">
            <a:xfrm>
              <a:off x="158" y="2251"/>
              <a:ext cx="5489"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200"/>
                <a:t>{ </a:t>
              </a:r>
              <a:r>
                <a:rPr lang="zh-CN" altLang="en-US" sz="3200"/>
                <a:t>班主任，班长</a:t>
              </a:r>
              <a:r>
                <a:rPr lang="en-US" altLang="zh-CN" sz="3200"/>
                <a:t>1</a:t>
              </a:r>
              <a:r>
                <a:rPr lang="zh-CN" altLang="en-US" sz="3200"/>
                <a:t>，班长</a:t>
              </a:r>
              <a:r>
                <a:rPr lang="en-US" altLang="zh-CN" sz="3200"/>
                <a:t>2</a:t>
              </a:r>
              <a:r>
                <a:rPr lang="zh-CN" altLang="en-US" sz="3200"/>
                <a:t>，舍长</a:t>
              </a:r>
              <a:r>
                <a:rPr lang="en-US" altLang="zh-CN" sz="3200"/>
                <a:t>1</a:t>
              </a:r>
              <a:r>
                <a:rPr lang="zh-CN" altLang="en-US" sz="3200"/>
                <a:t>，</a:t>
              </a:r>
              <a:r>
                <a:rPr lang="en-US" altLang="zh-CN" sz="3200">
                  <a:cs typeface="Times New Roman" pitchFamily="18" charset="0"/>
                </a:rPr>
                <a:t>……</a:t>
              </a:r>
              <a:r>
                <a:rPr lang="zh-CN" altLang="en-US" sz="3200"/>
                <a:t>，舍长</a:t>
              </a:r>
              <a:r>
                <a:rPr lang="en-US" altLang="zh-CN" sz="3200"/>
                <a:t>p, </a:t>
              </a:r>
              <a:r>
                <a:rPr lang="zh-CN" altLang="en-US" sz="3200"/>
                <a:t>学生</a:t>
              </a:r>
              <a:r>
                <a:rPr lang="en-US" altLang="zh-CN" sz="3200"/>
                <a:t>1</a:t>
              </a:r>
              <a:r>
                <a:rPr lang="zh-CN" altLang="en-US" sz="3200"/>
                <a:t>，学生</a:t>
              </a:r>
              <a:r>
                <a:rPr lang="en-US" altLang="zh-CN" sz="3200"/>
                <a:t>2</a:t>
              </a:r>
              <a:r>
                <a:rPr lang="zh-CN" altLang="en-US" sz="3200"/>
                <a:t>，</a:t>
              </a:r>
              <a:r>
                <a:rPr lang="en-US" altLang="zh-CN" sz="3200"/>
                <a:t>……</a:t>
              </a:r>
              <a:r>
                <a:rPr lang="zh-CN" altLang="en-US" sz="3200"/>
                <a:t>，学生</a:t>
              </a:r>
              <a:r>
                <a:rPr lang="en-US" altLang="zh-CN" sz="3200"/>
                <a:t>n }</a:t>
              </a:r>
            </a:p>
          </p:txBody>
        </p:sp>
        <p:sp>
          <p:nvSpPr>
            <p:cNvPr id="20486" name="Text Box 43"/>
            <p:cNvSpPr txBox="1">
              <a:spLocks noChangeArrowheads="1"/>
            </p:cNvSpPr>
            <p:nvPr/>
          </p:nvSpPr>
          <p:spPr bwMode="auto">
            <a:xfrm>
              <a:off x="158" y="2931"/>
              <a:ext cx="553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200"/>
                <a:t>{ &lt;</a:t>
              </a:r>
              <a:r>
                <a:rPr lang="zh-CN" altLang="en-US" sz="3200"/>
                <a:t>班主任，班长</a:t>
              </a:r>
              <a:r>
                <a:rPr lang="en-US" altLang="zh-CN" sz="3200"/>
                <a:t>1&gt;</a:t>
              </a:r>
              <a:r>
                <a:rPr lang="zh-CN" altLang="en-US" sz="3200"/>
                <a:t>，</a:t>
              </a:r>
              <a:r>
                <a:rPr lang="en-US" altLang="zh-CN" sz="3200"/>
                <a:t>&lt;</a:t>
              </a:r>
              <a:r>
                <a:rPr lang="zh-CN" altLang="en-US" sz="3200"/>
                <a:t>班主任，班长</a:t>
              </a:r>
              <a:r>
                <a:rPr lang="en-US" altLang="zh-CN" sz="3200"/>
                <a:t>2&gt;</a:t>
              </a:r>
              <a:r>
                <a:rPr lang="zh-CN" altLang="en-US" sz="3200"/>
                <a:t>，</a:t>
              </a:r>
              <a:r>
                <a:rPr lang="en-US" altLang="zh-CN" sz="3200"/>
                <a:t>&lt;</a:t>
              </a:r>
              <a:r>
                <a:rPr lang="zh-CN" altLang="en-US" sz="3200"/>
                <a:t>班长</a:t>
              </a:r>
              <a:r>
                <a:rPr lang="en-US" altLang="zh-CN" sz="3200"/>
                <a:t>1</a:t>
              </a:r>
              <a:r>
                <a:rPr lang="zh-CN" altLang="en-US" sz="3200"/>
                <a:t>，舍长</a:t>
              </a:r>
              <a:r>
                <a:rPr lang="en-US" altLang="zh-CN" sz="3200"/>
                <a:t>1&gt;</a:t>
              </a:r>
              <a:r>
                <a:rPr lang="zh-CN" altLang="en-US" sz="3200"/>
                <a:t>，</a:t>
              </a:r>
              <a:r>
                <a:rPr lang="en-US" altLang="zh-CN" sz="3200">
                  <a:cs typeface="Times New Roman" pitchFamily="18" charset="0"/>
                </a:rPr>
                <a:t>……</a:t>
              </a:r>
              <a:r>
                <a:rPr lang="zh-CN" altLang="en-US" sz="3200"/>
                <a:t>，</a:t>
              </a:r>
              <a:r>
                <a:rPr lang="en-US" altLang="zh-CN" sz="3200"/>
                <a:t>&lt;</a:t>
              </a:r>
              <a:r>
                <a:rPr lang="zh-CN" altLang="en-US" sz="3200"/>
                <a:t>班长</a:t>
              </a:r>
              <a:r>
                <a:rPr lang="en-US" altLang="zh-CN" sz="3200"/>
                <a:t>2</a:t>
              </a:r>
              <a:r>
                <a:rPr lang="zh-CN" altLang="en-US" sz="3200"/>
                <a:t>，舍长</a:t>
              </a:r>
              <a:r>
                <a:rPr lang="en-US" altLang="zh-CN" sz="3200"/>
                <a:t>p&gt;,   &lt;</a:t>
              </a:r>
              <a:r>
                <a:rPr lang="zh-CN" altLang="en-US" sz="3200"/>
                <a:t>舍长</a:t>
              </a:r>
              <a:r>
                <a:rPr lang="en-US" altLang="zh-CN" sz="3200"/>
                <a:t>1</a:t>
              </a:r>
              <a:r>
                <a:rPr lang="zh-CN" altLang="en-US" sz="3200"/>
                <a:t>，学生</a:t>
              </a:r>
              <a:r>
                <a:rPr lang="en-US" altLang="zh-CN" sz="3200"/>
                <a:t>1&gt;</a:t>
              </a:r>
              <a:r>
                <a:rPr lang="zh-CN" altLang="en-US" sz="3200"/>
                <a:t>，</a:t>
              </a:r>
              <a:r>
                <a:rPr lang="en-US" altLang="zh-CN" sz="3200"/>
                <a:t>&lt;</a:t>
              </a:r>
              <a:r>
                <a:rPr lang="zh-CN" altLang="en-US" sz="3200"/>
                <a:t>舍长</a:t>
              </a:r>
              <a:r>
                <a:rPr lang="en-US" altLang="zh-CN" sz="3200"/>
                <a:t>1</a:t>
              </a:r>
              <a:r>
                <a:rPr lang="zh-CN" altLang="en-US" sz="3200"/>
                <a:t>，学生</a:t>
              </a:r>
              <a:r>
                <a:rPr lang="en-US" altLang="zh-CN" sz="3200"/>
                <a:t>2&gt;</a:t>
              </a:r>
              <a:r>
                <a:rPr lang="zh-CN" altLang="en-US" sz="3200"/>
                <a:t>，</a:t>
              </a:r>
              <a:r>
                <a:rPr lang="en-US" altLang="zh-CN" sz="3200"/>
                <a:t>……</a:t>
              </a:r>
              <a:r>
                <a:rPr lang="zh-CN" altLang="en-US" sz="3200"/>
                <a:t>，</a:t>
              </a:r>
              <a:r>
                <a:rPr lang="en-US" altLang="zh-CN" sz="3200"/>
                <a:t>&lt;</a:t>
              </a:r>
              <a:r>
                <a:rPr lang="zh-CN" altLang="en-US" sz="3200"/>
                <a:t>舍长</a:t>
              </a:r>
              <a:r>
                <a:rPr lang="en-US" altLang="zh-CN" sz="3200"/>
                <a:t>p</a:t>
              </a:r>
              <a:r>
                <a:rPr lang="zh-CN" altLang="en-US" sz="3200"/>
                <a:t>，学生</a:t>
              </a:r>
              <a:r>
                <a:rPr lang="en-US" altLang="zh-CN" sz="3200"/>
                <a:t>n&gt;    }</a:t>
              </a:r>
            </a:p>
          </p:txBody>
        </p:sp>
      </p:gr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p:cNvPicPr>
          <p:nvPr/>
        </p:nvPicPr>
        <p:blipFill>
          <a:blip r:embed="rId2">
            <a:extLst>
              <a:ext uri="{28A0092B-C50C-407E-A947-70E740481C1C}">
                <a14:useLocalDpi xmlns:a14="http://schemas.microsoft.com/office/drawing/2010/main" val="0"/>
              </a:ext>
            </a:extLst>
          </a:blip>
          <a:srcRect l="6314" t="32278" r="30315"/>
          <a:stretch>
            <a:fillRect/>
          </a:stretch>
        </p:blipFill>
        <p:spPr bwMode="auto">
          <a:xfrm>
            <a:off x="2124075" y="2781300"/>
            <a:ext cx="59975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Box 2"/>
          <p:cNvSpPr txBox="1">
            <a:spLocks noChangeArrowheads="1"/>
          </p:cNvSpPr>
          <p:nvPr/>
        </p:nvSpPr>
        <p:spPr bwMode="auto">
          <a:xfrm>
            <a:off x="250825" y="836613"/>
            <a:ext cx="87137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a:t>        数据结构是计算机科学与技术、网络工程、信息安全等专业基础课程中的核心课程。在计算机学科中，数据结构与其他课程的关系如图</a:t>
            </a:r>
            <a:r>
              <a:rPr lang="en-US" altLang="zh-CN"/>
              <a:t>1</a:t>
            </a:r>
            <a:r>
              <a:rPr lang="zh-CN" altLang="en-US"/>
              <a:t>所示。许多专业课程都要用到数据结构相关知识，比如操作系统、数据库原理。本课程也是算法分析与设计、计算复杂性理论等高级课程的基础。</a:t>
            </a:r>
            <a:endParaRPr lang="en-US" altLang="zh-CN"/>
          </a:p>
        </p:txBody>
      </p:sp>
      <p:sp>
        <p:nvSpPr>
          <p:cNvPr id="3076" name="TextBox 3"/>
          <p:cNvSpPr txBox="1">
            <a:spLocks noChangeArrowheads="1"/>
          </p:cNvSpPr>
          <p:nvPr/>
        </p:nvSpPr>
        <p:spPr bwMode="auto">
          <a:xfrm>
            <a:off x="2339975" y="115888"/>
            <a:ext cx="4176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4000"/>
              <a:t>课程性质和地位</a:t>
            </a: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hlinkClick r:id="" action="ppaction://hlinkshowjump?jump=nextslide"/>
          </p:cNvPr>
          <p:cNvSpPr txBox="1">
            <a:spLocks noChangeArrowheads="1"/>
          </p:cNvSpPr>
          <p:nvPr/>
        </p:nvSpPr>
        <p:spPr bwMode="auto">
          <a:xfrm>
            <a:off x="84138" y="115888"/>
            <a:ext cx="2730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1.2.2 </a:t>
            </a:r>
            <a:r>
              <a:rPr lang="zh-CN" altLang="en-US" sz="3200" b="1"/>
              <a:t>数据结构</a:t>
            </a:r>
            <a:endParaRPr lang="zh-CN" altLang="en-US" sz="3200"/>
          </a:p>
        </p:txBody>
      </p:sp>
      <p:sp>
        <p:nvSpPr>
          <p:cNvPr id="211973" name="Text Box 5"/>
          <p:cNvSpPr txBox="1">
            <a:spLocks noChangeArrowheads="1"/>
          </p:cNvSpPr>
          <p:nvPr/>
        </p:nvSpPr>
        <p:spPr bwMode="auto">
          <a:xfrm>
            <a:off x="534988" y="3786188"/>
            <a:ext cx="52403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逻辑结构的形式定义描述</a:t>
            </a:r>
            <a:r>
              <a:rPr lang="zh-CN" altLang="en-US" sz="3200"/>
              <a:t>为</a:t>
            </a:r>
            <a:r>
              <a:rPr lang="en-US" altLang="zh-CN" sz="3200"/>
              <a:t>:</a:t>
            </a:r>
          </a:p>
        </p:txBody>
      </p:sp>
      <p:grpSp>
        <p:nvGrpSpPr>
          <p:cNvPr id="211979" name="Group 11"/>
          <p:cNvGrpSpPr>
            <a:grpSpLocks/>
          </p:cNvGrpSpPr>
          <p:nvPr/>
        </p:nvGrpSpPr>
        <p:grpSpPr bwMode="auto">
          <a:xfrm>
            <a:off x="611188" y="4292600"/>
            <a:ext cx="8064500" cy="2473325"/>
            <a:chOff x="385" y="2704"/>
            <a:chExt cx="5080" cy="1558"/>
          </a:xfrm>
        </p:grpSpPr>
        <p:sp>
          <p:nvSpPr>
            <p:cNvPr id="21511" name="Text Box 6"/>
            <p:cNvSpPr txBox="1">
              <a:spLocks noChangeArrowheads="1"/>
            </p:cNvSpPr>
            <p:nvPr/>
          </p:nvSpPr>
          <p:spPr bwMode="auto">
            <a:xfrm>
              <a:off x="385" y="2704"/>
              <a:ext cx="27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数据结构</a:t>
              </a:r>
              <a:r>
                <a:rPr lang="zh-CN" altLang="en-US" sz="3200"/>
                <a:t>是一个二元组 </a:t>
              </a:r>
            </a:p>
          </p:txBody>
        </p:sp>
        <p:sp>
          <p:nvSpPr>
            <p:cNvPr id="21512" name="Text Box 7"/>
            <p:cNvSpPr txBox="1">
              <a:spLocks noChangeArrowheads="1"/>
            </p:cNvSpPr>
            <p:nvPr/>
          </p:nvSpPr>
          <p:spPr bwMode="auto">
            <a:xfrm>
              <a:off x="1669" y="3065"/>
              <a:ext cx="26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solidFill>
                    <a:srgbClr val="FF0000"/>
                  </a:solidFill>
                </a:rPr>
                <a:t>Data_Structures = (D, S)</a:t>
              </a:r>
            </a:p>
          </p:txBody>
        </p:sp>
        <p:sp>
          <p:nvSpPr>
            <p:cNvPr id="21513" name="Text Box 8"/>
            <p:cNvSpPr txBox="1">
              <a:spLocks noChangeArrowheads="1"/>
            </p:cNvSpPr>
            <p:nvPr/>
          </p:nvSpPr>
          <p:spPr bwMode="auto">
            <a:xfrm>
              <a:off x="521" y="3344"/>
              <a:ext cx="4944"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zh-CN" altLang="en-US" sz="3200"/>
                <a:t>其中</a:t>
              </a:r>
              <a:r>
                <a:rPr lang="en-US" altLang="zh-CN" sz="3200"/>
                <a:t>: D </a:t>
              </a:r>
              <a:r>
                <a:rPr lang="zh-CN" altLang="en-US" sz="3200"/>
                <a:t>是</a:t>
              </a:r>
              <a:r>
                <a:rPr lang="zh-CN" altLang="en-US" sz="3200" b="1"/>
                <a:t>数据元素的有限集</a:t>
              </a:r>
              <a:r>
                <a:rPr lang="zh-CN" altLang="en-US" sz="3200"/>
                <a:t>，</a:t>
              </a:r>
            </a:p>
            <a:p>
              <a:pPr eaLnBrk="1" hangingPunct="1">
                <a:lnSpc>
                  <a:spcPct val="140000"/>
                </a:lnSpc>
              </a:pPr>
              <a:r>
                <a:rPr lang="zh-CN" altLang="en-US" sz="3200"/>
                <a:t>          </a:t>
              </a:r>
              <a:r>
                <a:rPr lang="en-US" altLang="zh-CN" sz="3200"/>
                <a:t>S </a:t>
              </a:r>
              <a:r>
                <a:rPr lang="zh-CN" altLang="en-US" sz="3200"/>
                <a:t>是 </a:t>
              </a:r>
              <a:r>
                <a:rPr lang="en-US" altLang="zh-CN" sz="3200"/>
                <a:t>D</a:t>
              </a:r>
              <a:r>
                <a:rPr lang="zh-CN" altLang="en-US" sz="3200"/>
                <a:t>上</a:t>
              </a:r>
              <a:r>
                <a:rPr lang="zh-CN" altLang="en-US" sz="3200" b="1"/>
                <a:t>关系的有限集</a:t>
              </a:r>
              <a:r>
                <a:rPr lang="zh-CN" altLang="en-US" sz="3200"/>
                <a:t>。</a:t>
              </a:r>
            </a:p>
          </p:txBody>
        </p:sp>
      </p:grpSp>
      <p:sp>
        <p:nvSpPr>
          <p:cNvPr id="211977" name="Text Box 9"/>
          <p:cNvSpPr txBox="1">
            <a:spLocks noChangeArrowheads="1"/>
          </p:cNvSpPr>
          <p:nvPr/>
        </p:nvSpPr>
        <p:spPr bwMode="auto">
          <a:xfrm>
            <a:off x="179388" y="765175"/>
            <a:ext cx="87630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t>数据结构包括“</a:t>
            </a:r>
            <a:r>
              <a:rPr lang="zh-CN" altLang="en-US" sz="3200" b="1">
                <a:solidFill>
                  <a:srgbClr val="000099"/>
                </a:solidFill>
              </a:rPr>
              <a:t>逻辑结构</a:t>
            </a:r>
            <a:r>
              <a:rPr lang="zh-CN" altLang="en-US" sz="3200"/>
              <a:t>” 和“</a:t>
            </a:r>
            <a:r>
              <a:rPr lang="zh-CN" altLang="en-US" sz="3200" b="1">
                <a:solidFill>
                  <a:srgbClr val="000099"/>
                </a:solidFill>
              </a:rPr>
              <a:t>物理结构</a:t>
            </a:r>
            <a:r>
              <a:rPr lang="zh-CN" altLang="en-US" sz="3200"/>
              <a:t>”两个方面</a:t>
            </a:r>
            <a:r>
              <a:rPr lang="en-US" altLang="zh-CN" sz="3200"/>
              <a:t>:</a:t>
            </a:r>
          </a:p>
        </p:txBody>
      </p:sp>
      <p:sp>
        <p:nvSpPr>
          <p:cNvPr id="211978" name="Text Box 10"/>
          <p:cNvSpPr txBox="1">
            <a:spLocks noChangeArrowheads="1"/>
          </p:cNvSpPr>
          <p:nvPr/>
        </p:nvSpPr>
        <p:spPr bwMode="auto">
          <a:xfrm>
            <a:off x="179388" y="1868488"/>
            <a:ext cx="8763000"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b="1">
                <a:solidFill>
                  <a:srgbClr val="000099"/>
                </a:solidFill>
              </a:rPr>
              <a:t>逻辑结构</a:t>
            </a:r>
            <a:r>
              <a:rPr lang="zh-CN" altLang="en-US" sz="3200"/>
              <a:t> 是对数据元素之间的逻辑关系的描述，它可以用一个数据元素的集合和定义在此集合上的若干关系来表示</a:t>
            </a:r>
            <a:r>
              <a:rPr lang="en-US" altLang="zh-CN" sz="3200"/>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211977"/>
                                        </p:tgtEl>
                                        <p:attrNameLst>
                                          <p:attrName>style.visibility</p:attrName>
                                        </p:attrNameLst>
                                      </p:cBhvr>
                                      <p:to>
                                        <p:strVal val="visible"/>
                                      </p:to>
                                    </p:set>
                                    <p:animEffect transition="in" filter="wipe(left)">
                                      <p:cBhvr>
                                        <p:cTn id="7" dur="500"/>
                                        <p:tgtEl>
                                          <p:spTgt spid="211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8"/>
                                        </p:tgtEl>
                                        <p:attrNameLst>
                                          <p:attrName>style.visibility</p:attrName>
                                        </p:attrNameLst>
                                      </p:cBhvr>
                                      <p:to>
                                        <p:strVal val="visible"/>
                                      </p:to>
                                    </p:set>
                                    <p:animEffect transition="in" filter="wipe(left)">
                                      <p:cBhvr>
                                        <p:cTn id="12" dur="500"/>
                                        <p:tgtEl>
                                          <p:spTgt spid="211978"/>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211973"/>
                                        </p:tgtEl>
                                        <p:attrNameLst>
                                          <p:attrName>style.visibility</p:attrName>
                                        </p:attrNameLst>
                                      </p:cBhvr>
                                      <p:to>
                                        <p:strVal val="visible"/>
                                      </p:to>
                                    </p:set>
                                    <p:animEffect transition="in" filter="slide(fromTop)">
                                      <p:cBhvr>
                                        <p:cTn id="16" dur="500"/>
                                        <p:tgtEl>
                                          <p:spTgt spid="2119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1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utoUpdateAnimBg="0"/>
      <p:bldP spid="211977" grpId="0" autoUpdateAnimBg="0"/>
      <p:bldP spid="21197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50825" y="2349500"/>
            <a:ext cx="8713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线性结构</a:t>
            </a:r>
            <a:r>
              <a:rPr lang="zh-CN" altLang="en-US" sz="3200"/>
              <a:t>：结构中的数据元素之间存在一对一的关系。</a:t>
            </a:r>
          </a:p>
        </p:txBody>
      </p:sp>
      <p:sp>
        <p:nvSpPr>
          <p:cNvPr id="26628" name="Text Box 4"/>
          <p:cNvSpPr txBox="1">
            <a:spLocks noChangeArrowheads="1"/>
          </p:cNvSpPr>
          <p:nvPr/>
        </p:nvSpPr>
        <p:spPr bwMode="auto">
          <a:xfrm>
            <a:off x="323850" y="3641725"/>
            <a:ext cx="86407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树形结构</a:t>
            </a:r>
            <a:r>
              <a:rPr lang="zh-CN" altLang="en-US" sz="3200"/>
              <a:t>：结构中的数据元素之间存在一对多的关系。</a:t>
            </a:r>
          </a:p>
        </p:txBody>
      </p:sp>
      <p:sp>
        <p:nvSpPr>
          <p:cNvPr id="26629" name="Text Box 5"/>
          <p:cNvSpPr txBox="1">
            <a:spLocks noChangeArrowheads="1"/>
          </p:cNvSpPr>
          <p:nvPr/>
        </p:nvSpPr>
        <p:spPr bwMode="auto">
          <a:xfrm>
            <a:off x="363538" y="5314950"/>
            <a:ext cx="8601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图状结构或网状结构</a:t>
            </a:r>
            <a:r>
              <a:rPr lang="zh-CN" altLang="en-US" sz="3200"/>
              <a:t> ：结构中的数据元素之间存在多对多的关系。</a:t>
            </a:r>
          </a:p>
        </p:txBody>
      </p:sp>
      <p:sp>
        <p:nvSpPr>
          <p:cNvPr id="26630" name="Text Box 6"/>
          <p:cNvSpPr txBox="1">
            <a:spLocks noChangeArrowheads="1"/>
          </p:cNvSpPr>
          <p:nvPr/>
        </p:nvSpPr>
        <p:spPr bwMode="auto">
          <a:xfrm>
            <a:off x="323850" y="925513"/>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集合</a:t>
            </a:r>
            <a:r>
              <a:rPr lang="en-US" altLang="zh-CN" sz="3200"/>
              <a:t>:</a:t>
            </a:r>
            <a:r>
              <a:rPr lang="zh-CN" altLang="en-US" sz="3200"/>
              <a:t>结构中的数据元素除了”同属于一个集合”外，别无其它关系。</a:t>
            </a:r>
          </a:p>
        </p:txBody>
      </p:sp>
      <p:grpSp>
        <p:nvGrpSpPr>
          <p:cNvPr id="26631" name="Group 7"/>
          <p:cNvGrpSpPr>
            <a:grpSpLocks/>
          </p:cNvGrpSpPr>
          <p:nvPr/>
        </p:nvGrpSpPr>
        <p:grpSpPr bwMode="auto">
          <a:xfrm>
            <a:off x="5105400" y="3159125"/>
            <a:ext cx="1600200" cy="198438"/>
            <a:chOff x="3216" y="1411"/>
            <a:chExt cx="1008" cy="125"/>
          </a:xfrm>
        </p:grpSpPr>
        <p:sp>
          <p:nvSpPr>
            <p:cNvPr id="22568" name="Oval 8"/>
            <p:cNvSpPr>
              <a:spLocks noChangeArrowheads="1"/>
            </p:cNvSpPr>
            <p:nvPr/>
          </p:nvSpPr>
          <p:spPr bwMode="auto">
            <a:xfrm>
              <a:off x="3216" y="141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69" name="Oval 9"/>
            <p:cNvSpPr>
              <a:spLocks noChangeArrowheads="1"/>
            </p:cNvSpPr>
            <p:nvPr/>
          </p:nvSpPr>
          <p:spPr bwMode="auto">
            <a:xfrm>
              <a:off x="3504" y="141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70" name="Oval 10"/>
            <p:cNvSpPr>
              <a:spLocks noChangeArrowheads="1"/>
            </p:cNvSpPr>
            <p:nvPr/>
          </p:nvSpPr>
          <p:spPr bwMode="auto">
            <a:xfrm>
              <a:off x="3792" y="141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71" name="Oval 11"/>
            <p:cNvSpPr>
              <a:spLocks noChangeArrowheads="1"/>
            </p:cNvSpPr>
            <p:nvPr/>
          </p:nvSpPr>
          <p:spPr bwMode="auto">
            <a:xfrm>
              <a:off x="4080" y="141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72" name="Line 12"/>
            <p:cNvSpPr>
              <a:spLocks noChangeShapeType="1"/>
            </p:cNvSpPr>
            <p:nvPr/>
          </p:nvSpPr>
          <p:spPr bwMode="auto">
            <a:xfrm>
              <a:off x="3360" y="1474"/>
              <a:ext cx="14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73" name="Line 13"/>
            <p:cNvSpPr>
              <a:spLocks noChangeShapeType="1"/>
            </p:cNvSpPr>
            <p:nvPr/>
          </p:nvSpPr>
          <p:spPr bwMode="auto">
            <a:xfrm>
              <a:off x="3648" y="1474"/>
              <a:ext cx="14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74" name="Line 14"/>
            <p:cNvSpPr>
              <a:spLocks noChangeShapeType="1"/>
            </p:cNvSpPr>
            <p:nvPr/>
          </p:nvSpPr>
          <p:spPr bwMode="auto">
            <a:xfrm>
              <a:off x="3936" y="1474"/>
              <a:ext cx="14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6639" name="Group 15"/>
          <p:cNvGrpSpPr>
            <a:grpSpLocks/>
          </p:cNvGrpSpPr>
          <p:nvPr/>
        </p:nvGrpSpPr>
        <p:grpSpPr bwMode="auto">
          <a:xfrm>
            <a:off x="5114925" y="4238625"/>
            <a:ext cx="1819275" cy="990600"/>
            <a:chOff x="3078" y="1770"/>
            <a:chExt cx="1146" cy="624"/>
          </a:xfrm>
        </p:grpSpPr>
        <p:sp>
          <p:nvSpPr>
            <p:cNvPr id="22555" name="Oval 16"/>
            <p:cNvSpPr>
              <a:spLocks noChangeArrowheads="1"/>
            </p:cNvSpPr>
            <p:nvPr/>
          </p:nvSpPr>
          <p:spPr bwMode="auto">
            <a:xfrm>
              <a:off x="3078" y="2020"/>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56" name="Oval 17"/>
            <p:cNvSpPr>
              <a:spLocks noChangeArrowheads="1"/>
            </p:cNvSpPr>
            <p:nvPr/>
          </p:nvSpPr>
          <p:spPr bwMode="auto">
            <a:xfrm>
              <a:off x="3372" y="1770"/>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57" name="Oval 18"/>
            <p:cNvSpPr>
              <a:spLocks noChangeArrowheads="1"/>
            </p:cNvSpPr>
            <p:nvPr/>
          </p:nvSpPr>
          <p:spPr bwMode="auto">
            <a:xfrm>
              <a:off x="3456" y="2020"/>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58" name="Oval 19"/>
            <p:cNvSpPr>
              <a:spLocks noChangeArrowheads="1"/>
            </p:cNvSpPr>
            <p:nvPr/>
          </p:nvSpPr>
          <p:spPr bwMode="auto">
            <a:xfrm>
              <a:off x="3414" y="2269"/>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59" name="Oval 20"/>
            <p:cNvSpPr>
              <a:spLocks noChangeArrowheads="1"/>
            </p:cNvSpPr>
            <p:nvPr/>
          </p:nvSpPr>
          <p:spPr bwMode="auto">
            <a:xfrm>
              <a:off x="3792" y="1895"/>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60" name="Oval 21"/>
            <p:cNvSpPr>
              <a:spLocks noChangeArrowheads="1"/>
            </p:cNvSpPr>
            <p:nvPr/>
          </p:nvSpPr>
          <p:spPr bwMode="auto">
            <a:xfrm>
              <a:off x="3732" y="218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61" name="Oval 22"/>
            <p:cNvSpPr>
              <a:spLocks noChangeArrowheads="1"/>
            </p:cNvSpPr>
            <p:nvPr/>
          </p:nvSpPr>
          <p:spPr bwMode="auto">
            <a:xfrm>
              <a:off x="4080" y="189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62" name="Line 23"/>
            <p:cNvSpPr>
              <a:spLocks noChangeShapeType="1"/>
            </p:cNvSpPr>
            <p:nvPr/>
          </p:nvSpPr>
          <p:spPr bwMode="auto">
            <a:xfrm>
              <a:off x="3246" y="2082"/>
              <a:ext cx="21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3" name="Line 24"/>
            <p:cNvSpPr>
              <a:spLocks noChangeShapeType="1"/>
            </p:cNvSpPr>
            <p:nvPr/>
          </p:nvSpPr>
          <p:spPr bwMode="auto">
            <a:xfrm flipV="1">
              <a:off x="3162" y="1833"/>
              <a:ext cx="216" cy="1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4" name="Line 25"/>
            <p:cNvSpPr>
              <a:spLocks noChangeShapeType="1"/>
            </p:cNvSpPr>
            <p:nvPr/>
          </p:nvSpPr>
          <p:spPr bwMode="auto">
            <a:xfrm>
              <a:off x="3216" y="2132"/>
              <a:ext cx="204" cy="17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5" name="Line 26"/>
            <p:cNvSpPr>
              <a:spLocks noChangeShapeType="1"/>
            </p:cNvSpPr>
            <p:nvPr/>
          </p:nvSpPr>
          <p:spPr bwMode="auto">
            <a:xfrm flipV="1">
              <a:off x="3582" y="1957"/>
              <a:ext cx="210" cy="6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6" name="Line 27"/>
            <p:cNvSpPr>
              <a:spLocks noChangeShapeType="1"/>
            </p:cNvSpPr>
            <p:nvPr/>
          </p:nvSpPr>
          <p:spPr bwMode="auto">
            <a:xfrm>
              <a:off x="3564" y="2145"/>
              <a:ext cx="186" cy="6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7" name="Line 28"/>
            <p:cNvSpPr>
              <a:spLocks noChangeShapeType="1"/>
            </p:cNvSpPr>
            <p:nvPr/>
          </p:nvSpPr>
          <p:spPr bwMode="auto">
            <a:xfrm>
              <a:off x="3936" y="1957"/>
              <a:ext cx="14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6653" name="Group 29"/>
          <p:cNvGrpSpPr>
            <a:grpSpLocks/>
          </p:cNvGrpSpPr>
          <p:nvPr/>
        </p:nvGrpSpPr>
        <p:grpSpPr bwMode="auto">
          <a:xfrm>
            <a:off x="5148263" y="5903913"/>
            <a:ext cx="1295400" cy="693737"/>
            <a:chOff x="3168" y="2539"/>
            <a:chExt cx="816" cy="437"/>
          </a:xfrm>
        </p:grpSpPr>
        <p:sp>
          <p:nvSpPr>
            <p:cNvPr id="22545" name="Oval 30"/>
            <p:cNvSpPr>
              <a:spLocks noChangeArrowheads="1"/>
            </p:cNvSpPr>
            <p:nvPr/>
          </p:nvSpPr>
          <p:spPr bwMode="auto">
            <a:xfrm>
              <a:off x="3168" y="285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6" name="Oval 31"/>
            <p:cNvSpPr>
              <a:spLocks noChangeArrowheads="1"/>
            </p:cNvSpPr>
            <p:nvPr/>
          </p:nvSpPr>
          <p:spPr bwMode="auto">
            <a:xfrm>
              <a:off x="3180" y="2539"/>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7" name="Oval 32"/>
            <p:cNvSpPr>
              <a:spLocks noChangeArrowheads="1"/>
            </p:cNvSpPr>
            <p:nvPr/>
          </p:nvSpPr>
          <p:spPr bwMode="auto">
            <a:xfrm>
              <a:off x="3546" y="285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8" name="Oval 33"/>
            <p:cNvSpPr>
              <a:spLocks noChangeArrowheads="1"/>
            </p:cNvSpPr>
            <p:nvPr/>
          </p:nvSpPr>
          <p:spPr bwMode="auto">
            <a:xfrm>
              <a:off x="3540" y="2539"/>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9" name="Oval 34"/>
            <p:cNvSpPr>
              <a:spLocks noChangeArrowheads="1"/>
            </p:cNvSpPr>
            <p:nvPr/>
          </p:nvSpPr>
          <p:spPr bwMode="auto">
            <a:xfrm>
              <a:off x="3840" y="2726"/>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50" name="Line 35"/>
            <p:cNvSpPr>
              <a:spLocks noChangeShapeType="1"/>
            </p:cNvSpPr>
            <p:nvPr/>
          </p:nvSpPr>
          <p:spPr bwMode="auto">
            <a:xfrm>
              <a:off x="3336" y="2913"/>
              <a:ext cx="21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1" name="Line 36"/>
            <p:cNvSpPr>
              <a:spLocks noChangeShapeType="1"/>
            </p:cNvSpPr>
            <p:nvPr/>
          </p:nvSpPr>
          <p:spPr bwMode="auto">
            <a:xfrm>
              <a:off x="3324" y="2601"/>
              <a:ext cx="21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2" name="Line 37"/>
            <p:cNvSpPr>
              <a:spLocks noChangeShapeType="1"/>
            </p:cNvSpPr>
            <p:nvPr/>
          </p:nvSpPr>
          <p:spPr bwMode="auto">
            <a:xfrm>
              <a:off x="3252" y="2664"/>
              <a:ext cx="0" cy="1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3" name="Line 38"/>
            <p:cNvSpPr>
              <a:spLocks noChangeShapeType="1"/>
            </p:cNvSpPr>
            <p:nvPr/>
          </p:nvSpPr>
          <p:spPr bwMode="auto">
            <a:xfrm>
              <a:off x="3630" y="2664"/>
              <a:ext cx="0" cy="187"/>
            </a:xfrm>
            <a:prstGeom prst="line">
              <a:avLst/>
            </a:prstGeom>
            <a:noFill/>
            <a:ln w="19050">
              <a:solidFill>
                <a:schemeClr val="tx1"/>
              </a:solidFill>
              <a:round/>
              <a:headEnd type="arrow"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4" name="Line 39"/>
            <p:cNvSpPr>
              <a:spLocks noChangeShapeType="1"/>
            </p:cNvSpPr>
            <p:nvPr/>
          </p:nvSpPr>
          <p:spPr bwMode="auto">
            <a:xfrm flipH="1" flipV="1">
              <a:off x="3684" y="2601"/>
              <a:ext cx="216" cy="12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6664" name="Group 40"/>
          <p:cNvGrpSpPr>
            <a:grpSpLocks/>
          </p:cNvGrpSpPr>
          <p:nvPr/>
        </p:nvGrpSpPr>
        <p:grpSpPr bwMode="auto">
          <a:xfrm>
            <a:off x="5103813" y="1557338"/>
            <a:ext cx="981075" cy="693737"/>
            <a:chOff x="3222" y="3115"/>
            <a:chExt cx="618" cy="437"/>
          </a:xfrm>
        </p:grpSpPr>
        <p:sp>
          <p:nvSpPr>
            <p:cNvPr id="22539" name="Oval 41"/>
            <p:cNvSpPr>
              <a:spLocks noChangeArrowheads="1"/>
            </p:cNvSpPr>
            <p:nvPr/>
          </p:nvSpPr>
          <p:spPr bwMode="auto">
            <a:xfrm>
              <a:off x="3504" y="3302"/>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0" name="Oval 42"/>
            <p:cNvSpPr>
              <a:spLocks noChangeArrowheads="1"/>
            </p:cNvSpPr>
            <p:nvPr/>
          </p:nvSpPr>
          <p:spPr bwMode="auto">
            <a:xfrm>
              <a:off x="3378" y="3427"/>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1" name="Oval 43"/>
            <p:cNvSpPr>
              <a:spLocks noChangeArrowheads="1"/>
            </p:cNvSpPr>
            <p:nvPr/>
          </p:nvSpPr>
          <p:spPr bwMode="auto">
            <a:xfrm>
              <a:off x="3222" y="3311"/>
              <a:ext cx="144"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2" name="Oval 44"/>
            <p:cNvSpPr>
              <a:spLocks noChangeArrowheads="1"/>
            </p:cNvSpPr>
            <p:nvPr/>
          </p:nvSpPr>
          <p:spPr bwMode="auto">
            <a:xfrm>
              <a:off x="3714" y="3427"/>
              <a:ext cx="126" cy="125"/>
            </a:xfrm>
            <a:prstGeom prst="ellipse">
              <a:avLst/>
            </a:prstGeom>
            <a:solidFill>
              <a:srgbClr val="FFFFFF"/>
            </a:solidFill>
            <a:ln w="19050">
              <a:solidFill>
                <a:schemeClr val="tx1"/>
              </a:solidFill>
              <a:round/>
              <a:headEnd/>
              <a:tailEnd/>
            </a:ln>
          </p:spPr>
          <p:txBody>
            <a:bodyPr/>
            <a:lstStyle/>
            <a:p>
              <a:endParaRPr lang="zh-CN" altLang="en-US"/>
            </a:p>
          </p:txBody>
        </p:sp>
        <p:sp>
          <p:nvSpPr>
            <p:cNvPr id="22543" name="Oval 45"/>
            <p:cNvSpPr>
              <a:spLocks noChangeArrowheads="1"/>
            </p:cNvSpPr>
            <p:nvPr/>
          </p:nvSpPr>
          <p:spPr bwMode="auto">
            <a:xfrm>
              <a:off x="3714" y="3240"/>
              <a:ext cx="126" cy="124"/>
            </a:xfrm>
            <a:prstGeom prst="ellipse">
              <a:avLst/>
            </a:prstGeom>
            <a:solidFill>
              <a:srgbClr val="FFFFFF"/>
            </a:solidFill>
            <a:ln w="19050">
              <a:solidFill>
                <a:schemeClr val="tx1"/>
              </a:solidFill>
              <a:round/>
              <a:headEnd/>
              <a:tailEnd/>
            </a:ln>
          </p:spPr>
          <p:txBody>
            <a:bodyPr/>
            <a:lstStyle/>
            <a:p>
              <a:endParaRPr lang="zh-CN" altLang="en-US"/>
            </a:p>
          </p:txBody>
        </p:sp>
        <p:sp>
          <p:nvSpPr>
            <p:cNvPr id="22544" name="Oval 46"/>
            <p:cNvSpPr>
              <a:spLocks noChangeArrowheads="1"/>
            </p:cNvSpPr>
            <p:nvPr/>
          </p:nvSpPr>
          <p:spPr bwMode="auto">
            <a:xfrm>
              <a:off x="3462" y="3115"/>
              <a:ext cx="126" cy="125"/>
            </a:xfrm>
            <a:prstGeom prst="ellipse">
              <a:avLst/>
            </a:prstGeom>
            <a:solidFill>
              <a:srgbClr val="FFFFFF"/>
            </a:solidFill>
            <a:ln w="19050">
              <a:solidFill>
                <a:schemeClr val="tx1"/>
              </a:solidFill>
              <a:round/>
              <a:headEnd/>
              <a:tailEnd/>
            </a:ln>
          </p:spPr>
          <p:txBody>
            <a:bodyPr/>
            <a:lstStyle/>
            <a:p>
              <a:endParaRPr lang="zh-CN" altLang="en-US"/>
            </a:p>
          </p:txBody>
        </p:sp>
      </p:grpSp>
      <p:sp>
        <p:nvSpPr>
          <p:cNvPr id="22538" name="Rectangle 47"/>
          <p:cNvSpPr>
            <a:spLocks noChangeArrowheads="1"/>
          </p:cNvSpPr>
          <p:nvPr/>
        </p:nvSpPr>
        <p:spPr bwMode="auto">
          <a:xfrm>
            <a:off x="107950" y="115888"/>
            <a:ext cx="8243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数据的逻辑结构通常分为四类基本结构：</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linds(vertical)">
                                      <p:cBhvr>
                                        <p:cTn id="7" dur="500"/>
                                        <p:tgtEl>
                                          <p:spTgt spid="266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664"/>
                                        </p:tgtEl>
                                        <p:attrNameLst>
                                          <p:attrName>style.visibility</p:attrName>
                                        </p:attrNameLst>
                                      </p:cBhvr>
                                      <p:to>
                                        <p:strVal val="visible"/>
                                      </p:to>
                                    </p:set>
                                    <p:animEffect transition="in" filter="wipe(left)">
                                      <p:cBhvr>
                                        <p:cTn id="11" dur="500"/>
                                        <p:tgtEl>
                                          <p:spTgt spid="266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6627"/>
                                        </p:tgtEl>
                                        <p:attrNameLst>
                                          <p:attrName>style.visibility</p:attrName>
                                        </p:attrNameLst>
                                      </p:cBhvr>
                                      <p:to>
                                        <p:strVal val="visible"/>
                                      </p:to>
                                    </p:set>
                                    <p:animEffect transition="in" filter="blinds(vertical)">
                                      <p:cBhvr>
                                        <p:cTn id="16" dur="500"/>
                                        <p:tgtEl>
                                          <p:spTgt spid="26627"/>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6631"/>
                                        </p:tgtEl>
                                        <p:attrNameLst>
                                          <p:attrName>style.visibility</p:attrName>
                                        </p:attrNameLst>
                                      </p:cBhvr>
                                      <p:to>
                                        <p:strVal val="visible"/>
                                      </p:to>
                                    </p:set>
                                    <p:animEffect transition="in" filter="wipe(left)">
                                      <p:cBhvr>
                                        <p:cTn id="20" dur="500"/>
                                        <p:tgtEl>
                                          <p:spTgt spid="266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26628"/>
                                        </p:tgtEl>
                                        <p:attrNameLst>
                                          <p:attrName>style.visibility</p:attrName>
                                        </p:attrNameLst>
                                      </p:cBhvr>
                                      <p:to>
                                        <p:strVal val="visible"/>
                                      </p:to>
                                    </p:set>
                                    <p:animEffect transition="in" filter="blinds(vertical)">
                                      <p:cBhvr>
                                        <p:cTn id="25" dur="500"/>
                                        <p:tgtEl>
                                          <p:spTgt spid="26628"/>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6639"/>
                                        </p:tgtEl>
                                        <p:attrNameLst>
                                          <p:attrName>style.visibility</p:attrName>
                                        </p:attrNameLst>
                                      </p:cBhvr>
                                      <p:to>
                                        <p:strVal val="visible"/>
                                      </p:to>
                                    </p:set>
                                    <p:animEffect transition="in" filter="wipe(left)">
                                      <p:cBhvr>
                                        <p:cTn id="29" dur="500"/>
                                        <p:tgtEl>
                                          <p:spTgt spid="266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26629"/>
                                        </p:tgtEl>
                                        <p:attrNameLst>
                                          <p:attrName>style.visibility</p:attrName>
                                        </p:attrNameLst>
                                      </p:cBhvr>
                                      <p:to>
                                        <p:strVal val="visible"/>
                                      </p:to>
                                    </p:set>
                                    <p:animEffect transition="in" filter="blinds(vertical)">
                                      <p:cBhvr>
                                        <p:cTn id="34" dur="500"/>
                                        <p:tgtEl>
                                          <p:spTgt spid="26629"/>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6653"/>
                                        </p:tgtEl>
                                        <p:attrNameLst>
                                          <p:attrName>style.visibility</p:attrName>
                                        </p:attrNameLst>
                                      </p:cBhvr>
                                      <p:to>
                                        <p:strVal val="visible"/>
                                      </p:to>
                                    </p:set>
                                    <p:animEffect transition="in" filter="wipe(left)">
                                      <p:cBhvr>
                                        <p:cTn id="38"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P spid="26629" grpId="0" autoUpdateAnimBg="0"/>
      <p:bldP spid="2663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0825" y="1376363"/>
            <a:ext cx="8893175"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solidFill>
                  <a:srgbClr val="000099"/>
                </a:solidFill>
              </a:rPr>
              <a:t>物理结构</a:t>
            </a:r>
            <a:r>
              <a:rPr lang="zh-CN" altLang="en-US" sz="3200" b="1"/>
              <a:t>是</a:t>
            </a:r>
            <a:r>
              <a:rPr lang="zh-CN" altLang="en-US" sz="3200"/>
              <a:t>逻辑结构在存储器中的</a:t>
            </a:r>
            <a:r>
              <a:rPr lang="zh-CN" altLang="en-US" sz="3200" b="1">
                <a:solidFill>
                  <a:srgbClr val="000099"/>
                </a:solidFill>
              </a:rPr>
              <a:t>映象，</a:t>
            </a:r>
            <a:r>
              <a:rPr lang="zh-CN" altLang="en-US" sz="3200"/>
              <a:t>包括两个部分：</a:t>
            </a:r>
          </a:p>
        </p:txBody>
      </p:sp>
      <p:sp>
        <p:nvSpPr>
          <p:cNvPr id="28675" name="Text Box 3"/>
          <p:cNvSpPr txBox="1">
            <a:spLocks noChangeArrowheads="1"/>
          </p:cNvSpPr>
          <p:nvPr/>
        </p:nvSpPr>
        <p:spPr bwMode="auto">
          <a:xfrm>
            <a:off x="2543175" y="2405063"/>
            <a:ext cx="404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a:t>
            </a:r>
            <a:r>
              <a:rPr lang="zh-CN" altLang="en-US" sz="3200"/>
              <a:t>数据元素”的映象  </a:t>
            </a:r>
          </a:p>
        </p:txBody>
      </p:sp>
      <p:sp>
        <p:nvSpPr>
          <p:cNvPr id="28676" name="Text Box 4"/>
          <p:cNvSpPr txBox="1">
            <a:spLocks noChangeArrowheads="1"/>
          </p:cNvSpPr>
          <p:nvPr/>
        </p:nvSpPr>
        <p:spPr bwMode="auto">
          <a:xfrm>
            <a:off x="2543175" y="3065463"/>
            <a:ext cx="3232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a:t>
            </a:r>
            <a:r>
              <a:rPr lang="zh-CN" altLang="en-US" sz="3200"/>
              <a:t>关系”的映象  </a:t>
            </a:r>
          </a:p>
        </p:txBody>
      </p:sp>
      <p:sp>
        <p:nvSpPr>
          <p:cNvPr id="28677" name="Text Box 5"/>
          <p:cNvSpPr txBox="1">
            <a:spLocks noChangeArrowheads="1"/>
          </p:cNvSpPr>
          <p:nvPr/>
        </p:nvSpPr>
        <p:spPr bwMode="auto">
          <a:xfrm>
            <a:off x="395288" y="3860800"/>
            <a:ext cx="80708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t>数据元素的映像：用二进制位</a:t>
            </a:r>
            <a:r>
              <a:rPr lang="en-US" altLang="zh-CN" sz="3200"/>
              <a:t>(bit)</a:t>
            </a:r>
            <a:r>
              <a:rPr lang="zh-CN" altLang="en-US" sz="3200"/>
              <a:t>的位串表示数据元素</a:t>
            </a:r>
          </a:p>
        </p:txBody>
      </p:sp>
      <p:sp>
        <p:nvSpPr>
          <p:cNvPr id="28678" name="Text Box 6"/>
          <p:cNvSpPr txBox="1">
            <a:spLocks noChangeArrowheads="1"/>
          </p:cNvSpPr>
          <p:nvPr/>
        </p:nvSpPr>
        <p:spPr bwMode="auto">
          <a:xfrm>
            <a:off x="1751013" y="5102225"/>
            <a:ext cx="5845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(321)</a:t>
            </a:r>
            <a:r>
              <a:rPr lang="en-US" altLang="zh-CN" sz="3200" baseline="-25000"/>
              <a:t>10</a:t>
            </a:r>
            <a:r>
              <a:rPr lang="en-US" altLang="zh-CN" sz="3200"/>
              <a:t>  =  (501)</a:t>
            </a:r>
            <a:r>
              <a:rPr lang="en-US" altLang="zh-CN" sz="3200" baseline="-25000"/>
              <a:t>8</a:t>
            </a:r>
            <a:r>
              <a:rPr lang="en-US" altLang="zh-CN" sz="3200"/>
              <a:t>  =  (101000001)</a:t>
            </a:r>
            <a:r>
              <a:rPr lang="en-US" altLang="zh-CN" sz="3200" baseline="-25000"/>
              <a:t>2</a:t>
            </a:r>
            <a:endParaRPr lang="en-US" altLang="zh-CN" sz="3200"/>
          </a:p>
        </p:txBody>
      </p:sp>
      <p:sp>
        <p:nvSpPr>
          <p:cNvPr id="28679" name="Text Box 7"/>
          <p:cNvSpPr txBox="1">
            <a:spLocks noChangeArrowheads="1"/>
          </p:cNvSpPr>
          <p:nvPr/>
        </p:nvSpPr>
        <p:spPr bwMode="auto">
          <a:xfrm>
            <a:off x="1751013" y="5802313"/>
            <a:ext cx="5297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 A    =  (101)</a:t>
            </a:r>
            <a:r>
              <a:rPr lang="en-US" altLang="zh-CN" sz="3200" baseline="-25000"/>
              <a:t>8</a:t>
            </a:r>
            <a:r>
              <a:rPr lang="en-US" altLang="zh-CN" sz="3200"/>
              <a:t>  =  (001000001)</a:t>
            </a:r>
            <a:r>
              <a:rPr lang="en-US" altLang="zh-CN" sz="3200" baseline="-25000"/>
              <a:t>2</a:t>
            </a:r>
          </a:p>
        </p:txBody>
      </p:sp>
      <p:sp>
        <p:nvSpPr>
          <p:cNvPr id="28680" name="Text Box 8"/>
          <p:cNvSpPr txBox="1">
            <a:spLocks noChangeArrowheads="1"/>
          </p:cNvSpPr>
          <p:nvPr/>
        </p:nvSpPr>
        <p:spPr bwMode="auto">
          <a:xfrm>
            <a:off x="179388" y="0"/>
            <a:ext cx="87630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b="1">
                <a:solidFill>
                  <a:srgbClr val="000099"/>
                </a:solidFill>
              </a:rPr>
              <a:t>物理结构</a:t>
            </a:r>
            <a:r>
              <a:rPr lang="zh-CN" altLang="en-US" sz="3200" b="1"/>
              <a:t> </a:t>
            </a:r>
            <a:r>
              <a:rPr lang="zh-CN" altLang="en-US" sz="3200"/>
              <a:t>是逻辑结构在计算机中的表示和实现，故又称“</a:t>
            </a:r>
            <a:r>
              <a:rPr lang="zh-CN" altLang="en-US" sz="3200" b="1">
                <a:solidFill>
                  <a:srgbClr val="000099"/>
                </a:solidFill>
              </a:rPr>
              <a:t>存储结构</a:t>
            </a:r>
            <a:r>
              <a:rPr lang="zh-CN" altLang="en-US" sz="3200"/>
              <a:t>” 。</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wipe(left)">
                                      <p:cBhvr>
                                        <p:cTn id="7" dur="500"/>
                                        <p:tgtEl>
                                          <p:spTgt spid="2868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674"/>
                                        </p:tgtEl>
                                        <p:attrNameLst>
                                          <p:attrName>style.visibility</p:attrName>
                                        </p:attrNameLst>
                                      </p:cBhvr>
                                      <p:to>
                                        <p:strVal val="visible"/>
                                      </p:to>
                                    </p:set>
                                    <p:animEffect transition="in" filter="wipe(left)">
                                      <p:cBhvr>
                                        <p:cTn id="11" dur="500"/>
                                        <p:tgtEl>
                                          <p:spTgt spid="286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675"/>
                                        </p:tgtEl>
                                        <p:attrNameLst>
                                          <p:attrName>style.visibility</p:attrName>
                                        </p:attrNameLst>
                                      </p:cBhvr>
                                      <p:to>
                                        <p:strVal val="visible"/>
                                      </p:to>
                                    </p:set>
                                    <p:animEffect transition="in" filter="wipe(left)">
                                      <p:cBhvr>
                                        <p:cTn id="16" dur="500"/>
                                        <p:tgtEl>
                                          <p:spTgt spid="286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76"/>
                                        </p:tgtEl>
                                        <p:attrNameLst>
                                          <p:attrName>style.visibility</p:attrName>
                                        </p:attrNameLst>
                                      </p:cBhvr>
                                      <p:to>
                                        <p:strVal val="visible"/>
                                      </p:to>
                                    </p:set>
                                    <p:animEffect transition="in" filter="wipe(left)">
                                      <p:cBhvr>
                                        <p:cTn id="21" dur="500"/>
                                        <p:tgtEl>
                                          <p:spTgt spid="286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animEffect transition="in" filter="wipe(left)">
                                      <p:cBhvr>
                                        <p:cTn id="31" dur="500"/>
                                        <p:tgtEl>
                                          <p:spTgt spid="286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ipe(left)">
                                      <p:cBhvr>
                                        <p:cTn id="36"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P spid="28676" grpId="0" autoUpdateAnimBg="0"/>
      <p:bldP spid="28677" grpId="0" autoUpdateAnimBg="0"/>
      <p:bldP spid="28678" grpId="0" autoUpdateAnimBg="0"/>
      <p:bldP spid="28679" grpId="0" autoUpdateAnimBg="0"/>
      <p:bldP spid="2868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95288" y="279400"/>
            <a:ext cx="6811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元素之间的“</a:t>
            </a:r>
            <a:r>
              <a:rPr lang="zh-CN" altLang="en-US" sz="3200" b="1">
                <a:solidFill>
                  <a:srgbClr val="000099"/>
                </a:solidFill>
              </a:rPr>
              <a:t>关系</a:t>
            </a:r>
            <a:r>
              <a:rPr lang="zh-CN" altLang="en-US" sz="3200" b="1"/>
              <a:t>” 的</a:t>
            </a:r>
            <a:r>
              <a:rPr lang="zh-CN" altLang="en-US" sz="3200" b="1">
                <a:solidFill>
                  <a:srgbClr val="000099"/>
                </a:solidFill>
              </a:rPr>
              <a:t>两种映象方法</a:t>
            </a:r>
            <a:r>
              <a:rPr lang="zh-CN" altLang="en-US" sz="3200" b="1"/>
              <a:t>：</a:t>
            </a:r>
          </a:p>
        </p:txBody>
      </p:sp>
      <p:sp>
        <p:nvSpPr>
          <p:cNvPr id="29699" name="Text Box 3"/>
          <p:cNvSpPr txBox="1">
            <a:spLocks noChangeArrowheads="1"/>
          </p:cNvSpPr>
          <p:nvPr/>
        </p:nvSpPr>
        <p:spPr bwMode="auto">
          <a:xfrm>
            <a:off x="3635375" y="908050"/>
            <a:ext cx="408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a:t>
            </a:r>
            <a:r>
              <a:rPr lang="zh-CN" altLang="en-US" sz="3200"/>
              <a:t>表示</a:t>
            </a:r>
            <a:r>
              <a:rPr lang="zh-CN" altLang="en-US" sz="3200">
                <a:sym typeface="Symbol" pitchFamily="18" charset="2"/>
              </a:rPr>
              <a:t></a:t>
            </a:r>
            <a:r>
              <a:rPr lang="en-US" altLang="zh-CN" sz="3200"/>
              <a:t>x, y</a:t>
            </a:r>
            <a:r>
              <a:rPr lang="en-US" altLang="zh-CN" sz="3200">
                <a:sym typeface="Symbol" pitchFamily="18" charset="2"/>
              </a:rPr>
              <a:t></a:t>
            </a:r>
            <a:r>
              <a:rPr lang="zh-CN" altLang="en-US" sz="3200"/>
              <a:t>的方法</a:t>
            </a:r>
            <a:r>
              <a:rPr lang="zh-CN" altLang="en-US" sz="3200" b="1"/>
              <a:t>）</a:t>
            </a:r>
          </a:p>
        </p:txBody>
      </p:sp>
      <p:sp>
        <p:nvSpPr>
          <p:cNvPr id="29701" name="Text Box 5"/>
          <p:cNvSpPr txBox="1">
            <a:spLocks noChangeArrowheads="1"/>
          </p:cNvSpPr>
          <p:nvPr/>
        </p:nvSpPr>
        <p:spPr bwMode="auto">
          <a:xfrm>
            <a:off x="623888" y="2898775"/>
            <a:ext cx="7932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以 </a:t>
            </a:r>
            <a:r>
              <a:rPr lang="en-US" altLang="zh-CN" sz="3200" b="1"/>
              <a:t>x </a:t>
            </a:r>
            <a:r>
              <a:rPr lang="zh-CN" altLang="en-US" sz="3200" b="1"/>
              <a:t>和 </a:t>
            </a:r>
            <a:r>
              <a:rPr lang="en-US" altLang="zh-CN" sz="3200" b="1"/>
              <a:t>y </a:t>
            </a:r>
            <a:r>
              <a:rPr lang="zh-CN" altLang="en-US" sz="3200" b="1"/>
              <a:t>之间相对的存储位置表示后继关系</a:t>
            </a:r>
          </a:p>
        </p:txBody>
      </p:sp>
      <p:sp>
        <p:nvSpPr>
          <p:cNvPr id="29702" name="Text Box 6"/>
          <p:cNvSpPr txBox="1">
            <a:spLocks noChangeArrowheads="1"/>
          </p:cNvSpPr>
          <p:nvPr/>
        </p:nvSpPr>
        <p:spPr bwMode="auto">
          <a:xfrm>
            <a:off x="533400" y="3606800"/>
            <a:ext cx="8458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t>例如</a:t>
            </a:r>
            <a:r>
              <a:rPr lang="en-US" altLang="zh-CN" sz="3200" b="1"/>
              <a:t>:</a:t>
            </a:r>
            <a:r>
              <a:rPr lang="zh-CN" altLang="en-US" sz="3200"/>
              <a:t>令 </a:t>
            </a:r>
            <a:r>
              <a:rPr lang="en-US" altLang="zh-CN" sz="3200"/>
              <a:t>y </a:t>
            </a:r>
            <a:r>
              <a:rPr lang="zh-CN" altLang="en-US" sz="3200"/>
              <a:t>的存储位置和 </a:t>
            </a:r>
            <a:r>
              <a:rPr lang="en-US" altLang="zh-CN" sz="3200"/>
              <a:t>x </a:t>
            </a:r>
            <a:r>
              <a:rPr lang="zh-CN" altLang="en-US" sz="3200"/>
              <a:t>的存储位置之间相差一个预设常量 </a:t>
            </a:r>
            <a:r>
              <a:rPr lang="en-US" altLang="zh-CN" sz="3200"/>
              <a:t>C</a:t>
            </a:r>
            <a:r>
              <a:rPr lang="zh-CN" altLang="en-US" sz="3200"/>
              <a:t>，而 </a:t>
            </a:r>
            <a:r>
              <a:rPr lang="en-US" altLang="zh-CN" sz="3200"/>
              <a:t>C </a:t>
            </a:r>
            <a:r>
              <a:rPr lang="zh-CN" altLang="en-US" sz="3200"/>
              <a:t>是一个隐含值，</a:t>
            </a:r>
          </a:p>
        </p:txBody>
      </p:sp>
      <p:sp>
        <p:nvSpPr>
          <p:cNvPr id="29703" name="Text Box 7"/>
          <p:cNvSpPr txBox="1">
            <a:spLocks noChangeArrowheads="1"/>
          </p:cNvSpPr>
          <p:nvPr/>
        </p:nvSpPr>
        <p:spPr bwMode="auto">
          <a:xfrm>
            <a:off x="533400" y="5649913"/>
            <a:ext cx="8077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t>存储结构中只包含数据元素本身的信息</a:t>
            </a:r>
          </a:p>
        </p:txBody>
      </p:sp>
      <p:grpSp>
        <p:nvGrpSpPr>
          <p:cNvPr id="29712" name="Group 16"/>
          <p:cNvGrpSpPr>
            <a:grpSpLocks/>
          </p:cNvGrpSpPr>
          <p:nvPr/>
        </p:nvGrpSpPr>
        <p:grpSpPr bwMode="auto">
          <a:xfrm>
            <a:off x="2590800" y="4862513"/>
            <a:ext cx="3352800" cy="823912"/>
            <a:chOff x="1632" y="3577"/>
            <a:chExt cx="2112" cy="519"/>
          </a:xfrm>
        </p:grpSpPr>
        <p:sp>
          <p:nvSpPr>
            <p:cNvPr id="24589" name="Text Box 9"/>
            <p:cNvSpPr txBox="1">
              <a:spLocks noChangeArrowheads="1"/>
            </p:cNvSpPr>
            <p:nvPr/>
          </p:nvSpPr>
          <p:spPr bwMode="auto">
            <a:xfrm>
              <a:off x="1852" y="3577"/>
              <a:ext cx="1460"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4800"/>
                <a:t> x         y</a:t>
              </a:r>
              <a:endParaRPr lang="en-US" altLang="zh-CN"/>
            </a:p>
          </p:txBody>
        </p:sp>
        <p:sp>
          <p:nvSpPr>
            <p:cNvPr id="24590" name="Line 10"/>
            <p:cNvSpPr>
              <a:spLocks noChangeShapeType="1"/>
            </p:cNvSpPr>
            <p:nvPr/>
          </p:nvSpPr>
          <p:spPr bwMode="auto">
            <a:xfrm>
              <a:off x="1632" y="3648"/>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11"/>
            <p:cNvSpPr>
              <a:spLocks noChangeShapeType="1"/>
            </p:cNvSpPr>
            <p:nvPr/>
          </p:nvSpPr>
          <p:spPr bwMode="auto">
            <a:xfrm>
              <a:off x="1632" y="4080"/>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12"/>
            <p:cNvSpPr>
              <a:spLocks noChangeShapeType="1"/>
            </p:cNvSpPr>
            <p:nvPr/>
          </p:nvSpPr>
          <p:spPr bwMode="auto">
            <a:xfrm>
              <a:off x="1968" y="3653"/>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3"/>
            <p:cNvSpPr>
              <a:spLocks noChangeShapeType="1"/>
            </p:cNvSpPr>
            <p:nvPr/>
          </p:nvSpPr>
          <p:spPr bwMode="auto">
            <a:xfrm>
              <a:off x="2928" y="3653"/>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4"/>
            <p:cNvSpPr>
              <a:spLocks noChangeShapeType="1"/>
            </p:cNvSpPr>
            <p:nvPr/>
          </p:nvSpPr>
          <p:spPr bwMode="auto">
            <a:xfrm>
              <a:off x="3360" y="3653"/>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5"/>
            <p:cNvSpPr>
              <a:spLocks noChangeShapeType="1"/>
            </p:cNvSpPr>
            <p:nvPr/>
          </p:nvSpPr>
          <p:spPr bwMode="auto">
            <a:xfrm>
              <a:off x="2400" y="3648"/>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5" name="Group 19"/>
          <p:cNvGrpSpPr>
            <a:grpSpLocks/>
          </p:cNvGrpSpPr>
          <p:nvPr/>
        </p:nvGrpSpPr>
        <p:grpSpPr bwMode="auto">
          <a:xfrm>
            <a:off x="323850" y="1508125"/>
            <a:ext cx="8820150" cy="1130300"/>
            <a:chOff x="204" y="950"/>
            <a:chExt cx="5556" cy="712"/>
          </a:xfrm>
        </p:grpSpPr>
        <p:sp>
          <p:nvSpPr>
            <p:cNvPr id="24587" name="Text Box 4"/>
            <p:cNvSpPr txBox="1">
              <a:spLocks noChangeArrowheads="1"/>
            </p:cNvSpPr>
            <p:nvPr/>
          </p:nvSpPr>
          <p:spPr bwMode="auto">
            <a:xfrm>
              <a:off x="253" y="950"/>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顺序映象</a:t>
              </a:r>
            </a:p>
          </p:txBody>
        </p:sp>
        <p:sp>
          <p:nvSpPr>
            <p:cNvPr id="24588" name="Text Box 17"/>
            <p:cNvSpPr txBox="1">
              <a:spLocks noChangeArrowheads="1"/>
            </p:cNvSpPr>
            <p:nvPr/>
          </p:nvSpPr>
          <p:spPr bwMode="auto">
            <a:xfrm>
              <a:off x="204" y="990"/>
              <a:ext cx="555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                     </a:t>
              </a:r>
              <a:r>
                <a:rPr lang="zh-CN" altLang="en-US" sz="3200"/>
                <a:t>用数据元素在存储器中的相对位置来</a:t>
              </a:r>
            </a:p>
            <a:p>
              <a:pPr eaLnBrk="1" hangingPunct="1"/>
              <a:r>
                <a:rPr lang="zh-CN" altLang="en-US" sz="3200"/>
                <a:t>表示数据元素之间的逻辑关系。</a:t>
              </a:r>
            </a:p>
          </p:txBody>
        </p:sp>
      </p:grpSp>
      <p:cxnSp>
        <p:nvCxnSpPr>
          <p:cNvPr id="3" name="直接连接符 2"/>
          <p:cNvCxnSpPr>
            <a:cxnSpLocks noChangeShapeType="1"/>
          </p:cNvCxnSpPr>
          <p:nvPr/>
        </p:nvCxnSpPr>
        <p:spPr bwMode="auto">
          <a:xfrm>
            <a:off x="5076825" y="2087563"/>
            <a:ext cx="3533775"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右箭头 5"/>
          <p:cNvSpPr>
            <a:spLocks noChangeArrowheads="1"/>
          </p:cNvSpPr>
          <p:nvPr/>
        </p:nvSpPr>
        <p:spPr bwMode="auto">
          <a:xfrm rot="7525862">
            <a:off x="5855493" y="2437607"/>
            <a:ext cx="1033463" cy="260350"/>
          </a:xfrm>
          <a:prstGeom prst="rightArrow">
            <a:avLst>
              <a:gd name="adj1" fmla="val 50000"/>
              <a:gd name="adj2" fmla="val 50207"/>
            </a:avLst>
          </a:prstGeom>
          <a:solidFill>
            <a:srgbClr val="FF0000"/>
          </a:solidFill>
          <a:ln w="9525" algn="ctr">
            <a:solidFill>
              <a:schemeClr val="tx1"/>
            </a:solidFill>
            <a:round/>
            <a:headEnd/>
            <a:tailEnd/>
          </a:ln>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up)">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strips(downRight)">
                                      <p:cBhvr>
                                        <p:cTn id="12" dur="5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715"/>
                                        </p:tgtEl>
                                        <p:attrNameLst>
                                          <p:attrName>style.visibility</p:attrName>
                                        </p:attrNameLst>
                                      </p:cBhvr>
                                      <p:to>
                                        <p:strVal val="visible"/>
                                      </p:to>
                                    </p:set>
                                  </p:childTnLst>
                                </p:cTn>
                              </p:par>
                              <p:par>
                                <p:cTn id="17" presetID="2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701">
                                            <p:txEl>
                                              <p:pRg st="0" end="0"/>
                                            </p:txEl>
                                          </p:spTgt>
                                        </p:tgtEl>
                                        <p:attrNameLst>
                                          <p:attrName>style.visibility</p:attrName>
                                        </p:attrNameLst>
                                      </p:cBhvr>
                                      <p:to>
                                        <p:strVal val="visible"/>
                                      </p:to>
                                    </p:set>
                                    <p:animEffect transition="in" filter="wipe(left)">
                                      <p:cBhvr>
                                        <p:cTn id="29" dur="500"/>
                                        <p:tgtEl>
                                          <p:spTgt spid="29701">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702">
                                            <p:txEl>
                                              <p:pRg st="0" end="0"/>
                                            </p:txEl>
                                          </p:spTgt>
                                        </p:tgtEl>
                                        <p:attrNameLst>
                                          <p:attrName>style.visibility</p:attrName>
                                        </p:attrNameLst>
                                      </p:cBhvr>
                                      <p:to>
                                        <p:strVal val="visible"/>
                                      </p:to>
                                    </p:set>
                                    <p:animEffect transition="in" filter="wipe(left)">
                                      <p:cBhvr>
                                        <p:cTn id="34" dur="500"/>
                                        <p:tgtEl>
                                          <p:spTgt spid="29702">
                                            <p:txEl>
                                              <p:pRg st="0" end="0"/>
                                            </p:txEl>
                                          </p:spTgt>
                                        </p:tgtEl>
                                      </p:cBhvr>
                                    </p:animEffect>
                                  </p:childTnLst>
                                </p:cTn>
                              </p:par>
                            </p:childTnLst>
                          </p:cTn>
                        </p:par>
                        <p:par>
                          <p:cTn id="35" fill="hold" nodeType="afterGroup">
                            <p:stCondLst>
                              <p:cond delay="500"/>
                            </p:stCondLst>
                            <p:childTnLst>
                              <p:par>
                                <p:cTn id="36" presetID="4" presetClass="entr" presetSubtype="32" fill="hold" nodeType="afterEffect">
                                  <p:stCondLst>
                                    <p:cond delay="0"/>
                                  </p:stCondLst>
                                  <p:childTnLst>
                                    <p:set>
                                      <p:cBhvr>
                                        <p:cTn id="37" dur="1" fill="hold">
                                          <p:stCondLst>
                                            <p:cond delay="0"/>
                                          </p:stCondLst>
                                        </p:cTn>
                                        <p:tgtEl>
                                          <p:spTgt spid="29712"/>
                                        </p:tgtEl>
                                        <p:attrNameLst>
                                          <p:attrName>style.visibility</p:attrName>
                                        </p:attrNameLst>
                                      </p:cBhvr>
                                      <p:to>
                                        <p:strVal val="visible"/>
                                      </p:to>
                                    </p:set>
                                    <p:animEffect transition="in" filter="box(out)">
                                      <p:cBhvr>
                                        <p:cTn id="38" dur="500"/>
                                        <p:tgtEl>
                                          <p:spTgt spid="29712"/>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29703"/>
                                        </p:tgtEl>
                                        <p:attrNameLst>
                                          <p:attrName>style.visibility</p:attrName>
                                        </p:attrNameLst>
                                      </p:cBhvr>
                                      <p:to>
                                        <p:strVal val="visible"/>
                                      </p:to>
                                    </p:set>
                                    <p:animEffect transition="in" filter="wipe(left)">
                                      <p:cBhvr>
                                        <p:cTn id="43" dur="75"/>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1" grpId="0" build="p" autoUpdateAnimBg="0"/>
      <p:bldP spid="29702" grpId="0" build="p" autoUpdateAnimBg="0"/>
      <p:bldP spid="29703" grpId="0" autoUpdateAnimBg="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1187450" y="1963738"/>
            <a:ext cx="5757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以附加信息</a:t>
            </a:r>
            <a:r>
              <a:rPr lang="en-US" altLang="zh-CN" sz="3200" b="1"/>
              <a:t>(</a:t>
            </a:r>
            <a:r>
              <a:rPr lang="zh-CN" altLang="en-US" sz="3200" b="1"/>
              <a:t>指针</a:t>
            </a:r>
            <a:r>
              <a:rPr lang="en-US" altLang="zh-CN" sz="3200" b="1"/>
              <a:t>)</a:t>
            </a:r>
            <a:r>
              <a:rPr lang="zh-CN" altLang="en-US" sz="3200" b="1"/>
              <a:t>表示后继关系</a:t>
            </a:r>
            <a:endParaRPr lang="zh-CN" altLang="en-US" sz="3200"/>
          </a:p>
        </p:txBody>
      </p:sp>
      <p:sp>
        <p:nvSpPr>
          <p:cNvPr id="30724" name="Text Box 4"/>
          <p:cNvSpPr txBox="1">
            <a:spLocks noChangeArrowheads="1"/>
          </p:cNvSpPr>
          <p:nvPr/>
        </p:nvSpPr>
        <p:spPr bwMode="auto">
          <a:xfrm>
            <a:off x="323850" y="2636838"/>
            <a:ext cx="85693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a:t>需要用一个和 </a:t>
            </a:r>
            <a:r>
              <a:rPr lang="en-US" altLang="zh-CN" sz="3200"/>
              <a:t>x </a:t>
            </a:r>
            <a:r>
              <a:rPr lang="zh-CN" altLang="en-US" sz="3200"/>
              <a:t>绑定在一起的</a:t>
            </a:r>
            <a:r>
              <a:rPr lang="zh-CN" altLang="en-US" sz="3200" b="1">
                <a:solidFill>
                  <a:srgbClr val="000099"/>
                </a:solidFill>
              </a:rPr>
              <a:t>附加信息</a:t>
            </a:r>
            <a:r>
              <a:rPr lang="en-US" altLang="zh-CN" sz="3200" b="1">
                <a:solidFill>
                  <a:srgbClr val="000099"/>
                </a:solidFill>
              </a:rPr>
              <a:t>(</a:t>
            </a:r>
            <a:r>
              <a:rPr lang="zh-CN" altLang="en-US" sz="3200" b="1">
                <a:solidFill>
                  <a:srgbClr val="000099"/>
                </a:solidFill>
              </a:rPr>
              <a:t>指针</a:t>
            </a:r>
            <a:r>
              <a:rPr lang="en-US" altLang="zh-CN" sz="3200" b="1">
                <a:solidFill>
                  <a:srgbClr val="000099"/>
                </a:solidFill>
              </a:rPr>
              <a:t>)</a:t>
            </a:r>
            <a:r>
              <a:rPr lang="zh-CN" altLang="en-US" sz="3200"/>
              <a:t>指示 </a:t>
            </a:r>
            <a:r>
              <a:rPr lang="en-US" altLang="zh-CN" sz="3200"/>
              <a:t>y </a:t>
            </a:r>
            <a:r>
              <a:rPr lang="zh-CN" altLang="en-US" sz="3200"/>
              <a:t>的存储位置</a:t>
            </a:r>
          </a:p>
        </p:txBody>
      </p:sp>
      <p:sp>
        <p:nvSpPr>
          <p:cNvPr id="30725" name="Line 5"/>
          <p:cNvSpPr>
            <a:spLocks noChangeShapeType="1"/>
          </p:cNvSpPr>
          <p:nvPr/>
        </p:nvSpPr>
        <p:spPr bwMode="auto">
          <a:xfrm>
            <a:off x="6096000" y="4538663"/>
            <a:ext cx="0" cy="762000"/>
          </a:xfrm>
          <a:prstGeom prst="line">
            <a:avLst/>
          </a:prstGeom>
          <a:noFill/>
          <a:ln w="38100">
            <a:solidFill>
              <a:srgbClr val="FF99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p>
        </p:txBody>
      </p:sp>
      <p:sp>
        <p:nvSpPr>
          <p:cNvPr id="30726" name="Line 6"/>
          <p:cNvSpPr>
            <a:spLocks noChangeShapeType="1"/>
          </p:cNvSpPr>
          <p:nvPr/>
        </p:nvSpPr>
        <p:spPr bwMode="auto">
          <a:xfrm>
            <a:off x="3276600" y="5300663"/>
            <a:ext cx="28194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16"/>
          <p:cNvSpPr>
            <a:spLocks noChangeShapeType="1"/>
          </p:cNvSpPr>
          <p:nvPr/>
        </p:nvSpPr>
        <p:spPr bwMode="auto">
          <a:xfrm flipV="1">
            <a:off x="3276600" y="4843463"/>
            <a:ext cx="0" cy="457200"/>
          </a:xfrm>
          <a:prstGeom prst="line">
            <a:avLst/>
          </a:prstGeom>
          <a:noFill/>
          <a:ln w="25400">
            <a:solidFill>
              <a:srgbClr val="FF9900"/>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42" name="Group 22"/>
          <p:cNvGrpSpPr>
            <a:grpSpLocks/>
          </p:cNvGrpSpPr>
          <p:nvPr/>
        </p:nvGrpSpPr>
        <p:grpSpPr bwMode="auto">
          <a:xfrm>
            <a:off x="2133600" y="4114800"/>
            <a:ext cx="4953000" cy="728663"/>
            <a:chOff x="1344" y="2325"/>
            <a:chExt cx="3120" cy="459"/>
          </a:xfrm>
        </p:grpSpPr>
        <p:sp>
          <p:nvSpPr>
            <p:cNvPr id="25616" name="Text Box 9"/>
            <p:cNvSpPr txBox="1">
              <a:spLocks noChangeArrowheads="1"/>
            </p:cNvSpPr>
            <p:nvPr/>
          </p:nvSpPr>
          <p:spPr bwMode="auto">
            <a:xfrm>
              <a:off x="1933" y="2325"/>
              <a:ext cx="17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4000"/>
                <a:t>y                x</a:t>
              </a:r>
            </a:p>
          </p:txBody>
        </p:sp>
        <p:sp>
          <p:nvSpPr>
            <p:cNvPr id="25617" name="Line 10"/>
            <p:cNvSpPr>
              <a:spLocks noChangeShapeType="1"/>
            </p:cNvSpPr>
            <p:nvPr/>
          </p:nvSpPr>
          <p:spPr bwMode="auto">
            <a:xfrm>
              <a:off x="1344" y="2352"/>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11"/>
            <p:cNvSpPr>
              <a:spLocks noChangeShapeType="1"/>
            </p:cNvSpPr>
            <p:nvPr/>
          </p:nvSpPr>
          <p:spPr bwMode="auto">
            <a:xfrm>
              <a:off x="1344" y="278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12"/>
            <p:cNvSpPr>
              <a:spLocks noChangeShapeType="1"/>
            </p:cNvSpPr>
            <p:nvPr/>
          </p:nvSpPr>
          <p:spPr bwMode="auto">
            <a:xfrm>
              <a:off x="1872" y="235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13"/>
            <p:cNvSpPr>
              <a:spLocks noChangeShapeType="1"/>
            </p:cNvSpPr>
            <p:nvPr/>
          </p:nvSpPr>
          <p:spPr bwMode="auto">
            <a:xfrm>
              <a:off x="2256" y="2357"/>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14"/>
            <p:cNvSpPr>
              <a:spLocks noChangeShapeType="1"/>
            </p:cNvSpPr>
            <p:nvPr/>
          </p:nvSpPr>
          <p:spPr bwMode="auto">
            <a:xfrm>
              <a:off x="3312" y="235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15"/>
            <p:cNvSpPr>
              <a:spLocks noChangeShapeType="1"/>
            </p:cNvSpPr>
            <p:nvPr/>
          </p:nvSpPr>
          <p:spPr bwMode="auto">
            <a:xfrm>
              <a:off x="3696" y="2357"/>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18"/>
            <p:cNvSpPr>
              <a:spLocks noChangeShapeType="1"/>
            </p:cNvSpPr>
            <p:nvPr/>
          </p:nvSpPr>
          <p:spPr bwMode="auto">
            <a:xfrm>
              <a:off x="3936" y="235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0" name="Oval 20"/>
          <p:cNvSpPr>
            <a:spLocks noChangeArrowheads="1"/>
          </p:cNvSpPr>
          <p:nvPr/>
        </p:nvSpPr>
        <p:spPr bwMode="auto">
          <a:xfrm>
            <a:off x="5029200" y="4005263"/>
            <a:ext cx="1447800" cy="990600"/>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Text Box 21"/>
          <p:cNvSpPr txBox="1">
            <a:spLocks noChangeArrowheads="1"/>
          </p:cNvSpPr>
          <p:nvPr/>
        </p:nvSpPr>
        <p:spPr bwMode="auto">
          <a:xfrm>
            <a:off x="250825" y="5365750"/>
            <a:ext cx="85693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5000"/>
              </a:lnSpc>
              <a:spcBef>
                <a:spcPct val="50000"/>
              </a:spcBef>
            </a:pPr>
            <a:r>
              <a:rPr lang="zh-CN" altLang="en-US" sz="3200"/>
              <a:t>以“由数据元素 </a:t>
            </a:r>
            <a:r>
              <a:rPr lang="en-US" altLang="zh-CN" sz="3200"/>
              <a:t>x </a:t>
            </a:r>
            <a:r>
              <a:rPr lang="zh-CN" altLang="en-US" sz="3200"/>
              <a:t>的存储映象和附加的指针合成的</a:t>
            </a:r>
            <a:r>
              <a:rPr lang="zh-CN" altLang="en-US" sz="3200" b="1">
                <a:solidFill>
                  <a:srgbClr val="000099"/>
                </a:solidFill>
              </a:rPr>
              <a:t>结点</a:t>
            </a:r>
            <a:r>
              <a:rPr lang="zh-CN" altLang="en-US" sz="3200"/>
              <a:t>”表示数据元素。</a:t>
            </a:r>
          </a:p>
        </p:txBody>
      </p:sp>
      <p:grpSp>
        <p:nvGrpSpPr>
          <p:cNvPr id="25610" name="Group 27"/>
          <p:cNvGrpSpPr>
            <a:grpSpLocks/>
          </p:cNvGrpSpPr>
          <p:nvPr/>
        </p:nvGrpSpPr>
        <p:grpSpPr bwMode="auto">
          <a:xfrm>
            <a:off x="395288" y="188913"/>
            <a:ext cx="8426450" cy="1625600"/>
            <a:chOff x="249" y="119"/>
            <a:chExt cx="5308" cy="1024"/>
          </a:xfrm>
        </p:grpSpPr>
        <p:sp>
          <p:nvSpPr>
            <p:cNvPr id="25614" name="Text Box 2"/>
            <p:cNvSpPr txBox="1">
              <a:spLocks noChangeArrowheads="1"/>
            </p:cNvSpPr>
            <p:nvPr/>
          </p:nvSpPr>
          <p:spPr bwMode="auto">
            <a:xfrm>
              <a:off x="249" y="119"/>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rPr>
                <a:t>链式映象</a:t>
              </a:r>
            </a:p>
          </p:txBody>
        </p:sp>
        <p:sp>
          <p:nvSpPr>
            <p:cNvPr id="25615" name="Rectangle 25"/>
            <p:cNvSpPr>
              <a:spLocks noChangeArrowheads="1"/>
            </p:cNvSpPr>
            <p:nvPr/>
          </p:nvSpPr>
          <p:spPr bwMode="auto">
            <a:xfrm>
              <a:off x="249" y="164"/>
              <a:ext cx="5308" cy="97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a:t>
              </a:r>
              <a:r>
                <a:rPr lang="zh-CN" altLang="en-US" sz="3200"/>
                <a:t>在每一个数据元素中增加一个存放地址的指针（</a:t>
              </a:r>
              <a:r>
                <a:rPr lang="en-US" altLang="zh-CN" sz="3200"/>
                <a:t>pointer</a:t>
              </a:r>
              <a:r>
                <a:rPr lang="zh-CN" altLang="en-US" sz="3200"/>
                <a:t>），用此指针来表示数据元素之间的逻辑关系。</a:t>
              </a:r>
            </a:p>
          </p:txBody>
        </p:sp>
      </p:grpSp>
      <p:cxnSp>
        <p:nvCxnSpPr>
          <p:cNvPr id="25611" name="直接连接符 4"/>
          <p:cNvCxnSpPr>
            <a:cxnSpLocks noChangeShapeType="1"/>
          </p:cNvCxnSpPr>
          <p:nvPr/>
        </p:nvCxnSpPr>
        <p:spPr bwMode="auto">
          <a:xfrm>
            <a:off x="6156325" y="1268413"/>
            <a:ext cx="720725"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右箭头 5"/>
          <p:cNvSpPr>
            <a:spLocks noChangeArrowheads="1"/>
          </p:cNvSpPr>
          <p:nvPr/>
        </p:nvSpPr>
        <p:spPr bwMode="auto">
          <a:xfrm rot="7920887">
            <a:off x="5672932" y="1593056"/>
            <a:ext cx="971550" cy="217487"/>
          </a:xfrm>
          <a:prstGeom prst="rightArrow">
            <a:avLst>
              <a:gd name="adj1" fmla="val 50000"/>
              <a:gd name="adj2" fmla="val 49635"/>
            </a:avLst>
          </a:prstGeom>
          <a:solidFill>
            <a:srgbClr val="FF0000"/>
          </a:solidFill>
          <a:ln w="9525" algn="ctr">
            <a:solidFill>
              <a:schemeClr val="tx1"/>
            </a:solidFill>
            <a:round/>
            <a:headEnd/>
            <a:tailEnd/>
          </a:ln>
        </p:spPr>
        <p:txBody>
          <a:bodyPr/>
          <a:lstStyle/>
          <a:p>
            <a:endParaRPr lang="zh-CN" altLang="en-US"/>
          </a:p>
        </p:txBody>
      </p:sp>
      <p:sp>
        <p:nvSpPr>
          <p:cNvPr id="28" name="Line 18"/>
          <p:cNvSpPr>
            <a:spLocks noChangeShapeType="1"/>
          </p:cNvSpPr>
          <p:nvPr/>
        </p:nvSpPr>
        <p:spPr bwMode="auto">
          <a:xfrm>
            <a:off x="3930650" y="416877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wipe(left)">
                                      <p:cBhvr>
                                        <p:cTn id="12" dur="500"/>
                                        <p:tgtEl>
                                          <p:spTgt spid="30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0724"/>
                                        </p:tgtEl>
                                        <p:attrNameLst>
                                          <p:attrName>style.visibility</p:attrName>
                                        </p:attrNameLst>
                                      </p:cBhvr>
                                      <p:to>
                                        <p:strVal val="visible"/>
                                      </p:to>
                                    </p:set>
                                    <p:animEffect transition="in" filter="wipe(left)">
                                      <p:cBhvr>
                                        <p:cTn id="17" dur="75"/>
                                        <p:tgtEl>
                                          <p:spTgt spid="30724"/>
                                        </p:tgtEl>
                                      </p:cBhvr>
                                    </p:animEffect>
                                  </p:childTnLst>
                                </p:cTn>
                              </p:par>
                            </p:childTnLst>
                          </p:cTn>
                        </p:par>
                        <p:par>
                          <p:cTn id="18" fill="hold" nodeType="afterGroup">
                            <p:stCondLst>
                              <p:cond delay="2175"/>
                            </p:stCondLst>
                            <p:childTnLst>
                              <p:par>
                                <p:cTn id="19" presetID="22" presetClass="entr" presetSubtype="1" fill="hold" nodeType="afterEffect">
                                  <p:stCondLst>
                                    <p:cond delay="0"/>
                                  </p:stCondLst>
                                  <p:childTnLst>
                                    <p:set>
                                      <p:cBhvr>
                                        <p:cTn id="20" dur="1" fill="hold">
                                          <p:stCondLst>
                                            <p:cond delay="0"/>
                                          </p:stCondLst>
                                        </p:cTn>
                                        <p:tgtEl>
                                          <p:spTgt spid="30742"/>
                                        </p:tgtEl>
                                        <p:attrNameLst>
                                          <p:attrName>style.visibility</p:attrName>
                                        </p:attrNameLst>
                                      </p:cBhvr>
                                      <p:to>
                                        <p:strVal val="visible"/>
                                      </p:to>
                                    </p:set>
                                    <p:animEffect transition="in" filter="wipe(up)">
                                      <p:cBhvr>
                                        <p:cTn id="21" dur="500"/>
                                        <p:tgtEl>
                                          <p:spTgt spid="30742"/>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725"/>
                                        </p:tgtEl>
                                        <p:attrNameLst>
                                          <p:attrName>style.visibility</p:attrName>
                                        </p:attrNameLst>
                                      </p:cBhvr>
                                      <p:to>
                                        <p:strVal val="visible"/>
                                      </p:to>
                                    </p:set>
                                    <p:animEffect transition="in" filter="wipe(up)">
                                      <p:cBhvr>
                                        <p:cTn id="28" dur="500"/>
                                        <p:tgtEl>
                                          <p:spTgt spid="30725"/>
                                        </p:tgtEl>
                                      </p:cBhvr>
                                    </p:animEffect>
                                  </p:childTnLst>
                                </p:cTn>
                              </p:par>
                            </p:childTnLst>
                          </p:cTn>
                        </p:par>
                        <p:par>
                          <p:cTn id="29" fill="hold" nodeType="afterGroup">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30726"/>
                                        </p:tgtEl>
                                        <p:attrNameLst>
                                          <p:attrName>style.visibility</p:attrName>
                                        </p:attrNameLst>
                                      </p:cBhvr>
                                      <p:to>
                                        <p:strVal val="visible"/>
                                      </p:to>
                                    </p:set>
                                    <p:animEffect transition="in" filter="wipe(right)">
                                      <p:cBhvr>
                                        <p:cTn id="32" dur="500"/>
                                        <p:tgtEl>
                                          <p:spTgt spid="30726"/>
                                        </p:tgtEl>
                                      </p:cBhvr>
                                    </p:animEffect>
                                  </p:childTnLst>
                                </p:cTn>
                              </p:par>
                            </p:childTnLst>
                          </p:cTn>
                        </p:par>
                        <p:par>
                          <p:cTn id="33" fill="hold" nodeType="afterGroup">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0736"/>
                                        </p:tgtEl>
                                        <p:attrNameLst>
                                          <p:attrName>style.visibility</p:attrName>
                                        </p:attrNameLst>
                                      </p:cBhvr>
                                      <p:to>
                                        <p:strVal val="visible"/>
                                      </p:to>
                                    </p:set>
                                    <p:animEffect transition="in" filter="wipe(down)">
                                      <p:cBhvr>
                                        <p:cTn id="36" dur="500"/>
                                        <p:tgtEl>
                                          <p:spTgt spid="307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30740"/>
                                        </p:tgtEl>
                                        <p:attrNameLst>
                                          <p:attrName>style.visibility</p:attrName>
                                        </p:attrNameLst>
                                      </p:cBhvr>
                                      <p:to>
                                        <p:strVal val="visible"/>
                                      </p:to>
                                    </p:set>
                                    <p:animEffect transition="in" filter="barn(outHorizontal)">
                                      <p:cBhvr>
                                        <p:cTn id="41" dur="500"/>
                                        <p:tgtEl>
                                          <p:spTgt spid="30740"/>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iterate type="lt">
                                    <p:tmPct val="100000"/>
                                  </p:iterate>
                                  <p:childTnLst>
                                    <p:set>
                                      <p:cBhvr>
                                        <p:cTn id="44" dur="1" fill="hold">
                                          <p:stCondLst>
                                            <p:cond delay="0"/>
                                          </p:stCondLst>
                                        </p:cTn>
                                        <p:tgtEl>
                                          <p:spTgt spid="30741">
                                            <p:txEl>
                                              <p:pRg st="0" end="0"/>
                                            </p:txEl>
                                          </p:spTgt>
                                        </p:tgtEl>
                                        <p:attrNameLst>
                                          <p:attrName>style.visibility</p:attrName>
                                        </p:attrNameLst>
                                      </p:cBhvr>
                                      <p:to>
                                        <p:strVal val="visible"/>
                                      </p:to>
                                    </p:set>
                                    <p:animEffect transition="in" filter="wipe(left)">
                                      <p:cBhvr>
                                        <p:cTn id="45" dur="75"/>
                                        <p:tgtEl>
                                          <p:spTgt spid="307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4" grpId="0" autoUpdateAnimBg="0"/>
      <p:bldP spid="30725" grpId="0" animBg="1"/>
      <p:bldP spid="30726" grpId="0" animBg="1"/>
      <p:bldP spid="30736" grpId="0" animBg="1"/>
      <p:bldP spid="30740" grpId="0" animBg="1"/>
      <p:bldP spid="30741" grpId="0" build="p" autoUpdateAnimBg="0" advAuto="0"/>
      <p:bldP spid="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8"/>
          <p:cNvSpPr txBox="1">
            <a:spLocks noChangeArrowheads="1"/>
          </p:cNvSpPr>
          <p:nvPr/>
        </p:nvSpPr>
        <p:spPr bwMode="auto">
          <a:xfrm>
            <a:off x="250825" y="115888"/>
            <a:ext cx="8532813"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t>存储结构的描述方法随编程环境的不同而不同，当用高级程序设计语言进行编程时，通常可用高级编程语言中提供的数据类型描述之。</a:t>
            </a:r>
          </a:p>
        </p:txBody>
      </p:sp>
      <p:sp>
        <p:nvSpPr>
          <p:cNvPr id="31764" name="Text Box 20"/>
          <p:cNvSpPr txBox="1">
            <a:spLocks noChangeArrowheads="1"/>
          </p:cNvSpPr>
          <p:nvPr/>
        </p:nvSpPr>
        <p:spPr bwMode="auto">
          <a:xfrm>
            <a:off x="1598613" y="3284538"/>
            <a:ext cx="441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 typedef  int</a:t>
            </a:r>
            <a:r>
              <a:rPr lang="en-US" altLang="zh-CN" sz="3200"/>
              <a:t> Long_int [3]</a:t>
            </a:r>
          </a:p>
        </p:txBody>
      </p:sp>
      <p:sp>
        <p:nvSpPr>
          <p:cNvPr id="31765" name="Rectangle 21"/>
          <p:cNvSpPr>
            <a:spLocks noChangeArrowheads="1"/>
          </p:cNvSpPr>
          <p:nvPr/>
        </p:nvSpPr>
        <p:spPr bwMode="auto">
          <a:xfrm>
            <a:off x="0" y="2405063"/>
            <a:ext cx="903605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3200"/>
              <a:t>  </a:t>
            </a:r>
            <a:r>
              <a:rPr lang="zh-CN" altLang="en-US" sz="3200"/>
              <a:t>例如，当以“顺序映象”表示长整数时，可定义为</a:t>
            </a:r>
            <a:r>
              <a:rPr lang="en-US" altLang="zh-CN" sz="3200"/>
              <a:t>:</a:t>
            </a:r>
          </a:p>
        </p:txBody>
      </p:sp>
      <p:sp>
        <p:nvSpPr>
          <p:cNvPr id="31767" name="Text Box 23"/>
          <p:cNvSpPr txBox="1">
            <a:spLocks noChangeArrowheads="1"/>
          </p:cNvSpPr>
          <p:nvPr/>
        </p:nvSpPr>
        <p:spPr bwMode="auto">
          <a:xfrm>
            <a:off x="250825" y="4068763"/>
            <a:ext cx="815340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定义“日期”</a:t>
            </a:r>
            <a:r>
              <a:rPr lang="zh-CN" altLang="en-US" sz="3200"/>
              <a:t>为</a:t>
            </a:r>
            <a:r>
              <a:rPr lang="en-US" altLang="zh-CN" sz="3200"/>
              <a:t>:</a:t>
            </a:r>
            <a:r>
              <a:rPr lang="en-US" altLang="zh-CN" sz="3200" b="1"/>
              <a:t> typedef  struct {</a:t>
            </a:r>
          </a:p>
          <a:p>
            <a:pPr eaLnBrk="1" hangingPunct="1"/>
            <a:r>
              <a:rPr lang="en-US" altLang="zh-CN" sz="3200"/>
              <a:t>                                    </a:t>
            </a:r>
            <a:r>
              <a:rPr lang="en-US" altLang="zh-CN" sz="3200" b="1"/>
              <a:t>int</a:t>
            </a:r>
            <a:r>
              <a:rPr lang="en-US" altLang="zh-CN" sz="3200"/>
              <a:t>  y;        // </a:t>
            </a:r>
            <a:r>
              <a:rPr lang="zh-CN" altLang="zh-CN" sz="3200"/>
              <a:t>年号 Year</a:t>
            </a:r>
            <a:r>
              <a:rPr lang="en-US" altLang="zh-CN" sz="3200"/>
              <a:t> </a:t>
            </a:r>
          </a:p>
          <a:p>
            <a:pPr eaLnBrk="1" hangingPunct="1"/>
            <a:r>
              <a:rPr lang="en-US" altLang="zh-CN" sz="3200"/>
              <a:t>  </a:t>
            </a:r>
            <a:r>
              <a:rPr lang="en-US" altLang="zh-CN" sz="3200" b="1"/>
              <a:t>                                  int</a:t>
            </a:r>
            <a:r>
              <a:rPr lang="en-US" altLang="zh-CN" sz="3200"/>
              <a:t>  m;       // </a:t>
            </a:r>
            <a:r>
              <a:rPr lang="zh-CN" altLang="en-US" sz="3200"/>
              <a:t>月号 </a:t>
            </a:r>
            <a:r>
              <a:rPr lang="en-US" altLang="zh-CN" sz="3200"/>
              <a:t>Month</a:t>
            </a:r>
          </a:p>
          <a:p>
            <a:pPr eaLnBrk="1" hangingPunct="1"/>
            <a:r>
              <a:rPr lang="en-US" altLang="zh-CN" sz="3200"/>
              <a:t>                                    </a:t>
            </a:r>
            <a:r>
              <a:rPr lang="en-US" altLang="zh-CN" sz="3200" b="1"/>
              <a:t>int</a:t>
            </a:r>
            <a:r>
              <a:rPr lang="en-US" altLang="zh-CN" sz="3200"/>
              <a:t>  d;        // </a:t>
            </a:r>
            <a:r>
              <a:rPr lang="zh-CN" altLang="en-US" sz="3200"/>
              <a:t>日号 </a:t>
            </a:r>
            <a:r>
              <a:rPr lang="en-US" altLang="zh-CN" sz="3200"/>
              <a:t>Day</a:t>
            </a:r>
          </a:p>
          <a:p>
            <a:pPr eaLnBrk="1" hangingPunct="1"/>
            <a:r>
              <a:rPr lang="en-US" altLang="zh-CN" sz="3200" b="1"/>
              <a:t>                               }</a:t>
            </a:r>
            <a:r>
              <a:rPr lang="en-US" altLang="zh-CN" sz="3200"/>
              <a:t> DateType;    // </a:t>
            </a:r>
            <a:r>
              <a:rPr lang="zh-CN" altLang="en-US" sz="3200"/>
              <a:t>日期类型</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1765"/>
                                        </p:tgtEl>
                                        <p:attrNameLst>
                                          <p:attrName>style.visibility</p:attrName>
                                        </p:attrNameLst>
                                      </p:cBhvr>
                                      <p:to>
                                        <p:strVal val="visible"/>
                                      </p:to>
                                    </p:set>
                                    <p:animEffect transition="in" filter="wipe(left)">
                                      <p:cBhvr>
                                        <p:cTn id="7" dur="75"/>
                                        <p:tgtEl>
                                          <p:spTgt spid="31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1764"/>
                                        </p:tgtEl>
                                        <p:attrNameLst>
                                          <p:attrName>style.visibility</p:attrName>
                                        </p:attrNameLst>
                                      </p:cBhvr>
                                      <p:to>
                                        <p:strVal val="visible"/>
                                      </p:to>
                                    </p:set>
                                    <p:animEffect transition="in" filter="wipe(left)">
                                      <p:cBhvr>
                                        <p:cTn id="12" dur="75"/>
                                        <p:tgtEl>
                                          <p:spTgt spid="31764"/>
                                        </p:tgtEl>
                                      </p:cBhvr>
                                    </p:animEffect>
                                  </p:childTnLst>
                                </p:cTn>
                              </p:par>
                            </p:childTnLst>
                          </p:cTn>
                        </p:par>
                        <p:par>
                          <p:cTn id="13" fill="hold" nodeType="afterGroup">
                            <p:stCondLst>
                              <p:cond delay="1575"/>
                            </p:stCondLst>
                            <p:childTnLst>
                              <p:par>
                                <p:cTn id="14" presetID="18" presetClass="entr" presetSubtype="6" fill="hold" grpId="0" nodeType="afterEffect">
                                  <p:stCondLst>
                                    <p:cond delay="0"/>
                                  </p:stCondLst>
                                  <p:childTnLst>
                                    <p:set>
                                      <p:cBhvr>
                                        <p:cTn id="15" dur="1" fill="hold">
                                          <p:stCondLst>
                                            <p:cond delay="0"/>
                                          </p:stCondLst>
                                        </p:cTn>
                                        <p:tgtEl>
                                          <p:spTgt spid="31767"/>
                                        </p:tgtEl>
                                        <p:attrNameLst>
                                          <p:attrName>style.visibility</p:attrName>
                                        </p:attrNameLst>
                                      </p:cBhvr>
                                      <p:to>
                                        <p:strVal val="visible"/>
                                      </p:to>
                                    </p:set>
                                    <p:animEffect transition="in" filter="strips(downRight)">
                                      <p:cBhvr>
                                        <p:cTn id="16"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4" grpId="0" autoUpdateAnimBg="0"/>
      <p:bldP spid="31765" grpId="0" autoUpdateAnimBg="0"/>
      <p:bldP spid="3176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
          <p:cNvSpPr txBox="1">
            <a:spLocks noChangeArrowheads="1"/>
          </p:cNvSpPr>
          <p:nvPr/>
        </p:nvSpPr>
        <p:spPr bwMode="auto">
          <a:xfrm>
            <a:off x="395288" y="188913"/>
            <a:ext cx="8229600"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t>定义“学生”</a:t>
            </a:r>
            <a:r>
              <a:rPr lang="zh-CN" altLang="en-US" sz="3200"/>
              <a:t>为</a:t>
            </a:r>
            <a:r>
              <a:rPr lang="en-US" altLang="zh-CN" sz="3200"/>
              <a:t>:</a:t>
            </a:r>
          </a:p>
          <a:p>
            <a:pPr eaLnBrk="1" hangingPunct="1">
              <a:lnSpc>
                <a:spcPct val="120000"/>
              </a:lnSpc>
            </a:pPr>
            <a:r>
              <a:rPr lang="en-US" altLang="zh-CN" sz="3200" b="1"/>
              <a:t> typedef struct {</a:t>
            </a:r>
          </a:p>
          <a:p>
            <a:pPr eaLnBrk="1" hangingPunct="1"/>
            <a:r>
              <a:rPr lang="en-US" altLang="zh-CN" sz="3200" b="1"/>
              <a:t>     char</a:t>
            </a:r>
            <a:r>
              <a:rPr lang="en-US" altLang="zh-CN" sz="3200"/>
              <a:t>   id[8];              // </a:t>
            </a:r>
            <a:r>
              <a:rPr lang="zh-CN" altLang="en-US" sz="3200"/>
              <a:t>学号 </a:t>
            </a:r>
          </a:p>
          <a:p>
            <a:pPr eaLnBrk="1" hangingPunct="1"/>
            <a:r>
              <a:rPr lang="zh-CN" altLang="en-US" sz="3200" b="1"/>
              <a:t>     </a:t>
            </a:r>
            <a:r>
              <a:rPr lang="en-US" altLang="zh-CN" sz="3200" b="1"/>
              <a:t>char</a:t>
            </a:r>
            <a:r>
              <a:rPr lang="en-US" altLang="zh-CN" sz="3200"/>
              <a:t>  name[16];       // </a:t>
            </a:r>
            <a:r>
              <a:rPr lang="zh-CN" altLang="en-US" sz="3200"/>
              <a:t>姓名</a:t>
            </a:r>
          </a:p>
          <a:p>
            <a:pPr eaLnBrk="1" hangingPunct="1"/>
            <a:r>
              <a:rPr lang="zh-CN" altLang="en-US" sz="3200" b="1"/>
              <a:t>     </a:t>
            </a:r>
            <a:r>
              <a:rPr lang="en-US" altLang="zh-CN" sz="3200" b="1"/>
              <a:t>char</a:t>
            </a:r>
            <a:r>
              <a:rPr lang="en-US" altLang="zh-CN" sz="3200"/>
              <a:t>  sex;                 // </a:t>
            </a:r>
            <a:r>
              <a:rPr lang="zh-CN" altLang="en-US" sz="3200"/>
              <a:t>性别‘</a:t>
            </a:r>
            <a:r>
              <a:rPr lang="en-US" altLang="zh-CN" sz="3200"/>
              <a:t>M/F’:</a:t>
            </a:r>
            <a:r>
              <a:rPr lang="zh-CN" altLang="en-US" sz="3200"/>
              <a:t>男</a:t>
            </a:r>
            <a:r>
              <a:rPr lang="en-US" altLang="zh-CN" sz="3200"/>
              <a:t>/</a:t>
            </a:r>
            <a:r>
              <a:rPr lang="zh-CN" altLang="en-US" sz="3200"/>
              <a:t>女</a:t>
            </a:r>
          </a:p>
          <a:p>
            <a:pPr eaLnBrk="1" hangingPunct="1"/>
            <a:r>
              <a:rPr lang="zh-CN" altLang="en-US" sz="3200"/>
              <a:t>     </a:t>
            </a:r>
            <a:r>
              <a:rPr lang="en-US" altLang="zh-CN" sz="3200"/>
              <a:t>DateType  bdate;     // </a:t>
            </a:r>
            <a:r>
              <a:rPr lang="zh-CN" altLang="en-US" sz="3200"/>
              <a:t>出生日期</a:t>
            </a:r>
          </a:p>
          <a:p>
            <a:pPr eaLnBrk="1" hangingPunct="1"/>
            <a:r>
              <a:rPr lang="en-US" altLang="zh-CN" sz="3200" b="1"/>
              <a:t>}</a:t>
            </a:r>
            <a:r>
              <a:rPr lang="en-US" altLang="zh-CN" sz="3200"/>
              <a:t> Student;                     // </a:t>
            </a:r>
            <a:r>
              <a:rPr lang="zh-CN" altLang="en-US" sz="3200"/>
              <a:t>学生类型</a:t>
            </a:r>
          </a:p>
        </p:txBody>
      </p:sp>
      <p:sp>
        <p:nvSpPr>
          <p:cNvPr id="32775" name="Text Box 7"/>
          <p:cNvSpPr txBox="1">
            <a:spLocks noChangeArrowheads="1"/>
          </p:cNvSpPr>
          <p:nvPr/>
        </p:nvSpPr>
        <p:spPr bwMode="auto">
          <a:xfrm>
            <a:off x="287338" y="4244975"/>
            <a:ext cx="8532812"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t>数据的逻辑结构和物理结构是密不可分的两个方面。一个</a:t>
            </a:r>
            <a:r>
              <a:rPr lang="zh-CN" altLang="en-US" sz="3200">
                <a:solidFill>
                  <a:srgbClr val="000099"/>
                </a:solidFill>
              </a:rPr>
              <a:t>算法的设计取决于</a:t>
            </a:r>
            <a:r>
              <a:rPr lang="zh-CN" altLang="en-US" sz="3200"/>
              <a:t>选定的</a:t>
            </a:r>
            <a:r>
              <a:rPr lang="zh-CN" altLang="en-US" sz="3200">
                <a:solidFill>
                  <a:srgbClr val="000099"/>
                </a:solidFill>
              </a:rPr>
              <a:t>逻辑结构</a:t>
            </a:r>
            <a:r>
              <a:rPr lang="zh-CN" altLang="en-US" sz="3200"/>
              <a:t>，而</a:t>
            </a:r>
            <a:r>
              <a:rPr lang="zh-CN" altLang="en-US" sz="3200">
                <a:solidFill>
                  <a:srgbClr val="000099"/>
                </a:solidFill>
              </a:rPr>
              <a:t>算法的实现依赖于</a:t>
            </a:r>
            <a:r>
              <a:rPr lang="zh-CN" altLang="en-US" sz="3200"/>
              <a:t>采用的</a:t>
            </a:r>
            <a:r>
              <a:rPr lang="zh-CN" altLang="en-US" sz="3200">
                <a:solidFill>
                  <a:srgbClr val="000099"/>
                </a:solidFill>
              </a:rPr>
              <a:t>存储结构</a:t>
            </a:r>
            <a:r>
              <a:rPr lang="zh-CN" altLang="en-US" sz="3200"/>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2775"/>
                                        </p:tgtEl>
                                        <p:attrNameLst>
                                          <p:attrName>style.visibility</p:attrName>
                                        </p:attrNameLst>
                                      </p:cBhvr>
                                      <p:to>
                                        <p:strVal val="visible"/>
                                      </p:to>
                                    </p:set>
                                    <p:animEffect transition="in" filter="wipe(left)">
                                      <p:cBhvr>
                                        <p:cTn id="7" dur="75"/>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23850" y="115888"/>
            <a:ext cx="62642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latin typeface="楷体_GB2312" pitchFamily="49" charset="-122"/>
              </a:rPr>
              <a:t>数据结构的三个组成部分：</a:t>
            </a:r>
          </a:p>
        </p:txBody>
      </p:sp>
      <p:sp>
        <p:nvSpPr>
          <p:cNvPr id="208901" name="Text Box 5"/>
          <p:cNvSpPr txBox="1">
            <a:spLocks noChangeArrowheads="1"/>
          </p:cNvSpPr>
          <p:nvPr/>
        </p:nvSpPr>
        <p:spPr bwMode="auto">
          <a:xfrm>
            <a:off x="395288" y="974725"/>
            <a:ext cx="79930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solidFill>
                  <a:srgbClr val="000099"/>
                </a:solidFill>
                <a:latin typeface="楷体_GB2312" pitchFamily="49" charset="-122"/>
              </a:rPr>
              <a:t>逻辑结构：</a:t>
            </a:r>
            <a:r>
              <a:rPr lang="zh-CN" altLang="en-US" sz="3200">
                <a:latin typeface="楷体_GB2312" pitchFamily="49" charset="-122"/>
              </a:rPr>
              <a:t>数据元素之间逻辑关系的描述</a:t>
            </a:r>
          </a:p>
        </p:txBody>
      </p:sp>
      <p:sp>
        <p:nvSpPr>
          <p:cNvPr id="208903" name="Text Box 7"/>
          <p:cNvSpPr txBox="1">
            <a:spLocks noChangeArrowheads="1"/>
          </p:cNvSpPr>
          <p:nvPr/>
        </p:nvSpPr>
        <p:spPr bwMode="auto">
          <a:xfrm>
            <a:off x="2124075" y="1746250"/>
            <a:ext cx="506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solidFill>
                  <a:srgbClr val="FF0000"/>
                </a:solidFill>
                <a:latin typeface="楷体_GB2312" pitchFamily="49" charset="-122"/>
              </a:rPr>
              <a:t>Data_Structures = (D, S)</a:t>
            </a:r>
          </a:p>
        </p:txBody>
      </p:sp>
      <p:sp>
        <p:nvSpPr>
          <p:cNvPr id="208904" name="Text Box 8"/>
          <p:cNvSpPr txBox="1">
            <a:spLocks noChangeArrowheads="1"/>
          </p:cNvSpPr>
          <p:nvPr/>
        </p:nvSpPr>
        <p:spPr bwMode="auto">
          <a:xfrm>
            <a:off x="395288" y="2492375"/>
            <a:ext cx="8497887"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solidFill>
                  <a:srgbClr val="000099"/>
                </a:solidFill>
                <a:latin typeface="楷体_GB2312" pitchFamily="49" charset="-122"/>
              </a:rPr>
              <a:t>存储结构：</a:t>
            </a:r>
            <a:r>
              <a:rPr lang="zh-CN" altLang="en-US" sz="3200">
                <a:latin typeface="楷体_GB2312" pitchFamily="49" charset="-122"/>
              </a:rPr>
              <a:t>数据元素在计算机中的存储及其逻辑关系的表现称为数据的存储结构或物理结构。</a:t>
            </a:r>
          </a:p>
        </p:txBody>
      </p:sp>
      <p:sp>
        <p:nvSpPr>
          <p:cNvPr id="208905" name="Text Box 9"/>
          <p:cNvSpPr txBox="1">
            <a:spLocks noChangeArrowheads="1"/>
          </p:cNvSpPr>
          <p:nvPr/>
        </p:nvSpPr>
        <p:spPr bwMode="auto">
          <a:xfrm>
            <a:off x="395288" y="4648200"/>
            <a:ext cx="69850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solidFill>
                  <a:srgbClr val="000099"/>
                </a:solidFill>
                <a:latin typeface="楷体_GB2312" pitchFamily="49" charset="-122"/>
              </a:rPr>
              <a:t>数据操作：</a:t>
            </a:r>
            <a:r>
              <a:rPr lang="zh-CN" altLang="en-US" sz="3200">
                <a:latin typeface="楷体_GB2312" pitchFamily="49" charset="-122"/>
              </a:rPr>
              <a:t>对数据进行的运算。</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wipe(left)">
                                      <p:cBhvr>
                                        <p:cTn id="7" dur="500"/>
                                        <p:tgtEl>
                                          <p:spTgt spid="20890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8903">
                                            <p:txEl>
                                              <p:pRg st="0" end="0"/>
                                            </p:txEl>
                                          </p:spTgt>
                                        </p:tgtEl>
                                        <p:attrNameLst>
                                          <p:attrName>style.visibility</p:attrName>
                                        </p:attrNameLst>
                                      </p:cBhvr>
                                      <p:to>
                                        <p:strVal val="visible"/>
                                      </p:to>
                                    </p:set>
                                    <p:animEffect transition="in" filter="wipe(left)">
                                      <p:cBhvr>
                                        <p:cTn id="11" dur="500"/>
                                        <p:tgtEl>
                                          <p:spTgt spid="20890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8904"/>
                                        </p:tgtEl>
                                        <p:attrNameLst>
                                          <p:attrName>style.visibility</p:attrName>
                                        </p:attrNameLst>
                                      </p:cBhvr>
                                      <p:to>
                                        <p:strVal val="visible"/>
                                      </p:to>
                                    </p:set>
                                    <p:animEffect transition="in" filter="wipe(left)">
                                      <p:cBhvr>
                                        <p:cTn id="16" dur="500"/>
                                        <p:tgtEl>
                                          <p:spTgt spid="2089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8905"/>
                                        </p:tgtEl>
                                        <p:attrNameLst>
                                          <p:attrName>style.visibility</p:attrName>
                                        </p:attrNameLst>
                                      </p:cBhvr>
                                      <p:to>
                                        <p:strVal val="visible"/>
                                      </p:to>
                                    </p:set>
                                    <p:animEffect transition="in" filter="wipe(left)">
                                      <p:cBhvr>
                                        <p:cTn id="21" dur="5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autoUpdateAnimBg="0"/>
      <p:bldP spid="208903" grpId="0" build="p" autoUpdateAnimBg="0" advAuto="0"/>
      <p:bldP spid="208904" grpId="0" autoUpdateAnimBg="0"/>
      <p:bldP spid="20890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QQ图片201504211654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076700"/>
            <a:ext cx="78486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5" descr="QQ图片201504211654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268413"/>
            <a:ext cx="5329237"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6"/>
          <p:cNvSpPr txBox="1">
            <a:spLocks noChangeArrowheads="1"/>
          </p:cNvSpPr>
          <p:nvPr/>
        </p:nvSpPr>
        <p:spPr bwMode="auto">
          <a:xfrm>
            <a:off x="179388" y="188913"/>
            <a:ext cx="8748712"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zh-CN" altLang="en-US" sz="3200"/>
              <a:t>我们将要讨论三种逻辑结构及其采用的存储结构</a:t>
            </a:r>
          </a:p>
        </p:txBody>
      </p:sp>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79388" y="908050"/>
            <a:ext cx="3446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何谓</a:t>
            </a:r>
            <a:r>
              <a:rPr lang="zh-CN" altLang="en-US" sz="3200" b="1">
                <a:solidFill>
                  <a:srgbClr val="000099"/>
                </a:solidFill>
              </a:rPr>
              <a:t>“</a:t>
            </a:r>
            <a:r>
              <a:rPr lang="zh-CN" altLang="en-US" sz="3200" b="1">
                <a:solidFill>
                  <a:srgbClr val="000099"/>
                </a:solidFill>
                <a:latin typeface="楷体_GB2312" pitchFamily="49" charset="-122"/>
              </a:rPr>
              <a:t>数据类型</a:t>
            </a:r>
            <a:r>
              <a:rPr lang="zh-CN" altLang="en-US" sz="3200" b="1">
                <a:solidFill>
                  <a:srgbClr val="000099"/>
                </a:solidFill>
              </a:rPr>
              <a:t>”</a:t>
            </a:r>
            <a:r>
              <a:rPr lang="zh-CN" altLang="en-US" sz="3200" b="1">
                <a:solidFill>
                  <a:srgbClr val="000099"/>
                </a:solidFill>
                <a:latin typeface="楷体_GB2312" pitchFamily="49" charset="-122"/>
              </a:rPr>
              <a:t>？</a:t>
            </a:r>
          </a:p>
        </p:txBody>
      </p:sp>
      <p:sp>
        <p:nvSpPr>
          <p:cNvPr id="17413" name="Rectangle 5"/>
          <p:cNvSpPr>
            <a:spLocks noChangeArrowheads="1"/>
          </p:cNvSpPr>
          <p:nvPr/>
        </p:nvSpPr>
        <p:spPr bwMode="auto">
          <a:xfrm>
            <a:off x="179388" y="1412875"/>
            <a:ext cx="86868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200">
                <a:latin typeface="楷体_GB2312" pitchFamily="49" charset="-122"/>
              </a:rPr>
              <a:t>  </a:t>
            </a:r>
            <a:r>
              <a:rPr lang="zh-CN" altLang="en-US" sz="3200">
                <a:latin typeface="楷体_GB2312" pitchFamily="49" charset="-122"/>
              </a:rPr>
              <a:t>在用高级程序语言编写的程序中，必须对程序中出现的每个变量、常量或表达式，</a:t>
            </a:r>
            <a:r>
              <a:rPr lang="zh-CN" altLang="en-US" sz="3200" b="1">
                <a:solidFill>
                  <a:srgbClr val="0066FF"/>
                </a:solidFill>
                <a:latin typeface="楷体_GB2312" pitchFamily="49" charset="-122"/>
              </a:rPr>
              <a:t>明确说明</a:t>
            </a:r>
            <a:r>
              <a:rPr lang="zh-CN" altLang="en-US" sz="3200">
                <a:latin typeface="楷体_GB2312" pitchFamily="49" charset="-122"/>
              </a:rPr>
              <a:t>它们所属的</a:t>
            </a:r>
            <a:r>
              <a:rPr lang="zh-CN" altLang="en-US" sz="3200" b="1">
                <a:solidFill>
                  <a:srgbClr val="0066FF"/>
                </a:solidFill>
                <a:latin typeface="楷体_GB2312" pitchFamily="49" charset="-122"/>
              </a:rPr>
              <a:t>数据类型</a:t>
            </a:r>
            <a:r>
              <a:rPr lang="zh-CN" altLang="en-US" sz="3200">
                <a:latin typeface="楷体_GB2312" pitchFamily="49" charset="-122"/>
              </a:rPr>
              <a:t>。</a:t>
            </a:r>
          </a:p>
        </p:txBody>
      </p:sp>
      <p:sp>
        <p:nvSpPr>
          <p:cNvPr id="17415" name="Text Box 7"/>
          <p:cNvSpPr txBox="1">
            <a:spLocks noChangeArrowheads="1"/>
          </p:cNvSpPr>
          <p:nvPr/>
        </p:nvSpPr>
        <p:spPr bwMode="auto">
          <a:xfrm>
            <a:off x="639763" y="4983163"/>
            <a:ext cx="6899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2840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latin typeface="楷体_GB2312" pitchFamily="49" charset="-122"/>
              </a:rPr>
              <a:t>例如，</a:t>
            </a:r>
            <a:r>
              <a:rPr lang="en-US" altLang="zh-CN" sz="3200">
                <a:latin typeface="楷体_GB2312" pitchFamily="49" charset="-122"/>
              </a:rPr>
              <a:t>C++ </a:t>
            </a:r>
            <a:r>
              <a:rPr lang="zh-CN" altLang="en-US" sz="3200">
                <a:latin typeface="楷体_GB2312" pitchFamily="49" charset="-122"/>
              </a:rPr>
              <a:t>语言中的</a:t>
            </a:r>
            <a:r>
              <a:rPr lang="zh-CN" altLang="en-US" sz="3200" b="1">
                <a:solidFill>
                  <a:srgbClr val="0066FF"/>
                </a:solidFill>
                <a:latin typeface="楷体_GB2312" pitchFamily="49" charset="-122"/>
              </a:rPr>
              <a:t>基本数据类型</a:t>
            </a:r>
            <a:r>
              <a:rPr lang="zh-CN" altLang="en-US" sz="3200">
                <a:latin typeface="楷体_GB2312" pitchFamily="49" charset="-122"/>
              </a:rPr>
              <a:t>有</a:t>
            </a:r>
            <a:r>
              <a:rPr lang="en-US" altLang="zh-CN" sz="3200">
                <a:latin typeface="楷体_GB2312" pitchFamily="49" charset="-122"/>
              </a:rPr>
              <a:t>:</a:t>
            </a:r>
          </a:p>
        </p:txBody>
      </p:sp>
      <p:sp>
        <p:nvSpPr>
          <p:cNvPr id="17416" name="Text Box 8"/>
          <p:cNvSpPr txBox="1">
            <a:spLocks noChangeArrowheads="1"/>
          </p:cNvSpPr>
          <p:nvPr/>
        </p:nvSpPr>
        <p:spPr bwMode="auto">
          <a:xfrm>
            <a:off x="466725" y="5576888"/>
            <a:ext cx="8478838"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0000"/>
              </a:lnSpc>
            </a:pPr>
            <a:r>
              <a:rPr lang="zh-CN" altLang="en-US" sz="3200" b="1">
                <a:latin typeface="楷体_GB2312" pitchFamily="49" charset="-122"/>
              </a:rPr>
              <a:t>逻辑型 </a:t>
            </a:r>
            <a:r>
              <a:rPr lang="en-US" altLang="zh-CN" sz="3200">
                <a:latin typeface="楷体_GB2312" pitchFamily="49" charset="-122"/>
              </a:rPr>
              <a:t>bool</a:t>
            </a:r>
            <a:r>
              <a:rPr lang="zh-CN" altLang="en-US" sz="3200">
                <a:latin typeface="楷体_GB2312" pitchFamily="49" charset="-122"/>
              </a:rPr>
              <a:t>、</a:t>
            </a:r>
            <a:r>
              <a:rPr lang="zh-CN" altLang="en-US" sz="3200" b="1">
                <a:latin typeface="楷体_GB2312" pitchFamily="49" charset="-122"/>
              </a:rPr>
              <a:t>字符型 </a:t>
            </a:r>
            <a:r>
              <a:rPr lang="en-US" altLang="zh-CN" sz="3200">
                <a:latin typeface="楷体_GB2312" pitchFamily="49" charset="-122"/>
              </a:rPr>
              <a:t>char</a:t>
            </a:r>
            <a:r>
              <a:rPr lang="zh-CN" altLang="en-US" sz="3200">
                <a:latin typeface="楷体_GB2312" pitchFamily="49" charset="-122"/>
              </a:rPr>
              <a:t>、</a:t>
            </a:r>
            <a:r>
              <a:rPr lang="zh-CN" altLang="en-US" sz="3200" b="1">
                <a:latin typeface="楷体_GB2312" pitchFamily="49" charset="-122"/>
              </a:rPr>
              <a:t>整型</a:t>
            </a:r>
            <a:r>
              <a:rPr lang="zh-CN" altLang="en-US" sz="3200">
                <a:latin typeface="楷体_GB2312" pitchFamily="49" charset="-122"/>
              </a:rPr>
              <a:t> </a:t>
            </a:r>
            <a:r>
              <a:rPr lang="en-US" altLang="zh-CN" sz="3200">
                <a:latin typeface="楷体_GB2312" pitchFamily="49" charset="-122"/>
              </a:rPr>
              <a:t>int </a:t>
            </a:r>
            <a:r>
              <a:rPr lang="zh-CN" altLang="en-US" sz="3200">
                <a:latin typeface="楷体_GB2312" pitchFamily="49" charset="-122"/>
              </a:rPr>
              <a:t>和 </a:t>
            </a:r>
            <a:r>
              <a:rPr lang="zh-CN" altLang="en-US" sz="3200" b="1">
                <a:latin typeface="楷体_GB2312" pitchFamily="49" charset="-122"/>
              </a:rPr>
              <a:t>实型</a:t>
            </a:r>
            <a:r>
              <a:rPr lang="en-US" altLang="zh-CN" sz="3200">
                <a:latin typeface="楷体_GB2312" pitchFamily="49" charset="-122"/>
              </a:rPr>
              <a:t>(</a:t>
            </a:r>
            <a:r>
              <a:rPr lang="zh-CN" altLang="en-US" sz="3200">
                <a:latin typeface="楷体_GB2312" pitchFamily="49" charset="-122"/>
              </a:rPr>
              <a:t>浮点型 </a:t>
            </a:r>
            <a:r>
              <a:rPr lang="en-US" altLang="zh-CN" sz="3200">
                <a:latin typeface="楷体_GB2312" pitchFamily="49" charset="-122"/>
              </a:rPr>
              <a:t>float</a:t>
            </a:r>
            <a:r>
              <a:rPr lang="zh-CN" altLang="en-US" sz="3200">
                <a:latin typeface="楷体_GB2312" pitchFamily="49" charset="-122"/>
              </a:rPr>
              <a:t>和双精度型 </a:t>
            </a:r>
            <a:r>
              <a:rPr lang="en-US" altLang="zh-CN" sz="3200">
                <a:latin typeface="楷体_GB2312" pitchFamily="49" charset="-122"/>
              </a:rPr>
              <a:t>double)</a:t>
            </a:r>
          </a:p>
        </p:txBody>
      </p:sp>
      <p:sp>
        <p:nvSpPr>
          <p:cNvPr id="30726" name="Text Box 9">
            <a:hlinkClick r:id="rId3" action="ppaction://hlinksldjump"/>
          </p:cNvPr>
          <p:cNvSpPr txBox="1">
            <a:spLocks noChangeArrowheads="1"/>
          </p:cNvSpPr>
          <p:nvPr/>
        </p:nvSpPr>
        <p:spPr bwMode="auto">
          <a:xfrm>
            <a:off x="1444625" y="44450"/>
            <a:ext cx="615156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600" b="1">
                <a:latin typeface="楷体_GB2312" pitchFamily="49" charset="-122"/>
              </a:rPr>
              <a:t>1.3 </a:t>
            </a:r>
            <a:r>
              <a:rPr lang="zh-CN" altLang="en-US" sz="3600" b="1">
                <a:latin typeface="楷体_GB2312" pitchFamily="49" charset="-122"/>
              </a:rPr>
              <a:t>数据类型和抽象数据类型</a:t>
            </a:r>
          </a:p>
        </p:txBody>
      </p:sp>
      <p:sp>
        <p:nvSpPr>
          <p:cNvPr id="17418" name="Text Box 10"/>
          <p:cNvSpPr txBox="1">
            <a:spLocks noChangeArrowheads="1"/>
          </p:cNvSpPr>
          <p:nvPr/>
        </p:nvSpPr>
        <p:spPr bwMode="auto">
          <a:xfrm>
            <a:off x="107950" y="3630613"/>
            <a:ext cx="8712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5000"/>
              </a:lnSpc>
              <a:spcBef>
                <a:spcPct val="50000"/>
              </a:spcBef>
            </a:pPr>
            <a:r>
              <a:rPr lang="en-US" altLang="zh-CN" sz="3200">
                <a:latin typeface="楷体_GB2312" pitchFamily="49" charset="-122"/>
              </a:rPr>
              <a:t> </a:t>
            </a:r>
            <a:r>
              <a:rPr lang="zh-CN" altLang="en-US" sz="3200" b="1">
                <a:solidFill>
                  <a:srgbClr val="000099"/>
                </a:solidFill>
                <a:latin typeface="楷体_GB2312" pitchFamily="49" charset="-122"/>
              </a:rPr>
              <a:t>数据类型（</a:t>
            </a:r>
            <a:r>
              <a:rPr lang="en-US" altLang="zh-CN" sz="3200" b="1">
                <a:solidFill>
                  <a:srgbClr val="000099"/>
                </a:solidFill>
                <a:latin typeface="楷体_GB2312" pitchFamily="49" charset="-122"/>
              </a:rPr>
              <a:t>Data Type</a:t>
            </a:r>
            <a:r>
              <a:rPr lang="zh-CN" altLang="en-US" sz="3200" b="1">
                <a:solidFill>
                  <a:srgbClr val="000099"/>
                </a:solidFill>
                <a:latin typeface="楷体_GB2312" pitchFamily="49" charset="-122"/>
              </a:rPr>
              <a:t>）：</a:t>
            </a:r>
            <a:r>
              <a:rPr lang="zh-CN" altLang="en-US" sz="3200">
                <a:latin typeface="楷体_GB2312" pitchFamily="49" charset="-122"/>
              </a:rPr>
              <a:t>是一个</a:t>
            </a:r>
            <a:r>
              <a:rPr lang="zh-CN" altLang="en-US" sz="3200"/>
              <a:t>“</a:t>
            </a:r>
            <a:r>
              <a:rPr lang="zh-CN" altLang="en-US" sz="3200" b="1">
                <a:solidFill>
                  <a:srgbClr val="000099"/>
                </a:solidFill>
                <a:latin typeface="楷体_GB2312" pitchFamily="49" charset="-122"/>
              </a:rPr>
              <a:t>值</a:t>
            </a:r>
            <a:r>
              <a:rPr lang="zh-CN" altLang="en-US" sz="3200"/>
              <a:t>”</a:t>
            </a:r>
            <a:r>
              <a:rPr lang="zh-CN" altLang="en-US" sz="3200">
                <a:latin typeface="楷体_GB2312" pitchFamily="49" charset="-122"/>
              </a:rPr>
              <a:t>的集合和定义在此集合上的 </a:t>
            </a:r>
            <a:r>
              <a:rPr lang="zh-CN" altLang="en-US" sz="3200"/>
              <a:t>“</a:t>
            </a:r>
            <a:r>
              <a:rPr lang="zh-CN" altLang="en-US" sz="3200" b="1">
                <a:solidFill>
                  <a:srgbClr val="000099"/>
                </a:solidFill>
                <a:latin typeface="楷体_GB2312" pitchFamily="49" charset="-122"/>
              </a:rPr>
              <a:t>一组操作</a:t>
            </a:r>
            <a:r>
              <a:rPr lang="zh-CN" altLang="en-US" sz="3200"/>
              <a:t>”</a:t>
            </a:r>
            <a:r>
              <a:rPr lang="zh-CN" altLang="en-US" sz="3200">
                <a:latin typeface="楷体_GB2312" pitchFamily="49" charset="-122"/>
              </a:rPr>
              <a:t> 的总称。</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17413"/>
                                        </p:tgtEl>
                                        <p:attrNameLst>
                                          <p:attrName>style.visibility</p:attrName>
                                        </p:attrNameLst>
                                      </p:cBhvr>
                                      <p:to>
                                        <p:strVal val="visible"/>
                                      </p:to>
                                    </p:set>
                                    <p:animEffect transition="in" filter="strips(downRight)">
                                      <p:cBhvr>
                                        <p:cTn id="12" dur="75"/>
                                        <p:tgtEl>
                                          <p:spTgt spid="17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5"/>
                                        </p:tgtEl>
                                        <p:attrNameLst>
                                          <p:attrName>style.visibility</p:attrName>
                                        </p:attrNameLst>
                                      </p:cBhvr>
                                      <p:to>
                                        <p:strVal val="visible"/>
                                      </p:to>
                                    </p:set>
                                    <p:animEffect transition="in" filter="wipe(left)">
                                      <p:cBhvr>
                                        <p:cTn id="17" dur="500"/>
                                        <p:tgtEl>
                                          <p:spTgt spid="17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7416"/>
                                        </p:tgtEl>
                                        <p:attrNameLst>
                                          <p:attrName>style.visibility</p:attrName>
                                        </p:attrNameLst>
                                      </p:cBhvr>
                                      <p:to>
                                        <p:strVal val="visible"/>
                                      </p:to>
                                    </p:set>
                                    <p:animEffect transition="in" filter="wipe(left)">
                                      <p:cBhvr>
                                        <p:cTn id="22" dur="75"/>
                                        <p:tgtEl>
                                          <p:spTgt spid="17416"/>
                                        </p:tgtEl>
                                      </p:cBhvr>
                                    </p:animEffect>
                                  </p:childTnLst>
                                </p:cTn>
                              </p:par>
                            </p:childTnLst>
                          </p:cTn>
                        </p:par>
                        <p:par>
                          <p:cTn id="23" fill="hold" nodeType="afterGroup">
                            <p:stCondLst>
                              <p:cond delay="3375"/>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17418">
                                            <p:txEl>
                                              <p:pRg st="0" end="0"/>
                                            </p:txEl>
                                          </p:spTgt>
                                        </p:tgtEl>
                                        <p:attrNameLst>
                                          <p:attrName>style.visibility</p:attrName>
                                        </p:attrNameLst>
                                      </p:cBhvr>
                                      <p:to>
                                        <p:strVal val="visible"/>
                                      </p:to>
                                    </p:set>
                                    <p:animEffect transition="in" filter="wipe(left)">
                                      <p:cBhvr>
                                        <p:cTn id="26" dur="75"/>
                                        <p:tgtEl>
                                          <p:spTgt spid="174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3" grpId="0" autoUpdateAnimBg="0"/>
      <p:bldP spid="17415" grpId="0" autoUpdateAnimBg="0"/>
      <p:bldP spid="17416" grpId="0" autoUpdateAnimBg="0"/>
      <p:bldP spid="17418"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4450"/>
            <a:ext cx="8137525"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250825" y="44450"/>
            <a:ext cx="8713788"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0000"/>
              </a:lnSpc>
              <a:spcBef>
                <a:spcPct val="50000"/>
              </a:spcBef>
            </a:pPr>
            <a:r>
              <a:rPr lang="zh-CN" altLang="en-US" sz="3200">
                <a:latin typeface="楷体_GB2312" pitchFamily="49" charset="-122"/>
              </a:rPr>
              <a:t>对程序员而言，各种语言中的整数类型都是一样的，因为它们的数学特性相同。</a:t>
            </a:r>
          </a:p>
        </p:txBody>
      </p:sp>
      <p:sp>
        <p:nvSpPr>
          <p:cNvPr id="210949" name="Text Box 5"/>
          <p:cNvSpPr txBox="1">
            <a:spLocks noChangeArrowheads="1"/>
          </p:cNvSpPr>
          <p:nvPr/>
        </p:nvSpPr>
        <p:spPr bwMode="auto">
          <a:xfrm>
            <a:off x="322263" y="1196975"/>
            <a:ext cx="8497887"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0000"/>
              </a:lnSpc>
              <a:spcBef>
                <a:spcPct val="50000"/>
              </a:spcBef>
            </a:pPr>
            <a:r>
              <a:rPr lang="zh-CN" altLang="en-US" sz="3200">
                <a:latin typeface="楷体_GB2312" pitchFamily="49" charset="-122"/>
              </a:rPr>
              <a:t>从这个意义上可称 </a:t>
            </a:r>
            <a:r>
              <a:rPr lang="zh-CN" altLang="en-US" sz="3200"/>
              <a:t>“</a:t>
            </a:r>
            <a:r>
              <a:rPr lang="zh-CN" altLang="en-US" sz="3200">
                <a:latin typeface="楷体_GB2312" pitchFamily="49" charset="-122"/>
              </a:rPr>
              <a:t>整数</a:t>
            </a:r>
            <a:r>
              <a:rPr lang="zh-CN" altLang="en-US" sz="3200"/>
              <a:t>”</a:t>
            </a:r>
            <a:r>
              <a:rPr lang="zh-CN" altLang="en-US" sz="3200">
                <a:latin typeface="楷体_GB2312" pitchFamily="49" charset="-122"/>
              </a:rPr>
              <a:t> 是一个抽象数据类型。</a:t>
            </a:r>
          </a:p>
        </p:txBody>
      </p:sp>
      <p:sp>
        <p:nvSpPr>
          <p:cNvPr id="210950" name="Text Box 6"/>
          <p:cNvSpPr txBox="1">
            <a:spLocks noChangeArrowheads="1"/>
          </p:cNvSpPr>
          <p:nvPr/>
        </p:nvSpPr>
        <p:spPr bwMode="auto">
          <a:xfrm>
            <a:off x="323850" y="2335213"/>
            <a:ext cx="85344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0000"/>
              </a:lnSpc>
              <a:spcBef>
                <a:spcPct val="50000"/>
              </a:spcBef>
            </a:pPr>
            <a:r>
              <a:rPr lang="en-US" altLang="zh-CN" sz="3200">
                <a:latin typeface="楷体_GB2312" pitchFamily="49" charset="-122"/>
              </a:rPr>
              <a:t>  </a:t>
            </a:r>
            <a:r>
              <a:rPr lang="zh-CN" altLang="en-US" sz="3200">
                <a:latin typeface="楷体_GB2312" pitchFamily="49" charset="-122"/>
              </a:rPr>
              <a:t>抽象数据类型和数据类型的实质相同，范畴更广，不局限于语言中的数据类型。</a:t>
            </a:r>
          </a:p>
        </p:txBody>
      </p:sp>
      <p:sp>
        <p:nvSpPr>
          <p:cNvPr id="210951" name="Text Box 7"/>
          <p:cNvSpPr txBox="1">
            <a:spLocks noChangeArrowheads="1"/>
          </p:cNvSpPr>
          <p:nvPr/>
        </p:nvSpPr>
        <p:spPr bwMode="auto">
          <a:xfrm>
            <a:off x="250825" y="3646488"/>
            <a:ext cx="8534400"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20000"/>
              </a:spcBef>
            </a:pPr>
            <a:r>
              <a:rPr lang="zh-CN" altLang="en-US" sz="3200" b="1">
                <a:solidFill>
                  <a:srgbClr val="000099"/>
                </a:solidFill>
                <a:latin typeface="楷体_GB2312" pitchFamily="49" charset="-122"/>
              </a:rPr>
              <a:t>抽象数据类型</a:t>
            </a:r>
            <a:r>
              <a:rPr lang="en-US" altLang="zh-CN" sz="3200" b="1">
                <a:latin typeface="楷体_GB2312" pitchFamily="49" charset="-122"/>
              </a:rPr>
              <a:t>(</a:t>
            </a:r>
            <a:r>
              <a:rPr lang="en-US" altLang="zh-CN" sz="3200" b="1">
                <a:solidFill>
                  <a:srgbClr val="000099"/>
                </a:solidFill>
                <a:latin typeface="楷体_GB2312" pitchFamily="49" charset="-122"/>
              </a:rPr>
              <a:t>A</a:t>
            </a:r>
            <a:r>
              <a:rPr lang="en-US" altLang="zh-CN" sz="3200">
                <a:latin typeface="楷体_GB2312" pitchFamily="49" charset="-122"/>
              </a:rPr>
              <a:t>bstract</a:t>
            </a:r>
            <a:r>
              <a:rPr lang="en-US" altLang="zh-CN" sz="3200" b="1">
                <a:latin typeface="楷体_GB2312" pitchFamily="49" charset="-122"/>
              </a:rPr>
              <a:t> </a:t>
            </a:r>
            <a:r>
              <a:rPr lang="en-US" altLang="zh-CN" sz="3200" b="1">
                <a:solidFill>
                  <a:srgbClr val="000099"/>
                </a:solidFill>
                <a:latin typeface="楷体_GB2312" pitchFamily="49" charset="-122"/>
              </a:rPr>
              <a:t>D</a:t>
            </a:r>
            <a:r>
              <a:rPr lang="en-US" altLang="zh-CN" sz="3200">
                <a:latin typeface="楷体_GB2312" pitchFamily="49" charset="-122"/>
              </a:rPr>
              <a:t>ata</a:t>
            </a:r>
            <a:r>
              <a:rPr lang="en-US" altLang="zh-CN" sz="3200" b="1">
                <a:latin typeface="楷体_GB2312" pitchFamily="49" charset="-122"/>
              </a:rPr>
              <a:t> </a:t>
            </a:r>
            <a:r>
              <a:rPr lang="en-US" altLang="zh-CN" sz="3200" b="1">
                <a:solidFill>
                  <a:srgbClr val="000099"/>
                </a:solidFill>
                <a:latin typeface="楷体_GB2312" pitchFamily="49" charset="-122"/>
              </a:rPr>
              <a:t>T</a:t>
            </a:r>
            <a:r>
              <a:rPr lang="en-US" altLang="zh-CN" sz="3200">
                <a:latin typeface="楷体_GB2312" pitchFamily="49" charset="-122"/>
              </a:rPr>
              <a:t>ype</a:t>
            </a:r>
            <a:r>
              <a:rPr lang="en-US" altLang="zh-CN" sz="3200" b="1">
                <a:latin typeface="楷体_GB2312" pitchFamily="49" charset="-122"/>
              </a:rPr>
              <a:t> </a:t>
            </a:r>
            <a:r>
              <a:rPr lang="zh-CN" altLang="en-US" sz="3200" b="1">
                <a:latin typeface="楷体_GB2312" pitchFamily="49" charset="-122"/>
              </a:rPr>
              <a:t>简称</a:t>
            </a:r>
            <a:r>
              <a:rPr lang="en-US" altLang="zh-CN" sz="3200" b="1">
                <a:solidFill>
                  <a:srgbClr val="000099"/>
                </a:solidFill>
                <a:latin typeface="楷体_GB2312" pitchFamily="49" charset="-122"/>
              </a:rPr>
              <a:t>ADT</a:t>
            </a:r>
            <a:r>
              <a:rPr lang="en-US" altLang="zh-CN" sz="3200" b="1">
                <a:latin typeface="楷体_GB2312" pitchFamily="49" charset="-122"/>
              </a:rPr>
              <a:t>)</a:t>
            </a:r>
          </a:p>
          <a:p>
            <a:pPr eaLnBrk="1" hangingPunct="1">
              <a:spcBef>
                <a:spcPct val="50000"/>
              </a:spcBef>
            </a:pPr>
            <a:r>
              <a:rPr lang="zh-CN" altLang="en-US" sz="3200">
                <a:latin typeface="楷体_GB2312" pitchFamily="49" charset="-122"/>
              </a:rPr>
              <a:t>是指一个数学模型以及定义在该模型上的一组操作。</a:t>
            </a:r>
          </a:p>
        </p:txBody>
      </p:sp>
      <p:sp>
        <p:nvSpPr>
          <p:cNvPr id="210952" name="Text Box 8"/>
          <p:cNvSpPr txBox="1">
            <a:spLocks noChangeArrowheads="1"/>
          </p:cNvSpPr>
          <p:nvPr/>
        </p:nvSpPr>
        <p:spPr bwMode="auto">
          <a:xfrm>
            <a:off x="323850" y="5576888"/>
            <a:ext cx="8497888"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0000"/>
              </a:lnSpc>
              <a:spcBef>
                <a:spcPct val="50000"/>
              </a:spcBef>
            </a:pPr>
            <a:r>
              <a:rPr lang="zh-CN" altLang="en-US" sz="3200">
                <a:latin typeface="楷体_GB2312" pitchFamily="49" charset="-122"/>
              </a:rPr>
              <a:t>通常称语言中已经实现的数据类型为</a:t>
            </a:r>
            <a:r>
              <a:rPr lang="zh-CN" altLang="en-US" sz="3200" b="1">
                <a:latin typeface="楷体_GB2312" pitchFamily="49" charset="-122"/>
              </a:rPr>
              <a:t>固有数据类型</a:t>
            </a:r>
            <a:r>
              <a:rPr lang="zh-CN" altLang="en-US" sz="3200">
                <a:latin typeface="楷体_GB2312"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wipe(left)">
                                      <p:cBhvr>
                                        <p:cTn id="7" dur="75"/>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10950">
                                            <p:txEl>
                                              <p:pRg st="0" end="0"/>
                                            </p:txEl>
                                          </p:spTgt>
                                        </p:tgtEl>
                                        <p:attrNameLst>
                                          <p:attrName>style.visibility</p:attrName>
                                        </p:attrNameLst>
                                      </p:cBhvr>
                                      <p:to>
                                        <p:strVal val="visible"/>
                                      </p:to>
                                    </p:set>
                                    <p:animEffect transition="in" filter="wipe(left)">
                                      <p:cBhvr>
                                        <p:cTn id="12" dur="75"/>
                                        <p:tgtEl>
                                          <p:spTgt spid="210950">
                                            <p:txEl>
                                              <p:pRg st="0" end="0"/>
                                            </p:txEl>
                                          </p:spTgt>
                                        </p:tgtEl>
                                      </p:cBhvr>
                                    </p:animEffect>
                                  </p:childTnLst>
                                </p:cTn>
                              </p:par>
                            </p:childTnLst>
                          </p:cTn>
                        </p:par>
                        <p:par>
                          <p:cTn id="13" fill="hold" nodeType="afterGroup">
                            <p:stCondLst>
                              <p:cond delay="2625"/>
                            </p:stCondLst>
                            <p:childTnLst>
                              <p:par>
                                <p:cTn id="14" presetID="22" presetClass="entr" presetSubtype="8" fill="hold" grpId="0" nodeType="afterEffect">
                                  <p:stCondLst>
                                    <p:cond delay="0"/>
                                  </p:stCondLst>
                                  <p:childTnLst>
                                    <p:set>
                                      <p:cBhvr>
                                        <p:cTn id="15" dur="1" fill="hold">
                                          <p:stCondLst>
                                            <p:cond delay="0"/>
                                          </p:stCondLst>
                                        </p:cTn>
                                        <p:tgtEl>
                                          <p:spTgt spid="210951">
                                            <p:txEl>
                                              <p:pRg st="0" end="0"/>
                                            </p:txEl>
                                          </p:spTgt>
                                        </p:tgtEl>
                                        <p:attrNameLst>
                                          <p:attrName>style.visibility</p:attrName>
                                        </p:attrNameLst>
                                      </p:cBhvr>
                                      <p:to>
                                        <p:strVal val="visible"/>
                                      </p:to>
                                    </p:set>
                                    <p:animEffect transition="in" filter="wipe(left)">
                                      <p:cBhvr>
                                        <p:cTn id="16" dur="500"/>
                                        <p:tgtEl>
                                          <p:spTgt spid="210951">
                                            <p:txEl>
                                              <p:pRg st="0" end="0"/>
                                            </p:txEl>
                                          </p:spTgt>
                                        </p:tgtEl>
                                      </p:cBhvr>
                                    </p:animEffect>
                                  </p:childTnLst>
                                </p:cTn>
                              </p:par>
                            </p:childTnLst>
                          </p:cTn>
                        </p:par>
                        <p:par>
                          <p:cTn id="17" fill="hold" nodeType="afterGroup">
                            <p:stCondLst>
                              <p:cond delay="3125"/>
                            </p:stCondLst>
                            <p:childTnLst>
                              <p:par>
                                <p:cTn id="18" presetID="22" presetClass="entr" presetSubtype="8" fill="hold" grpId="0" nodeType="afterEffect">
                                  <p:stCondLst>
                                    <p:cond delay="0"/>
                                  </p:stCondLst>
                                  <p:childTnLst>
                                    <p:set>
                                      <p:cBhvr>
                                        <p:cTn id="19" dur="1" fill="hold">
                                          <p:stCondLst>
                                            <p:cond delay="0"/>
                                          </p:stCondLst>
                                        </p:cTn>
                                        <p:tgtEl>
                                          <p:spTgt spid="210951">
                                            <p:txEl>
                                              <p:pRg st="1" end="1"/>
                                            </p:txEl>
                                          </p:spTgt>
                                        </p:tgtEl>
                                        <p:attrNameLst>
                                          <p:attrName>style.visibility</p:attrName>
                                        </p:attrNameLst>
                                      </p:cBhvr>
                                      <p:to>
                                        <p:strVal val="visible"/>
                                      </p:to>
                                    </p:set>
                                    <p:animEffect transition="in" filter="wipe(left)">
                                      <p:cBhvr>
                                        <p:cTn id="20" dur="500"/>
                                        <p:tgtEl>
                                          <p:spTgt spid="21095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0952">
                                            <p:txEl>
                                              <p:pRg st="0" end="0"/>
                                            </p:txEl>
                                          </p:spTgt>
                                        </p:tgtEl>
                                        <p:attrNameLst>
                                          <p:attrName>style.visibility</p:attrName>
                                        </p:attrNameLst>
                                      </p:cBhvr>
                                      <p:to>
                                        <p:strVal val="visible"/>
                                      </p:to>
                                    </p:set>
                                    <p:animEffect transition="in" filter="wipe(left)">
                                      <p:cBhvr>
                                        <p:cTn id="25" dur="500"/>
                                        <p:tgtEl>
                                          <p:spTgt spid="2109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autoUpdateAnimBg="0"/>
      <p:bldP spid="210950" grpId="0" build="p" autoUpdateAnimBg="0"/>
      <p:bldP spid="210951" grpId="0" build="p" autoUpdateAnimBg="0" advAuto="0"/>
      <p:bldP spid="21095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2"/>
          <p:cNvSpPr txBox="1">
            <a:spLocks noChangeArrowheads="1"/>
          </p:cNvSpPr>
          <p:nvPr/>
        </p:nvSpPr>
        <p:spPr bwMode="auto">
          <a:xfrm>
            <a:off x="138113" y="446088"/>
            <a:ext cx="568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latin typeface="楷体_GB2312" pitchFamily="49" charset="-122"/>
              </a:rPr>
              <a:t>抽象数据类型</a:t>
            </a:r>
            <a:r>
              <a:rPr lang="zh-CN" altLang="en-US" sz="3200">
                <a:latin typeface="楷体_GB2312" pitchFamily="49" charset="-122"/>
              </a:rPr>
              <a:t>有两个重要</a:t>
            </a:r>
            <a:r>
              <a:rPr lang="zh-CN" altLang="en-US" sz="3200" b="1">
                <a:solidFill>
                  <a:srgbClr val="000099"/>
                </a:solidFill>
                <a:latin typeface="楷体_GB2312" pitchFamily="49" charset="-122"/>
              </a:rPr>
              <a:t>特征</a:t>
            </a:r>
            <a:r>
              <a:rPr lang="en-US" altLang="zh-CN" sz="3200">
                <a:latin typeface="楷体_GB2312" pitchFamily="49" charset="-122"/>
              </a:rPr>
              <a:t>:</a:t>
            </a:r>
          </a:p>
        </p:txBody>
      </p:sp>
      <p:sp>
        <p:nvSpPr>
          <p:cNvPr id="32771" name="Text Box 14"/>
          <p:cNvSpPr txBox="1">
            <a:spLocks noChangeArrowheads="1"/>
          </p:cNvSpPr>
          <p:nvPr/>
        </p:nvSpPr>
        <p:spPr bwMode="auto">
          <a:xfrm>
            <a:off x="1651000" y="1265238"/>
            <a:ext cx="4873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a:t>
            </a:r>
            <a:r>
              <a:rPr lang="zh-CN" altLang="en-US" sz="3200" b="1">
                <a:latin typeface="楷体_GB2312" pitchFamily="49" charset="-122"/>
              </a:rPr>
              <a:t>数据抽象</a:t>
            </a:r>
            <a:r>
              <a:rPr lang="zh-CN" altLang="en-US" sz="3200" b="1"/>
              <a:t>”</a:t>
            </a:r>
            <a:r>
              <a:rPr lang="zh-CN" altLang="en-US" sz="3200" b="1">
                <a:latin typeface="楷体_GB2312" pitchFamily="49" charset="-122"/>
              </a:rPr>
              <a:t> 和</a:t>
            </a:r>
            <a:r>
              <a:rPr lang="zh-CN" altLang="en-US" sz="3200" b="1"/>
              <a:t>“</a:t>
            </a:r>
            <a:r>
              <a:rPr lang="zh-CN" altLang="en-US" sz="3200" b="1">
                <a:latin typeface="楷体_GB2312" pitchFamily="49" charset="-122"/>
              </a:rPr>
              <a:t>数据封装</a:t>
            </a:r>
            <a:r>
              <a:rPr lang="zh-CN" altLang="en-US" sz="3200" b="1"/>
              <a:t>”</a:t>
            </a:r>
            <a:endParaRPr lang="zh-CN" altLang="en-US" sz="3200" b="1">
              <a:latin typeface="楷体_GB2312" pitchFamily="49" charset="-122"/>
            </a:endParaRPr>
          </a:p>
        </p:txBody>
      </p:sp>
      <p:grpSp>
        <p:nvGrpSpPr>
          <p:cNvPr id="18454" name="Group 22"/>
          <p:cNvGrpSpPr>
            <a:grpSpLocks/>
          </p:cNvGrpSpPr>
          <p:nvPr/>
        </p:nvGrpSpPr>
        <p:grpSpPr bwMode="auto">
          <a:xfrm>
            <a:off x="395288" y="2349500"/>
            <a:ext cx="8569325" cy="1844675"/>
            <a:chOff x="249" y="1207"/>
            <a:chExt cx="5398" cy="1162"/>
          </a:xfrm>
        </p:grpSpPr>
        <p:sp>
          <p:nvSpPr>
            <p:cNvPr id="32776" name="Text Box 15"/>
            <p:cNvSpPr txBox="1">
              <a:spLocks noChangeArrowheads="1"/>
            </p:cNvSpPr>
            <p:nvPr/>
          </p:nvSpPr>
          <p:spPr bwMode="auto">
            <a:xfrm>
              <a:off x="249" y="1251"/>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数据抽象</a:t>
              </a:r>
            </a:p>
          </p:txBody>
        </p:sp>
        <p:sp>
          <p:nvSpPr>
            <p:cNvPr id="32777" name="Text Box 16"/>
            <p:cNvSpPr txBox="1">
              <a:spLocks noChangeArrowheads="1"/>
            </p:cNvSpPr>
            <p:nvPr/>
          </p:nvSpPr>
          <p:spPr bwMode="auto">
            <a:xfrm>
              <a:off x="249" y="1207"/>
              <a:ext cx="5398"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latin typeface="楷体_GB2312" pitchFamily="49" charset="-122"/>
                </a:rPr>
                <a:t>         </a:t>
              </a:r>
              <a:r>
                <a:rPr lang="zh-CN" altLang="en-US" sz="3200">
                  <a:latin typeface="楷体_GB2312" pitchFamily="49" charset="-122"/>
                </a:rPr>
                <a:t>用</a:t>
              </a:r>
              <a:r>
                <a:rPr lang="en-US" altLang="zh-CN" sz="3200" b="1">
                  <a:latin typeface="楷体_GB2312" pitchFamily="49" charset="-122"/>
                </a:rPr>
                <a:t>ADT</a:t>
              </a:r>
              <a:r>
                <a:rPr lang="zh-CN" altLang="en-US" sz="3200">
                  <a:latin typeface="楷体_GB2312" pitchFamily="49" charset="-122"/>
                </a:rPr>
                <a:t>描述程序处理的实体时，强调的是其</a:t>
              </a:r>
              <a:r>
                <a:rPr lang="zh-CN" altLang="en-US" sz="3200" b="1">
                  <a:solidFill>
                    <a:srgbClr val="000099"/>
                  </a:solidFill>
                  <a:latin typeface="楷体_GB2312" pitchFamily="49" charset="-122"/>
                </a:rPr>
                <a:t>本质的特征</a:t>
              </a:r>
              <a:r>
                <a:rPr lang="zh-CN" altLang="en-US" sz="3200">
                  <a:latin typeface="楷体_GB2312" pitchFamily="49" charset="-122"/>
                </a:rPr>
                <a:t>、</a:t>
              </a:r>
              <a:r>
                <a:rPr lang="zh-CN" altLang="en-US" sz="3200" b="1">
                  <a:latin typeface="楷体_GB2312" pitchFamily="49" charset="-122"/>
                </a:rPr>
                <a:t>其所能</a:t>
              </a:r>
              <a:r>
                <a:rPr lang="zh-CN" altLang="en-US" sz="3200" b="1">
                  <a:solidFill>
                    <a:srgbClr val="000099"/>
                  </a:solidFill>
                  <a:latin typeface="楷体_GB2312" pitchFamily="49" charset="-122"/>
                </a:rPr>
                <a:t>完成的功能</a:t>
              </a:r>
              <a:r>
                <a:rPr lang="zh-CN" altLang="en-US" sz="3200">
                  <a:latin typeface="楷体_GB2312" pitchFamily="49" charset="-122"/>
                </a:rPr>
                <a:t>以及它和</a:t>
              </a:r>
              <a:r>
                <a:rPr lang="zh-CN" altLang="en-US" sz="3200" b="1">
                  <a:solidFill>
                    <a:srgbClr val="000099"/>
                  </a:solidFill>
                  <a:latin typeface="楷体_GB2312" pitchFamily="49" charset="-122"/>
                </a:rPr>
                <a:t>外部用户的接口</a:t>
              </a:r>
              <a:r>
                <a:rPr lang="zh-CN" altLang="en-US" sz="3200">
                  <a:latin typeface="楷体_GB2312" pitchFamily="49" charset="-122"/>
                </a:rPr>
                <a:t>（即</a:t>
              </a:r>
              <a:r>
                <a:rPr lang="zh-CN" altLang="en-US" sz="3200" b="1">
                  <a:latin typeface="楷体_GB2312" pitchFamily="49" charset="-122"/>
                </a:rPr>
                <a:t>外界使用它的方法</a:t>
              </a:r>
              <a:r>
                <a:rPr lang="zh-CN" altLang="en-US" sz="3200">
                  <a:latin typeface="楷体_GB2312" pitchFamily="49" charset="-122"/>
                </a:rPr>
                <a:t>）。</a:t>
              </a:r>
            </a:p>
          </p:txBody>
        </p:sp>
      </p:grpSp>
      <p:grpSp>
        <p:nvGrpSpPr>
          <p:cNvPr id="18453" name="Group 21"/>
          <p:cNvGrpSpPr>
            <a:grpSpLocks/>
          </p:cNvGrpSpPr>
          <p:nvPr/>
        </p:nvGrpSpPr>
        <p:grpSpPr bwMode="auto">
          <a:xfrm>
            <a:off x="323850" y="4652963"/>
            <a:ext cx="8569325" cy="1406525"/>
            <a:chOff x="249" y="2856"/>
            <a:chExt cx="5398" cy="886"/>
          </a:xfrm>
        </p:grpSpPr>
        <p:sp>
          <p:nvSpPr>
            <p:cNvPr id="32774" name="Text Box 18"/>
            <p:cNvSpPr txBox="1">
              <a:spLocks noChangeArrowheads="1"/>
            </p:cNvSpPr>
            <p:nvPr/>
          </p:nvSpPr>
          <p:spPr bwMode="auto">
            <a:xfrm>
              <a:off x="268" y="2950"/>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数据封装</a:t>
              </a:r>
            </a:p>
          </p:txBody>
        </p:sp>
        <p:sp>
          <p:nvSpPr>
            <p:cNvPr id="32775" name="Text Box 19"/>
            <p:cNvSpPr txBox="1">
              <a:spLocks noChangeArrowheads="1"/>
            </p:cNvSpPr>
            <p:nvPr/>
          </p:nvSpPr>
          <p:spPr bwMode="auto">
            <a:xfrm>
              <a:off x="249" y="2856"/>
              <a:ext cx="5398"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5000"/>
                </a:lnSpc>
              </a:pPr>
              <a:r>
                <a:rPr lang="en-US" altLang="zh-CN" sz="3200">
                  <a:latin typeface="楷体_GB2312" pitchFamily="49" charset="-122"/>
                </a:rPr>
                <a:t>         </a:t>
              </a:r>
              <a:r>
                <a:rPr lang="zh-CN" altLang="en-US" sz="3200">
                  <a:latin typeface="楷体_GB2312" pitchFamily="49" charset="-122"/>
                </a:rPr>
                <a:t>将实体的</a:t>
              </a:r>
              <a:r>
                <a:rPr lang="zh-CN" altLang="en-US" sz="3200" b="1">
                  <a:solidFill>
                    <a:srgbClr val="000099"/>
                  </a:solidFill>
                  <a:latin typeface="楷体_GB2312" pitchFamily="49" charset="-122"/>
                </a:rPr>
                <a:t>外部特性和其内部实现细节分离</a:t>
              </a:r>
              <a:r>
                <a:rPr lang="zh-CN" altLang="en-US" sz="3200">
                  <a:latin typeface="楷体_GB2312" pitchFamily="49" charset="-122"/>
                </a:rPr>
                <a:t>，并且</a:t>
              </a:r>
              <a:r>
                <a:rPr lang="zh-CN" altLang="en-US" sz="3200" b="1">
                  <a:solidFill>
                    <a:srgbClr val="000099"/>
                  </a:solidFill>
                  <a:latin typeface="楷体_GB2312" pitchFamily="49" charset="-122"/>
                </a:rPr>
                <a:t>对外部用户隐藏其内部实现细节</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466725" y="115888"/>
            <a:ext cx="6711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latin typeface="楷体_GB2312" pitchFamily="49" charset="-122"/>
              </a:rPr>
              <a:t>抽象数据类型的形式化定义是三元组</a:t>
            </a:r>
          </a:p>
        </p:txBody>
      </p:sp>
      <p:sp>
        <p:nvSpPr>
          <p:cNvPr id="20488" name="Rectangle 8"/>
          <p:cNvSpPr>
            <a:spLocks noChangeArrowheads="1"/>
          </p:cNvSpPr>
          <p:nvPr/>
        </p:nvSpPr>
        <p:spPr bwMode="auto">
          <a:xfrm>
            <a:off x="2124075" y="665163"/>
            <a:ext cx="345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latin typeface="楷体_GB2312" pitchFamily="49" charset="-122"/>
              </a:rPr>
              <a:t>ADT =</a:t>
            </a:r>
            <a:r>
              <a:rPr lang="zh-CN" altLang="en-US" sz="3200" b="1">
                <a:solidFill>
                  <a:srgbClr val="FF0000"/>
                </a:solidFill>
                <a:latin typeface="楷体_GB2312" pitchFamily="49" charset="-122"/>
              </a:rPr>
              <a:t>（</a:t>
            </a:r>
            <a:r>
              <a:rPr lang="en-US" altLang="zh-CN" sz="3200" b="1">
                <a:solidFill>
                  <a:srgbClr val="FF0000"/>
                </a:solidFill>
                <a:latin typeface="楷体_GB2312" pitchFamily="49" charset="-122"/>
              </a:rPr>
              <a:t>D</a:t>
            </a:r>
            <a:r>
              <a:rPr lang="zh-CN" altLang="en-US" sz="3200" b="1">
                <a:solidFill>
                  <a:srgbClr val="FF0000"/>
                </a:solidFill>
                <a:latin typeface="楷体_GB2312" pitchFamily="49" charset="-122"/>
              </a:rPr>
              <a:t>，</a:t>
            </a:r>
            <a:r>
              <a:rPr lang="en-US" altLang="zh-CN" sz="3200" b="1">
                <a:solidFill>
                  <a:srgbClr val="FF0000"/>
                </a:solidFill>
                <a:latin typeface="楷体_GB2312" pitchFamily="49" charset="-122"/>
              </a:rPr>
              <a:t>S</a:t>
            </a:r>
            <a:r>
              <a:rPr lang="zh-CN" altLang="en-US" sz="3200" b="1">
                <a:solidFill>
                  <a:srgbClr val="FF0000"/>
                </a:solidFill>
                <a:latin typeface="楷体_GB2312" pitchFamily="49" charset="-122"/>
              </a:rPr>
              <a:t>，</a:t>
            </a:r>
            <a:r>
              <a:rPr lang="en-US" altLang="zh-CN" sz="3200" b="1">
                <a:solidFill>
                  <a:srgbClr val="FF0000"/>
                </a:solidFill>
                <a:latin typeface="楷体_GB2312" pitchFamily="49" charset="-122"/>
              </a:rPr>
              <a:t>P</a:t>
            </a:r>
            <a:r>
              <a:rPr lang="zh-CN" altLang="en-US" sz="3200" b="1">
                <a:solidFill>
                  <a:srgbClr val="FF0000"/>
                </a:solidFill>
                <a:latin typeface="楷体_GB2312" pitchFamily="49" charset="-122"/>
              </a:rPr>
              <a:t>）</a:t>
            </a:r>
          </a:p>
        </p:txBody>
      </p:sp>
      <p:sp>
        <p:nvSpPr>
          <p:cNvPr id="20489" name="Rectangle 9"/>
          <p:cNvSpPr>
            <a:spLocks noChangeArrowheads="1"/>
          </p:cNvSpPr>
          <p:nvPr/>
        </p:nvSpPr>
        <p:spPr bwMode="auto">
          <a:xfrm>
            <a:off x="762000" y="1341438"/>
            <a:ext cx="6934200"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lang="zh-CN" altLang="en-US" sz="3200">
                <a:latin typeface="楷体_GB2312" pitchFamily="49" charset="-122"/>
              </a:rPr>
              <a:t>其中</a:t>
            </a:r>
            <a:r>
              <a:rPr lang="en-US" altLang="zh-CN" sz="3200">
                <a:latin typeface="楷体_GB2312" pitchFamily="49" charset="-122"/>
              </a:rPr>
              <a:t>: D </a:t>
            </a:r>
            <a:r>
              <a:rPr lang="zh-CN" altLang="en-US" sz="3200">
                <a:latin typeface="楷体_GB2312" pitchFamily="49" charset="-122"/>
              </a:rPr>
              <a:t>是数据对象，</a:t>
            </a:r>
          </a:p>
          <a:p>
            <a:pPr>
              <a:spcBef>
                <a:spcPct val="25000"/>
              </a:spcBef>
            </a:pPr>
            <a:r>
              <a:rPr lang="zh-CN" altLang="en-US" sz="3200">
                <a:latin typeface="楷体_GB2312" pitchFamily="49" charset="-122"/>
              </a:rPr>
              <a:t>      </a:t>
            </a:r>
            <a:r>
              <a:rPr lang="en-US" altLang="zh-CN" sz="3200">
                <a:latin typeface="楷体_GB2312" pitchFamily="49" charset="-122"/>
              </a:rPr>
              <a:t>S </a:t>
            </a:r>
            <a:r>
              <a:rPr lang="zh-CN" altLang="en-US" sz="3200">
                <a:latin typeface="楷体_GB2312" pitchFamily="49" charset="-122"/>
              </a:rPr>
              <a:t>是 </a:t>
            </a:r>
            <a:r>
              <a:rPr lang="en-US" altLang="zh-CN" sz="3200">
                <a:latin typeface="楷体_GB2312" pitchFamily="49" charset="-122"/>
              </a:rPr>
              <a:t>D </a:t>
            </a:r>
            <a:r>
              <a:rPr lang="zh-CN" altLang="en-US" sz="3200">
                <a:latin typeface="楷体_GB2312" pitchFamily="49" charset="-122"/>
              </a:rPr>
              <a:t>上的关系集，</a:t>
            </a:r>
          </a:p>
          <a:p>
            <a:pPr>
              <a:spcBef>
                <a:spcPct val="25000"/>
              </a:spcBef>
            </a:pPr>
            <a:r>
              <a:rPr lang="zh-CN" altLang="en-US" sz="3200">
                <a:latin typeface="楷体_GB2312" pitchFamily="49" charset="-122"/>
              </a:rPr>
              <a:t>      </a:t>
            </a:r>
            <a:r>
              <a:rPr lang="en-US" altLang="zh-CN" sz="3200">
                <a:latin typeface="楷体_GB2312" pitchFamily="49" charset="-122"/>
              </a:rPr>
              <a:t>P </a:t>
            </a:r>
            <a:r>
              <a:rPr lang="zh-CN" altLang="en-US" sz="3200">
                <a:latin typeface="楷体_GB2312" pitchFamily="49" charset="-122"/>
              </a:rPr>
              <a:t>是对 </a:t>
            </a:r>
            <a:r>
              <a:rPr lang="en-US" altLang="zh-CN" sz="3200">
                <a:latin typeface="楷体_GB2312" pitchFamily="49" charset="-122"/>
              </a:rPr>
              <a:t>D </a:t>
            </a:r>
            <a:r>
              <a:rPr lang="zh-CN" altLang="en-US" sz="3200">
                <a:latin typeface="楷体_GB2312" pitchFamily="49" charset="-122"/>
              </a:rPr>
              <a:t>的基本操作集。 </a:t>
            </a:r>
          </a:p>
        </p:txBody>
      </p:sp>
      <p:sp>
        <p:nvSpPr>
          <p:cNvPr id="20491" name="Text Box 11"/>
          <p:cNvSpPr txBox="1">
            <a:spLocks noChangeArrowheads="1"/>
          </p:cNvSpPr>
          <p:nvPr/>
        </p:nvSpPr>
        <p:spPr bwMode="auto">
          <a:xfrm>
            <a:off x="395288" y="3213100"/>
            <a:ext cx="84978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en-US" altLang="zh-CN" sz="3200">
                <a:latin typeface="楷体_GB2312" pitchFamily="49" charset="-122"/>
              </a:rPr>
              <a:t>  </a:t>
            </a:r>
            <a:r>
              <a:rPr lang="zh-CN" altLang="en-US" sz="3200" b="1">
                <a:solidFill>
                  <a:srgbClr val="000099"/>
                </a:solidFill>
                <a:latin typeface="楷体_GB2312" pitchFamily="49" charset="-122"/>
              </a:rPr>
              <a:t>数据对象</a:t>
            </a:r>
            <a:r>
              <a:rPr lang="zh-CN" altLang="en-US" sz="3200">
                <a:latin typeface="楷体_GB2312" pitchFamily="49" charset="-122"/>
              </a:rPr>
              <a:t>是特性相同的数据元素的集合，是数据的一个子集。</a:t>
            </a:r>
          </a:p>
        </p:txBody>
      </p:sp>
      <p:sp>
        <p:nvSpPr>
          <p:cNvPr id="20492" name="Text Box 12"/>
          <p:cNvSpPr txBox="1">
            <a:spLocks noChangeArrowheads="1"/>
          </p:cNvSpPr>
          <p:nvPr/>
        </p:nvSpPr>
        <p:spPr bwMode="auto">
          <a:xfrm>
            <a:off x="323850" y="4624388"/>
            <a:ext cx="4032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en-US" altLang="zh-CN" sz="3200">
                <a:latin typeface="楷体_GB2312" pitchFamily="49" charset="-122"/>
              </a:rPr>
              <a:t>    </a:t>
            </a:r>
            <a:r>
              <a:rPr lang="zh-CN" altLang="en-US" sz="3200" b="1">
                <a:solidFill>
                  <a:srgbClr val="000099"/>
                </a:solidFill>
                <a:latin typeface="楷体_GB2312" pitchFamily="49" charset="-122"/>
              </a:rPr>
              <a:t>基本操作</a:t>
            </a:r>
            <a:r>
              <a:rPr lang="zh-CN" altLang="en-US" sz="3200">
                <a:latin typeface="楷体_GB2312" pitchFamily="49" charset="-122"/>
              </a:rPr>
              <a:t>包括</a:t>
            </a:r>
          </a:p>
        </p:txBody>
      </p:sp>
      <p:sp>
        <p:nvSpPr>
          <p:cNvPr id="20493" name="Text Box 13"/>
          <p:cNvSpPr txBox="1">
            <a:spLocks noChangeArrowheads="1"/>
          </p:cNvSpPr>
          <p:nvPr/>
        </p:nvSpPr>
        <p:spPr bwMode="auto">
          <a:xfrm>
            <a:off x="539750" y="5300663"/>
            <a:ext cx="75612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en-US" altLang="zh-CN" sz="3200">
                <a:latin typeface="楷体_GB2312" pitchFamily="49" charset="-122"/>
              </a:rPr>
              <a:t>①</a:t>
            </a:r>
            <a:r>
              <a:rPr lang="zh-CN" altLang="en-US" sz="3200">
                <a:latin typeface="楷体_GB2312" pitchFamily="49" charset="-122"/>
              </a:rPr>
              <a:t>建立（</a:t>
            </a:r>
            <a:r>
              <a:rPr lang="en-US" altLang="zh-CN" sz="3200">
                <a:latin typeface="楷体_GB2312" pitchFamily="49" charset="-122"/>
              </a:rPr>
              <a:t>Create</a:t>
            </a:r>
            <a:r>
              <a:rPr lang="zh-CN" altLang="en-US" sz="3200">
                <a:latin typeface="楷体_GB2312" pitchFamily="49" charset="-122"/>
              </a:rPr>
              <a:t>）一个数据结构</a:t>
            </a:r>
          </a:p>
        </p:txBody>
      </p:sp>
      <p:sp>
        <p:nvSpPr>
          <p:cNvPr id="20494" name="Text Box 14"/>
          <p:cNvSpPr txBox="1">
            <a:spLocks noChangeArrowheads="1"/>
          </p:cNvSpPr>
          <p:nvPr/>
        </p:nvSpPr>
        <p:spPr bwMode="auto">
          <a:xfrm>
            <a:off x="539750" y="5994400"/>
            <a:ext cx="62642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②</a:t>
            </a:r>
            <a:r>
              <a:rPr lang="zh-CN" altLang="en-US" sz="3200">
                <a:latin typeface="楷体_GB2312" pitchFamily="49" charset="-122"/>
              </a:rPr>
              <a:t>消除（</a:t>
            </a:r>
            <a:r>
              <a:rPr lang="en-US" altLang="zh-CN" sz="3200">
                <a:latin typeface="楷体_GB2312" pitchFamily="49" charset="-122"/>
              </a:rPr>
              <a:t>Destroy</a:t>
            </a:r>
            <a:r>
              <a:rPr lang="zh-CN" altLang="en-US" sz="3200">
                <a:latin typeface="楷体_GB2312" pitchFamily="49" charset="-122"/>
              </a:rPr>
              <a:t>）一个数据结构</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strips(downRight)">
                                      <p:cBhvr>
                                        <p:cTn id="7" dur="500"/>
                                        <p:tgtEl>
                                          <p:spTgt spid="20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strips(downRight)">
                                      <p:cBhvr>
                                        <p:cTn id="12" dur="500"/>
                                        <p:tgtEl>
                                          <p:spTgt spid="20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489"/>
                                        </p:tgtEl>
                                        <p:attrNameLst>
                                          <p:attrName>style.visibility</p:attrName>
                                        </p:attrNameLst>
                                      </p:cBhvr>
                                      <p:to>
                                        <p:strVal val="visible"/>
                                      </p:to>
                                    </p:set>
                                    <p:animEffect transition="in" filter="strips(downRight)">
                                      <p:cBhvr>
                                        <p:cTn id="17" dur="500"/>
                                        <p:tgtEl>
                                          <p:spTgt spid="20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491"/>
                                        </p:tgtEl>
                                        <p:attrNameLst>
                                          <p:attrName>style.visibility</p:attrName>
                                        </p:attrNameLst>
                                      </p:cBhvr>
                                      <p:to>
                                        <p:strVal val="visible"/>
                                      </p:to>
                                    </p:set>
                                    <p:animEffect transition="in" filter="strips(downRight)">
                                      <p:cBhvr>
                                        <p:cTn id="22" dur="500"/>
                                        <p:tgtEl>
                                          <p:spTgt spid="204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492"/>
                                        </p:tgtEl>
                                        <p:attrNameLst>
                                          <p:attrName>style.visibility</p:attrName>
                                        </p:attrNameLst>
                                      </p:cBhvr>
                                      <p:to>
                                        <p:strVal val="visible"/>
                                      </p:to>
                                    </p:set>
                                    <p:animEffect transition="in" filter="strips(downRight)">
                                      <p:cBhvr>
                                        <p:cTn id="27" dur="500"/>
                                        <p:tgtEl>
                                          <p:spTgt spid="204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493"/>
                                        </p:tgtEl>
                                        <p:attrNameLst>
                                          <p:attrName>style.visibility</p:attrName>
                                        </p:attrNameLst>
                                      </p:cBhvr>
                                      <p:to>
                                        <p:strVal val="visible"/>
                                      </p:to>
                                    </p:set>
                                    <p:animEffect transition="in" filter="strips(downRight)">
                                      <p:cBhvr>
                                        <p:cTn id="32" dur="500"/>
                                        <p:tgtEl>
                                          <p:spTgt spid="204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0494"/>
                                        </p:tgtEl>
                                        <p:attrNameLst>
                                          <p:attrName>style.visibility</p:attrName>
                                        </p:attrNameLst>
                                      </p:cBhvr>
                                      <p:to>
                                        <p:strVal val="visible"/>
                                      </p:to>
                                    </p:set>
                                    <p:animEffect transition="in" filter="strips(downRight)">
                                      <p:cBhvr>
                                        <p:cTn id="37"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8" grpId="0" autoUpdateAnimBg="0"/>
      <p:bldP spid="20489" grpId="0" autoUpdateAnimBg="0"/>
      <p:bldP spid="20491" grpId="0" autoUpdateAnimBg="0"/>
      <p:bldP spid="20492" grpId="0" autoUpdateAnimBg="0"/>
      <p:bldP spid="20493" grpId="0" autoUpdateAnimBg="0"/>
      <p:bldP spid="2049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7" name="Text Box 5"/>
          <p:cNvSpPr txBox="1">
            <a:spLocks noChangeArrowheads="1"/>
          </p:cNvSpPr>
          <p:nvPr/>
        </p:nvSpPr>
        <p:spPr bwMode="auto">
          <a:xfrm>
            <a:off x="323850" y="44450"/>
            <a:ext cx="8280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③</a:t>
            </a:r>
            <a:r>
              <a:rPr lang="zh-CN" altLang="en-US" sz="3200">
                <a:latin typeface="楷体_GB2312" pitchFamily="49" charset="-122"/>
              </a:rPr>
              <a:t>从一个数据结构中删除（</a:t>
            </a:r>
            <a:r>
              <a:rPr lang="en-US" altLang="zh-CN" sz="3200">
                <a:latin typeface="楷体_GB2312" pitchFamily="49" charset="-122"/>
              </a:rPr>
              <a:t>Delete</a:t>
            </a:r>
            <a:r>
              <a:rPr lang="zh-CN" altLang="en-US" sz="3200">
                <a:latin typeface="楷体_GB2312" pitchFamily="49" charset="-122"/>
              </a:rPr>
              <a:t>）一个数据元素</a:t>
            </a:r>
          </a:p>
        </p:txBody>
      </p:sp>
      <p:sp>
        <p:nvSpPr>
          <p:cNvPr id="212998" name="Text Box 6"/>
          <p:cNvSpPr txBox="1">
            <a:spLocks noChangeArrowheads="1"/>
          </p:cNvSpPr>
          <p:nvPr/>
        </p:nvSpPr>
        <p:spPr bwMode="auto">
          <a:xfrm>
            <a:off x="395288" y="1341438"/>
            <a:ext cx="82819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④</a:t>
            </a:r>
            <a:r>
              <a:rPr lang="zh-CN" altLang="en-US" sz="3200">
                <a:latin typeface="楷体_GB2312" pitchFamily="49" charset="-122"/>
              </a:rPr>
              <a:t>把一个数据元素插入（</a:t>
            </a:r>
            <a:r>
              <a:rPr lang="en-US" altLang="zh-CN" sz="3200">
                <a:latin typeface="楷体_GB2312" pitchFamily="49" charset="-122"/>
              </a:rPr>
              <a:t>Insert</a:t>
            </a:r>
            <a:r>
              <a:rPr lang="zh-CN" altLang="en-US" sz="3200">
                <a:latin typeface="楷体_GB2312" pitchFamily="49" charset="-122"/>
              </a:rPr>
              <a:t>）到一个数据结构中</a:t>
            </a:r>
          </a:p>
        </p:txBody>
      </p:sp>
      <p:sp>
        <p:nvSpPr>
          <p:cNvPr id="212999" name="Text Box 7"/>
          <p:cNvSpPr txBox="1">
            <a:spLocks noChangeArrowheads="1"/>
          </p:cNvSpPr>
          <p:nvPr/>
        </p:nvSpPr>
        <p:spPr bwMode="auto">
          <a:xfrm>
            <a:off x="323850" y="2608263"/>
            <a:ext cx="75612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⑤</a:t>
            </a:r>
            <a:r>
              <a:rPr lang="zh-CN" altLang="en-US" sz="3200">
                <a:latin typeface="楷体_GB2312" pitchFamily="49" charset="-122"/>
              </a:rPr>
              <a:t>对一个数据结构进行访问（</a:t>
            </a:r>
            <a:r>
              <a:rPr lang="en-US" altLang="zh-CN" sz="3200">
                <a:latin typeface="楷体_GB2312" pitchFamily="49" charset="-122"/>
              </a:rPr>
              <a:t>Access</a:t>
            </a:r>
            <a:r>
              <a:rPr lang="zh-CN" altLang="en-US" sz="3200">
                <a:latin typeface="楷体_GB2312" pitchFamily="49" charset="-122"/>
              </a:rPr>
              <a:t>）</a:t>
            </a:r>
          </a:p>
        </p:txBody>
      </p:sp>
      <p:sp>
        <p:nvSpPr>
          <p:cNvPr id="213000" name="Text Box 8"/>
          <p:cNvSpPr txBox="1">
            <a:spLocks noChangeArrowheads="1"/>
          </p:cNvSpPr>
          <p:nvPr/>
        </p:nvSpPr>
        <p:spPr bwMode="auto">
          <a:xfrm>
            <a:off x="325438" y="3392488"/>
            <a:ext cx="835183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⑥</a:t>
            </a:r>
            <a:r>
              <a:rPr lang="zh-CN" altLang="en-US" sz="3200">
                <a:latin typeface="楷体_GB2312" pitchFamily="49" charset="-122"/>
              </a:rPr>
              <a:t>对一个数据结构（中的数据元素）进行修改（</a:t>
            </a:r>
            <a:r>
              <a:rPr lang="en-US" altLang="zh-CN" sz="3200">
                <a:latin typeface="楷体_GB2312" pitchFamily="49" charset="-122"/>
              </a:rPr>
              <a:t>Modify</a:t>
            </a:r>
            <a:r>
              <a:rPr lang="zh-CN" altLang="en-US" sz="3200">
                <a:latin typeface="楷体_GB2312" pitchFamily="49" charset="-122"/>
              </a:rPr>
              <a:t>）</a:t>
            </a:r>
          </a:p>
        </p:txBody>
      </p:sp>
      <p:sp>
        <p:nvSpPr>
          <p:cNvPr id="213001" name="Text Box 9"/>
          <p:cNvSpPr txBox="1">
            <a:spLocks noChangeArrowheads="1"/>
          </p:cNvSpPr>
          <p:nvPr/>
        </p:nvSpPr>
        <p:spPr bwMode="auto">
          <a:xfrm>
            <a:off x="323850" y="4768850"/>
            <a:ext cx="69119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⑦</a:t>
            </a:r>
            <a:r>
              <a:rPr lang="zh-CN" altLang="en-US" sz="3200">
                <a:latin typeface="楷体_GB2312" pitchFamily="49" charset="-122"/>
              </a:rPr>
              <a:t>对一个数据结构进行排序（</a:t>
            </a:r>
            <a:r>
              <a:rPr lang="en-US" altLang="zh-CN" sz="3200">
                <a:latin typeface="楷体_GB2312" pitchFamily="49" charset="-122"/>
              </a:rPr>
              <a:t>Sort</a:t>
            </a:r>
            <a:r>
              <a:rPr lang="zh-CN" altLang="en-US" sz="3200">
                <a:latin typeface="楷体_GB2312" pitchFamily="49" charset="-122"/>
              </a:rPr>
              <a:t>）</a:t>
            </a:r>
          </a:p>
        </p:txBody>
      </p:sp>
      <p:sp>
        <p:nvSpPr>
          <p:cNvPr id="213002" name="Text Box 10"/>
          <p:cNvSpPr txBox="1">
            <a:spLocks noChangeArrowheads="1"/>
          </p:cNvSpPr>
          <p:nvPr/>
        </p:nvSpPr>
        <p:spPr bwMode="auto">
          <a:xfrm>
            <a:off x="322263" y="5705475"/>
            <a:ext cx="71294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spcBef>
                <a:spcPct val="50000"/>
              </a:spcBef>
            </a:pPr>
            <a:r>
              <a:rPr lang="zh-CN" altLang="zh-CN" sz="3200">
                <a:latin typeface="楷体_GB2312" pitchFamily="49" charset="-122"/>
              </a:rPr>
              <a:t>⑧</a:t>
            </a:r>
            <a:r>
              <a:rPr lang="zh-CN" altLang="en-US" sz="3200">
                <a:latin typeface="楷体_GB2312" pitchFamily="49" charset="-122"/>
              </a:rPr>
              <a:t>对一个数据结构进行查找（</a:t>
            </a:r>
            <a:r>
              <a:rPr lang="en-US" altLang="zh-CN" sz="3200">
                <a:latin typeface="楷体_GB2312" pitchFamily="49" charset="-122"/>
              </a:rPr>
              <a:t>Search</a:t>
            </a:r>
            <a:r>
              <a:rPr lang="zh-CN" altLang="en-US" sz="3200">
                <a:latin typeface="楷体_GB2312"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strips(downRight)">
                                      <p:cBhvr>
                                        <p:cTn id="7" dur="500"/>
                                        <p:tgtEl>
                                          <p:spTgt spid="212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2998"/>
                                        </p:tgtEl>
                                        <p:attrNameLst>
                                          <p:attrName>style.visibility</p:attrName>
                                        </p:attrNameLst>
                                      </p:cBhvr>
                                      <p:to>
                                        <p:strVal val="visible"/>
                                      </p:to>
                                    </p:set>
                                    <p:animEffect transition="in" filter="strips(downRight)">
                                      <p:cBhvr>
                                        <p:cTn id="12" dur="500"/>
                                        <p:tgtEl>
                                          <p:spTgt spid="212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2999"/>
                                        </p:tgtEl>
                                        <p:attrNameLst>
                                          <p:attrName>style.visibility</p:attrName>
                                        </p:attrNameLst>
                                      </p:cBhvr>
                                      <p:to>
                                        <p:strVal val="visible"/>
                                      </p:to>
                                    </p:set>
                                    <p:animEffect transition="in" filter="strips(downRight)">
                                      <p:cBhvr>
                                        <p:cTn id="17" dur="500"/>
                                        <p:tgtEl>
                                          <p:spTgt spid="212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3000"/>
                                        </p:tgtEl>
                                        <p:attrNameLst>
                                          <p:attrName>style.visibility</p:attrName>
                                        </p:attrNameLst>
                                      </p:cBhvr>
                                      <p:to>
                                        <p:strVal val="visible"/>
                                      </p:to>
                                    </p:set>
                                    <p:animEffect transition="in" filter="strips(downRight)">
                                      <p:cBhvr>
                                        <p:cTn id="22" dur="500"/>
                                        <p:tgtEl>
                                          <p:spTgt spid="2130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3001"/>
                                        </p:tgtEl>
                                        <p:attrNameLst>
                                          <p:attrName>style.visibility</p:attrName>
                                        </p:attrNameLst>
                                      </p:cBhvr>
                                      <p:to>
                                        <p:strVal val="visible"/>
                                      </p:to>
                                    </p:set>
                                    <p:animEffect transition="in" filter="strips(downRight)">
                                      <p:cBhvr>
                                        <p:cTn id="27" dur="500"/>
                                        <p:tgtEl>
                                          <p:spTgt spid="2130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13002"/>
                                        </p:tgtEl>
                                        <p:attrNameLst>
                                          <p:attrName>style.visibility</p:attrName>
                                        </p:attrNameLst>
                                      </p:cBhvr>
                                      <p:to>
                                        <p:strVal val="visible"/>
                                      </p:to>
                                    </p:set>
                                    <p:animEffect transition="in" filter="strips(downRight)">
                                      <p:cBhvr>
                                        <p:cTn id="32" dur="500"/>
                                        <p:tgtEl>
                                          <p:spTgt spid="21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autoUpdateAnimBg="0"/>
      <p:bldP spid="212998" grpId="0" autoUpdateAnimBg="0"/>
      <p:bldP spid="212999" grpId="0" autoUpdateAnimBg="0"/>
      <p:bldP spid="213000" grpId="0" autoUpdateAnimBg="0"/>
      <p:bldP spid="213001" grpId="0" autoUpdateAnimBg="0"/>
      <p:bldP spid="21300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473075" y="836613"/>
            <a:ext cx="805973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latin typeface="楷体_GB2312" pitchFamily="49" charset="-122"/>
              </a:rPr>
              <a:t>ADT</a:t>
            </a:r>
            <a:r>
              <a:rPr lang="en-US" altLang="zh-CN" sz="3200">
                <a:latin typeface="楷体_GB2312" pitchFamily="49" charset="-122"/>
              </a:rPr>
              <a:t> </a:t>
            </a:r>
            <a:r>
              <a:rPr lang="zh-CN" altLang="en-US" sz="3200" b="1">
                <a:latin typeface="楷体_GB2312" pitchFamily="49" charset="-122"/>
              </a:rPr>
              <a:t>抽象数据类型名 </a:t>
            </a:r>
            <a:r>
              <a:rPr lang="en-US" altLang="zh-CN" sz="3200" b="1">
                <a:latin typeface="楷体_GB2312" pitchFamily="49" charset="-122"/>
              </a:rPr>
              <a:t>{</a:t>
            </a:r>
            <a:endParaRPr lang="en-US" altLang="zh-CN" sz="3200">
              <a:latin typeface="楷体_GB2312" pitchFamily="49" charset="-122"/>
            </a:endParaRPr>
          </a:p>
          <a:p>
            <a:pPr eaLnBrk="1" hangingPunct="1">
              <a:lnSpc>
                <a:spcPct val="120000"/>
              </a:lnSpc>
            </a:pPr>
            <a:r>
              <a:rPr lang="en-US" altLang="zh-CN" sz="3200" b="1">
                <a:latin typeface="楷体_GB2312" pitchFamily="49" charset="-122"/>
              </a:rPr>
              <a:t>        </a:t>
            </a:r>
            <a:r>
              <a:rPr lang="zh-CN" altLang="en-US" sz="3200" b="1">
                <a:latin typeface="楷体_GB2312" pitchFamily="49" charset="-122"/>
              </a:rPr>
              <a:t>数据对象：</a:t>
            </a:r>
            <a:r>
              <a:rPr lang="en-US" altLang="zh-CN" sz="3200">
                <a:latin typeface="楷体_GB2312" pitchFamily="49" charset="-122"/>
              </a:rPr>
              <a:t>〈</a:t>
            </a:r>
            <a:r>
              <a:rPr lang="zh-CN" altLang="en-US" sz="3200">
                <a:latin typeface="楷体_GB2312" pitchFamily="49" charset="-122"/>
              </a:rPr>
              <a:t>数据对象的定义</a:t>
            </a:r>
            <a:r>
              <a:rPr lang="en-US" altLang="zh-CN" sz="3200">
                <a:latin typeface="楷体_GB2312" pitchFamily="49" charset="-122"/>
              </a:rPr>
              <a:t>〉</a:t>
            </a:r>
          </a:p>
          <a:p>
            <a:pPr eaLnBrk="1" hangingPunct="1">
              <a:lnSpc>
                <a:spcPct val="120000"/>
              </a:lnSpc>
            </a:pPr>
            <a:r>
              <a:rPr lang="en-US" altLang="zh-CN" sz="3200">
                <a:latin typeface="楷体_GB2312" pitchFamily="49" charset="-122"/>
              </a:rPr>
              <a:t>  </a:t>
            </a:r>
            <a:r>
              <a:rPr lang="en-US" altLang="zh-CN" sz="3200" b="1">
                <a:latin typeface="楷体_GB2312" pitchFamily="49" charset="-122"/>
              </a:rPr>
              <a:t>      </a:t>
            </a:r>
            <a:r>
              <a:rPr lang="zh-CN" altLang="en-US" sz="3200" b="1">
                <a:latin typeface="楷体_GB2312" pitchFamily="49" charset="-122"/>
              </a:rPr>
              <a:t>数据关系：</a:t>
            </a:r>
            <a:r>
              <a:rPr lang="en-US" altLang="zh-CN" sz="3200">
                <a:latin typeface="楷体_GB2312" pitchFamily="49" charset="-122"/>
              </a:rPr>
              <a:t>〈</a:t>
            </a:r>
            <a:r>
              <a:rPr lang="zh-CN" altLang="en-US" sz="3200">
                <a:latin typeface="楷体_GB2312" pitchFamily="49" charset="-122"/>
              </a:rPr>
              <a:t>数据关系的定义</a:t>
            </a:r>
            <a:r>
              <a:rPr lang="en-US" altLang="zh-CN" sz="3200">
                <a:latin typeface="楷体_GB2312" pitchFamily="49" charset="-122"/>
              </a:rPr>
              <a:t>〉</a:t>
            </a:r>
          </a:p>
          <a:p>
            <a:pPr eaLnBrk="1" hangingPunct="1">
              <a:lnSpc>
                <a:spcPct val="120000"/>
              </a:lnSpc>
            </a:pPr>
            <a:r>
              <a:rPr lang="en-US" altLang="zh-CN" sz="3200">
                <a:latin typeface="楷体_GB2312" pitchFamily="49" charset="-122"/>
              </a:rPr>
              <a:t> </a:t>
            </a:r>
            <a:r>
              <a:rPr lang="en-US" altLang="zh-CN" sz="3200" b="1">
                <a:latin typeface="楷体_GB2312" pitchFamily="49" charset="-122"/>
              </a:rPr>
              <a:t>       </a:t>
            </a:r>
            <a:r>
              <a:rPr lang="zh-CN" altLang="en-US" sz="3200" b="1">
                <a:latin typeface="楷体_GB2312" pitchFamily="49" charset="-122"/>
              </a:rPr>
              <a:t>基本操作：</a:t>
            </a:r>
            <a:r>
              <a:rPr lang="en-US" altLang="zh-CN" sz="3200">
                <a:latin typeface="楷体_GB2312" pitchFamily="49" charset="-122"/>
              </a:rPr>
              <a:t>〈</a:t>
            </a:r>
            <a:r>
              <a:rPr lang="zh-CN" altLang="en-US" sz="3200">
                <a:latin typeface="楷体_GB2312" pitchFamily="49" charset="-122"/>
              </a:rPr>
              <a:t>基本操作的定义</a:t>
            </a:r>
            <a:r>
              <a:rPr lang="en-US" altLang="zh-CN" sz="3200">
                <a:latin typeface="楷体_GB2312" pitchFamily="49" charset="-122"/>
              </a:rPr>
              <a:t>〉</a:t>
            </a:r>
          </a:p>
          <a:p>
            <a:pPr eaLnBrk="1" hangingPunct="1">
              <a:lnSpc>
                <a:spcPct val="120000"/>
              </a:lnSpc>
            </a:pPr>
            <a:r>
              <a:rPr lang="en-US" altLang="zh-CN" sz="3200" b="1">
                <a:latin typeface="楷体_GB2312" pitchFamily="49" charset="-122"/>
              </a:rPr>
              <a:t>} ADT</a:t>
            </a:r>
            <a:r>
              <a:rPr lang="en-US" altLang="zh-CN" sz="3200">
                <a:latin typeface="楷体_GB2312" pitchFamily="49" charset="-122"/>
              </a:rPr>
              <a:t> </a:t>
            </a:r>
            <a:r>
              <a:rPr lang="zh-CN" altLang="en-US" sz="3200">
                <a:latin typeface="楷体_GB2312" pitchFamily="49" charset="-122"/>
              </a:rPr>
              <a:t>抽象数据类型名</a:t>
            </a:r>
          </a:p>
        </p:txBody>
      </p:sp>
      <p:sp>
        <p:nvSpPr>
          <p:cNvPr id="214019" name="Text Box 3"/>
          <p:cNvSpPr txBox="1">
            <a:spLocks noChangeArrowheads="1"/>
          </p:cNvSpPr>
          <p:nvPr/>
        </p:nvSpPr>
        <p:spPr bwMode="auto">
          <a:xfrm>
            <a:off x="425450" y="4046538"/>
            <a:ext cx="526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latin typeface="楷体_GB2312" pitchFamily="49" charset="-122"/>
              </a:rPr>
              <a:t>其中基本操作的定义格式为</a:t>
            </a:r>
            <a:r>
              <a:rPr lang="en-US" altLang="zh-CN" sz="3200">
                <a:latin typeface="楷体_GB2312" pitchFamily="49" charset="-122"/>
              </a:rPr>
              <a:t>:</a:t>
            </a:r>
          </a:p>
        </p:txBody>
      </p:sp>
      <p:sp>
        <p:nvSpPr>
          <p:cNvPr id="214020" name="Text Box 4"/>
          <p:cNvSpPr txBox="1">
            <a:spLocks noChangeArrowheads="1"/>
          </p:cNvSpPr>
          <p:nvPr/>
        </p:nvSpPr>
        <p:spPr bwMode="auto">
          <a:xfrm>
            <a:off x="1327150" y="4719638"/>
            <a:ext cx="64897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latin typeface="楷体_GB2312" pitchFamily="49" charset="-122"/>
              </a:rPr>
              <a:t>&lt;</a:t>
            </a:r>
            <a:r>
              <a:rPr lang="zh-CN" altLang="en-US" sz="3200" b="1">
                <a:latin typeface="楷体_GB2312" pitchFamily="49" charset="-122"/>
              </a:rPr>
              <a:t>基本操作名</a:t>
            </a:r>
            <a:r>
              <a:rPr lang="en-US" altLang="zh-CN" sz="3200" b="1">
                <a:latin typeface="楷体_GB2312" pitchFamily="49" charset="-122"/>
              </a:rPr>
              <a:t>&gt;(&lt;</a:t>
            </a:r>
            <a:r>
              <a:rPr lang="zh-CN" altLang="en-US" sz="3200">
                <a:latin typeface="楷体_GB2312" pitchFamily="49" charset="-122"/>
              </a:rPr>
              <a:t>参数表</a:t>
            </a:r>
            <a:r>
              <a:rPr lang="en-US" altLang="zh-CN" sz="3200">
                <a:latin typeface="楷体_GB2312" pitchFamily="49" charset="-122"/>
              </a:rPr>
              <a:t>&gt;)</a:t>
            </a:r>
          </a:p>
          <a:p>
            <a:pPr eaLnBrk="1" hangingPunct="1">
              <a:lnSpc>
                <a:spcPct val="120000"/>
              </a:lnSpc>
            </a:pPr>
            <a:r>
              <a:rPr lang="en-US" altLang="zh-CN" sz="3200">
                <a:latin typeface="楷体_GB2312" pitchFamily="49" charset="-122"/>
              </a:rPr>
              <a:t>   </a:t>
            </a:r>
            <a:r>
              <a:rPr lang="en-US" altLang="zh-CN" sz="3200" b="1">
                <a:latin typeface="楷体_GB2312" pitchFamily="49" charset="-122"/>
              </a:rPr>
              <a:t> </a:t>
            </a:r>
            <a:r>
              <a:rPr lang="zh-CN" altLang="en-US" sz="3200" b="1">
                <a:latin typeface="楷体_GB2312" pitchFamily="49" charset="-122"/>
              </a:rPr>
              <a:t>初始条件：</a:t>
            </a:r>
            <a:r>
              <a:rPr lang="en-US" altLang="zh-CN" sz="3200">
                <a:latin typeface="楷体_GB2312" pitchFamily="49" charset="-122"/>
              </a:rPr>
              <a:t>〈</a:t>
            </a:r>
            <a:r>
              <a:rPr lang="zh-CN" altLang="en-US" sz="3200">
                <a:latin typeface="楷体_GB2312" pitchFamily="49" charset="-122"/>
              </a:rPr>
              <a:t>初始条件描述</a:t>
            </a:r>
            <a:r>
              <a:rPr lang="en-US" altLang="zh-CN" sz="3200">
                <a:latin typeface="楷体_GB2312" pitchFamily="49" charset="-122"/>
              </a:rPr>
              <a:t>〉</a:t>
            </a:r>
          </a:p>
          <a:p>
            <a:pPr eaLnBrk="1" hangingPunct="1">
              <a:lnSpc>
                <a:spcPct val="120000"/>
              </a:lnSpc>
            </a:pPr>
            <a:r>
              <a:rPr lang="en-US" altLang="zh-CN" sz="3200">
                <a:latin typeface="楷体_GB2312" pitchFamily="49" charset="-122"/>
              </a:rPr>
              <a:t>    </a:t>
            </a:r>
            <a:r>
              <a:rPr lang="zh-CN" altLang="en-US" sz="3200" b="1">
                <a:latin typeface="楷体_GB2312" pitchFamily="49" charset="-122"/>
              </a:rPr>
              <a:t>操作结果</a:t>
            </a:r>
            <a:r>
              <a:rPr lang="zh-CN" altLang="en-US" sz="3200">
                <a:latin typeface="楷体_GB2312" pitchFamily="49" charset="-122"/>
              </a:rPr>
              <a:t>：</a:t>
            </a:r>
            <a:r>
              <a:rPr lang="en-US" altLang="zh-CN" sz="3200">
                <a:latin typeface="楷体_GB2312" pitchFamily="49" charset="-122"/>
              </a:rPr>
              <a:t>〈</a:t>
            </a:r>
            <a:r>
              <a:rPr lang="zh-CN" altLang="en-US" sz="3200">
                <a:latin typeface="楷体_GB2312" pitchFamily="49" charset="-122"/>
              </a:rPr>
              <a:t>操作结果描述</a:t>
            </a:r>
            <a:r>
              <a:rPr lang="en-US" altLang="zh-CN" sz="3200">
                <a:latin typeface="楷体_GB2312" pitchFamily="49" charset="-122"/>
              </a:rPr>
              <a:t>〉 </a:t>
            </a:r>
          </a:p>
        </p:txBody>
      </p:sp>
      <p:sp>
        <p:nvSpPr>
          <p:cNvPr id="35845" name="Text Box 5"/>
          <p:cNvSpPr txBox="1">
            <a:spLocks noChangeArrowheads="1"/>
          </p:cNvSpPr>
          <p:nvPr/>
        </p:nvSpPr>
        <p:spPr bwMode="auto">
          <a:xfrm>
            <a:off x="250825" y="161925"/>
            <a:ext cx="6100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latin typeface="楷体_GB2312" pitchFamily="49" charset="-122"/>
              </a:rPr>
              <a:t>抽象数据类型的一般定义形式是</a:t>
            </a:r>
            <a:r>
              <a:rPr lang="en-US" altLang="zh-CN" sz="3200" b="1">
                <a:latin typeface="楷体_GB2312"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strips(downLeft)">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wipe(left)">
                                      <p:cBhvr>
                                        <p:cTn id="12" dur="500"/>
                                        <p:tgtEl>
                                          <p:spTgt spid="214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4020"/>
                                        </p:tgtEl>
                                        <p:attrNameLst>
                                          <p:attrName>style.visibility</p:attrName>
                                        </p:attrNameLst>
                                      </p:cBhvr>
                                      <p:to>
                                        <p:strVal val="visible"/>
                                      </p:to>
                                    </p:set>
                                    <p:animEffect transition="in" filter="wipe(left)">
                                      <p:cBhvr>
                                        <p:cTn id="17" dur="75"/>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P spid="214019" grpId="0" autoUpdateAnimBg="0"/>
      <p:bldP spid="2140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180975"/>
            <a:ext cx="855186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solidFill>
                  <a:srgbClr val="000099"/>
                </a:solidFill>
                <a:latin typeface="楷体_GB2312" pitchFamily="49" charset="-122"/>
              </a:rPr>
              <a:t>赋值参数</a:t>
            </a:r>
            <a:r>
              <a:rPr lang="zh-CN" altLang="en-US" sz="3200" b="1">
                <a:latin typeface="楷体_GB2312" pitchFamily="49" charset="-122"/>
              </a:rPr>
              <a:t>  </a:t>
            </a:r>
            <a:r>
              <a:rPr lang="zh-CN" altLang="en-US" sz="3200">
                <a:latin typeface="楷体_GB2312" pitchFamily="49" charset="-122"/>
              </a:rPr>
              <a:t>只为操作提供输入值；</a:t>
            </a:r>
          </a:p>
          <a:p>
            <a:pPr eaLnBrk="1" hangingPunct="1">
              <a:lnSpc>
                <a:spcPct val="120000"/>
              </a:lnSpc>
            </a:pPr>
            <a:r>
              <a:rPr lang="zh-CN" altLang="en-US" sz="3200" b="1">
                <a:solidFill>
                  <a:srgbClr val="000099"/>
                </a:solidFill>
                <a:latin typeface="楷体_GB2312" pitchFamily="49" charset="-122"/>
              </a:rPr>
              <a:t>引用参数</a:t>
            </a:r>
            <a:r>
              <a:rPr lang="zh-CN" altLang="en-US" sz="3200" b="1">
                <a:latin typeface="楷体_GB2312" pitchFamily="49" charset="-122"/>
              </a:rPr>
              <a:t>  </a:t>
            </a:r>
            <a:r>
              <a:rPr lang="zh-CN" altLang="en-US" sz="3200">
                <a:latin typeface="楷体_GB2312" pitchFamily="49" charset="-122"/>
              </a:rPr>
              <a:t>以</a:t>
            </a:r>
            <a:r>
              <a:rPr lang="en-US" altLang="zh-CN" sz="3200" b="1">
                <a:solidFill>
                  <a:srgbClr val="000099"/>
                </a:solidFill>
                <a:latin typeface="楷体_GB2312" pitchFamily="49" charset="-122"/>
              </a:rPr>
              <a:t>&amp;</a:t>
            </a:r>
            <a:r>
              <a:rPr lang="zh-CN" altLang="en-US" sz="3200">
                <a:latin typeface="楷体_GB2312" pitchFamily="49" charset="-122"/>
              </a:rPr>
              <a:t>打头，除可提供输入值外，还将    </a:t>
            </a:r>
          </a:p>
          <a:p>
            <a:pPr eaLnBrk="1" hangingPunct="1">
              <a:lnSpc>
                <a:spcPct val="120000"/>
              </a:lnSpc>
            </a:pPr>
            <a:r>
              <a:rPr lang="zh-CN" altLang="en-US" sz="3200">
                <a:latin typeface="楷体_GB2312" pitchFamily="49" charset="-122"/>
              </a:rPr>
              <a:t>          返回操作结果。</a:t>
            </a:r>
          </a:p>
        </p:txBody>
      </p:sp>
      <p:sp>
        <p:nvSpPr>
          <p:cNvPr id="40963" name="Text Box 3"/>
          <p:cNvSpPr txBox="1">
            <a:spLocks noChangeArrowheads="1"/>
          </p:cNvSpPr>
          <p:nvPr/>
        </p:nvSpPr>
        <p:spPr bwMode="auto">
          <a:xfrm>
            <a:off x="400050" y="2209800"/>
            <a:ext cx="83629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solidFill>
                  <a:srgbClr val="000099"/>
                </a:solidFill>
                <a:latin typeface="楷体_GB2312" pitchFamily="49" charset="-122"/>
              </a:rPr>
              <a:t>初始条件</a:t>
            </a:r>
            <a:r>
              <a:rPr lang="zh-CN" altLang="en-US" sz="3200" b="1">
                <a:latin typeface="楷体_GB2312" pitchFamily="49" charset="-122"/>
              </a:rPr>
              <a:t> </a:t>
            </a:r>
            <a:r>
              <a:rPr lang="zh-CN" altLang="en-US" sz="3200">
                <a:latin typeface="楷体_GB2312" pitchFamily="49" charset="-122"/>
              </a:rPr>
              <a:t>描述操作执行之前的数据结构和参数应满足的条件，若不满足，则操作失败，并返回相应出错信息。</a:t>
            </a:r>
          </a:p>
        </p:txBody>
      </p:sp>
      <p:sp>
        <p:nvSpPr>
          <p:cNvPr id="40964" name="Text Box 4"/>
          <p:cNvSpPr txBox="1">
            <a:spLocks noChangeArrowheads="1"/>
          </p:cNvSpPr>
          <p:nvPr/>
        </p:nvSpPr>
        <p:spPr bwMode="auto">
          <a:xfrm>
            <a:off x="450850" y="4149725"/>
            <a:ext cx="82359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solidFill>
                  <a:srgbClr val="000099"/>
                </a:solidFill>
                <a:latin typeface="楷体_GB2312" pitchFamily="49" charset="-122"/>
              </a:rPr>
              <a:t>操作结果</a:t>
            </a:r>
            <a:r>
              <a:rPr lang="zh-CN" altLang="en-US" sz="3200" b="1">
                <a:latin typeface="楷体_GB2312" pitchFamily="49" charset="-122"/>
              </a:rPr>
              <a:t> </a:t>
            </a:r>
            <a:r>
              <a:rPr lang="zh-CN" altLang="en-US" sz="3200">
                <a:latin typeface="楷体_GB2312" pitchFamily="49" charset="-122"/>
              </a:rPr>
              <a:t>说明在操作正常完成之后，数据结构的变化状况和应返回的结果。</a:t>
            </a:r>
          </a:p>
        </p:txBody>
      </p:sp>
      <p:sp>
        <p:nvSpPr>
          <p:cNvPr id="40966" name="Rectangle 6"/>
          <p:cNvSpPr>
            <a:spLocks noChangeArrowheads="1"/>
          </p:cNvSpPr>
          <p:nvPr/>
        </p:nvSpPr>
        <p:spPr bwMode="auto">
          <a:xfrm>
            <a:off x="914400" y="5526088"/>
            <a:ext cx="5873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200">
                <a:latin typeface="楷体_GB2312" pitchFamily="49" charset="-122"/>
              </a:rPr>
              <a:t>初始条件可以为空，并可省略。</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lt">
                                    <p:tmPct val="100000"/>
                                  </p:iterate>
                                  <p:childTnLst>
                                    <p:set>
                                      <p:cBhvr>
                                        <p:cTn id="6" dur="1" fill="hold">
                                          <p:stCondLst>
                                            <p:cond delay="0"/>
                                          </p:stCondLst>
                                        </p:cTn>
                                        <p:tgtEl>
                                          <p:spTgt spid="40962"/>
                                        </p:tgtEl>
                                        <p:attrNameLst>
                                          <p:attrName>style.visibility</p:attrName>
                                        </p:attrNameLst>
                                      </p:cBhvr>
                                      <p:to>
                                        <p:strVal val="visible"/>
                                      </p:to>
                                    </p:set>
                                    <p:animEffect transition="in" filter="strips(downRight)">
                                      <p:cBhvr>
                                        <p:cTn id="7" dur="75"/>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40963"/>
                                        </p:tgtEl>
                                        <p:attrNameLst>
                                          <p:attrName>style.visibility</p:attrName>
                                        </p:attrNameLst>
                                      </p:cBhvr>
                                      <p:to>
                                        <p:strVal val="visible"/>
                                      </p:to>
                                    </p:set>
                                    <p:animEffect transition="in" filter="strips(downRight)">
                                      <p:cBhvr>
                                        <p:cTn id="12" dur="75"/>
                                        <p:tgtEl>
                                          <p:spTgt spid="40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lt">
                                    <p:tmPct val="100000"/>
                                  </p:iterate>
                                  <p:childTnLst>
                                    <p:set>
                                      <p:cBhvr>
                                        <p:cTn id="16" dur="1" fill="hold">
                                          <p:stCondLst>
                                            <p:cond delay="0"/>
                                          </p:stCondLst>
                                        </p:cTn>
                                        <p:tgtEl>
                                          <p:spTgt spid="40964"/>
                                        </p:tgtEl>
                                        <p:attrNameLst>
                                          <p:attrName>style.visibility</p:attrName>
                                        </p:attrNameLst>
                                      </p:cBhvr>
                                      <p:to>
                                        <p:strVal val="visible"/>
                                      </p:to>
                                    </p:set>
                                    <p:animEffect transition="in" filter="strips(downRight)">
                                      <p:cBhvr>
                                        <p:cTn id="17" dur="75"/>
                                        <p:tgtEl>
                                          <p:spTgt spid="40964"/>
                                        </p:tgtEl>
                                      </p:cBhvr>
                                    </p:animEffect>
                                  </p:childTnLst>
                                </p:cTn>
                              </p:par>
                            </p:childTnLst>
                          </p:cTn>
                        </p:par>
                        <p:par>
                          <p:cTn id="18" fill="hold" nodeType="afterGroup">
                            <p:stCondLst>
                              <p:cond delay="2475"/>
                            </p:stCondLst>
                            <p:childTnLst>
                              <p:par>
                                <p:cTn id="19" presetID="22" presetClass="entr" presetSubtype="8" fill="hold" grpId="0" nodeType="afterEffect">
                                  <p:stCondLst>
                                    <p:cond delay="0"/>
                                  </p:stCondLst>
                                  <p:childTnLst>
                                    <p:set>
                                      <p:cBhvr>
                                        <p:cTn id="20" dur="1" fill="hold">
                                          <p:stCondLst>
                                            <p:cond delay="0"/>
                                          </p:stCondLst>
                                        </p:cTn>
                                        <p:tgtEl>
                                          <p:spTgt spid="40966">
                                            <p:txEl>
                                              <p:pRg st="0" end="0"/>
                                            </p:txEl>
                                          </p:spTgt>
                                        </p:tgtEl>
                                        <p:attrNameLst>
                                          <p:attrName>style.visibility</p:attrName>
                                        </p:attrNameLst>
                                      </p:cBhvr>
                                      <p:to>
                                        <p:strVal val="visible"/>
                                      </p:to>
                                    </p:set>
                                    <p:animEffect transition="in" filter="wipe(left)">
                                      <p:cBhvr>
                                        <p:cTn id="21" dur="500"/>
                                        <p:tgtEl>
                                          <p:spTgt spid="409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4" grpId="0" autoUpdateAnimBg="0"/>
      <p:bldP spid="4096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533400" y="384175"/>
            <a:ext cx="650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例如</a:t>
            </a:r>
            <a:r>
              <a:rPr lang="en-US" altLang="zh-CN" sz="3200" b="1">
                <a:ea typeface="黑体" pitchFamily="2" charset="-122"/>
              </a:rPr>
              <a:t>,</a:t>
            </a:r>
            <a:r>
              <a:rPr lang="zh-CN" altLang="en-US" sz="3200">
                <a:ea typeface="黑体" pitchFamily="2" charset="-122"/>
              </a:rPr>
              <a:t>抽象数据类型“</a:t>
            </a:r>
            <a:r>
              <a:rPr lang="zh-CN" altLang="en-US" sz="3200" b="1">
                <a:ea typeface="黑体" pitchFamily="2" charset="-122"/>
              </a:rPr>
              <a:t>复数</a:t>
            </a:r>
            <a:r>
              <a:rPr lang="zh-CN" altLang="en-US" sz="3200">
                <a:ea typeface="黑体" pitchFamily="2" charset="-122"/>
              </a:rPr>
              <a:t>”的定义</a:t>
            </a:r>
            <a:r>
              <a:rPr lang="en-US" altLang="zh-CN" sz="3200">
                <a:ea typeface="黑体" pitchFamily="2" charset="-122"/>
              </a:rPr>
              <a:t>:</a:t>
            </a:r>
          </a:p>
        </p:txBody>
      </p:sp>
      <p:sp>
        <p:nvSpPr>
          <p:cNvPr id="216067" name="Text Box 3"/>
          <p:cNvSpPr txBox="1">
            <a:spLocks noChangeArrowheads="1"/>
          </p:cNvSpPr>
          <p:nvPr/>
        </p:nvSpPr>
        <p:spPr bwMode="auto">
          <a:xfrm>
            <a:off x="1752600" y="4267200"/>
            <a:ext cx="70866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ea typeface="黑体" pitchFamily="2" charset="-122"/>
              </a:rPr>
              <a:t>R1</a:t>
            </a:r>
            <a:r>
              <a:rPr lang="zh-CN" altLang="en-US" sz="3200">
                <a:ea typeface="黑体" pitchFamily="2" charset="-122"/>
              </a:rPr>
              <a:t>＝</a:t>
            </a:r>
            <a:r>
              <a:rPr lang="en-US" altLang="zh-CN" sz="3200">
                <a:ea typeface="黑体" pitchFamily="2" charset="-122"/>
              </a:rPr>
              <a:t>{&lt;e1,e2&gt; </a:t>
            </a:r>
          </a:p>
          <a:p>
            <a:pPr eaLnBrk="1" hangingPunct="1"/>
            <a:r>
              <a:rPr lang="en-US" altLang="zh-CN" sz="3200">
                <a:ea typeface="黑体" pitchFamily="2" charset="-122"/>
              </a:rPr>
              <a:t>                | e1</a:t>
            </a:r>
            <a:r>
              <a:rPr lang="zh-CN" altLang="en-US" sz="3200">
                <a:ea typeface="黑体" pitchFamily="2" charset="-122"/>
              </a:rPr>
              <a:t>是复数的实数部分</a:t>
            </a:r>
            <a:r>
              <a:rPr lang="en-US" altLang="zh-CN" sz="3200">
                <a:ea typeface="黑体" pitchFamily="2" charset="-122"/>
              </a:rPr>
              <a:t>,</a:t>
            </a:r>
          </a:p>
          <a:p>
            <a:pPr eaLnBrk="1" hangingPunct="1">
              <a:lnSpc>
                <a:spcPct val="150000"/>
              </a:lnSpc>
            </a:pPr>
            <a:r>
              <a:rPr lang="en-US" altLang="zh-CN" sz="3200">
                <a:ea typeface="黑体" pitchFamily="2" charset="-122"/>
              </a:rPr>
              <a:t>                | e2 </a:t>
            </a:r>
            <a:r>
              <a:rPr lang="zh-CN" altLang="en-US" sz="3200">
                <a:ea typeface="黑体" pitchFamily="2" charset="-122"/>
              </a:rPr>
              <a:t>是复数的虚数部分 </a:t>
            </a:r>
            <a:r>
              <a:rPr lang="en-US" altLang="zh-CN" sz="3200">
                <a:ea typeface="黑体" pitchFamily="2" charset="-122"/>
              </a:rPr>
              <a:t>}</a:t>
            </a:r>
          </a:p>
        </p:txBody>
      </p:sp>
      <p:sp>
        <p:nvSpPr>
          <p:cNvPr id="216068" name="Text Box 4"/>
          <p:cNvSpPr txBox="1">
            <a:spLocks noChangeArrowheads="1"/>
          </p:cNvSpPr>
          <p:nvPr/>
        </p:nvSpPr>
        <p:spPr bwMode="auto">
          <a:xfrm>
            <a:off x="558800" y="1241425"/>
            <a:ext cx="2963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ea typeface="黑体" pitchFamily="2" charset="-122"/>
              </a:rPr>
              <a:t>ADT Complex {</a:t>
            </a:r>
          </a:p>
        </p:txBody>
      </p:sp>
      <p:sp>
        <p:nvSpPr>
          <p:cNvPr id="216069" name="Rectangle 5"/>
          <p:cNvSpPr>
            <a:spLocks noChangeArrowheads="1"/>
          </p:cNvSpPr>
          <p:nvPr/>
        </p:nvSpPr>
        <p:spPr bwMode="auto">
          <a:xfrm>
            <a:off x="914400" y="1981200"/>
            <a:ext cx="322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ea typeface="黑体" pitchFamily="2" charset="-122"/>
              </a:rPr>
              <a:t>数据对象：</a:t>
            </a:r>
            <a:endParaRPr lang="zh-CN" altLang="en-US" sz="3200">
              <a:ea typeface="黑体" pitchFamily="2" charset="-122"/>
            </a:endParaRPr>
          </a:p>
        </p:txBody>
      </p:sp>
      <p:sp>
        <p:nvSpPr>
          <p:cNvPr id="216070" name="Rectangle 6"/>
          <p:cNvSpPr>
            <a:spLocks noChangeArrowheads="1"/>
          </p:cNvSpPr>
          <p:nvPr/>
        </p:nvSpPr>
        <p:spPr bwMode="auto">
          <a:xfrm>
            <a:off x="1828800" y="2711450"/>
            <a:ext cx="6096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ea typeface="黑体" pitchFamily="2" charset="-122"/>
              </a:rPr>
              <a:t>D</a:t>
            </a:r>
            <a:r>
              <a:rPr lang="zh-CN" altLang="en-US" sz="3200">
                <a:ea typeface="黑体" pitchFamily="2" charset="-122"/>
              </a:rPr>
              <a:t>＝</a:t>
            </a:r>
            <a:r>
              <a:rPr lang="en-US" altLang="zh-CN" sz="3200">
                <a:ea typeface="黑体" pitchFamily="2" charset="-122"/>
              </a:rPr>
              <a:t>{e1,e2</a:t>
            </a:r>
            <a:r>
              <a:rPr lang="zh-CN" altLang="en-US" sz="3200">
                <a:ea typeface="黑体" pitchFamily="2" charset="-122"/>
              </a:rPr>
              <a:t>｜</a:t>
            </a:r>
            <a:r>
              <a:rPr lang="en-US" altLang="zh-CN" sz="3200">
                <a:ea typeface="黑体" pitchFamily="2" charset="-122"/>
              </a:rPr>
              <a:t>e1,e2∈RealSet  }</a:t>
            </a:r>
          </a:p>
        </p:txBody>
      </p:sp>
      <p:sp>
        <p:nvSpPr>
          <p:cNvPr id="216071" name="Rectangle 7"/>
          <p:cNvSpPr>
            <a:spLocks noChangeArrowheads="1"/>
          </p:cNvSpPr>
          <p:nvPr/>
        </p:nvSpPr>
        <p:spPr bwMode="auto">
          <a:xfrm>
            <a:off x="914400" y="3481388"/>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a typeface="黑体" pitchFamily="2" charset="-122"/>
              </a:rPr>
              <a:t>数据关系：</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left)">
                                      <p:cBhvr>
                                        <p:cTn id="7" dur="500"/>
                                        <p:tgtEl>
                                          <p:spTgt spid="216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Effect transition="in" filter="wipe(left)">
                                      <p:cBhvr>
                                        <p:cTn id="12" dur="500"/>
                                        <p:tgtEl>
                                          <p:spTgt spid="216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6069"/>
                                        </p:tgtEl>
                                        <p:attrNameLst>
                                          <p:attrName>style.visibility</p:attrName>
                                        </p:attrNameLst>
                                      </p:cBhvr>
                                      <p:to>
                                        <p:strVal val="visible"/>
                                      </p:to>
                                    </p:set>
                                    <p:animEffect transition="in" filter="wipe(left)">
                                      <p:cBhvr>
                                        <p:cTn id="17" dur="500"/>
                                        <p:tgtEl>
                                          <p:spTgt spid="21606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16070"/>
                                        </p:tgtEl>
                                        <p:attrNameLst>
                                          <p:attrName>style.visibility</p:attrName>
                                        </p:attrNameLst>
                                      </p:cBhvr>
                                      <p:to>
                                        <p:strVal val="visible"/>
                                      </p:to>
                                    </p:set>
                                    <p:animEffect transition="in" filter="wipe(left)">
                                      <p:cBhvr>
                                        <p:cTn id="21" dur="500"/>
                                        <p:tgtEl>
                                          <p:spTgt spid="2160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6071"/>
                                        </p:tgtEl>
                                        <p:attrNameLst>
                                          <p:attrName>style.visibility</p:attrName>
                                        </p:attrNameLst>
                                      </p:cBhvr>
                                      <p:to>
                                        <p:strVal val="visible"/>
                                      </p:to>
                                    </p:set>
                                    <p:animEffect transition="in" filter="wipe(left)">
                                      <p:cBhvr>
                                        <p:cTn id="26" dur="500"/>
                                        <p:tgtEl>
                                          <p:spTgt spid="216071"/>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6067"/>
                                        </p:tgtEl>
                                        <p:attrNameLst>
                                          <p:attrName>style.visibility</p:attrName>
                                        </p:attrNameLst>
                                      </p:cBhvr>
                                      <p:to>
                                        <p:strVal val="visible"/>
                                      </p:to>
                                    </p:set>
                                    <p:animEffect transition="in" filter="wipe(left)">
                                      <p:cBhvr>
                                        <p:cTn id="30" dur="500"/>
                                        <p:tgtEl>
                                          <p:spTgt spid="216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utoUpdateAnimBg="0"/>
      <p:bldP spid="216067" grpId="0" autoUpdateAnimBg="0"/>
      <p:bldP spid="216068" grpId="0" autoUpdateAnimBg="0"/>
      <p:bldP spid="216069" grpId="0" autoUpdateAnimBg="0"/>
      <p:bldP spid="216070" grpId="0" autoUpdateAnimBg="0"/>
      <p:bldP spid="21607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179388" y="136525"/>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基本操作：</a:t>
            </a:r>
            <a:endParaRPr lang="zh-CN" altLang="en-US" sz="3200">
              <a:ea typeface="黑体" pitchFamily="2" charset="-122"/>
            </a:endParaRPr>
          </a:p>
        </p:txBody>
      </p:sp>
      <p:sp>
        <p:nvSpPr>
          <p:cNvPr id="218115" name="Text Box 3"/>
          <p:cNvSpPr txBox="1">
            <a:spLocks noChangeArrowheads="1"/>
          </p:cNvSpPr>
          <p:nvPr/>
        </p:nvSpPr>
        <p:spPr bwMode="auto">
          <a:xfrm>
            <a:off x="152400" y="1003300"/>
            <a:ext cx="82359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5000"/>
              </a:lnSpc>
            </a:pPr>
            <a:r>
              <a:rPr lang="en-US" altLang="zh-CN" sz="3200">
                <a:ea typeface="黑体" pitchFamily="2" charset="-122"/>
              </a:rPr>
              <a:t>    </a:t>
            </a:r>
            <a:r>
              <a:rPr lang="en-US" altLang="zh-CN" sz="3200" b="1">
                <a:ea typeface="黑体" pitchFamily="2" charset="-122"/>
              </a:rPr>
              <a:t>AssignComplex( &amp;Z, v1, v2 )</a:t>
            </a:r>
          </a:p>
          <a:p>
            <a:pPr eaLnBrk="1" hangingPunct="1">
              <a:lnSpc>
                <a:spcPct val="125000"/>
              </a:lnSpc>
            </a:pPr>
            <a:r>
              <a:rPr lang="zh-CN" altLang="en-US" sz="3200">
                <a:ea typeface="黑体" pitchFamily="2" charset="-122"/>
              </a:rPr>
              <a:t>操作结果：构造复数 </a:t>
            </a:r>
            <a:r>
              <a:rPr lang="en-US" altLang="zh-CN" sz="3200">
                <a:ea typeface="黑体" pitchFamily="2" charset="-122"/>
              </a:rPr>
              <a:t>Z,</a:t>
            </a:r>
            <a:r>
              <a:rPr lang="zh-CN" altLang="en-US" sz="3200">
                <a:ea typeface="黑体" pitchFamily="2" charset="-122"/>
              </a:rPr>
              <a:t>其实部和虚部</a:t>
            </a:r>
          </a:p>
          <a:p>
            <a:pPr eaLnBrk="1" hangingPunct="1">
              <a:lnSpc>
                <a:spcPct val="125000"/>
              </a:lnSpc>
            </a:pPr>
            <a:r>
              <a:rPr lang="zh-CN" altLang="en-US" sz="3200">
                <a:ea typeface="黑体" pitchFamily="2" charset="-122"/>
              </a:rPr>
              <a:t>                    分别被赋以参数 </a:t>
            </a:r>
            <a:r>
              <a:rPr lang="en-US" altLang="zh-CN" sz="3200">
                <a:ea typeface="黑体" pitchFamily="2" charset="-122"/>
              </a:rPr>
              <a:t>v1 </a:t>
            </a:r>
            <a:r>
              <a:rPr lang="zh-CN" altLang="en-US" sz="3200">
                <a:ea typeface="黑体" pitchFamily="2" charset="-122"/>
              </a:rPr>
              <a:t>和 </a:t>
            </a:r>
            <a:r>
              <a:rPr lang="en-US" altLang="zh-CN" sz="3200">
                <a:ea typeface="黑体" pitchFamily="2" charset="-122"/>
              </a:rPr>
              <a:t>v2 </a:t>
            </a:r>
            <a:r>
              <a:rPr lang="zh-CN" altLang="en-US" sz="3200">
                <a:ea typeface="黑体" pitchFamily="2" charset="-122"/>
              </a:rPr>
              <a:t>的值。</a:t>
            </a:r>
          </a:p>
        </p:txBody>
      </p:sp>
      <p:sp>
        <p:nvSpPr>
          <p:cNvPr id="218116" name="Text Box 4"/>
          <p:cNvSpPr txBox="1">
            <a:spLocks noChangeArrowheads="1"/>
          </p:cNvSpPr>
          <p:nvPr/>
        </p:nvSpPr>
        <p:spPr bwMode="auto">
          <a:xfrm>
            <a:off x="250825" y="3176588"/>
            <a:ext cx="5207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ea typeface="黑体" pitchFamily="2" charset="-122"/>
              </a:rPr>
              <a:t>    </a:t>
            </a:r>
            <a:r>
              <a:rPr lang="en-US" altLang="zh-CN" sz="3200" b="1">
                <a:ea typeface="黑体" pitchFamily="2" charset="-122"/>
              </a:rPr>
              <a:t>DestroyComplex( &amp;Z)</a:t>
            </a:r>
          </a:p>
          <a:p>
            <a:pPr eaLnBrk="1" hangingPunct="1">
              <a:lnSpc>
                <a:spcPct val="120000"/>
              </a:lnSpc>
            </a:pPr>
            <a:r>
              <a:rPr lang="zh-CN" altLang="en-US" sz="3200">
                <a:ea typeface="黑体" pitchFamily="2" charset="-122"/>
              </a:rPr>
              <a:t>操作结果：复数 </a:t>
            </a:r>
            <a:r>
              <a:rPr lang="en-US" altLang="zh-CN" sz="3200">
                <a:ea typeface="黑体" pitchFamily="2" charset="-122"/>
              </a:rPr>
              <a:t>Z </a:t>
            </a:r>
            <a:r>
              <a:rPr lang="zh-CN" altLang="en-US" sz="3200">
                <a:ea typeface="黑体" pitchFamily="2" charset="-122"/>
              </a:rPr>
              <a:t>被销毁。 </a:t>
            </a:r>
          </a:p>
        </p:txBody>
      </p:sp>
      <p:sp>
        <p:nvSpPr>
          <p:cNvPr id="218117" name="Text Box 5"/>
          <p:cNvSpPr txBox="1">
            <a:spLocks noChangeArrowheads="1"/>
          </p:cNvSpPr>
          <p:nvPr/>
        </p:nvSpPr>
        <p:spPr bwMode="auto">
          <a:xfrm>
            <a:off x="250825" y="4608513"/>
            <a:ext cx="81978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ea typeface="黑体" pitchFamily="2" charset="-122"/>
              </a:rPr>
              <a:t>    </a:t>
            </a:r>
            <a:r>
              <a:rPr lang="en-US" altLang="zh-CN" sz="3200" b="1">
                <a:ea typeface="黑体" pitchFamily="2" charset="-122"/>
              </a:rPr>
              <a:t>GetReal( Z, &amp;realPart )</a:t>
            </a:r>
            <a:endParaRPr lang="en-US" altLang="zh-CN" sz="3200">
              <a:ea typeface="黑体" pitchFamily="2" charset="-122"/>
            </a:endParaRPr>
          </a:p>
          <a:p>
            <a:pPr eaLnBrk="1" hangingPunct="1">
              <a:lnSpc>
                <a:spcPct val="120000"/>
              </a:lnSpc>
            </a:pPr>
            <a:r>
              <a:rPr lang="zh-CN" altLang="en-US" sz="3200">
                <a:ea typeface="黑体" pitchFamily="2" charset="-122"/>
              </a:rPr>
              <a:t>初始条件：复数 </a:t>
            </a:r>
            <a:r>
              <a:rPr lang="en-US" altLang="zh-CN" sz="3200">
                <a:ea typeface="黑体" pitchFamily="2" charset="-122"/>
              </a:rPr>
              <a:t>Z </a:t>
            </a:r>
            <a:r>
              <a:rPr lang="zh-CN" altLang="en-US" sz="3200">
                <a:ea typeface="黑体" pitchFamily="2" charset="-122"/>
              </a:rPr>
              <a:t>已存在。</a:t>
            </a:r>
          </a:p>
          <a:p>
            <a:pPr eaLnBrk="1" hangingPunct="1">
              <a:lnSpc>
                <a:spcPct val="120000"/>
              </a:lnSpc>
            </a:pPr>
            <a:r>
              <a:rPr lang="zh-CN" altLang="en-US" sz="3200">
                <a:ea typeface="黑体" pitchFamily="2" charset="-122"/>
              </a:rPr>
              <a:t>操作结果：用 </a:t>
            </a:r>
            <a:r>
              <a:rPr lang="en-US" altLang="zh-CN" sz="3200">
                <a:ea typeface="黑体" pitchFamily="2" charset="-122"/>
              </a:rPr>
              <a:t>realPart </a:t>
            </a:r>
            <a:r>
              <a:rPr lang="zh-CN" altLang="en-US" sz="3200">
                <a:ea typeface="黑体" pitchFamily="2" charset="-122"/>
              </a:rPr>
              <a:t>返回复数 </a:t>
            </a:r>
            <a:r>
              <a:rPr lang="en-US" altLang="zh-CN" sz="3200">
                <a:ea typeface="黑体" pitchFamily="2" charset="-122"/>
              </a:rPr>
              <a:t>Z </a:t>
            </a:r>
            <a:r>
              <a:rPr lang="zh-CN" altLang="en-US" sz="3200">
                <a:ea typeface="黑体" pitchFamily="2" charset="-122"/>
              </a:rPr>
              <a:t>的实部值。</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animEffect transition="in" filter="wipe(left)">
                                      <p:cBhvr>
                                        <p:cTn id="7" dur="500"/>
                                        <p:tgtEl>
                                          <p:spTgt spid="218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8115"/>
                                        </p:tgtEl>
                                        <p:attrNameLst>
                                          <p:attrName>style.visibility</p:attrName>
                                        </p:attrNameLst>
                                      </p:cBhvr>
                                      <p:to>
                                        <p:strVal val="visible"/>
                                      </p:to>
                                    </p:set>
                                    <p:animEffect transition="in" filter="strips(downRight)">
                                      <p:cBhvr>
                                        <p:cTn id="12" dur="500"/>
                                        <p:tgtEl>
                                          <p:spTgt spid="218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8116"/>
                                        </p:tgtEl>
                                        <p:attrNameLst>
                                          <p:attrName>style.visibility</p:attrName>
                                        </p:attrNameLst>
                                      </p:cBhvr>
                                      <p:to>
                                        <p:strVal val="visible"/>
                                      </p:to>
                                    </p:set>
                                    <p:animEffect transition="in" filter="strips(downRight)">
                                      <p:cBhvr>
                                        <p:cTn id="17" dur="500"/>
                                        <p:tgtEl>
                                          <p:spTgt spid="218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8117"/>
                                        </p:tgtEl>
                                        <p:attrNameLst>
                                          <p:attrName>style.visibility</p:attrName>
                                        </p:attrNameLst>
                                      </p:cBhvr>
                                      <p:to>
                                        <p:strVal val="visible"/>
                                      </p:to>
                                    </p:set>
                                    <p:animEffect transition="in" filter="strips(downRight)">
                                      <p:cBhvr>
                                        <p:cTn id="22"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autoUpdateAnimBg="0" advAuto="0"/>
      <p:bldP spid="218115" grpId="0" autoUpdateAnimBg="0"/>
      <p:bldP spid="218116" grpId="0" autoUpdateAnimBg="0"/>
      <p:bldP spid="21811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425450" y="423863"/>
            <a:ext cx="83216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ea typeface="黑体" pitchFamily="2" charset="-122"/>
              </a:rPr>
              <a:t>  </a:t>
            </a:r>
            <a:r>
              <a:rPr lang="en-US" altLang="zh-CN" sz="3200" b="1">
                <a:ea typeface="黑体" pitchFamily="2" charset="-122"/>
              </a:rPr>
              <a:t>GetImag( Z, &amp;ImagPart )</a:t>
            </a:r>
          </a:p>
          <a:p>
            <a:pPr eaLnBrk="1" hangingPunct="1">
              <a:lnSpc>
                <a:spcPct val="120000"/>
              </a:lnSpc>
            </a:pPr>
            <a:r>
              <a:rPr lang="zh-CN" altLang="en-US" sz="3200">
                <a:ea typeface="黑体" pitchFamily="2" charset="-122"/>
              </a:rPr>
              <a:t>初始条件：复数已存在。</a:t>
            </a:r>
          </a:p>
          <a:p>
            <a:pPr eaLnBrk="1" hangingPunct="1">
              <a:lnSpc>
                <a:spcPct val="120000"/>
              </a:lnSpc>
            </a:pPr>
            <a:r>
              <a:rPr lang="zh-CN" altLang="en-US" sz="3200">
                <a:ea typeface="黑体" pitchFamily="2" charset="-122"/>
              </a:rPr>
              <a:t>操作结果：用</a:t>
            </a:r>
            <a:r>
              <a:rPr lang="en-US" altLang="zh-CN" sz="3200">
                <a:ea typeface="黑体" pitchFamily="2" charset="-122"/>
              </a:rPr>
              <a:t>ImagPart </a:t>
            </a:r>
            <a:r>
              <a:rPr lang="zh-CN" altLang="en-US" sz="3200">
                <a:ea typeface="黑体" pitchFamily="2" charset="-122"/>
              </a:rPr>
              <a:t>返回复数 </a:t>
            </a:r>
            <a:r>
              <a:rPr lang="en-US" altLang="zh-CN" sz="3200">
                <a:ea typeface="黑体" pitchFamily="2" charset="-122"/>
              </a:rPr>
              <a:t>Z </a:t>
            </a:r>
            <a:r>
              <a:rPr lang="zh-CN" altLang="en-US" sz="3200">
                <a:ea typeface="黑体" pitchFamily="2" charset="-122"/>
              </a:rPr>
              <a:t>的虚部值。</a:t>
            </a:r>
          </a:p>
        </p:txBody>
      </p:sp>
      <p:sp>
        <p:nvSpPr>
          <p:cNvPr id="220163" name="Text Box 3"/>
          <p:cNvSpPr txBox="1">
            <a:spLocks noChangeArrowheads="1"/>
          </p:cNvSpPr>
          <p:nvPr/>
        </p:nvSpPr>
        <p:spPr bwMode="auto">
          <a:xfrm>
            <a:off x="381000" y="2438400"/>
            <a:ext cx="8763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ea typeface="黑体" pitchFamily="2" charset="-122"/>
              </a:rPr>
              <a:t>    </a:t>
            </a:r>
            <a:r>
              <a:rPr lang="en-US" altLang="zh-CN" sz="3200" b="1">
                <a:ea typeface="黑体" pitchFamily="2" charset="-122"/>
              </a:rPr>
              <a:t>Add( z1,z2, &amp;sum )</a:t>
            </a:r>
          </a:p>
          <a:p>
            <a:pPr eaLnBrk="1" hangingPunct="1">
              <a:lnSpc>
                <a:spcPct val="120000"/>
              </a:lnSpc>
            </a:pPr>
            <a:r>
              <a:rPr lang="zh-CN" altLang="en-US" sz="3200">
                <a:ea typeface="黑体" pitchFamily="2" charset="-122"/>
              </a:rPr>
              <a:t>初始条件：</a:t>
            </a:r>
            <a:r>
              <a:rPr lang="en-US" altLang="zh-CN" sz="3200">
                <a:ea typeface="黑体" pitchFamily="2" charset="-122"/>
              </a:rPr>
              <a:t>z1, z2</a:t>
            </a:r>
            <a:r>
              <a:rPr lang="zh-CN" altLang="en-US" sz="3200">
                <a:ea typeface="黑体" pitchFamily="2" charset="-122"/>
              </a:rPr>
              <a:t>是复数。</a:t>
            </a:r>
          </a:p>
          <a:p>
            <a:pPr eaLnBrk="1" hangingPunct="1">
              <a:lnSpc>
                <a:spcPct val="120000"/>
              </a:lnSpc>
            </a:pPr>
            <a:r>
              <a:rPr lang="zh-CN" altLang="en-US" sz="3200">
                <a:ea typeface="黑体" pitchFamily="2" charset="-122"/>
              </a:rPr>
              <a:t>操作结果：用</a:t>
            </a:r>
            <a:r>
              <a:rPr lang="en-US" altLang="zh-CN" sz="3200">
                <a:ea typeface="黑体" pitchFamily="2" charset="-122"/>
              </a:rPr>
              <a:t>sum </a:t>
            </a:r>
            <a:r>
              <a:rPr lang="zh-CN" altLang="en-US" sz="3200">
                <a:ea typeface="黑体" pitchFamily="2" charset="-122"/>
              </a:rPr>
              <a:t>返回两个复数 </a:t>
            </a:r>
            <a:r>
              <a:rPr lang="en-US" altLang="zh-CN" sz="3200">
                <a:ea typeface="黑体" pitchFamily="2" charset="-122"/>
              </a:rPr>
              <a:t>z1, z2 </a:t>
            </a:r>
            <a:r>
              <a:rPr lang="zh-CN" altLang="en-US" sz="3200">
                <a:ea typeface="黑体" pitchFamily="2" charset="-122"/>
              </a:rPr>
              <a:t>的和值。         </a:t>
            </a:r>
          </a:p>
        </p:txBody>
      </p:sp>
      <p:sp>
        <p:nvSpPr>
          <p:cNvPr id="220164" name="Text Box 4"/>
          <p:cNvSpPr txBox="1">
            <a:spLocks noChangeArrowheads="1"/>
          </p:cNvSpPr>
          <p:nvPr/>
        </p:nvSpPr>
        <p:spPr bwMode="auto">
          <a:xfrm>
            <a:off x="533400" y="5721350"/>
            <a:ext cx="2963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ea typeface="黑体" pitchFamily="2" charset="-122"/>
              </a:rPr>
              <a:t>} ADT Complex</a:t>
            </a:r>
          </a:p>
        </p:txBody>
      </p:sp>
      <p:sp>
        <p:nvSpPr>
          <p:cNvPr id="220165" name="Text Box 5"/>
          <p:cNvSpPr txBox="1">
            <a:spLocks noChangeArrowheads="1"/>
          </p:cNvSpPr>
          <p:nvPr/>
        </p:nvSpPr>
        <p:spPr bwMode="auto">
          <a:xfrm>
            <a:off x="914400" y="5081588"/>
            <a:ext cx="289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200">
                <a:ea typeface="黑体" pitchFamily="2" charset="-122"/>
                <a:cs typeface="Times New Roman" pitchFamily="18" charset="0"/>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strips(downRight)">
                                      <p:cBhvr>
                                        <p:cTn id="7" dur="500"/>
                                        <p:tgtEl>
                                          <p:spTgt spid="22016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20163"/>
                                        </p:tgtEl>
                                        <p:attrNameLst>
                                          <p:attrName>style.visibility</p:attrName>
                                        </p:attrNameLst>
                                      </p:cBhvr>
                                      <p:to>
                                        <p:strVal val="visible"/>
                                      </p:to>
                                    </p:set>
                                    <p:animEffect transition="in" filter="strips(downRight)">
                                      <p:cBhvr>
                                        <p:cTn id="11" dur="500"/>
                                        <p:tgtEl>
                                          <p:spTgt spid="22016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0165">
                                            <p:txEl>
                                              <p:pRg st="0" end="0"/>
                                            </p:txEl>
                                          </p:spTgt>
                                        </p:tgtEl>
                                        <p:attrNameLst>
                                          <p:attrName>style.visibility</p:attrName>
                                        </p:attrNameLst>
                                      </p:cBhvr>
                                      <p:to>
                                        <p:strVal val="visible"/>
                                      </p:to>
                                    </p:set>
                                    <p:animEffect transition="in" filter="wipe(left)">
                                      <p:cBhvr>
                                        <p:cTn id="15" dur="500"/>
                                        <p:tgtEl>
                                          <p:spTgt spid="220165">
                                            <p:txEl>
                                              <p:pRg st="0" end="0"/>
                                            </p:txEl>
                                          </p:spTgt>
                                        </p:tgtEl>
                                      </p:cBhvr>
                                    </p:animEffect>
                                  </p:childTnLst>
                                </p:cTn>
                              </p:par>
                            </p:childTnLst>
                          </p:cTn>
                        </p:par>
                        <p:par>
                          <p:cTn id="16" fill="hold" nodeType="afterGroup">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220164"/>
                                        </p:tgtEl>
                                        <p:attrNameLst>
                                          <p:attrName>style.visibility</p:attrName>
                                        </p:attrNameLst>
                                      </p:cBhvr>
                                      <p:to>
                                        <p:strVal val="visible"/>
                                      </p:to>
                                    </p:set>
                                    <p:animEffect transition="in" filter="strips(downRight)">
                                      <p:cBhvr>
                                        <p:cTn id="19" dur="500"/>
                                        <p:tgtEl>
                                          <p:spTgt spid="22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P spid="220163" grpId="0" autoUpdateAnimBg="0"/>
      <p:bldP spid="220164" grpId="0" autoUpdateAnimBg="0"/>
      <p:bldP spid="220165" grpId="0" build="p"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95288" y="207963"/>
            <a:ext cx="508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latin typeface="楷体_GB2312" pitchFamily="49" charset="-122"/>
              </a:rPr>
              <a:t>抽象数据类型的表示和实现</a:t>
            </a:r>
            <a:endParaRPr lang="zh-CN" altLang="en-US" sz="3200">
              <a:latin typeface="楷体_GB2312" pitchFamily="49" charset="-122"/>
            </a:endParaRPr>
          </a:p>
        </p:txBody>
      </p:sp>
      <p:sp>
        <p:nvSpPr>
          <p:cNvPr id="41987" name="Text Box 3"/>
          <p:cNvSpPr txBox="1">
            <a:spLocks noChangeArrowheads="1"/>
          </p:cNvSpPr>
          <p:nvPr/>
        </p:nvSpPr>
        <p:spPr bwMode="auto">
          <a:xfrm>
            <a:off x="395288" y="892175"/>
            <a:ext cx="83407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en-US" altLang="zh-CN" sz="3200">
                <a:latin typeface="楷体_GB2312" pitchFamily="49" charset="-122"/>
              </a:rPr>
              <a:t>  </a:t>
            </a:r>
            <a:r>
              <a:rPr lang="zh-CN" altLang="en-US" sz="3200">
                <a:latin typeface="楷体_GB2312" pitchFamily="49" charset="-122"/>
              </a:rPr>
              <a:t>抽象数据类型需要通过</a:t>
            </a:r>
            <a:r>
              <a:rPr lang="zh-CN" altLang="en-US" sz="3200" b="1">
                <a:solidFill>
                  <a:srgbClr val="000099"/>
                </a:solidFill>
                <a:latin typeface="楷体_GB2312" pitchFamily="49" charset="-122"/>
              </a:rPr>
              <a:t>固有数据类型</a:t>
            </a:r>
            <a:r>
              <a:rPr lang="en-US" altLang="zh-CN" sz="3200">
                <a:latin typeface="楷体_GB2312" pitchFamily="49" charset="-122"/>
              </a:rPr>
              <a:t>(</a:t>
            </a:r>
            <a:r>
              <a:rPr lang="zh-CN" altLang="en-US" sz="3200">
                <a:latin typeface="楷体_GB2312" pitchFamily="49" charset="-122"/>
              </a:rPr>
              <a:t>高级编程语言中已实现的数据类型</a:t>
            </a:r>
            <a:r>
              <a:rPr lang="en-US" altLang="zh-CN" sz="3200">
                <a:latin typeface="楷体_GB2312" pitchFamily="49" charset="-122"/>
              </a:rPr>
              <a:t>)</a:t>
            </a:r>
            <a:r>
              <a:rPr lang="zh-CN" altLang="en-US" sz="3200">
                <a:latin typeface="楷体_GB2312" pitchFamily="49" charset="-122"/>
              </a:rPr>
              <a:t>来实现。</a:t>
            </a:r>
          </a:p>
        </p:txBody>
      </p:sp>
      <p:sp>
        <p:nvSpPr>
          <p:cNvPr id="41988" name="Text Box 4"/>
          <p:cNvSpPr txBox="1">
            <a:spLocks noChangeArrowheads="1"/>
          </p:cNvSpPr>
          <p:nvPr/>
        </p:nvSpPr>
        <p:spPr bwMode="auto">
          <a:xfrm>
            <a:off x="755650" y="2562225"/>
            <a:ext cx="546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latin typeface="楷体_GB2312" pitchFamily="49" charset="-122"/>
              </a:rPr>
              <a:t>例如，对之前定义的复数类型</a:t>
            </a:r>
          </a:p>
        </p:txBody>
      </p:sp>
      <p:sp>
        <p:nvSpPr>
          <p:cNvPr id="41989" name="Text Box 5"/>
          <p:cNvSpPr txBox="1">
            <a:spLocks noChangeArrowheads="1"/>
          </p:cNvSpPr>
          <p:nvPr/>
        </p:nvSpPr>
        <p:spPr bwMode="auto">
          <a:xfrm>
            <a:off x="611188" y="4168775"/>
            <a:ext cx="4256087"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typedef  struct {</a:t>
            </a:r>
            <a:endParaRPr lang="en-US" altLang="zh-CN" sz="3200">
              <a:latin typeface="楷体_GB2312" pitchFamily="49" charset="-122"/>
            </a:endParaRPr>
          </a:p>
          <a:p>
            <a:pPr eaLnBrk="1" hangingPunct="1"/>
            <a:r>
              <a:rPr lang="en-US" altLang="zh-CN" sz="3200">
                <a:latin typeface="楷体_GB2312" pitchFamily="49" charset="-122"/>
              </a:rPr>
              <a:t>    </a:t>
            </a:r>
            <a:r>
              <a:rPr lang="en-US" altLang="zh-CN" sz="3200" b="1">
                <a:latin typeface="楷体_GB2312" pitchFamily="49" charset="-122"/>
              </a:rPr>
              <a:t>float</a:t>
            </a:r>
            <a:r>
              <a:rPr lang="en-US" altLang="zh-CN" sz="3200">
                <a:latin typeface="楷体_GB2312" pitchFamily="49" charset="-122"/>
              </a:rPr>
              <a:t> realpart</a:t>
            </a:r>
            <a:r>
              <a:rPr lang="zh-CN" altLang="en-US" sz="3200">
                <a:latin typeface="楷体_GB2312" pitchFamily="49" charset="-122"/>
              </a:rPr>
              <a:t>；</a:t>
            </a:r>
          </a:p>
          <a:p>
            <a:pPr eaLnBrk="1" hangingPunct="1"/>
            <a:r>
              <a:rPr lang="zh-CN" altLang="en-US" sz="3200">
                <a:latin typeface="楷体_GB2312" pitchFamily="49" charset="-122"/>
              </a:rPr>
              <a:t>    </a:t>
            </a:r>
            <a:r>
              <a:rPr lang="en-US" altLang="zh-CN" sz="3200" b="1">
                <a:latin typeface="楷体_GB2312" pitchFamily="49" charset="-122"/>
              </a:rPr>
              <a:t>float</a:t>
            </a:r>
            <a:r>
              <a:rPr lang="en-US" altLang="zh-CN" sz="3200">
                <a:latin typeface="楷体_GB2312" pitchFamily="49" charset="-122"/>
              </a:rPr>
              <a:t> imagpart</a:t>
            </a:r>
            <a:r>
              <a:rPr lang="zh-CN" altLang="en-US" sz="3200">
                <a:latin typeface="楷体_GB2312" pitchFamily="49" charset="-122"/>
              </a:rPr>
              <a:t>；</a:t>
            </a:r>
          </a:p>
          <a:p>
            <a:pPr eaLnBrk="1" hangingPunct="1"/>
            <a:r>
              <a:rPr lang="en-US" altLang="zh-CN" sz="3200" b="1">
                <a:latin typeface="楷体_GB2312" pitchFamily="49" charset="-122"/>
              </a:rPr>
              <a:t>}</a:t>
            </a:r>
            <a:r>
              <a:rPr lang="en-US" altLang="zh-CN" sz="3200">
                <a:latin typeface="楷体_GB2312" pitchFamily="49" charset="-122"/>
              </a:rPr>
              <a:t>complex</a:t>
            </a:r>
            <a:r>
              <a:rPr lang="zh-CN" altLang="en-US" sz="3200">
                <a:latin typeface="楷体_GB2312" pitchFamily="49" charset="-122"/>
              </a:rPr>
              <a:t>；</a:t>
            </a:r>
          </a:p>
        </p:txBody>
      </p:sp>
      <p:sp>
        <p:nvSpPr>
          <p:cNvPr id="41990" name="Text Box 6"/>
          <p:cNvSpPr txBox="1">
            <a:spLocks noChangeArrowheads="1"/>
          </p:cNvSpPr>
          <p:nvPr/>
        </p:nvSpPr>
        <p:spPr bwMode="auto">
          <a:xfrm>
            <a:off x="611188" y="3521075"/>
            <a:ext cx="3654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 </a:t>
            </a:r>
            <a:r>
              <a:rPr lang="zh-CN" altLang="en-US" sz="3200" b="1">
                <a:latin typeface="楷体_GB2312" pitchFamily="49" charset="-122"/>
              </a:rPr>
              <a:t>存储结构的定义</a:t>
            </a:r>
            <a:endParaRPr lang="zh-CN" altLang="en-US" sz="3200">
              <a:latin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up)">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1987"/>
                                        </p:tgtEl>
                                        <p:attrNameLst>
                                          <p:attrName>style.visibility</p:attrName>
                                        </p:attrNameLst>
                                      </p:cBhvr>
                                      <p:to>
                                        <p:strVal val="visible"/>
                                      </p:to>
                                    </p:set>
                                    <p:animEffect transition="in" filter="wipe(left)">
                                      <p:cBhvr>
                                        <p:cTn id="12" dur="75"/>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8">
                                            <p:txEl>
                                              <p:pRg st="0" end="0"/>
                                            </p:txEl>
                                          </p:spTgt>
                                        </p:tgtEl>
                                        <p:attrNameLst>
                                          <p:attrName>style.visibility</p:attrName>
                                        </p:attrNameLst>
                                      </p:cBhvr>
                                      <p:to>
                                        <p:strVal val="visible"/>
                                      </p:to>
                                    </p:set>
                                    <p:animEffect transition="in" filter="wipe(left)">
                                      <p:cBhvr>
                                        <p:cTn id="17" dur="500"/>
                                        <p:tgtEl>
                                          <p:spTgt spid="41988">
                                            <p:txEl>
                                              <p:pRg st="0" end="0"/>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41990"/>
                                        </p:tgtEl>
                                        <p:attrNameLst>
                                          <p:attrName>style.visibility</p:attrName>
                                        </p:attrNameLst>
                                      </p:cBhvr>
                                      <p:to>
                                        <p:strVal val="visible"/>
                                      </p:to>
                                    </p:set>
                                    <p:animEffect transition="in" filter="wipe(left)">
                                      <p:cBhvr>
                                        <p:cTn id="21" dur="75"/>
                                        <p:tgtEl>
                                          <p:spTgt spid="419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41989"/>
                                        </p:tgtEl>
                                        <p:attrNameLst>
                                          <p:attrName>style.visibility</p:attrName>
                                        </p:attrNameLst>
                                      </p:cBhvr>
                                      <p:to>
                                        <p:strVal val="visible"/>
                                      </p:to>
                                    </p:set>
                                    <p:animEffect transition="in" filter="wipe(left)">
                                      <p:cBhvr>
                                        <p:cTn id="26" dur="75"/>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build="p" autoUpdateAnimBg="0"/>
      <p:bldP spid="41989" grpId="0" autoUpdateAnimBg="0"/>
      <p:bldP spid="4199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
          <p:cNvSpPr txBox="1">
            <a:spLocks noChangeArrowheads="1"/>
          </p:cNvSpPr>
          <p:nvPr/>
        </p:nvSpPr>
        <p:spPr bwMode="auto">
          <a:xfrm>
            <a:off x="250825" y="1131888"/>
            <a:ext cx="381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600" b="1"/>
              <a:t>软件开发的过程</a:t>
            </a:r>
            <a:r>
              <a:rPr lang="en-US" altLang="zh-CN" sz="3600" b="1"/>
              <a:t>:</a:t>
            </a:r>
          </a:p>
        </p:txBody>
      </p:sp>
      <p:sp>
        <p:nvSpPr>
          <p:cNvPr id="4102" name="Text Box 6"/>
          <p:cNvSpPr txBox="1">
            <a:spLocks noChangeArrowheads="1"/>
          </p:cNvSpPr>
          <p:nvPr/>
        </p:nvSpPr>
        <p:spPr bwMode="auto">
          <a:xfrm>
            <a:off x="533400" y="2166938"/>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600" b="1">
                <a:ea typeface="隶书" pitchFamily="49" charset="-122"/>
              </a:rPr>
              <a:t>系统分析</a:t>
            </a:r>
          </a:p>
        </p:txBody>
      </p:sp>
      <p:sp>
        <p:nvSpPr>
          <p:cNvPr id="4103" name="Rectangle 7"/>
          <p:cNvSpPr>
            <a:spLocks noChangeArrowheads="1"/>
          </p:cNvSpPr>
          <p:nvPr/>
        </p:nvSpPr>
        <p:spPr bwMode="auto">
          <a:xfrm>
            <a:off x="2514600" y="44529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itchFamily="49" charset="-122"/>
              </a:rPr>
              <a:t>系统实现</a:t>
            </a:r>
          </a:p>
        </p:txBody>
      </p:sp>
      <p:sp>
        <p:nvSpPr>
          <p:cNvPr id="4104" name="Rectangle 8"/>
          <p:cNvSpPr>
            <a:spLocks noChangeArrowheads="1"/>
          </p:cNvSpPr>
          <p:nvPr/>
        </p:nvSpPr>
        <p:spPr bwMode="auto">
          <a:xfrm>
            <a:off x="3505200" y="55959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itchFamily="49" charset="-122"/>
              </a:rPr>
              <a:t>系统维护</a:t>
            </a:r>
          </a:p>
        </p:txBody>
      </p:sp>
      <p:sp>
        <p:nvSpPr>
          <p:cNvPr id="4105" name="Rectangle 9"/>
          <p:cNvSpPr>
            <a:spLocks noChangeArrowheads="1"/>
          </p:cNvSpPr>
          <p:nvPr/>
        </p:nvSpPr>
        <p:spPr bwMode="auto">
          <a:xfrm>
            <a:off x="1524000" y="33099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itchFamily="49" charset="-122"/>
              </a:rPr>
              <a:t>系统设计</a:t>
            </a:r>
          </a:p>
        </p:txBody>
      </p:sp>
      <p:sp>
        <p:nvSpPr>
          <p:cNvPr id="4106" name="AutoShape 10"/>
          <p:cNvSpPr>
            <a:spLocks noChangeArrowheads="1"/>
          </p:cNvSpPr>
          <p:nvPr/>
        </p:nvSpPr>
        <p:spPr bwMode="auto">
          <a:xfrm>
            <a:off x="1981200" y="2884488"/>
            <a:ext cx="304800" cy="457200"/>
          </a:xfrm>
          <a:prstGeom prst="downArrow">
            <a:avLst>
              <a:gd name="adj1" fmla="val 50000"/>
              <a:gd name="adj2" fmla="val 37500"/>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07" name="AutoShape 11"/>
          <p:cNvSpPr>
            <a:spLocks noChangeArrowheads="1"/>
          </p:cNvSpPr>
          <p:nvPr/>
        </p:nvSpPr>
        <p:spPr bwMode="auto">
          <a:xfrm>
            <a:off x="2895600" y="4027488"/>
            <a:ext cx="304800" cy="457200"/>
          </a:xfrm>
          <a:prstGeom prst="downArrow">
            <a:avLst>
              <a:gd name="adj1" fmla="val 50000"/>
              <a:gd name="adj2" fmla="val 37500"/>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08" name="AutoShape 12"/>
          <p:cNvSpPr>
            <a:spLocks noChangeArrowheads="1"/>
          </p:cNvSpPr>
          <p:nvPr/>
        </p:nvSpPr>
        <p:spPr bwMode="auto">
          <a:xfrm>
            <a:off x="3962400" y="5170488"/>
            <a:ext cx="304800" cy="457200"/>
          </a:xfrm>
          <a:prstGeom prst="downArrow">
            <a:avLst>
              <a:gd name="adj1" fmla="val 50000"/>
              <a:gd name="adj2" fmla="val 37500"/>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09" name="Rectangle 13"/>
          <p:cNvSpPr>
            <a:spLocks noChangeArrowheads="1"/>
          </p:cNvSpPr>
          <p:nvPr/>
        </p:nvSpPr>
        <p:spPr bwMode="auto">
          <a:xfrm>
            <a:off x="1524000" y="3309938"/>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ea typeface="隶书" pitchFamily="49" charset="-122"/>
              </a:rPr>
              <a:t>系统设计</a:t>
            </a:r>
          </a:p>
        </p:txBody>
      </p:sp>
      <p:sp>
        <p:nvSpPr>
          <p:cNvPr id="4110" name="Text Box 14"/>
          <p:cNvSpPr txBox="1">
            <a:spLocks noChangeArrowheads="1"/>
          </p:cNvSpPr>
          <p:nvPr/>
        </p:nvSpPr>
        <p:spPr bwMode="auto">
          <a:xfrm>
            <a:off x="3124200" y="2198688"/>
            <a:ext cx="472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t>确定系统所要达到的目标</a:t>
            </a:r>
          </a:p>
        </p:txBody>
      </p:sp>
      <p:sp>
        <p:nvSpPr>
          <p:cNvPr id="4111" name="Text Box 15"/>
          <p:cNvSpPr txBox="1">
            <a:spLocks noChangeArrowheads="1"/>
          </p:cNvSpPr>
          <p:nvPr/>
        </p:nvSpPr>
        <p:spPr bwMode="auto">
          <a:xfrm>
            <a:off x="3886200" y="337185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t>确定实现方案并生成系统</a:t>
            </a:r>
          </a:p>
        </p:txBody>
      </p:sp>
      <p:sp>
        <p:nvSpPr>
          <p:cNvPr id="4112" name="Text Box 16"/>
          <p:cNvSpPr txBox="1">
            <a:spLocks noChangeArrowheads="1"/>
          </p:cNvSpPr>
          <p:nvPr/>
        </p:nvSpPr>
        <p:spPr bwMode="auto">
          <a:xfrm>
            <a:off x="4800600" y="4484688"/>
            <a:ext cx="274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t>实地安装调试</a:t>
            </a:r>
          </a:p>
        </p:txBody>
      </p:sp>
      <p:sp>
        <p:nvSpPr>
          <p:cNvPr id="4113" name="Text Box 17"/>
          <p:cNvSpPr txBox="1">
            <a:spLocks noChangeArrowheads="1"/>
          </p:cNvSpPr>
          <p:nvPr/>
        </p:nvSpPr>
        <p:spPr bwMode="auto">
          <a:xfrm>
            <a:off x="5715000" y="5627688"/>
            <a:ext cx="274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t>系统修整完善</a:t>
            </a:r>
          </a:p>
        </p:txBody>
      </p:sp>
      <p:sp>
        <p:nvSpPr>
          <p:cNvPr id="5135" name="Rectangle 18"/>
          <p:cNvSpPr>
            <a:spLocks noChangeArrowheads="1"/>
          </p:cNvSpPr>
          <p:nvPr/>
        </p:nvSpPr>
        <p:spPr bwMode="auto">
          <a:xfrm>
            <a:off x="2266950" y="115888"/>
            <a:ext cx="454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latin typeface="楷体_GB2312" pitchFamily="49" charset="-122"/>
              </a:rPr>
              <a:t>1.1  </a:t>
            </a:r>
            <a:r>
              <a:rPr lang="zh-CN" altLang="en-US" sz="3600" b="1">
                <a:latin typeface="楷体_GB2312" pitchFamily="49" charset="-122"/>
              </a:rPr>
              <a:t>什么是数据结构</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left)">
                                      <p:cBhvr>
                                        <p:cTn id="7" dur="500"/>
                                        <p:tgtEl>
                                          <p:spTgt spid="4102"/>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4106"/>
                                        </p:tgtEl>
                                        <p:attrNameLst>
                                          <p:attrName>style.visibility</p:attrName>
                                        </p:attrNameLst>
                                      </p:cBhvr>
                                      <p:to>
                                        <p:strVal val="visible"/>
                                      </p:to>
                                    </p:set>
                                    <p:anim calcmode="lin" valueType="num">
                                      <p:cBhvr>
                                        <p:cTn id="11" dur="500" fill="hold"/>
                                        <p:tgtEl>
                                          <p:spTgt spid="4106"/>
                                        </p:tgtEl>
                                        <p:attrNameLst>
                                          <p:attrName>ppt_x</p:attrName>
                                        </p:attrNameLst>
                                      </p:cBhvr>
                                      <p:tavLst>
                                        <p:tav tm="0">
                                          <p:val>
                                            <p:strVal val="#ppt_x"/>
                                          </p:val>
                                        </p:tav>
                                        <p:tav tm="100000">
                                          <p:val>
                                            <p:strVal val="#ppt_x"/>
                                          </p:val>
                                        </p:tav>
                                      </p:tavLst>
                                    </p:anim>
                                    <p:anim calcmode="lin" valueType="num">
                                      <p:cBhvr>
                                        <p:cTn id="12" dur="500" fill="hold"/>
                                        <p:tgtEl>
                                          <p:spTgt spid="4106"/>
                                        </p:tgtEl>
                                        <p:attrNameLst>
                                          <p:attrName>ppt_y</p:attrName>
                                        </p:attrNameLst>
                                      </p:cBhvr>
                                      <p:tavLst>
                                        <p:tav tm="0">
                                          <p:val>
                                            <p:strVal val="#ppt_y-#ppt_h/2"/>
                                          </p:val>
                                        </p:tav>
                                        <p:tav tm="100000">
                                          <p:val>
                                            <p:strVal val="#ppt_y"/>
                                          </p:val>
                                        </p:tav>
                                      </p:tavLst>
                                    </p:anim>
                                    <p:anim calcmode="lin" valueType="num">
                                      <p:cBhvr>
                                        <p:cTn id="13" dur="500" fill="hold"/>
                                        <p:tgtEl>
                                          <p:spTgt spid="4106"/>
                                        </p:tgtEl>
                                        <p:attrNameLst>
                                          <p:attrName>ppt_w</p:attrName>
                                        </p:attrNameLst>
                                      </p:cBhvr>
                                      <p:tavLst>
                                        <p:tav tm="0">
                                          <p:val>
                                            <p:strVal val="#ppt_w"/>
                                          </p:val>
                                        </p:tav>
                                        <p:tav tm="100000">
                                          <p:val>
                                            <p:strVal val="#ppt_w"/>
                                          </p:val>
                                        </p:tav>
                                      </p:tavLst>
                                    </p:anim>
                                    <p:anim calcmode="lin" valueType="num">
                                      <p:cBhvr>
                                        <p:cTn id="14" dur="500" fill="hold"/>
                                        <p:tgtEl>
                                          <p:spTgt spid="4106"/>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105"/>
                                        </p:tgtEl>
                                        <p:attrNameLst>
                                          <p:attrName>style.visibility</p:attrName>
                                        </p:attrNameLst>
                                      </p:cBhvr>
                                      <p:to>
                                        <p:strVal val="visible"/>
                                      </p:to>
                                    </p:set>
                                    <p:animEffect transition="in" filter="wipe(left)">
                                      <p:cBhvr>
                                        <p:cTn id="18" dur="500"/>
                                        <p:tgtEl>
                                          <p:spTgt spid="4105"/>
                                        </p:tgtEl>
                                      </p:cBhvr>
                                    </p:animEffect>
                                  </p:childTnLst>
                                </p:cTn>
                              </p:par>
                            </p:childTnLst>
                          </p:cTn>
                        </p:par>
                        <p:par>
                          <p:cTn id="19" fill="hold" nodeType="afterGroup">
                            <p:stCondLst>
                              <p:cond delay="1500"/>
                            </p:stCondLst>
                            <p:childTnLst>
                              <p:par>
                                <p:cTn id="20" presetID="17" presetClass="entr" presetSubtype="1" fill="hold" grpId="0" nodeType="afterEffect">
                                  <p:stCondLst>
                                    <p:cond delay="0"/>
                                  </p:stCondLst>
                                  <p:childTnLst>
                                    <p:set>
                                      <p:cBhvr>
                                        <p:cTn id="21" dur="1" fill="hold">
                                          <p:stCondLst>
                                            <p:cond delay="0"/>
                                          </p:stCondLst>
                                        </p:cTn>
                                        <p:tgtEl>
                                          <p:spTgt spid="4107"/>
                                        </p:tgtEl>
                                        <p:attrNameLst>
                                          <p:attrName>style.visibility</p:attrName>
                                        </p:attrNameLst>
                                      </p:cBhvr>
                                      <p:to>
                                        <p:strVal val="visible"/>
                                      </p:to>
                                    </p:set>
                                    <p:anim calcmode="lin" valueType="num">
                                      <p:cBhvr>
                                        <p:cTn id="22" dur="500" fill="hold"/>
                                        <p:tgtEl>
                                          <p:spTgt spid="4107"/>
                                        </p:tgtEl>
                                        <p:attrNameLst>
                                          <p:attrName>ppt_x</p:attrName>
                                        </p:attrNameLst>
                                      </p:cBhvr>
                                      <p:tavLst>
                                        <p:tav tm="0">
                                          <p:val>
                                            <p:strVal val="#ppt_x"/>
                                          </p:val>
                                        </p:tav>
                                        <p:tav tm="100000">
                                          <p:val>
                                            <p:strVal val="#ppt_x"/>
                                          </p:val>
                                        </p:tav>
                                      </p:tavLst>
                                    </p:anim>
                                    <p:anim calcmode="lin" valueType="num">
                                      <p:cBhvr>
                                        <p:cTn id="23" dur="500" fill="hold"/>
                                        <p:tgtEl>
                                          <p:spTgt spid="4107"/>
                                        </p:tgtEl>
                                        <p:attrNameLst>
                                          <p:attrName>ppt_y</p:attrName>
                                        </p:attrNameLst>
                                      </p:cBhvr>
                                      <p:tavLst>
                                        <p:tav tm="0">
                                          <p:val>
                                            <p:strVal val="#ppt_y-#ppt_h/2"/>
                                          </p:val>
                                        </p:tav>
                                        <p:tav tm="100000">
                                          <p:val>
                                            <p:strVal val="#ppt_y"/>
                                          </p:val>
                                        </p:tav>
                                      </p:tavLst>
                                    </p:anim>
                                    <p:anim calcmode="lin" valueType="num">
                                      <p:cBhvr>
                                        <p:cTn id="24" dur="500" fill="hold"/>
                                        <p:tgtEl>
                                          <p:spTgt spid="4107"/>
                                        </p:tgtEl>
                                        <p:attrNameLst>
                                          <p:attrName>ppt_w</p:attrName>
                                        </p:attrNameLst>
                                      </p:cBhvr>
                                      <p:tavLst>
                                        <p:tav tm="0">
                                          <p:val>
                                            <p:strVal val="#ppt_w"/>
                                          </p:val>
                                        </p:tav>
                                        <p:tav tm="100000">
                                          <p:val>
                                            <p:strVal val="#ppt_w"/>
                                          </p:val>
                                        </p:tav>
                                      </p:tavLst>
                                    </p:anim>
                                    <p:anim calcmode="lin" valueType="num">
                                      <p:cBhvr>
                                        <p:cTn id="25" dur="500" fill="hold"/>
                                        <p:tgtEl>
                                          <p:spTgt spid="4107"/>
                                        </p:tgtEl>
                                        <p:attrNameLst>
                                          <p:attrName>ppt_h</p:attrName>
                                        </p:attrNameLst>
                                      </p:cBhvr>
                                      <p:tavLst>
                                        <p:tav tm="0">
                                          <p:val>
                                            <p:fltVal val="0"/>
                                          </p:val>
                                        </p:tav>
                                        <p:tav tm="100000">
                                          <p:val>
                                            <p:strVal val="#ppt_h"/>
                                          </p:val>
                                        </p:tav>
                                      </p:tavLst>
                                    </p:anim>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4103"/>
                                        </p:tgtEl>
                                        <p:attrNameLst>
                                          <p:attrName>style.visibility</p:attrName>
                                        </p:attrNameLst>
                                      </p:cBhvr>
                                      <p:to>
                                        <p:strVal val="visible"/>
                                      </p:to>
                                    </p:set>
                                    <p:animEffect transition="in" filter="wipe(left)">
                                      <p:cBhvr>
                                        <p:cTn id="29" dur="500"/>
                                        <p:tgtEl>
                                          <p:spTgt spid="4103"/>
                                        </p:tgtEl>
                                      </p:cBhvr>
                                    </p:animEffect>
                                  </p:childTnLst>
                                </p:cTn>
                              </p:par>
                            </p:childTnLst>
                          </p:cTn>
                        </p:par>
                        <p:par>
                          <p:cTn id="30" fill="hold" nodeType="afterGroup">
                            <p:stCondLst>
                              <p:cond delay="2500"/>
                            </p:stCondLst>
                            <p:childTnLst>
                              <p:par>
                                <p:cTn id="31" presetID="17" presetClass="entr" presetSubtype="1" fill="hold" grpId="0" nodeType="afterEffect">
                                  <p:stCondLst>
                                    <p:cond delay="0"/>
                                  </p:stCondLst>
                                  <p:childTnLst>
                                    <p:set>
                                      <p:cBhvr>
                                        <p:cTn id="32" dur="1" fill="hold">
                                          <p:stCondLst>
                                            <p:cond delay="0"/>
                                          </p:stCondLst>
                                        </p:cTn>
                                        <p:tgtEl>
                                          <p:spTgt spid="4108"/>
                                        </p:tgtEl>
                                        <p:attrNameLst>
                                          <p:attrName>style.visibility</p:attrName>
                                        </p:attrNameLst>
                                      </p:cBhvr>
                                      <p:to>
                                        <p:strVal val="visible"/>
                                      </p:to>
                                    </p:set>
                                    <p:anim calcmode="lin" valueType="num">
                                      <p:cBhvr>
                                        <p:cTn id="33" dur="500" fill="hold"/>
                                        <p:tgtEl>
                                          <p:spTgt spid="4108"/>
                                        </p:tgtEl>
                                        <p:attrNameLst>
                                          <p:attrName>ppt_x</p:attrName>
                                        </p:attrNameLst>
                                      </p:cBhvr>
                                      <p:tavLst>
                                        <p:tav tm="0">
                                          <p:val>
                                            <p:strVal val="#ppt_x"/>
                                          </p:val>
                                        </p:tav>
                                        <p:tav tm="100000">
                                          <p:val>
                                            <p:strVal val="#ppt_x"/>
                                          </p:val>
                                        </p:tav>
                                      </p:tavLst>
                                    </p:anim>
                                    <p:anim calcmode="lin" valueType="num">
                                      <p:cBhvr>
                                        <p:cTn id="34" dur="500" fill="hold"/>
                                        <p:tgtEl>
                                          <p:spTgt spid="4108"/>
                                        </p:tgtEl>
                                        <p:attrNameLst>
                                          <p:attrName>ppt_y</p:attrName>
                                        </p:attrNameLst>
                                      </p:cBhvr>
                                      <p:tavLst>
                                        <p:tav tm="0">
                                          <p:val>
                                            <p:strVal val="#ppt_y-#ppt_h/2"/>
                                          </p:val>
                                        </p:tav>
                                        <p:tav tm="100000">
                                          <p:val>
                                            <p:strVal val="#ppt_y"/>
                                          </p:val>
                                        </p:tav>
                                      </p:tavLst>
                                    </p:anim>
                                    <p:anim calcmode="lin" valueType="num">
                                      <p:cBhvr>
                                        <p:cTn id="35" dur="500" fill="hold"/>
                                        <p:tgtEl>
                                          <p:spTgt spid="4108"/>
                                        </p:tgtEl>
                                        <p:attrNameLst>
                                          <p:attrName>ppt_w</p:attrName>
                                        </p:attrNameLst>
                                      </p:cBhvr>
                                      <p:tavLst>
                                        <p:tav tm="0">
                                          <p:val>
                                            <p:strVal val="#ppt_w"/>
                                          </p:val>
                                        </p:tav>
                                        <p:tav tm="100000">
                                          <p:val>
                                            <p:strVal val="#ppt_w"/>
                                          </p:val>
                                        </p:tav>
                                      </p:tavLst>
                                    </p:anim>
                                    <p:anim calcmode="lin" valueType="num">
                                      <p:cBhvr>
                                        <p:cTn id="36" dur="500" fill="hold"/>
                                        <p:tgtEl>
                                          <p:spTgt spid="41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4104"/>
                                        </p:tgtEl>
                                        <p:attrNameLst>
                                          <p:attrName>style.visibility</p:attrName>
                                        </p:attrNameLst>
                                      </p:cBhvr>
                                      <p:to>
                                        <p:strVal val="visible"/>
                                      </p:to>
                                    </p:set>
                                    <p:animEffect transition="in" filter="wipe(left)">
                                      <p:cBhvr>
                                        <p:cTn id="40" dur="500"/>
                                        <p:tgtEl>
                                          <p:spTgt spid="410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10"/>
                                        </p:tgtEl>
                                        <p:attrNameLst>
                                          <p:attrName>style.visibility</p:attrName>
                                        </p:attrNameLst>
                                      </p:cBhvr>
                                      <p:to>
                                        <p:strVal val="visible"/>
                                      </p:to>
                                    </p:set>
                                    <p:animEffect transition="in" filter="wipe(left)">
                                      <p:cBhvr>
                                        <p:cTn id="45" dur="500"/>
                                        <p:tgtEl>
                                          <p:spTgt spid="41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111"/>
                                        </p:tgtEl>
                                        <p:attrNameLst>
                                          <p:attrName>style.visibility</p:attrName>
                                        </p:attrNameLst>
                                      </p:cBhvr>
                                      <p:to>
                                        <p:strVal val="visible"/>
                                      </p:to>
                                    </p:set>
                                    <p:animEffect transition="in" filter="wipe(left)">
                                      <p:cBhvr>
                                        <p:cTn id="50" dur="500"/>
                                        <p:tgtEl>
                                          <p:spTgt spid="41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112"/>
                                        </p:tgtEl>
                                        <p:attrNameLst>
                                          <p:attrName>style.visibility</p:attrName>
                                        </p:attrNameLst>
                                      </p:cBhvr>
                                      <p:to>
                                        <p:strVal val="visible"/>
                                      </p:to>
                                    </p:set>
                                    <p:animEffect transition="in" filter="wipe(left)">
                                      <p:cBhvr>
                                        <p:cTn id="55" dur="500"/>
                                        <p:tgtEl>
                                          <p:spTgt spid="41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113"/>
                                        </p:tgtEl>
                                        <p:attrNameLst>
                                          <p:attrName>style.visibility</p:attrName>
                                        </p:attrNameLst>
                                      </p:cBhvr>
                                      <p:to>
                                        <p:strVal val="visible"/>
                                      </p:to>
                                    </p:set>
                                    <p:animEffect transition="in" filter="wipe(left)">
                                      <p:cBhvr>
                                        <p:cTn id="60" dur="500"/>
                                        <p:tgtEl>
                                          <p:spTgt spid="41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109"/>
                                        </p:tgtEl>
                                        <p:attrNameLst>
                                          <p:attrName>style.visibility</p:attrName>
                                        </p:attrNameLst>
                                      </p:cBhvr>
                                      <p:to>
                                        <p:strVal val="visible"/>
                                      </p:to>
                                    </p:set>
                                    <p:animEffect transition="in" filter="blinds(horizontal)">
                                      <p:cBhvr>
                                        <p:cTn id="65"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autoUpdateAnimBg="0"/>
      <p:bldP spid="4103" grpId="0" autoUpdateAnimBg="0"/>
      <p:bldP spid="4104" grpId="0" autoUpdateAnimBg="0"/>
      <p:bldP spid="4105" grpId="0" autoUpdateAnimBg="0"/>
      <p:bldP spid="4106" grpId="0" animBg="1"/>
      <p:bldP spid="4107" grpId="0" animBg="1"/>
      <p:bldP spid="4108" grpId="0" animBg="1"/>
      <p:bldP spid="4109" grpId="0" autoUpdateAnimBg="0"/>
      <p:bldP spid="4110" grpId="0" autoUpdateAnimBg="0"/>
      <p:bldP spid="4111" grpId="0" autoUpdateAnimBg="0"/>
      <p:bldP spid="4112" grpId="0" autoUpdateAnimBg="0"/>
      <p:bldP spid="411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250825" y="236538"/>
            <a:ext cx="439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2800" b="1">
                <a:ea typeface="黑体" pitchFamily="2" charset="-122"/>
              </a:rPr>
              <a:t>// </a:t>
            </a:r>
            <a:r>
              <a:rPr lang="zh-CN" altLang="en-US" sz="2800" b="1">
                <a:ea typeface="黑体" pitchFamily="2" charset="-122"/>
              </a:rPr>
              <a:t>基本操作的函数原型说明</a:t>
            </a:r>
            <a:endParaRPr lang="zh-CN" altLang="en-US" sz="2800">
              <a:ea typeface="黑体" pitchFamily="2" charset="-122"/>
            </a:endParaRPr>
          </a:p>
        </p:txBody>
      </p:sp>
      <p:sp>
        <p:nvSpPr>
          <p:cNvPr id="43013" name="Text Box 5"/>
          <p:cNvSpPr txBox="1">
            <a:spLocks noChangeArrowheads="1"/>
          </p:cNvSpPr>
          <p:nvPr/>
        </p:nvSpPr>
        <p:spPr bwMode="auto">
          <a:xfrm>
            <a:off x="179388" y="981075"/>
            <a:ext cx="86614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2800" b="1">
                <a:ea typeface="黑体" pitchFamily="2" charset="-122"/>
              </a:rPr>
              <a:t>void</a:t>
            </a:r>
            <a:r>
              <a:rPr lang="en-US" altLang="zh-CN" sz="2800">
                <a:ea typeface="黑体" pitchFamily="2" charset="-122"/>
              </a:rPr>
              <a:t> Assign( complex </a:t>
            </a:r>
            <a:r>
              <a:rPr lang="en-US" altLang="zh-CN" sz="2800" b="1">
                <a:ea typeface="黑体" pitchFamily="2" charset="-122"/>
              </a:rPr>
              <a:t>&amp;</a:t>
            </a:r>
            <a:r>
              <a:rPr lang="en-US" altLang="zh-CN" sz="2800">
                <a:ea typeface="黑体" pitchFamily="2" charset="-122"/>
              </a:rPr>
              <a:t>Z, </a:t>
            </a:r>
            <a:r>
              <a:rPr lang="en-US" altLang="zh-CN" sz="2800" b="1">
                <a:ea typeface="黑体" pitchFamily="2" charset="-122"/>
              </a:rPr>
              <a:t>float</a:t>
            </a:r>
            <a:r>
              <a:rPr lang="en-US" altLang="zh-CN" sz="2800">
                <a:ea typeface="黑体" pitchFamily="2" charset="-122"/>
              </a:rPr>
              <a:t> realval, </a:t>
            </a:r>
            <a:r>
              <a:rPr lang="en-US" altLang="zh-CN" sz="2800" b="1">
                <a:ea typeface="黑体" pitchFamily="2" charset="-122"/>
              </a:rPr>
              <a:t>float</a:t>
            </a:r>
            <a:r>
              <a:rPr lang="en-US" altLang="zh-CN" sz="2800">
                <a:ea typeface="黑体" pitchFamily="2" charset="-122"/>
              </a:rPr>
              <a:t> imagval )</a:t>
            </a:r>
            <a:r>
              <a:rPr lang="zh-CN" altLang="en-US" sz="2800">
                <a:ea typeface="黑体" pitchFamily="2" charset="-122"/>
              </a:rPr>
              <a:t>；</a:t>
            </a:r>
            <a:endParaRPr lang="zh-CN" altLang="en-US" sz="2800" b="1">
              <a:ea typeface="黑体" pitchFamily="2" charset="-122"/>
            </a:endParaRPr>
          </a:p>
          <a:p>
            <a:pPr eaLnBrk="1" hangingPunct="1">
              <a:lnSpc>
                <a:spcPct val="125000"/>
              </a:lnSpc>
            </a:pPr>
            <a:r>
              <a:rPr lang="zh-CN" altLang="en-US" sz="2800">
                <a:ea typeface="黑体" pitchFamily="2" charset="-122"/>
              </a:rPr>
              <a:t>   </a:t>
            </a:r>
            <a:r>
              <a:rPr lang="en-US" altLang="zh-CN" sz="2800">
                <a:ea typeface="黑体" pitchFamily="2" charset="-122"/>
              </a:rPr>
              <a:t>// </a:t>
            </a:r>
            <a:r>
              <a:rPr lang="zh-CN" altLang="en-US" sz="2800">
                <a:ea typeface="黑体" pitchFamily="2" charset="-122"/>
              </a:rPr>
              <a:t>构造复数 </a:t>
            </a:r>
            <a:r>
              <a:rPr lang="en-US" altLang="zh-CN" sz="2800">
                <a:ea typeface="黑体" pitchFamily="2" charset="-122"/>
              </a:rPr>
              <a:t>Z,</a:t>
            </a:r>
            <a:r>
              <a:rPr lang="zh-CN" altLang="en-US" sz="2800">
                <a:ea typeface="黑体" pitchFamily="2" charset="-122"/>
              </a:rPr>
              <a:t>其实部和虚部分别被赋以参数</a:t>
            </a:r>
            <a:r>
              <a:rPr lang="en-US" altLang="zh-CN" sz="2800">
                <a:ea typeface="黑体" pitchFamily="2" charset="-122"/>
              </a:rPr>
              <a:t>realval</a:t>
            </a:r>
          </a:p>
          <a:p>
            <a:pPr eaLnBrk="1" hangingPunct="1">
              <a:lnSpc>
                <a:spcPct val="125000"/>
              </a:lnSpc>
            </a:pPr>
            <a:r>
              <a:rPr lang="en-US" altLang="zh-CN" sz="2800">
                <a:ea typeface="黑体" pitchFamily="2" charset="-122"/>
              </a:rPr>
              <a:t>  //</a:t>
            </a:r>
            <a:r>
              <a:rPr lang="zh-CN" altLang="en-US" sz="2800">
                <a:ea typeface="黑体" pitchFamily="2" charset="-122"/>
              </a:rPr>
              <a:t>和</a:t>
            </a:r>
            <a:r>
              <a:rPr lang="en-US" altLang="zh-CN" sz="2800">
                <a:ea typeface="黑体" pitchFamily="2" charset="-122"/>
              </a:rPr>
              <a:t>imagval</a:t>
            </a:r>
            <a:r>
              <a:rPr lang="zh-CN" altLang="en-US" sz="2800">
                <a:ea typeface="黑体" pitchFamily="2" charset="-122"/>
              </a:rPr>
              <a:t>的值</a:t>
            </a:r>
          </a:p>
        </p:txBody>
      </p:sp>
      <p:sp>
        <p:nvSpPr>
          <p:cNvPr id="43014" name="Text Box 6"/>
          <p:cNvSpPr txBox="1">
            <a:spLocks noChangeArrowheads="1"/>
          </p:cNvSpPr>
          <p:nvPr/>
        </p:nvSpPr>
        <p:spPr bwMode="auto">
          <a:xfrm>
            <a:off x="107950" y="2565400"/>
            <a:ext cx="71040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2800" b="1">
                <a:ea typeface="黑体" pitchFamily="2" charset="-122"/>
              </a:rPr>
              <a:t>float</a:t>
            </a:r>
            <a:r>
              <a:rPr lang="en-US" altLang="zh-CN" sz="2800">
                <a:ea typeface="黑体" pitchFamily="2" charset="-122"/>
              </a:rPr>
              <a:t> GetReal( cpmplex Z )</a:t>
            </a:r>
            <a:r>
              <a:rPr lang="zh-CN" altLang="en-US" sz="2800">
                <a:ea typeface="黑体" pitchFamily="2" charset="-122"/>
              </a:rPr>
              <a:t>；</a:t>
            </a:r>
          </a:p>
          <a:p>
            <a:pPr eaLnBrk="1" hangingPunct="1">
              <a:lnSpc>
                <a:spcPct val="120000"/>
              </a:lnSpc>
            </a:pPr>
            <a:r>
              <a:rPr lang="zh-CN" altLang="en-US" sz="2800">
                <a:ea typeface="黑体" pitchFamily="2" charset="-122"/>
              </a:rPr>
              <a:t>  </a:t>
            </a:r>
            <a:r>
              <a:rPr lang="en-US" altLang="zh-CN" sz="2800">
                <a:ea typeface="黑体" pitchFamily="2" charset="-122"/>
              </a:rPr>
              <a:t>// </a:t>
            </a:r>
            <a:r>
              <a:rPr lang="zh-CN" altLang="en-US" sz="2800">
                <a:ea typeface="黑体" pitchFamily="2" charset="-122"/>
              </a:rPr>
              <a:t>返回复数 </a:t>
            </a:r>
            <a:r>
              <a:rPr lang="en-US" altLang="zh-CN" sz="2800">
                <a:ea typeface="黑体" pitchFamily="2" charset="-122"/>
              </a:rPr>
              <a:t>Z </a:t>
            </a:r>
            <a:r>
              <a:rPr lang="zh-CN" altLang="en-US" sz="2800">
                <a:ea typeface="黑体" pitchFamily="2" charset="-122"/>
              </a:rPr>
              <a:t>的实部值</a:t>
            </a:r>
          </a:p>
        </p:txBody>
      </p:sp>
      <p:sp>
        <p:nvSpPr>
          <p:cNvPr id="43015" name="Text Box 7"/>
          <p:cNvSpPr txBox="1">
            <a:spLocks noChangeArrowheads="1"/>
          </p:cNvSpPr>
          <p:nvPr/>
        </p:nvSpPr>
        <p:spPr bwMode="auto">
          <a:xfrm>
            <a:off x="84138" y="3716338"/>
            <a:ext cx="44878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2800" b="1">
                <a:ea typeface="黑体" pitchFamily="2" charset="-122"/>
              </a:rPr>
              <a:t>float</a:t>
            </a:r>
            <a:r>
              <a:rPr lang="en-US" altLang="zh-CN" sz="2800">
                <a:ea typeface="黑体" pitchFamily="2" charset="-122"/>
              </a:rPr>
              <a:t> Getimag( cpmplex Z )</a:t>
            </a:r>
            <a:r>
              <a:rPr lang="zh-CN" altLang="en-US" sz="2800">
                <a:ea typeface="黑体" pitchFamily="2" charset="-122"/>
              </a:rPr>
              <a:t>；</a:t>
            </a:r>
          </a:p>
          <a:p>
            <a:pPr eaLnBrk="1" hangingPunct="1">
              <a:lnSpc>
                <a:spcPct val="120000"/>
              </a:lnSpc>
            </a:pPr>
            <a:r>
              <a:rPr lang="zh-CN" altLang="en-US" sz="2800">
                <a:ea typeface="黑体" pitchFamily="2" charset="-122"/>
              </a:rPr>
              <a:t>  </a:t>
            </a:r>
            <a:r>
              <a:rPr lang="en-US" altLang="zh-CN" sz="2800">
                <a:ea typeface="黑体" pitchFamily="2" charset="-122"/>
              </a:rPr>
              <a:t>// </a:t>
            </a:r>
            <a:r>
              <a:rPr lang="zh-CN" altLang="en-US" sz="2800">
                <a:ea typeface="黑体" pitchFamily="2" charset="-122"/>
              </a:rPr>
              <a:t>返回复数 </a:t>
            </a:r>
            <a:r>
              <a:rPr lang="en-US" altLang="zh-CN" sz="2800">
                <a:ea typeface="黑体" pitchFamily="2" charset="-122"/>
              </a:rPr>
              <a:t>Z </a:t>
            </a:r>
            <a:r>
              <a:rPr lang="zh-CN" altLang="en-US" sz="2800">
                <a:ea typeface="黑体" pitchFamily="2" charset="-122"/>
              </a:rPr>
              <a:t>的虚部值</a:t>
            </a:r>
          </a:p>
        </p:txBody>
      </p:sp>
      <p:sp>
        <p:nvSpPr>
          <p:cNvPr id="43016" name="Text Box 8"/>
          <p:cNvSpPr txBox="1">
            <a:spLocks noChangeArrowheads="1"/>
          </p:cNvSpPr>
          <p:nvPr/>
        </p:nvSpPr>
        <p:spPr bwMode="auto">
          <a:xfrm>
            <a:off x="107950" y="4941888"/>
            <a:ext cx="84248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2800" b="1">
                <a:ea typeface="黑体" pitchFamily="2" charset="-122"/>
              </a:rPr>
              <a:t>void </a:t>
            </a:r>
            <a:r>
              <a:rPr lang="en-US" altLang="zh-CN" sz="2800">
                <a:ea typeface="黑体" pitchFamily="2" charset="-122"/>
              </a:rPr>
              <a:t>add( complex z1, complex z2, complex  &amp;sum )</a:t>
            </a:r>
            <a:r>
              <a:rPr lang="zh-CN" altLang="en-US" sz="2800">
                <a:ea typeface="黑体" pitchFamily="2" charset="-122"/>
              </a:rPr>
              <a:t>；</a:t>
            </a:r>
            <a:endParaRPr lang="zh-CN" altLang="en-US" sz="2800" b="1">
              <a:ea typeface="黑体" pitchFamily="2" charset="-122"/>
            </a:endParaRPr>
          </a:p>
          <a:p>
            <a:pPr eaLnBrk="1" hangingPunct="1">
              <a:lnSpc>
                <a:spcPct val="120000"/>
              </a:lnSpc>
            </a:pPr>
            <a:r>
              <a:rPr lang="zh-CN" altLang="en-US" sz="2800">
                <a:ea typeface="黑体" pitchFamily="2" charset="-122"/>
              </a:rPr>
              <a:t> </a:t>
            </a:r>
            <a:r>
              <a:rPr lang="en-US" altLang="zh-CN" sz="2800">
                <a:ea typeface="黑体" pitchFamily="2" charset="-122"/>
              </a:rPr>
              <a:t>// </a:t>
            </a:r>
            <a:r>
              <a:rPr lang="zh-CN" altLang="en-US" sz="2800">
                <a:ea typeface="黑体" pitchFamily="2" charset="-122"/>
              </a:rPr>
              <a:t>以 </a:t>
            </a:r>
            <a:r>
              <a:rPr lang="en-US" altLang="zh-CN" sz="2800">
                <a:ea typeface="黑体" pitchFamily="2" charset="-122"/>
              </a:rPr>
              <a:t>sum </a:t>
            </a:r>
            <a:r>
              <a:rPr lang="zh-CN" altLang="en-US" sz="2800">
                <a:ea typeface="黑体" pitchFamily="2" charset="-122"/>
              </a:rPr>
              <a:t>返回两个复数 </a:t>
            </a:r>
            <a:r>
              <a:rPr lang="en-US" altLang="zh-CN" sz="2800">
                <a:ea typeface="黑体" pitchFamily="2" charset="-122"/>
              </a:rPr>
              <a:t>z1, z2 </a:t>
            </a:r>
            <a:r>
              <a:rPr lang="zh-CN" altLang="en-US" sz="2800">
                <a:ea typeface="黑体" pitchFamily="2" charset="-122"/>
              </a:rPr>
              <a:t>的和        </a:t>
            </a:r>
          </a:p>
        </p:txBody>
      </p:sp>
      <p:sp>
        <p:nvSpPr>
          <p:cNvPr id="41991" name="Text Box 9"/>
          <p:cNvSpPr txBox="1">
            <a:spLocks noChangeArrowheads="1"/>
          </p:cNvSpPr>
          <p:nvPr/>
        </p:nvSpPr>
        <p:spPr bwMode="auto">
          <a:xfrm>
            <a:off x="539750" y="6092825"/>
            <a:ext cx="2303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2800">
                <a:ea typeface="黑体" pitchFamily="2"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3012"/>
                                        </p:tgtEl>
                                        <p:attrNameLst>
                                          <p:attrName>style.visibility</p:attrName>
                                        </p:attrNameLst>
                                      </p:cBhvr>
                                      <p:to>
                                        <p:strVal val="visible"/>
                                      </p:to>
                                    </p:set>
                                    <p:animEffect transition="in" filter="wipe(left)">
                                      <p:cBhvr>
                                        <p:cTn id="7" dur="75"/>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3013"/>
                                        </p:tgtEl>
                                        <p:attrNameLst>
                                          <p:attrName>style.visibility</p:attrName>
                                        </p:attrNameLst>
                                      </p:cBhvr>
                                      <p:to>
                                        <p:strVal val="visible"/>
                                      </p:to>
                                    </p:set>
                                    <p:animEffect transition="in" filter="wipe(left)">
                                      <p:cBhvr>
                                        <p:cTn id="12" dur="75"/>
                                        <p:tgtEl>
                                          <p:spTgt spid="43013"/>
                                        </p:tgtEl>
                                      </p:cBhvr>
                                    </p:animEffect>
                                  </p:childTnLst>
                                </p:cTn>
                              </p:par>
                            </p:childTnLst>
                          </p:cTn>
                        </p:par>
                        <p:par>
                          <p:cTn id="13" fill="hold" nodeType="afterGroup">
                            <p:stCondLst>
                              <p:cond delay="6600"/>
                            </p:stCondLst>
                            <p:childTnLst>
                              <p:par>
                                <p:cTn id="14" presetID="18" presetClass="entr" presetSubtype="6" fill="hold" grpId="0" nodeType="afterEffect">
                                  <p:stCondLst>
                                    <p:cond delay="0"/>
                                  </p:stCondLst>
                                  <p:childTnLst>
                                    <p:set>
                                      <p:cBhvr>
                                        <p:cTn id="15" dur="1" fill="hold">
                                          <p:stCondLst>
                                            <p:cond delay="0"/>
                                          </p:stCondLst>
                                        </p:cTn>
                                        <p:tgtEl>
                                          <p:spTgt spid="43014"/>
                                        </p:tgtEl>
                                        <p:attrNameLst>
                                          <p:attrName>style.visibility</p:attrName>
                                        </p:attrNameLst>
                                      </p:cBhvr>
                                      <p:to>
                                        <p:strVal val="visible"/>
                                      </p:to>
                                    </p:set>
                                    <p:animEffect transition="in" filter="strips(downRight)">
                                      <p:cBhvr>
                                        <p:cTn id="16" dur="500"/>
                                        <p:tgtEl>
                                          <p:spTgt spid="43014"/>
                                        </p:tgtEl>
                                      </p:cBhvr>
                                    </p:animEffect>
                                  </p:childTnLst>
                                </p:cTn>
                              </p:par>
                            </p:childTnLst>
                          </p:cTn>
                        </p:par>
                        <p:par>
                          <p:cTn id="17" fill="hold" nodeType="afterGroup">
                            <p:stCondLst>
                              <p:cond delay="7100"/>
                            </p:stCondLst>
                            <p:childTnLst>
                              <p:par>
                                <p:cTn id="18" presetID="18" presetClass="entr" presetSubtype="6" fill="hold" grpId="0" nodeType="afterEffect">
                                  <p:stCondLst>
                                    <p:cond delay="0"/>
                                  </p:stCondLst>
                                  <p:childTnLst>
                                    <p:set>
                                      <p:cBhvr>
                                        <p:cTn id="19" dur="1" fill="hold">
                                          <p:stCondLst>
                                            <p:cond delay="0"/>
                                          </p:stCondLst>
                                        </p:cTn>
                                        <p:tgtEl>
                                          <p:spTgt spid="43015"/>
                                        </p:tgtEl>
                                        <p:attrNameLst>
                                          <p:attrName>style.visibility</p:attrName>
                                        </p:attrNameLst>
                                      </p:cBhvr>
                                      <p:to>
                                        <p:strVal val="visible"/>
                                      </p:to>
                                    </p:set>
                                    <p:animEffect transition="in" filter="strips(downRight)">
                                      <p:cBhvr>
                                        <p:cTn id="20" dur="500"/>
                                        <p:tgtEl>
                                          <p:spTgt spid="43015"/>
                                        </p:tgtEl>
                                      </p:cBhvr>
                                    </p:animEffect>
                                  </p:childTnLst>
                                </p:cTn>
                              </p:par>
                            </p:childTnLst>
                          </p:cTn>
                        </p:par>
                        <p:par>
                          <p:cTn id="21" fill="hold" nodeType="afterGroup">
                            <p:stCondLst>
                              <p:cond delay="7600"/>
                            </p:stCondLst>
                            <p:childTnLst>
                              <p:par>
                                <p:cTn id="22" presetID="18" presetClass="entr" presetSubtype="6" fill="hold" grpId="0" nodeType="afterEffect">
                                  <p:stCondLst>
                                    <p:cond delay="0"/>
                                  </p:stCondLst>
                                  <p:childTnLst>
                                    <p:set>
                                      <p:cBhvr>
                                        <p:cTn id="23" dur="1" fill="hold">
                                          <p:stCondLst>
                                            <p:cond delay="0"/>
                                          </p:stCondLst>
                                        </p:cTn>
                                        <p:tgtEl>
                                          <p:spTgt spid="43016"/>
                                        </p:tgtEl>
                                        <p:attrNameLst>
                                          <p:attrName>style.visibility</p:attrName>
                                        </p:attrNameLst>
                                      </p:cBhvr>
                                      <p:to>
                                        <p:strVal val="visible"/>
                                      </p:to>
                                    </p:set>
                                    <p:animEffect transition="in" filter="strips(downRight)">
                                      <p:cBhvr>
                                        <p:cTn id="24"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P spid="43014" grpId="0" autoUpdateAnimBg="0"/>
      <p:bldP spid="43015" grpId="0" autoUpdateAnimBg="0"/>
      <p:bldP spid="4301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33400" y="381000"/>
            <a:ext cx="3367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ea typeface="黑体" pitchFamily="2" charset="-122"/>
              </a:rPr>
              <a:t>// </a:t>
            </a:r>
            <a:r>
              <a:rPr lang="zh-CN" altLang="en-US" sz="3200" b="1">
                <a:ea typeface="黑体" pitchFamily="2" charset="-122"/>
              </a:rPr>
              <a:t>基本操作的实现</a:t>
            </a:r>
            <a:endParaRPr lang="zh-CN" altLang="en-US" sz="3200">
              <a:ea typeface="黑体" pitchFamily="2" charset="-122"/>
            </a:endParaRPr>
          </a:p>
        </p:txBody>
      </p:sp>
      <p:sp>
        <p:nvSpPr>
          <p:cNvPr id="45059" name="Text Box 3"/>
          <p:cNvSpPr txBox="1">
            <a:spLocks noChangeArrowheads="1"/>
          </p:cNvSpPr>
          <p:nvPr/>
        </p:nvSpPr>
        <p:spPr bwMode="auto">
          <a:xfrm>
            <a:off x="179388" y="1279525"/>
            <a:ext cx="8686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5000"/>
              </a:lnSpc>
            </a:pPr>
            <a:r>
              <a:rPr lang="en-US" altLang="zh-CN" sz="3200" b="1">
                <a:ea typeface="黑体" pitchFamily="2" charset="-122"/>
              </a:rPr>
              <a:t>void </a:t>
            </a:r>
            <a:r>
              <a:rPr lang="en-US" altLang="zh-CN" sz="3200">
                <a:ea typeface="黑体" pitchFamily="2" charset="-122"/>
              </a:rPr>
              <a:t>add( complex z1, complex z2, complex </a:t>
            </a:r>
            <a:r>
              <a:rPr lang="en-US" altLang="zh-CN" sz="3200" b="1">
                <a:ea typeface="黑体" pitchFamily="2" charset="-122"/>
              </a:rPr>
              <a:t>&amp;</a:t>
            </a:r>
            <a:r>
              <a:rPr lang="en-US" altLang="zh-CN" sz="3200">
                <a:ea typeface="黑体" pitchFamily="2" charset="-122"/>
              </a:rPr>
              <a:t>sum ) </a:t>
            </a:r>
          </a:p>
          <a:p>
            <a:pPr eaLnBrk="1" hangingPunct="1">
              <a:lnSpc>
                <a:spcPct val="125000"/>
              </a:lnSpc>
            </a:pPr>
            <a:r>
              <a:rPr lang="en-US" altLang="zh-CN" sz="3200">
                <a:ea typeface="黑体" pitchFamily="2" charset="-122"/>
              </a:rPr>
              <a:t>// </a:t>
            </a:r>
            <a:r>
              <a:rPr lang="zh-CN" altLang="en-US" sz="3200">
                <a:ea typeface="黑体" pitchFamily="2" charset="-122"/>
              </a:rPr>
              <a:t>以 </a:t>
            </a:r>
            <a:r>
              <a:rPr lang="en-US" altLang="zh-CN" sz="3200">
                <a:ea typeface="黑体" pitchFamily="2" charset="-122"/>
              </a:rPr>
              <a:t>sum </a:t>
            </a:r>
            <a:r>
              <a:rPr lang="zh-CN" altLang="en-US" sz="3200">
                <a:ea typeface="黑体" pitchFamily="2" charset="-122"/>
              </a:rPr>
              <a:t>返回两个复数 </a:t>
            </a:r>
            <a:r>
              <a:rPr lang="en-US" altLang="zh-CN" sz="3200">
                <a:ea typeface="黑体" pitchFamily="2" charset="-122"/>
              </a:rPr>
              <a:t>z1, z2 </a:t>
            </a:r>
            <a:r>
              <a:rPr lang="zh-CN" altLang="en-US" sz="3200">
                <a:ea typeface="黑体" pitchFamily="2" charset="-122"/>
              </a:rPr>
              <a:t>的和</a:t>
            </a:r>
          </a:p>
          <a:p>
            <a:pPr eaLnBrk="1" hangingPunct="1">
              <a:lnSpc>
                <a:spcPct val="125000"/>
              </a:lnSpc>
            </a:pPr>
            <a:r>
              <a:rPr lang="en-US" altLang="zh-CN" sz="3200" b="1">
                <a:ea typeface="黑体" pitchFamily="2" charset="-122"/>
              </a:rPr>
              <a:t>{</a:t>
            </a:r>
          </a:p>
          <a:p>
            <a:pPr eaLnBrk="1" hangingPunct="1">
              <a:lnSpc>
                <a:spcPct val="125000"/>
              </a:lnSpc>
            </a:pPr>
            <a:r>
              <a:rPr lang="en-US" altLang="zh-CN" sz="3200">
                <a:ea typeface="黑体" pitchFamily="2" charset="-122"/>
              </a:rPr>
              <a:t>    sum.realpart = z1.realpart + z2.realpart;</a:t>
            </a:r>
          </a:p>
          <a:p>
            <a:pPr eaLnBrk="1" hangingPunct="1">
              <a:lnSpc>
                <a:spcPct val="125000"/>
              </a:lnSpc>
            </a:pPr>
            <a:r>
              <a:rPr lang="en-US" altLang="zh-CN" sz="3200">
                <a:ea typeface="黑体" pitchFamily="2" charset="-122"/>
              </a:rPr>
              <a:t>    sum.imagpart = z1.imagpart + z2.imagpart;</a:t>
            </a:r>
          </a:p>
          <a:p>
            <a:pPr eaLnBrk="1" hangingPunct="1">
              <a:lnSpc>
                <a:spcPct val="125000"/>
              </a:lnSpc>
            </a:pPr>
            <a:r>
              <a:rPr lang="en-US" altLang="zh-CN" sz="3200">
                <a:ea typeface="黑体" pitchFamily="2" charset="-122"/>
              </a:rPr>
              <a:t>}         </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45058"/>
                                        </p:tgtEl>
                                        <p:attrNameLst>
                                          <p:attrName>style.visibility</p:attrName>
                                        </p:attrNameLst>
                                      </p:cBhvr>
                                      <p:to>
                                        <p:strVal val="visible"/>
                                      </p:to>
                                    </p:set>
                                    <p:animEffect transition="in" filter="wipe(left)">
                                      <p:cBhvr>
                                        <p:cTn id="7" dur="75"/>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strips(downRight)">
                                      <p:cBhvr>
                                        <p:cTn id="1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ChangeArrowheads="1"/>
          </p:cNvSpPr>
          <p:nvPr/>
        </p:nvSpPr>
        <p:spPr bwMode="auto">
          <a:xfrm>
            <a:off x="107950" y="3281363"/>
            <a:ext cx="709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latin typeface="楷体_GB2312" pitchFamily="49" charset="-122"/>
              </a:rPr>
              <a:t>一个算法必须满足以下</a:t>
            </a:r>
            <a:r>
              <a:rPr lang="zh-CN" altLang="en-US" sz="3200" b="1">
                <a:solidFill>
                  <a:srgbClr val="000099"/>
                </a:solidFill>
                <a:latin typeface="楷体_GB2312" pitchFamily="49" charset="-122"/>
              </a:rPr>
              <a:t>五</a:t>
            </a:r>
            <a:r>
              <a:rPr lang="zh-CN" altLang="en-US" sz="3200">
                <a:latin typeface="楷体_GB2312" pitchFamily="49" charset="-122"/>
              </a:rPr>
              <a:t>个重要</a:t>
            </a:r>
            <a:r>
              <a:rPr lang="zh-CN" altLang="en-US" sz="3200" b="1">
                <a:solidFill>
                  <a:srgbClr val="000099"/>
                </a:solidFill>
                <a:latin typeface="楷体_GB2312" pitchFamily="49" charset="-122"/>
              </a:rPr>
              <a:t>特性</a:t>
            </a:r>
            <a:r>
              <a:rPr lang="zh-CN" altLang="en-US" sz="3200">
                <a:latin typeface="楷体_GB2312" pitchFamily="49" charset="-122"/>
              </a:rPr>
              <a:t>：</a:t>
            </a:r>
          </a:p>
        </p:txBody>
      </p:sp>
      <p:sp>
        <p:nvSpPr>
          <p:cNvPr id="46086" name="Rectangle 6"/>
          <p:cNvSpPr>
            <a:spLocks noChangeArrowheads="1"/>
          </p:cNvSpPr>
          <p:nvPr/>
        </p:nvSpPr>
        <p:spPr bwMode="auto">
          <a:xfrm>
            <a:off x="179388" y="1557338"/>
            <a:ext cx="87852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99"/>
                </a:solidFill>
                <a:latin typeface="楷体_GB2312" pitchFamily="49" charset="-122"/>
              </a:rPr>
              <a:t>算法（</a:t>
            </a:r>
            <a:r>
              <a:rPr lang="en-US" altLang="zh-CN" sz="3200" b="1">
                <a:solidFill>
                  <a:srgbClr val="000099"/>
                </a:solidFill>
                <a:latin typeface="楷体_GB2312" pitchFamily="49" charset="-122"/>
              </a:rPr>
              <a:t>Algorithm</a:t>
            </a:r>
            <a:r>
              <a:rPr lang="zh-CN" altLang="en-US" sz="3200" b="1">
                <a:solidFill>
                  <a:srgbClr val="000099"/>
                </a:solidFill>
                <a:latin typeface="楷体_GB2312" pitchFamily="49" charset="-122"/>
              </a:rPr>
              <a:t>）</a:t>
            </a:r>
            <a:r>
              <a:rPr lang="en-US" altLang="zh-CN" sz="3200" b="1">
                <a:solidFill>
                  <a:srgbClr val="000099"/>
                </a:solidFill>
                <a:latin typeface="楷体_GB2312" pitchFamily="49" charset="-122"/>
              </a:rPr>
              <a:t>:</a:t>
            </a:r>
            <a:r>
              <a:rPr lang="zh-CN" altLang="en-US" sz="3200">
                <a:latin typeface="楷体_GB2312" pitchFamily="49" charset="-122"/>
              </a:rPr>
              <a:t>是对特定问题求解步骤的一种描述</a:t>
            </a:r>
            <a:r>
              <a:rPr lang="en-US" altLang="zh-CN" sz="3200">
                <a:latin typeface="楷体_GB2312" pitchFamily="49" charset="-122"/>
              </a:rPr>
              <a:t>,</a:t>
            </a:r>
            <a:r>
              <a:rPr lang="zh-CN" altLang="en-US" sz="3200">
                <a:latin typeface="楷体_GB2312" pitchFamily="49" charset="-122"/>
              </a:rPr>
              <a:t>是指令的有限序列，其中每一条指令表示一个或多个操作。</a:t>
            </a:r>
          </a:p>
        </p:txBody>
      </p:sp>
      <p:sp>
        <p:nvSpPr>
          <p:cNvPr id="46087" name="Rectangle 7">
            <a:hlinkClick r:id="" action="ppaction://hlinkshowjump?jump=nextslide" highlightClick="1"/>
          </p:cNvPr>
          <p:cNvSpPr>
            <a:spLocks noChangeArrowheads="1"/>
          </p:cNvSpPr>
          <p:nvPr/>
        </p:nvSpPr>
        <p:spPr bwMode="auto">
          <a:xfrm>
            <a:off x="179388" y="4005263"/>
            <a:ext cx="878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99"/>
                </a:solidFill>
                <a:latin typeface="楷体_GB2312" pitchFamily="49" charset="-122"/>
              </a:rPr>
              <a:t>1</a:t>
            </a:r>
            <a:r>
              <a:rPr lang="zh-CN" altLang="en-US" sz="3200" b="1">
                <a:solidFill>
                  <a:srgbClr val="000099"/>
                </a:solidFill>
                <a:latin typeface="楷体_GB2312" pitchFamily="49" charset="-122"/>
              </a:rPr>
              <a:t>．有穷性</a:t>
            </a:r>
            <a:r>
              <a:rPr lang="en-US" altLang="zh-CN" sz="3200" b="1">
                <a:solidFill>
                  <a:srgbClr val="000099"/>
                </a:solidFill>
                <a:latin typeface="楷体_GB2312" pitchFamily="49" charset="-122"/>
              </a:rPr>
              <a:t>: </a:t>
            </a:r>
            <a:r>
              <a:rPr lang="zh-CN" altLang="en-US" sz="3200">
                <a:latin typeface="楷体_GB2312" pitchFamily="49" charset="-122"/>
              </a:rPr>
              <a:t>一个算法必须总是在执行</a:t>
            </a:r>
            <a:r>
              <a:rPr lang="zh-CN" altLang="en-US" sz="3200" b="1">
                <a:solidFill>
                  <a:srgbClr val="000099"/>
                </a:solidFill>
                <a:latin typeface="楷体_GB2312" pitchFamily="49" charset="-122"/>
              </a:rPr>
              <a:t>有穷步</a:t>
            </a:r>
            <a:r>
              <a:rPr lang="zh-CN" altLang="en-US" sz="3200">
                <a:latin typeface="楷体_GB2312" pitchFamily="49" charset="-122"/>
              </a:rPr>
              <a:t>之后结束，且每一步都在</a:t>
            </a:r>
            <a:r>
              <a:rPr lang="zh-CN" altLang="en-US" sz="3200" b="1">
                <a:solidFill>
                  <a:srgbClr val="000099"/>
                </a:solidFill>
                <a:latin typeface="楷体_GB2312" pitchFamily="49" charset="-122"/>
              </a:rPr>
              <a:t>有穷时间</a:t>
            </a:r>
            <a:r>
              <a:rPr lang="zh-CN" altLang="en-US" sz="3200">
                <a:latin typeface="楷体_GB2312" pitchFamily="49" charset="-122"/>
              </a:rPr>
              <a:t>内完成。</a:t>
            </a:r>
          </a:p>
        </p:txBody>
      </p:sp>
      <p:sp>
        <p:nvSpPr>
          <p:cNvPr id="46088" name="Rectangle 8">
            <a:hlinkClick r:id="" action="ppaction://hlinkshowjump?jump=nextslide" highlightClick="1"/>
          </p:cNvPr>
          <p:cNvSpPr>
            <a:spLocks noChangeArrowheads="1"/>
          </p:cNvSpPr>
          <p:nvPr/>
        </p:nvSpPr>
        <p:spPr bwMode="auto">
          <a:xfrm>
            <a:off x="142875" y="5157788"/>
            <a:ext cx="889317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99"/>
                </a:solidFill>
                <a:latin typeface="楷体_GB2312" pitchFamily="49" charset="-122"/>
              </a:rPr>
              <a:t>2</a:t>
            </a:r>
            <a:r>
              <a:rPr lang="zh-CN" altLang="en-US" sz="3200" b="1">
                <a:solidFill>
                  <a:srgbClr val="000099"/>
                </a:solidFill>
                <a:latin typeface="楷体_GB2312" pitchFamily="49" charset="-122"/>
              </a:rPr>
              <a:t>．确定性</a:t>
            </a:r>
            <a:r>
              <a:rPr lang="en-US" altLang="zh-CN" sz="3200" b="1">
                <a:solidFill>
                  <a:srgbClr val="000099"/>
                </a:solidFill>
                <a:latin typeface="楷体_GB2312" pitchFamily="49" charset="-122"/>
              </a:rPr>
              <a:t>:</a:t>
            </a:r>
            <a:r>
              <a:rPr lang="zh-CN" altLang="en-US" sz="3200">
                <a:latin typeface="楷体_GB2312" pitchFamily="49" charset="-122"/>
              </a:rPr>
              <a:t>算法中每一条指令必须</a:t>
            </a:r>
            <a:r>
              <a:rPr lang="zh-CN" altLang="en-US" sz="3200" b="1">
                <a:solidFill>
                  <a:srgbClr val="000099"/>
                </a:solidFill>
                <a:latin typeface="楷体_GB2312" pitchFamily="49" charset="-122"/>
              </a:rPr>
              <a:t>有确切的含义</a:t>
            </a:r>
            <a:r>
              <a:rPr lang="en-US" altLang="zh-CN" sz="3200">
                <a:latin typeface="楷体_GB2312" pitchFamily="49" charset="-122"/>
              </a:rPr>
              <a:t>,</a:t>
            </a:r>
            <a:r>
              <a:rPr lang="zh-CN" altLang="en-US" sz="3200" b="1">
                <a:solidFill>
                  <a:srgbClr val="000099"/>
                </a:solidFill>
                <a:latin typeface="楷体_GB2312" pitchFamily="49" charset="-122"/>
              </a:rPr>
              <a:t>不存在二义性</a:t>
            </a:r>
            <a:r>
              <a:rPr lang="en-US" altLang="zh-CN" sz="3200">
                <a:latin typeface="楷体_GB2312" pitchFamily="49" charset="-122"/>
              </a:rPr>
              <a:t>,</a:t>
            </a:r>
            <a:r>
              <a:rPr lang="zh-CN" altLang="en-US" sz="3200">
                <a:latin typeface="楷体_GB2312" pitchFamily="49" charset="-122"/>
              </a:rPr>
              <a:t>且算法只有</a:t>
            </a:r>
            <a:r>
              <a:rPr lang="zh-CN" altLang="en-US" sz="3200" b="1">
                <a:solidFill>
                  <a:srgbClr val="000099"/>
                </a:solidFill>
                <a:latin typeface="楷体_GB2312" pitchFamily="49" charset="-122"/>
              </a:rPr>
              <a:t>一个入口</a:t>
            </a:r>
            <a:r>
              <a:rPr lang="zh-CN" altLang="en-US" sz="3200">
                <a:latin typeface="楷体_GB2312" pitchFamily="49" charset="-122"/>
              </a:rPr>
              <a:t>和</a:t>
            </a:r>
            <a:r>
              <a:rPr lang="zh-CN" altLang="en-US" sz="3200" b="1">
                <a:solidFill>
                  <a:srgbClr val="000099"/>
                </a:solidFill>
                <a:latin typeface="楷体_GB2312" pitchFamily="49" charset="-122"/>
              </a:rPr>
              <a:t>一个出口</a:t>
            </a:r>
            <a:r>
              <a:rPr lang="zh-CN" altLang="en-US" sz="3200">
                <a:latin typeface="楷体_GB2312" pitchFamily="49" charset="-122"/>
              </a:rPr>
              <a:t>。</a:t>
            </a:r>
            <a:endParaRPr lang="zh-CN" altLang="en-US" sz="3200" b="1">
              <a:solidFill>
                <a:srgbClr val="000099"/>
              </a:solidFill>
              <a:latin typeface="楷体_GB2312" pitchFamily="49" charset="-122"/>
            </a:endParaRPr>
          </a:p>
        </p:txBody>
      </p:sp>
      <p:sp>
        <p:nvSpPr>
          <p:cNvPr id="46092" name="Text Box 12">
            <a:hlinkClick r:id="" action="ppaction://hlinkshowjump?jump=nextslide"/>
          </p:cNvPr>
          <p:cNvSpPr txBox="1">
            <a:spLocks noChangeArrowheads="1"/>
          </p:cNvSpPr>
          <p:nvPr/>
        </p:nvSpPr>
        <p:spPr bwMode="auto">
          <a:xfrm>
            <a:off x="107950" y="823913"/>
            <a:ext cx="3452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1.4.1 </a:t>
            </a:r>
            <a:r>
              <a:rPr lang="zh-CN" altLang="en-US" sz="3200" b="1">
                <a:latin typeface="楷体_GB2312" pitchFamily="49" charset="-122"/>
              </a:rPr>
              <a:t>算法的定义</a:t>
            </a:r>
            <a:endParaRPr lang="zh-CN" altLang="en-US" sz="3200">
              <a:latin typeface="楷体_GB2312" pitchFamily="49" charset="-122"/>
            </a:endParaRPr>
          </a:p>
        </p:txBody>
      </p:sp>
      <p:sp>
        <p:nvSpPr>
          <p:cNvPr id="44039" name="Text Box 14">
            <a:hlinkClick r:id="rId3" action="ppaction://hlinksldjump" highlightClick="1"/>
          </p:cNvPr>
          <p:cNvSpPr txBox="1">
            <a:spLocks noChangeArrowheads="1"/>
          </p:cNvSpPr>
          <p:nvPr/>
        </p:nvSpPr>
        <p:spPr bwMode="auto">
          <a:xfrm>
            <a:off x="1692275" y="68263"/>
            <a:ext cx="4776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600" b="1">
                <a:latin typeface="隶书" pitchFamily="49" charset="-122"/>
                <a:ea typeface="隶书" pitchFamily="49" charset="-122"/>
              </a:rPr>
              <a:t>1.4   </a:t>
            </a:r>
            <a:r>
              <a:rPr lang="zh-CN" altLang="en-US" sz="3600" b="1">
                <a:latin typeface="隶书" pitchFamily="49" charset="-122"/>
                <a:ea typeface="隶书" pitchFamily="49" charset="-122"/>
              </a:rPr>
              <a:t>算法和算法分析</a:t>
            </a:r>
            <a:endParaRPr lang="zh-CN" altLang="en-US" sz="3600">
              <a:latin typeface="隶书" pitchFamily="49" charset="-122"/>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92">
                                            <p:txEl>
                                              <p:pRg st="0" end="0"/>
                                            </p:txEl>
                                          </p:spTgt>
                                        </p:tgtEl>
                                        <p:attrNameLst>
                                          <p:attrName>style.visibility</p:attrName>
                                        </p:attrNameLst>
                                      </p:cBhvr>
                                      <p:to>
                                        <p:strVal val="visible"/>
                                      </p:to>
                                    </p:set>
                                    <p:animEffect transition="in" filter="wipe(left)">
                                      <p:cBhvr>
                                        <p:cTn id="7" dur="500"/>
                                        <p:tgtEl>
                                          <p:spTgt spid="460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wipe(left)">
                                      <p:cBhvr>
                                        <p:cTn id="12" dur="500"/>
                                        <p:tgtEl>
                                          <p:spTgt spid="46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7"/>
                                        </p:tgtEl>
                                        <p:attrNameLst>
                                          <p:attrName>style.visibility</p:attrName>
                                        </p:attrNameLst>
                                      </p:cBhvr>
                                      <p:to>
                                        <p:strVal val="visible"/>
                                      </p:to>
                                    </p:set>
                                    <p:animEffect transition="in" filter="wipe(left)">
                                      <p:cBhvr>
                                        <p:cTn id="22" dur="500"/>
                                        <p:tgtEl>
                                          <p:spTgt spid="4608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6088"/>
                                        </p:tgtEl>
                                        <p:attrNameLst>
                                          <p:attrName>style.visibility</p:attrName>
                                        </p:attrNameLst>
                                      </p:cBhvr>
                                      <p:to>
                                        <p:strVal val="visible"/>
                                      </p:to>
                                    </p:set>
                                    <p:animEffect transition="in" filter="wipe(left)">
                                      <p:cBhvr>
                                        <p:cTn id="26"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utoUpdateAnimBg="0"/>
      <p:bldP spid="46086" grpId="0" autoUpdateAnimBg="0"/>
      <p:bldP spid="46087" grpId="0" autoUpdateAnimBg="0"/>
      <p:bldP spid="46088" grpId="0" autoUpdateAnimBg="0"/>
      <p:bldP spid="46092"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a:hlinkClick r:id="rId3" action="ppaction://hlinksldjump" highlightClick="1"/>
          </p:cNvPr>
          <p:cNvSpPr>
            <a:spLocks noChangeArrowheads="1"/>
          </p:cNvSpPr>
          <p:nvPr/>
        </p:nvSpPr>
        <p:spPr bwMode="auto">
          <a:xfrm>
            <a:off x="250825" y="2997200"/>
            <a:ext cx="8640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99"/>
                </a:solidFill>
                <a:latin typeface="楷体_GB2312" pitchFamily="49" charset="-122"/>
              </a:rPr>
              <a:t>5</a:t>
            </a:r>
            <a:r>
              <a:rPr lang="zh-CN" altLang="en-US" sz="3200" b="1">
                <a:solidFill>
                  <a:srgbClr val="000099"/>
                </a:solidFill>
                <a:latin typeface="楷体_GB2312" pitchFamily="49" charset="-122"/>
              </a:rPr>
              <a:t>．有输出</a:t>
            </a:r>
            <a:r>
              <a:rPr lang="en-US" altLang="zh-CN" sz="3200" b="1">
                <a:solidFill>
                  <a:srgbClr val="000099"/>
                </a:solidFill>
                <a:latin typeface="楷体_GB2312" pitchFamily="49" charset="-122"/>
              </a:rPr>
              <a:t>:</a:t>
            </a:r>
            <a:r>
              <a:rPr lang="zh-CN" altLang="en-US" sz="3200">
                <a:latin typeface="楷体_GB2312" pitchFamily="49" charset="-122"/>
              </a:rPr>
              <a:t>一个算法有一个或多个输出，这些输出是同输入有着某些特定关系的量。这种确定关系即为算法的功能。</a:t>
            </a:r>
          </a:p>
        </p:txBody>
      </p:sp>
      <p:sp>
        <p:nvSpPr>
          <p:cNvPr id="47110" name="Rectangle 6">
            <a:hlinkClick r:id="rId4" action="ppaction://hlinksldjump" highlightClick="1"/>
          </p:cNvPr>
          <p:cNvSpPr>
            <a:spLocks noChangeArrowheads="1"/>
          </p:cNvSpPr>
          <p:nvPr/>
        </p:nvSpPr>
        <p:spPr bwMode="auto">
          <a:xfrm>
            <a:off x="250825" y="1844675"/>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0099"/>
                </a:solidFill>
                <a:latin typeface="楷体_GB2312" pitchFamily="49" charset="-122"/>
              </a:rPr>
              <a:t>4</a:t>
            </a:r>
            <a:r>
              <a:rPr lang="zh-CN" altLang="en-US" sz="3200" b="1">
                <a:solidFill>
                  <a:srgbClr val="000099"/>
                </a:solidFill>
                <a:latin typeface="楷体_GB2312" pitchFamily="49" charset="-122"/>
              </a:rPr>
              <a:t>．有输入</a:t>
            </a:r>
            <a:r>
              <a:rPr lang="en-US" altLang="zh-CN" sz="3200" b="1">
                <a:solidFill>
                  <a:srgbClr val="000099"/>
                </a:solidFill>
                <a:latin typeface="楷体_GB2312" pitchFamily="49" charset="-122"/>
              </a:rPr>
              <a:t>:</a:t>
            </a:r>
            <a:r>
              <a:rPr lang="zh-CN" altLang="en-US" sz="3200">
                <a:latin typeface="楷体_GB2312" pitchFamily="49" charset="-122"/>
              </a:rPr>
              <a:t>一个算法有零个或多个输入，这些输入取自于某个特定的对象集合。</a:t>
            </a:r>
          </a:p>
        </p:txBody>
      </p:sp>
      <p:sp>
        <p:nvSpPr>
          <p:cNvPr id="47112" name="Rectangle 8">
            <a:hlinkClick r:id="rId4" action="ppaction://hlinksldjump" highlightClick="1"/>
          </p:cNvPr>
          <p:cNvSpPr>
            <a:spLocks noChangeArrowheads="1"/>
          </p:cNvSpPr>
          <p:nvPr/>
        </p:nvSpPr>
        <p:spPr bwMode="auto">
          <a:xfrm>
            <a:off x="323850" y="4652963"/>
            <a:ext cx="86407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99"/>
                </a:solidFill>
                <a:latin typeface="楷体_GB2312" pitchFamily="49" charset="-122"/>
              </a:rPr>
              <a:t>算法和程序是两个不同的概念</a:t>
            </a:r>
            <a:r>
              <a:rPr lang="zh-CN" altLang="en-US" sz="3200" b="1">
                <a:latin typeface="楷体_GB2312" pitchFamily="49" charset="-122"/>
              </a:rPr>
              <a:t>。</a:t>
            </a:r>
            <a:r>
              <a:rPr lang="zh-CN" altLang="en-US" sz="3200">
                <a:latin typeface="楷体_GB2312" pitchFamily="49" charset="-122"/>
              </a:rPr>
              <a:t>一个计算机程序是对一个算法使用某种程序设计语言的具体实现。算法必须可终止，意味着不是所有计算机程序都是算法。</a:t>
            </a:r>
          </a:p>
        </p:txBody>
      </p:sp>
      <p:sp>
        <p:nvSpPr>
          <p:cNvPr id="47113" name="Text Box 9">
            <a:hlinkClick r:id="rId4" action="ppaction://hlinksldjump" highlightClick="1"/>
          </p:cNvPr>
          <p:cNvSpPr txBox="1">
            <a:spLocks noChangeArrowheads="1"/>
          </p:cNvSpPr>
          <p:nvPr/>
        </p:nvSpPr>
        <p:spPr bwMode="auto">
          <a:xfrm>
            <a:off x="233363" y="44450"/>
            <a:ext cx="8875712"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en-US" altLang="zh-CN" sz="3200" b="1">
                <a:solidFill>
                  <a:srgbClr val="000099"/>
                </a:solidFill>
                <a:latin typeface="楷体_GB2312" pitchFamily="49" charset="-122"/>
              </a:rPr>
              <a:t>3</a:t>
            </a:r>
            <a:r>
              <a:rPr lang="zh-CN" altLang="en-US" sz="3200" b="1">
                <a:solidFill>
                  <a:srgbClr val="000099"/>
                </a:solidFill>
                <a:latin typeface="楷体_GB2312" pitchFamily="49" charset="-122"/>
              </a:rPr>
              <a:t>．可行性</a:t>
            </a:r>
            <a:r>
              <a:rPr lang="en-US" altLang="zh-CN" sz="3200" b="1">
                <a:solidFill>
                  <a:srgbClr val="000099"/>
                </a:solidFill>
                <a:latin typeface="楷体_GB2312" pitchFamily="49" charset="-122"/>
              </a:rPr>
              <a:t>:</a:t>
            </a:r>
            <a:r>
              <a:rPr lang="zh-CN" altLang="en-US" sz="3200">
                <a:latin typeface="楷体_GB2312" pitchFamily="49" charset="-122"/>
              </a:rPr>
              <a:t>一个算法是可行的。即算法描述的操作都是可以通过已经实现的基本运算执行有限次来实现的。</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13"/>
                                        </p:tgtEl>
                                        <p:attrNameLst>
                                          <p:attrName>style.visibility</p:attrName>
                                        </p:attrNameLst>
                                      </p:cBhvr>
                                      <p:to>
                                        <p:strVal val="visible"/>
                                      </p:to>
                                    </p:set>
                                    <p:animEffect transition="in" filter="wipe(left)">
                                      <p:cBhvr>
                                        <p:cTn id="7" dur="500"/>
                                        <p:tgtEl>
                                          <p:spTgt spid="4711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110"/>
                                        </p:tgtEl>
                                        <p:attrNameLst>
                                          <p:attrName>style.visibility</p:attrName>
                                        </p:attrNameLst>
                                      </p:cBhvr>
                                      <p:to>
                                        <p:strVal val="visible"/>
                                      </p:to>
                                    </p:set>
                                    <p:animEffect transition="in" filter="wipe(left)">
                                      <p:cBhvr>
                                        <p:cTn id="11" dur="500"/>
                                        <p:tgtEl>
                                          <p:spTgt spid="471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wipe(left)">
                                      <p:cBhvr>
                                        <p:cTn id="15" dur="500"/>
                                        <p:tgtEl>
                                          <p:spTgt spid="471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7112"/>
                                        </p:tgtEl>
                                        <p:attrNameLst>
                                          <p:attrName>style.visibility</p:attrName>
                                        </p:attrNameLst>
                                      </p:cBhvr>
                                      <p:to>
                                        <p:strVal val="visible"/>
                                      </p:to>
                                    </p:set>
                                    <p:animEffect transition="in" filter="wipe(left)">
                                      <p:cBhvr>
                                        <p:cTn id="20"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utoUpdateAnimBg="0"/>
      <p:bldP spid="47110" grpId="0" autoUpdateAnimBg="0"/>
      <p:bldP spid="47112" grpId="0" autoUpdateAnimBg="0"/>
      <p:bldP spid="4711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395288" y="931863"/>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5000"/>
              </a:lnSpc>
            </a:pPr>
            <a:r>
              <a:rPr lang="zh-CN" altLang="en-US" sz="3200">
                <a:latin typeface="楷体_GB2312" pitchFamily="49" charset="-122"/>
              </a:rPr>
              <a:t>评价一个好的算法有以下几个标准</a:t>
            </a:r>
            <a:r>
              <a:rPr lang="en-US" altLang="zh-CN" sz="3200">
                <a:latin typeface="楷体_GB2312" pitchFamily="49" charset="-122"/>
              </a:rPr>
              <a:t>:</a:t>
            </a:r>
          </a:p>
        </p:txBody>
      </p:sp>
      <p:sp>
        <p:nvSpPr>
          <p:cNvPr id="50180" name="Text Box 4">
            <a:hlinkClick r:id="" action="ppaction://hlinkshowjump?jump=nextslide"/>
          </p:cNvPr>
          <p:cNvSpPr txBox="1">
            <a:spLocks noChangeArrowheads="1"/>
          </p:cNvSpPr>
          <p:nvPr/>
        </p:nvSpPr>
        <p:spPr bwMode="auto">
          <a:xfrm>
            <a:off x="1187450" y="1985963"/>
            <a:ext cx="2020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1</a:t>
            </a:r>
            <a:r>
              <a:rPr lang="zh-CN" altLang="en-US" sz="3200" b="1">
                <a:latin typeface="楷体_GB2312" pitchFamily="49" charset="-122"/>
              </a:rPr>
              <a:t>．正确性</a:t>
            </a:r>
          </a:p>
        </p:txBody>
      </p:sp>
      <p:sp>
        <p:nvSpPr>
          <p:cNvPr id="50181" name="Text Box 5">
            <a:hlinkClick r:id="rId3" action="ppaction://hlinksldjump"/>
          </p:cNvPr>
          <p:cNvSpPr txBox="1">
            <a:spLocks noChangeArrowheads="1"/>
          </p:cNvSpPr>
          <p:nvPr/>
        </p:nvSpPr>
        <p:spPr bwMode="auto">
          <a:xfrm>
            <a:off x="1187450" y="3138488"/>
            <a:ext cx="2227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2.  </a:t>
            </a:r>
            <a:r>
              <a:rPr lang="zh-CN" altLang="en-US" sz="3200" b="1">
                <a:latin typeface="楷体_GB2312" pitchFamily="49" charset="-122"/>
              </a:rPr>
              <a:t>可读性</a:t>
            </a:r>
            <a:endParaRPr lang="zh-CN" altLang="en-US" sz="3200">
              <a:latin typeface="楷体_GB2312" pitchFamily="49" charset="-122"/>
            </a:endParaRPr>
          </a:p>
        </p:txBody>
      </p:sp>
      <p:sp>
        <p:nvSpPr>
          <p:cNvPr id="50182" name="Text Box 6">
            <a:hlinkClick r:id="rId4" action="ppaction://hlinksldjump"/>
          </p:cNvPr>
          <p:cNvSpPr txBox="1">
            <a:spLocks noChangeArrowheads="1"/>
          </p:cNvSpPr>
          <p:nvPr/>
        </p:nvSpPr>
        <p:spPr bwMode="auto">
          <a:xfrm>
            <a:off x="1187450" y="4291013"/>
            <a:ext cx="2020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3</a:t>
            </a:r>
            <a:r>
              <a:rPr lang="zh-CN" altLang="en-US" sz="3200" b="1">
                <a:latin typeface="楷体_GB2312" pitchFamily="49" charset="-122"/>
              </a:rPr>
              <a:t>．健壮性</a:t>
            </a:r>
          </a:p>
        </p:txBody>
      </p:sp>
      <p:sp>
        <p:nvSpPr>
          <p:cNvPr id="50183" name="Text Box 7">
            <a:hlinkClick r:id="rId5" action="ppaction://hlinksldjump"/>
          </p:cNvPr>
          <p:cNvSpPr txBox="1">
            <a:spLocks noChangeArrowheads="1"/>
          </p:cNvSpPr>
          <p:nvPr/>
        </p:nvSpPr>
        <p:spPr bwMode="auto">
          <a:xfrm>
            <a:off x="1116013" y="5499100"/>
            <a:ext cx="487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4</a:t>
            </a:r>
            <a:r>
              <a:rPr lang="zh-CN" altLang="en-US" sz="3200" b="1">
                <a:latin typeface="楷体_GB2312" pitchFamily="49" charset="-122"/>
              </a:rPr>
              <a:t>．高效率与低存储量需求</a:t>
            </a:r>
            <a:endParaRPr lang="zh-CN" altLang="en-US" sz="3200">
              <a:latin typeface="楷体_GB2312" pitchFamily="49" charset="-122"/>
            </a:endParaRPr>
          </a:p>
        </p:txBody>
      </p:sp>
      <p:sp>
        <p:nvSpPr>
          <p:cNvPr id="50186" name="AutoShape 10">
            <a:hlinkClick r:id="rId6" action="ppaction://hlinksldjump" highlightClick="1"/>
          </p:cNvPr>
          <p:cNvSpPr>
            <a:spLocks noChangeArrowheads="1"/>
          </p:cNvSpPr>
          <p:nvPr/>
        </p:nvSpPr>
        <p:spPr bwMode="auto">
          <a:xfrm rot="10800000">
            <a:off x="4284663" y="2133600"/>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9" name="AutoShape 13">
            <a:hlinkClick r:id="rId3" action="ppaction://hlinksldjump" highlightClick="1"/>
          </p:cNvPr>
          <p:cNvSpPr>
            <a:spLocks noChangeArrowheads="1"/>
          </p:cNvSpPr>
          <p:nvPr/>
        </p:nvSpPr>
        <p:spPr bwMode="auto">
          <a:xfrm rot="10800000">
            <a:off x="4262438" y="3213100"/>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0" name="AutoShape 14">
            <a:hlinkClick r:id="rId4" action="ppaction://hlinksldjump" highlightClick="1"/>
          </p:cNvPr>
          <p:cNvSpPr>
            <a:spLocks noChangeArrowheads="1"/>
          </p:cNvSpPr>
          <p:nvPr/>
        </p:nvSpPr>
        <p:spPr bwMode="auto">
          <a:xfrm rot="10800000">
            <a:off x="4262438" y="4365625"/>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1" name="AutoShape 15">
            <a:hlinkClick r:id="rId5" action="ppaction://hlinksldjump" highlightClick="1"/>
          </p:cNvPr>
          <p:cNvSpPr>
            <a:spLocks noChangeArrowheads="1"/>
          </p:cNvSpPr>
          <p:nvPr/>
        </p:nvSpPr>
        <p:spPr bwMode="auto">
          <a:xfrm rot="10800000">
            <a:off x="6783388" y="5589588"/>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Text Box 16">
            <a:hlinkClick r:id="rId7" action="ppaction://hlinksldjump"/>
          </p:cNvPr>
          <p:cNvSpPr txBox="1">
            <a:spLocks noChangeArrowheads="1"/>
          </p:cNvSpPr>
          <p:nvPr/>
        </p:nvSpPr>
        <p:spPr bwMode="auto">
          <a:xfrm>
            <a:off x="254000" y="176213"/>
            <a:ext cx="4268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algn="ctr" eaLnBrk="1" hangingPunct="1"/>
            <a:r>
              <a:rPr lang="en-US" altLang="zh-CN" sz="3200" b="1">
                <a:latin typeface="楷体_GB2312" pitchFamily="49" charset="-122"/>
              </a:rPr>
              <a:t>1.4.2 </a:t>
            </a:r>
            <a:r>
              <a:rPr lang="zh-CN" altLang="en-US" sz="3200" b="1">
                <a:latin typeface="楷体_GB2312" pitchFamily="49" charset="-122"/>
              </a:rPr>
              <a:t>算法设计的原则</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linds(vertical)">
                                      <p:cBhvr>
                                        <p:cTn id="12" dur="500"/>
                                        <p:tgtEl>
                                          <p:spTgt spid="5018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186"/>
                                        </p:tgtEl>
                                        <p:attrNameLst>
                                          <p:attrName>style.visibility</p:attrName>
                                        </p:attrNameLst>
                                      </p:cBhvr>
                                      <p:to>
                                        <p:strVal val="visible"/>
                                      </p:to>
                                    </p:set>
                                    <p:animEffect transition="in" filter="blinds(horizontal)">
                                      <p:cBhvr>
                                        <p:cTn id="15" dur="500"/>
                                        <p:tgtEl>
                                          <p:spTgt spid="50186"/>
                                        </p:tgtEl>
                                      </p:cBhvr>
                                    </p:animEffect>
                                  </p:childTnLst>
                                </p:cTn>
                              </p:par>
                            </p:childTnLst>
                          </p:cTn>
                        </p:par>
                        <p:par>
                          <p:cTn id="16" fill="hold" nodeType="afterGroup">
                            <p:stCondLst>
                              <p:cond delay="500"/>
                            </p:stCondLst>
                            <p:childTnLst>
                              <p:par>
                                <p:cTn id="17" presetID="3" presetClass="entr" presetSubtype="5" fill="hold" grpId="0" nodeType="afterEffect">
                                  <p:stCondLst>
                                    <p:cond delay="0"/>
                                  </p:stCondLst>
                                  <p:childTnLst>
                                    <p:set>
                                      <p:cBhvr>
                                        <p:cTn id="18" dur="1" fill="hold">
                                          <p:stCondLst>
                                            <p:cond delay="0"/>
                                          </p:stCondLst>
                                        </p:cTn>
                                        <p:tgtEl>
                                          <p:spTgt spid="50181"/>
                                        </p:tgtEl>
                                        <p:attrNameLst>
                                          <p:attrName>style.visibility</p:attrName>
                                        </p:attrNameLst>
                                      </p:cBhvr>
                                      <p:to>
                                        <p:strVal val="visible"/>
                                      </p:to>
                                    </p:set>
                                    <p:animEffect transition="in" filter="blinds(vertical)">
                                      <p:cBhvr>
                                        <p:cTn id="19" dur="500"/>
                                        <p:tgtEl>
                                          <p:spTgt spid="5018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0189"/>
                                        </p:tgtEl>
                                        <p:attrNameLst>
                                          <p:attrName>style.visibility</p:attrName>
                                        </p:attrNameLst>
                                      </p:cBhvr>
                                      <p:to>
                                        <p:strVal val="visible"/>
                                      </p:to>
                                    </p:set>
                                    <p:animEffect transition="in" filter="blinds(horizontal)">
                                      <p:cBhvr>
                                        <p:cTn id="22" dur="500"/>
                                        <p:tgtEl>
                                          <p:spTgt spid="50189"/>
                                        </p:tgtEl>
                                      </p:cBhvr>
                                    </p:animEffect>
                                  </p:childTnLst>
                                </p:cTn>
                              </p:par>
                            </p:childTnLst>
                          </p:cTn>
                        </p:par>
                        <p:par>
                          <p:cTn id="23" fill="hold" nodeType="afterGroup">
                            <p:stCondLst>
                              <p:cond delay="1000"/>
                            </p:stCondLst>
                            <p:childTnLst>
                              <p:par>
                                <p:cTn id="24" presetID="3" presetClass="entr" presetSubtype="5" fill="hold" grpId="0" nodeType="afterEffect">
                                  <p:stCondLst>
                                    <p:cond delay="0"/>
                                  </p:stCondLst>
                                  <p:childTnLst>
                                    <p:set>
                                      <p:cBhvr>
                                        <p:cTn id="25" dur="1" fill="hold">
                                          <p:stCondLst>
                                            <p:cond delay="0"/>
                                          </p:stCondLst>
                                        </p:cTn>
                                        <p:tgtEl>
                                          <p:spTgt spid="50182"/>
                                        </p:tgtEl>
                                        <p:attrNameLst>
                                          <p:attrName>style.visibility</p:attrName>
                                        </p:attrNameLst>
                                      </p:cBhvr>
                                      <p:to>
                                        <p:strVal val="visible"/>
                                      </p:to>
                                    </p:set>
                                    <p:animEffect transition="in" filter="blinds(vertical)">
                                      <p:cBhvr>
                                        <p:cTn id="26" dur="500"/>
                                        <p:tgtEl>
                                          <p:spTgt spid="5018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0190"/>
                                        </p:tgtEl>
                                        <p:attrNameLst>
                                          <p:attrName>style.visibility</p:attrName>
                                        </p:attrNameLst>
                                      </p:cBhvr>
                                      <p:to>
                                        <p:strVal val="visible"/>
                                      </p:to>
                                    </p:set>
                                    <p:animEffect transition="in" filter="blinds(horizontal)">
                                      <p:cBhvr>
                                        <p:cTn id="29" dur="500"/>
                                        <p:tgtEl>
                                          <p:spTgt spid="50190"/>
                                        </p:tgtEl>
                                      </p:cBhvr>
                                    </p:animEffect>
                                  </p:childTnLst>
                                </p:cTn>
                              </p:par>
                            </p:childTnLst>
                          </p:cTn>
                        </p:par>
                        <p:par>
                          <p:cTn id="30" fill="hold" nodeType="afterGroup">
                            <p:stCondLst>
                              <p:cond delay="1500"/>
                            </p:stCondLst>
                            <p:childTnLst>
                              <p:par>
                                <p:cTn id="31" presetID="3" presetClass="entr" presetSubtype="5" fill="hold" grpId="0" nodeType="afterEffect">
                                  <p:stCondLst>
                                    <p:cond delay="0"/>
                                  </p:stCondLst>
                                  <p:childTnLst>
                                    <p:set>
                                      <p:cBhvr>
                                        <p:cTn id="32" dur="1" fill="hold">
                                          <p:stCondLst>
                                            <p:cond delay="0"/>
                                          </p:stCondLst>
                                        </p:cTn>
                                        <p:tgtEl>
                                          <p:spTgt spid="50183"/>
                                        </p:tgtEl>
                                        <p:attrNameLst>
                                          <p:attrName>style.visibility</p:attrName>
                                        </p:attrNameLst>
                                      </p:cBhvr>
                                      <p:to>
                                        <p:strVal val="visible"/>
                                      </p:to>
                                    </p:set>
                                    <p:animEffect transition="in" filter="blinds(vertical)">
                                      <p:cBhvr>
                                        <p:cTn id="33" dur="500"/>
                                        <p:tgtEl>
                                          <p:spTgt spid="5018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0191"/>
                                        </p:tgtEl>
                                        <p:attrNameLst>
                                          <p:attrName>style.visibility</p:attrName>
                                        </p:attrNameLst>
                                      </p:cBhvr>
                                      <p:to>
                                        <p:strVal val="visible"/>
                                      </p:to>
                                    </p:set>
                                    <p:animEffect transition="in" filter="blinds(horizontal)">
                                      <p:cBhvr>
                                        <p:cTn id="36" dur="500"/>
                                        <p:tgtEl>
                                          <p:spTgt spid="5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advAuto="0"/>
      <p:bldP spid="50180" grpId="0" autoUpdateAnimBg="0"/>
      <p:bldP spid="50181" grpId="0" autoUpdateAnimBg="0"/>
      <p:bldP spid="50182" grpId="0" autoUpdateAnimBg="0"/>
      <p:bldP spid="50183" grpId="0" autoUpdateAnimBg="0"/>
      <p:bldP spid="50186" grpId="0" animBg="1"/>
      <p:bldP spid="50189" grpId="0" animBg="1"/>
      <p:bldP spid="50190" grpId="0" animBg="1"/>
      <p:bldP spid="5019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50825" y="112713"/>
            <a:ext cx="447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正确性</a:t>
            </a:r>
            <a:r>
              <a:rPr lang="en-US" altLang="zh-CN" sz="3200" b="1">
                <a:solidFill>
                  <a:srgbClr val="000099"/>
                </a:solidFill>
                <a:latin typeface="楷体_GB2312" pitchFamily="49" charset="-122"/>
              </a:rPr>
              <a:t>(Correctness ) </a:t>
            </a:r>
          </a:p>
        </p:txBody>
      </p:sp>
      <p:sp>
        <p:nvSpPr>
          <p:cNvPr id="51203" name="Text Box 3"/>
          <p:cNvSpPr txBox="1">
            <a:spLocks noChangeArrowheads="1"/>
          </p:cNvSpPr>
          <p:nvPr/>
        </p:nvSpPr>
        <p:spPr bwMode="auto">
          <a:xfrm>
            <a:off x="250825" y="835025"/>
            <a:ext cx="84264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solidFill>
                  <a:srgbClr val="0066FF"/>
                </a:solidFill>
                <a:latin typeface="楷体_GB2312" pitchFamily="49" charset="-122"/>
              </a:rPr>
              <a:t>    </a:t>
            </a:r>
            <a:r>
              <a:rPr lang="zh-CN" altLang="en-US" sz="3200" b="1">
                <a:solidFill>
                  <a:srgbClr val="0066FF"/>
                </a:solidFill>
                <a:latin typeface="楷体_GB2312" pitchFamily="49" charset="-122"/>
              </a:rPr>
              <a:t>首先</a:t>
            </a:r>
            <a:r>
              <a:rPr lang="zh-CN" altLang="en-US" sz="3200" b="1">
                <a:latin typeface="楷体_GB2312" pitchFamily="49" charset="-122"/>
              </a:rPr>
              <a:t>，</a:t>
            </a:r>
            <a:r>
              <a:rPr lang="zh-CN" altLang="en-US" sz="3200">
                <a:latin typeface="楷体_GB2312" pitchFamily="49" charset="-122"/>
              </a:rPr>
              <a:t>算法应当</a:t>
            </a:r>
            <a:r>
              <a:rPr lang="zh-CN" altLang="en-US" sz="3200" b="1">
                <a:solidFill>
                  <a:srgbClr val="0066FF"/>
                </a:solidFill>
                <a:latin typeface="楷体_GB2312" pitchFamily="49" charset="-122"/>
              </a:rPr>
              <a:t>满足</a:t>
            </a:r>
            <a:r>
              <a:rPr lang="zh-CN" altLang="en-US" sz="3200">
                <a:latin typeface="楷体_GB2312" pitchFamily="49" charset="-122"/>
              </a:rPr>
              <a:t>以特定的</a:t>
            </a:r>
            <a:r>
              <a:rPr lang="zh-CN" altLang="en-US" sz="3200" b="1"/>
              <a:t>“</a:t>
            </a:r>
            <a:r>
              <a:rPr lang="zh-CN" altLang="en-US" sz="3200" b="1">
                <a:solidFill>
                  <a:srgbClr val="0066FF"/>
                </a:solidFill>
                <a:latin typeface="楷体_GB2312" pitchFamily="49" charset="-122"/>
              </a:rPr>
              <a:t>规格说明</a:t>
            </a:r>
            <a:r>
              <a:rPr lang="zh-CN" altLang="en-US" sz="3200" b="1"/>
              <a:t>”</a:t>
            </a:r>
            <a:r>
              <a:rPr lang="zh-CN" altLang="en-US" sz="3200">
                <a:latin typeface="楷体_GB2312" pitchFamily="49" charset="-122"/>
              </a:rPr>
              <a:t>方式给出的</a:t>
            </a:r>
            <a:r>
              <a:rPr lang="zh-CN" altLang="en-US" sz="3200" b="1">
                <a:solidFill>
                  <a:srgbClr val="0066FF"/>
                </a:solidFill>
                <a:latin typeface="楷体_GB2312" pitchFamily="49" charset="-122"/>
              </a:rPr>
              <a:t>需求</a:t>
            </a:r>
            <a:r>
              <a:rPr lang="zh-CN" altLang="en-US" sz="3200">
                <a:latin typeface="楷体_GB2312" pitchFamily="49" charset="-122"/>
              </a:rPr>
              <a:t>。其次，对算法是否</a:t>
            </a:r>
            <a:r>
              <a:rPr lang="zh-CN" altLang="en-US" sz="3200"/>
              <a:t>“</a:t>
            </a:r>
            <a:r>
              <a:rPr lang="zh-CN" altLang="en-US" sz="3200">
                <a:latin typeface="楷体_GB2312" pitchFamily="49" charset="-122"/>
              </a:rPr>
              <a:t>正确</a:t>
            </a:r>
            <a:r>
              <a:rPr lang="zh-CN" altLang="en-US" sz="3200"/>
              <a:t>”</a:t>
            </a:r>
            <a:r>
              <a:rPr lang="zh-CN" altLang="en-US" sz="3200">
                <a:latin typeface="楷体_GB2312" pitchFamily="49" charset="-122"/>
              </a:rPr>
              <a:t>的理解可以有以下四个层次：</a:t>
            </a:r>
          </a:p>
        </p:txBody>
      </p:sp>
      <p:sp>
        <p:nvSpPr>
          <p:cNvPr id="51204" name="Text Box 4"/>
          <p:cNvSpPr txBox="1">
            <a:spLocks noChangeArrowheads="1"/>
          </p:cNvSpPr>
          <p:nvPr/>
        </p:nvSpPr>
        <p:spPr bwMode="auto">
          <a:xfrm>
            <a:off x="212725" y="2058988"/>
            <a:ext cx="85502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latin typeface="楷体_GB2312" pitchFamily="49" charset="-122"/>
              </a:rPr>
              <a:t>    </a:t>
            </a:r>
          </a:p>
        </p:txBody>
      </p:sp>
      <p:sp>
        <p:nvSpPr>
          <p:cNvPr id="51205" name="Text Box 5"/>
          <p:cNvSpPr txBox="1">
            <a:spLocks noChangeArrowheads="1"/>
          </p:cNvSpPr>
          <p:nvPr/>
        </p:nvSpPr>
        <p:spPr bwMode="auto">
          <a:xfrm>
            <a:off x="611188" y="2779713"/>
            <a:ext cx="6981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a</a:t>
            </a:r>
            <a:r>
              <a:rPr lang="zh-CN" altLang="en-US" sz="3200" b="1">
                <a:latin typeface="楷体_GB2312" pitchFamily="49" charset="-122"/>
              </a:rPr>
              <a:t>．</a:t>
            </a:r>
            <a:r>
              <a:rPr lang="zh-CN" altLang="en-US" sz="3200">
                <a:latin typeface="楷体_GB2312" pitchFamily="49" charset="-122"/>
              </a:rPr>
              <a:t>不含语法错误；</a:t>
            </a:r>
          </a:p>
        </p:txBody>
      </p:sp>
      <p:sp>
        <p:nvSpPr>
          <p:cNvPr id="51206" name="Text Box 6"/>
          <p:cNvSpPr txBox="1">
            <a:spLocks noChangeArrowheads="1"/>
          </p:cNvSpPr>
          <p:nvPr/>
        </p:nvSpPr>
        <p:spPr bwMode="auto">
          <a:xfrm>
            <a:off x="611188" y="3463925"/>
            <a:ext cx="83534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latin typeface="楷体_GB2312" pitchFamily="49" charset="-122"/>
              </a:rPr>
              <a:t>b</a:t>
            </a:r>
            <a:r>
              <a:rPr lang="zh-CN" altLang="en-US" sz="3200" b="1">
                <a:latin typeface="楷体_GB2312" pitchFamily="49" charset="-122"/>
              </a:rPr>
              <a:t>．</a:t>
            </a:r>
            <a:r>
              <a:rPr lang="zh-CN" altLang="en-US" sz="3200">
                <a:latin typeface="楷体_GB2312" pitchFamily="49" charset="-122"/>
              </a:rPr>
              <a:t>对于某几组输入数据能够得出满足要求的结果；</a:t>
            </a:r>
          </a:p>
        </p:txBody>
      </p:sp>
      <p:sp>
        <p:nvSpPr>
          <p:cNvPr id="51207" name="Text Box 7"/>
          <p:cNvSpPr txBox="1">
            <a:spLocks noChangeArrowheads="1"/>
          </p:cNvSpPr>
          <p:nvPr/>
        </p:nvSpPr>
        <p:spPr bwMode="auto">
          <a:xfrm>
            <a:off x="466725" y="4679950"/>
            <a:ext cx="82105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latin typeface="楷体_GB2312" pitchFamily="49" charset="-122"/>
              </a:rPr>
              <a:t> c</a:t>
            </a:r>
            <a:r>
              <a:rPr lang="zh-CN" altLang="en-US" sz="3200">
                <a:latin typeface="楷体_GB2312" pitchFamily="49" charset="-122"/>
              </a:rPr>
              <a:t>．程序对于精心选择的、典型、苛刻且带有刁难性的几组输入数据能够得出满足要求的结果；</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1203"/>
                                        </p:tgtEl>
                                        <p:attrNameLst>
                                          <p:attrName>style.visibility</p:attrName>
                                        </p:attrNameLst>
                                      </p:cBhvr>
                                      <p:to>
                                        <p:strVal val="visible"/>
                                      </p:to>
                                    </p:set>
                                    <p:animEffect transition="in" filter="wipe(left)">
                                      <p:cBhvr>
                                        <p:cTn id="7" dur="75"/>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1204"/>
                                        </p:tgtEl>
                                        <p:attrNameLst>
                                          <p:attrName>style.visibility</p:attrName>
                                        </p:attrNameLst>
                                      </p:cBhvr>
                                      <p:to>
                                        <p:strVal val="visible"/>
                                      </p:to>
                                    </p:set>
                                    <p:animEffect transition="in" filter="wipe(left)">
                                      <p:cBhvr>
                                        <p:cTn id="12" dur="75"/>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blinds(vertical)">
                                      <p:cBhvr>
                                        <p:cTn id="17" dur="500"/>
                                        <p:tgtEl>
                                          <p:spTgt spid="51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blinds(vertical)">
                                      <p:cBhvr>
                                        <p:cTn id="22" dur="500"/>
                                        <p:tgtEl>
                                          <p:spTgt spid="51206"/>
                                        </p:tgtEl>
                                      </p:cBhvr>
                                    </p:animEffect>
                                  </p:childTnLst>
                                </p:cTn>
                              </p:par>
                            </p:childTnLst>
                          </p:cTn>
                        </p:par>
                        <p:par>
                          <p:cTn id="23" fill="hold" nodeType="afterGroup">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51207"/>
                                        </p:tgtEl>
                                        <p:attrNameLst>
                                          <p:attrName>style.visibility</p:attrName>
                                        </p:attrNameLst>
                                      </p:cBhvr>
                                      <p:to>
                                        <p:strVal val="visible"/>
                                      </p:to>
                                    </p:set>
                                    <p:animEffect transition="in" filter="strips(downRight)">
                                      <p:cBhvr>
                                        <p:cTn id="26"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autoUpdateAnimBg="0"/>
      <p:bldP spid="51206" grpId="0" autoUpdateAnimBg="0"/>
      <p:bldP spid="5120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Text Box 4"/>
          <p:cNvSpPr txBox="1">
            <a:spLocks noChangeArrowheads="1"/>
          </p:cNvSpPr>
          <p:nvPr/>
        </p:nvSpPr>
        <p:spPr bwMode="auto">
          <a:xfrm>
            <a:off x="466725" y="2565400"/>
            <a:ext cx="82708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5000"/>
              </a:lnSpc>
            </a:pPr>
            <a:r>
              <a:rPr lang="en-US" altLang="zh-CN" sz="3200">
                <a:latin typeface="楷体_GB2312" pitchFamily="49" charset="-122"/>
              </a:rPr>
              <a:t>  </a:t>
            </a:r>
            <a:r>
              <a:rPr lang="zh-CN" altLang="en-US" sz="3200">
                <a:latin typeface="楷体_GB2312" pitchFamily="49" charset="-122"/>
              </a:rPr>
              <a:t>通常以第</a:t>
            </a:r>
            <a:r>
              <a:rPr lang="zh-CN" altLang="en-US" sz="3200" b="1">
                <a:latin typeface="楷体_GB2312" pitchFamily="49" charset="-122"/>
              </a:rPr>
              <a:t> </a:t>
            </a:r>
            <a:r>
              <a:rPr lang="en-US" altLang="zh-CN" sz="3200" b="1">
                <a:latin typeface="楷体_GB2312" pitchFamily="49" charset="-122"/>
              </a:rPr>
              <a:t>c </a:t>
            </a:r>
            <a:r>
              <a:rPr lang="zh-CN" altLang="en-US" sz="3200">
                <a:latin typeface="楷体_GB2312" pitchFamily="49" charset="-122"/>
              </a:rPr>
              <a:t>层意义的正确性作为衡量一个算法是否合格的标准。</a:t>
            </a:r>
          </a:p>
        </p:txBody>
      </p:sp>
      <p:sp>
        <p:nvSpPr>
          <p:cNvPr id="235525" name="Text Box 5"/>
          <p:cNvSpPr txBox="1">
            <a:spLocks noChangeArrowheads="1"/>
          </p:cNvSpPr>
          <p:nvPr/>
        </p:nvSpPr>
        <p:spPr bwMode="auto">
          <a:xfrm>
            <a:off x="539750" y="765175"/>
            <a:ext cx="8128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latin typeface="楷体_GB2312" pitchFamily="49" charset="-122"/>
              </a:rPr>
              <a:t> </a:t>
            </a:r>
            <a:r>
              <a:rPr lang="en-US" altLang="zh-CN" sz="3200" b="1">
                <a:latin typeface="楷体_GB2312" pitchFamily="49" charset="-122"/>
              </a:rPr>
              <a:t>d</a:t>
            </a:r>
            <a:r>
              <a:rPr lang="zh-CN" altLang="en-US" sz="3200" b="1">
                <a:latin typeface="楷体_GB2312" pitchFamily="49" charset="-122"/>
              </a:rPr>
              <a:t>．</a:t>
            </a:r>
            <a:r>
              <a:rPr lang="zh-CN" altLang="en-US" sz="3200">
                <a:latin typeface="楷体_GB2312" pitchFamily="49" charset="-122"/>
              </a:rPr>
              <a:t>程序对于一切合法的输入数据都能得出满足要求的结果；</a:t>
            </a:r>
          </a:p>
        </p:txBody>
      </p:sp>
      <p:sp>
        <p:nvSpPr>
          <p:cNvPr id="235526" name="AutoShape 6">
            <a:hlinkClick r:id="rId2" action="ppaction://hlinksldjump" highlightClick="1"/>
          </p:cNvPr>
          <p:cNvSpPr>
            <a:spLocks noChangeArrowheads="1"/>
          </p:cNvSpPr>
          <p:nvPr/>
        </p:nvSpPr>
        <p:spPr bwMode="auto">
          <a:xfrm>
            <a:off x="7885113" y="5949950"/>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animEffect transition="in" filter="strips(downRight)">
                                      <p:cBhvr>
                                        <p:cTn id="7" dur="500"/>
                                        <p:tgtEl>
                                          <p:spTgt spid="2355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24"/>
                                        </p:tgtEl>
                                        <p:attrNameLst>
                                          <p:attrName>style.visibility</p:attrName>
                                        </p:attrNameLst>
                                      </p:cBhvr>
                                      <p:to>
                                        <p:strVal val="visible"/>
                                      </p:to>
                                    </p:set>
                                    <p:animEffect transition="in" filter="strips(downRight)">
                                      <p:cBhvr>
                                        <p:cTn id="12" dur="500"/>
                                        <p:tgtEl>
                                          <p:spTgt spid="235524"/>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235526"/>
                                        </p:tgtEl>
                                        <p:attrNameLst>
                                          <p:attrName>style.visibility</p:attrName>
                                        </p:attrNameLst>
                                      </p:cBhvr>
                                      <p:to>
                                        <p:strVal val="visible"/>
                                      </p:to>
                                    </p:set>
                                    <p:anim calcmode="lin" valueType="num">
                                      <p:cBhvr additive="base">
                                        <p:cTn id="16" dur="500" fill="hold"/>
                                        <p:tgtEl>
                                          <p:spTgt spid="235526"/>
                                        </p:tgtEl>
                                        <p:attrNameLst>
                                          <p:attrName>ppt_x</p:attrName>
                                        </p:attrNameLst>
                                      </p:cBhvr>
                                      <p:tavLst>
                                        <p:tav tm="0">
                                          <p:val>
                                            <p:strVal val="1+#ppt_w/2"/>
                                          </p:val>
                                        </p:tav>
                                        <p:tav tm="100000">
                                          <p:val>
                                            <p:strVal val="#ppt_x"/>
                                          </p:val>
                                        </p:tav>
                                      </p:tavLst>
                                    </p:anim>
                                    <p:anim calcmode="lin" valueType="num">
                                      <p:cBhvr additive="base">
                                        <p:cTn id="17" dur="500" fill="hold"/>
                                        <p:tgtEl>
                                          <p:spTgt spid="235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utoUpdateAnimBg="0"/>
      <p:bldP spid="235525" grpId="0" autoUpdateAnimBg="0"/>
      <p:bldP spid="23552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66725" y="220663"/>
            <a:ext cx="4275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可读性</a:t>
            </a:r>
            <a:r>
              <a:rPr lang="en-US" altLang="zh-CN" sz="3200" b="1">
                <a:solidFill>
                  <a:srgbClr val="000099"/>
                </a:solidFill>
                <a:latin typeface="楷体_GB2312" pitchFamily="49" charset="-122"/>
              </a:rPr>
              <a:t>(Readability) </a:t>
            </a:r>
          </a:p>
        </p:txBody>
      </p:sp>
      <p:sp>
        <p:nvSpPr>
          <p:cNvPr id="53251" name="Text Box 3"/>
          <p:cNvSpPr txBox="1">
            <a:spLocks noChangeArrowheads="1"/>
          </p:cNvSpPr>
          <p:nvPr/>
        </p:nvSpPr>
        <p:spPr bwMode="auto">
          <a:xfrm>
            <a:off x="179388" y="1196975"/>
            <a:ext cx="88201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20000"/>
              </a:spcBef>
              <a:buClr>
                <a:schemeClr val="accent2"/>
              </a:buClr>
              <a:buSzPct val="80000"/>
              <a:buFont typeface="Wingdings" pitchFamily="2" charset="2"/>
              <a:buNone/>
            </a:pPr>
            <a:r>
              <a:rPr lang="zh-CN" altLang="en-US" sz="3200">
                <a:latin typeface="楷体_GB2312" pitchFamily="49" charset="-122"/>
              </a:rPr>
              <a:t>算法应该好读</a:t>
            </a:r>
            <a:r>
              <a:rPr lang="en-US" altLang="zh-CN" sz="3200">
                <a:latin typeface="楷体_GB2312" pitchFamily="49" charset="-122"/>
              </a:rPr>
              <a:t>, </a:t>
            </a:r>
            <a:r>
              <a:rPr lang="zh-CN" altLang="en-US" sz="3200">
                <a:latin typeface="楷体_GB2312" pitchFamily="49" charset="-122"/>
              </a:rPr>
              <a:t>以有利于阅读者对程序的理解。</a:t>
            </a:r>
          </a:p>
          <a:p>
            <a:pPr eaLnBrk="1" hangingPunct="1">
              <a:lnSpc>
                <a:spcPct val="150000"/>
              </a:lnSpc>
            </a:pPr>
            <a:r>
              <a:rPr lang="zh-CN" altLang="en-US" sz="3200">
                <a:latin typeface="楷体_GB2312" pitchFamily="49" charset="-122"/>
              </a:rPr>
              <a:t>算法主要是为了人的</a:t>
            </a:r>
            <a:r>
              <a:rPr lang="zh-CN" altLang="en-US" sz="3200" b="1">
                <a:solidFill>
                  <a:srgbClr val="0066FF"/>
                </a:solidFill>
                <a:latin typeface="楷体_GB2312" pitchFamily="49" charset="-122"/>
              </a:rPr>
              <a:t>阅读与交流</a:t>
            </a:r>
            <a:r>
              <a:rPr lang="zh-CN" altLang="en-US" sz="3200">
                <a:latin typeface="楷体_GB2312" pitchFamily="49" charset="-122"/>
              </a:rPr>
              <a:t>，</a:t>
            </a:r>
          </a:p>
          <a:p>
            <a:pPr eaLnBrk="1" hangingPunct="1">
              <a:lnSpc>
                <a:spcPct val="150000"/>
              </a:lnSpc>
            </a:pPr>
            <a:r>
              <a:rPr lang="zh-CN" altLang="en-US" sz="3200">
                <a:latin typeface="楷体_GB2312" pitchFamily="49" charset="-122"/>
              </a:rPr>
              <a:t>其次才是为计算机执行。因此算法应该</a:t>
            </a:r>
            <a:r>
              <a:rPr lang="zh-CN" altLang="en-US" sz="3200" b="1">
                <a:solidFill>
                  <a:srgbClr val="0066FF"/>
                </a:solidFill>
                <a:latin typeface="楷体_GB2312" pitchFamily="49" charset="-122"/>
              </a:rPr>
              <a:t>易于</a:t>
            </a:r>
            <a:r>
              <a:rPr lang="zh-CN" altLang="en-US" sz="3200">
                <a:latin typeface="楷体_GB2312" pitchFamily="49" charset="-122"/>
              </a:rPr>
              <a:t>人的</a:t>
            </a:r>
            <a:r>
              <a:rPr lang="zh-CN" altLang="en-US" sz="3200" b="1">
                <a:solidFill>
                  <a:srgbClr val="0066FF"/>
                </a:solidFill>
                <a:latin typeface="楷体_GB2312" pitchFamily="49" charset="-122"/>
              </a:rPr>
              <a:t>理解</a:t>
            </a:r>
            <a:r>
              <a:rPr lang="zh-CN" altLang="en-US" sz="3200">
                <a:latin typeface="楷体_GB2312" pitchFamily="49" charset="-122"/>
              </a:rPr>
              <a:t>；</a:t>
            </a:r>
          </a:p>
          <a:p>
            <a:pPr eaLnBrk="1" hangingPunct="1">
              <a:lnSpc>
                <a:spcPct val="150000"/>
              </a:lnSpc>
            </a:pPr>
            <a:r>
              <a:rPr lang="zh-CN" altLang="en-US" sz="3200">
                <a:latin typeface="楷体_GB2312" pitchFamily="49" charset="-122"/>
              </a:rPr>
              <a:t>另一方面，晦涩难读的程序易于隐藏较多错误而难以调试；</a:t>
            </a:r>
          </a:p>
        </p:txBody>
      </p:sp>
      <p:sp>
        <p:nvSpPr>
          <p:cNvPr id="53252" name="AutoShape 4">
            <a:hlinkClick r:id="rId3" action="ppaction://hlinksldjump" highlightClick="1"/>
          </p:cNvPr>
          <p:cNvSpPr>
            <a:spLocks noChangeArrowheads="1"/>
          </p:cNvSpPr>
          <p:nvPr/>
        </p:nvSpPr>
        <p:spPr bwMode="auto">
          <a:xfrm>
            <a:off x="8172450" y="5373688"/>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3251"/>
                                        </p:tgtEl>
                                        <p:attrNameLst>
                                          <p:attrName>style.visibility</p:attrName>
                                        </p:attrNameLst>
                                      </p:cBhvr>
                                      <p:to>
                                        <p:strVal val="visible"/>
                                      </p:to>
                                    </p:set>
                                    <p:animEffect transition="in" filter="wipe(left)">
                                      <p:cBhvr>
                                        <p:cTn id="7" dur="75"/>
                                        <p:tgtEl>
                                          <p:spTgt spid="53251"/>
                                        </p:tgtEl>
                                      </p:cBhvr>
                                    </p:animEffect>
                                  </p:childTnLst>
                                </p:cTn>
                              </p:par>
                            </p:childTnLst>
                          </p:cTn>
                        </p:par>
                        <p:par>
                          <p:cTn id="8" fill="hold" nodeType="afterGroup">
                            <p:stCondLst>
                              <p:cond delay="6450"/>
                            </p:stCondLst>
                            <p:childTnLst>
                              <p:par>
                                <p:cTn id="9" presetID="2" presetClass="entr" presetSubtype="6" fill="hold" grpId="0" nodeType="afterEffect">
                                  <p:stCondLst>
                                    <p:cond delay="0"/>
                                  </p:stCondLst>
                                  <p:childTnLst>
                                    <p:set>
                                      <p:cBhvr>
                                        <p:cTn id="10" dur="1" fill="hold">
                                          <p:stCondLst>
                                            <p:cond delay="0"/>
                                          </p:stCondLst>
                                        </p:cTn>
                                        <p:tgtEl>
                                          <p:spTgt spid="53252"/>
                                        </p:tgtEl>
                                        <p:attrNameLst>
                                          <p:attrName>style.visibility</p:attrName>
                                        </p:attrNameLst>
                                      </p:cBhvr>
                                      <p:to>
                                        <p:strVal val="visible"/>
                                      </p:to>
                                    </p:set>
                                    <p:anim calcmode="lin" valueType="num">
                                      <p:cBhvr additive="base">
                                        <p:cTn id="11" dur="500" fill="hold"/>
                                        <p:tgtEl>
                                          <p:spTgt spid="53252"/>
                                        </p:tgtEl>
                                        <p:attrNameLst>
                                          <p:attrName>ppt_x</p:attrName>
                                        </p:attrNameLst>
                                      </p:cBhvr>
                                      <p:tavLst>
                                        <p:tav tm="0">
                                          <p:val>
                                            <p:strVal val="1+#ppt_w/2"/>
                                          </p:val>
                                        </p:tav>
                                        <p:tav tm="100000">
                                          <p:val>
                                            <p:strVal val="#ppt_x"/>
                                          </p:val>
                                        </p:tav>
                                      </p:tavLst>
                                    </p:anim>
                                    <p:anim calcmode="lin" valueType="num">
                                      <p:cBhvr additive="base">
                                        <p:cTn id="12"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466725" y="293688"/>
            <a:ext cx="4070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健壮性</a:t>
            </a:r>
            <a:r>
              <a:rPr lang="en-US" altLang="zh-CN" sz="3200" b="1">
                <a:solidFill>
                  <a:srgbClr val="000099"/>
                </a:solidFill>
                <a:latin typeface="楷体_GB2312" pitchFamily="49" charset="-122"/>
              </a:rPr>
              <a:t>(Robustness) </a:t>
            </a:r>
          </a:p>
        </p:txBody>
      </p:sp>
      <p:sp>
        <p:nvSpPr>
          <p:cNvPr id="54275" name="Text Box 3"/>
          <p:cNvSpPr txBox="1">
            <a:spLocks noChangeArrowheads="1"/>
          </p:cNvSpPr>
          <p:nvPr/>
        </p:nvSpPr>
        <p:spPr bwMode="auto">
          <a:xfrm>
            <a:off x="457200" y="1219200"/>
            <a:ext cx="8305800"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zh-CN" altLang="en-US" sz="3200">
                <a:latin typeface="楷体_GB2312" pitchFamily="49" charset="-122"/>
              </a:rPr>
              <a:t>算法应具有容错处理。</a:t>
            </a:r>
          </a:p>
          <a:p>
            <a:pPr eaLnBrk="1" hangingPunct="1">
              <a:lnSpc>
                <a:spcPct val="140000"/>
              </a:lnSpc>
            </a:pPr>
            <a:r>
              <a:rPr lang="zh-CN" altLang="en-US" sz="3200">
                <a:latin typeface="楷体_GB2312" pitchFamily="49" charset="-122"/>
              </a:rPr>
              <a:t>当输入的数据</a:t>
            </a:r>
            <a:r>
              <a:rPr lang="zh-CN" altLang="en-US" sz="3200" b="1">
                <a:solidFill>
                  <a:srgbClr val="0066FF"/>
                </a:solidFill>
                <a:latin typeface="楷体_GB2312" pitchFamily="49" charset="-122"/>
              </a:rPr>
              <a:t>非法</a:t>
            </a:r>
            <a:r>
              <a:rPr lang="zh-CN" altLang="en-US" sz="3200">
                <a:latin typeface="楷体_GB2312" pitchFamily="49" charset="-122"/>
              </a:rPr>
              <a:t>时，算法应当恰当地作出反映或</a:t>
            </a:r>
            <a:r>
              <a:rPr lang="zh-CN" altLang="en-US" sz="3200" b="1">
                <a:solidFill>
                  <a:srgbClr val="0066FF"/>
                </a:solidFill>
                <a:latin typeface="楷体_GB2312" pitchFamily="49" charset="-122"/>
              </a:rPr>
              <a:t>进行相应处理</a:t>
            </a:r>
            <a:r>
              <a:rPr lang="zh-CN" altLang="en-US" sz="3200">
                <a:latin typeface="楷体_GB2312" pitchFamily="49" charset="-122"/>
              </a:rPr>
              <a:t>，而不是产生莫名奇妙的输出结果。并且，</a:t>
            </a:r>
            <a:r>
              <a:rPr lang="zh-CN" altLang="en-US" sz="3200" b="1">
                <a:solidFill>
                  <a:srgbClr val="0066FF"/>
                </a:solidFill>
                <a:latin typeface="楷体_GB2312" pitchFamily="49" charset="-122"/>
              </a:rPr>
              <a:t>处理出错的方法</a:t>
            </a:r>
            <a:r>
              <a:rPr lang="zh-CN" altLang="en-US" sz="3200">
                <a:latin typeface="楷体_GB2312" pitchFamily="49" charset="-122"/>
              </a:rPr>
              <a:t>不应是中断程序的执行，而应是</a:t>
            </a:r>
            <a:r>
              <a:rPr lang="zh-CN" altLang="en-US" sz="3200" b="1">
                <a:solidFill>
                  <a:srgbClr val="0066FF"/>
                </a:solidFill>
                <a:latin typeface="楷体_GB2312" pitchFamily="49" charset="-122"/>
              </a:rPr>
              <a:t>返回</a:t>
            </a:r>
            <a:r>
              <a:rPr lang="zh-CN" altLang="en-US" sz="3200">
                <a:latin typeface="楷体_GB2312" pitchFamily="49" charset="-122"/>
              </a:rPr>
              <a:t>一个</a:t>
            </a:r>
            <a:r>
              <a:rPr lang="zh-CN" altLang="en-US" sz="3200" b="1">
                <a:solidFill>
                  <a:srgbClr val="0066FF"/>
                </a:solidFill>
                <a:latin typeface="楷体_GB2312" pitchFamily="49" charset="-122"/>
              </a:rPr>
              <a:t>表示错误或错误性质的值</a:t>
            </a:r>
            <a:r>
              <a:rPr lang="zh-CN" altLang="en-US" sz="3200">
                <a:latin typeface="楷体_GB2312" pitchFamily="49" charset="-122"/>
              </a:rPr>
              <a:t>，以便在更高的抽象层次上进行处理。</a:t>
            </a:r>
          </a:p>
        </p:txBody>
      </p:sp>
      <p:sp>
        <p:nvSpPr>
          <p:cNvPr id="54276" name="AutoShape 4">
            <a:hlinkClick r:id="rId3" action="ppaction://hlinksldjump" highlightClick="1"/>
          </p:cNvPr>
          <p:cNvSpPr>
            <a:spLocks noChangeArrowheads="1"/>
          </p:cNvSpPr>
          <p:nvPr/>
        </p:nvSpPr>
        <p:spPr bwMode="auto">
          <a:xfrm>
            <a:off x="8101013" y="5734050"/>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4275"/>
                                        </p:tgtEl>
                                        <p:attrNameLst>
                                          <p:attrName>style.visibility</p:attrName>
                                        </p:attrNameLst>
                                      </p:cBhvr>
                                      <p:to>
                                        <p:strVal val="visible"/>
                                      </p:to>
                                    </p:set>
                                    <p:animEffect transition="in" filter="wipe(left)">
                                      <p:cBhvr>
                                        <p:cTn id="7" dur="75"/>
                                        <p:tgtEl>
                                          <p:spTgt spid="54275"/>
                                        </p:tgtEl>
                                      </p:cBhvr>
                                    </p:animEffect>
                                  </p:childTnLst>
                                </p:cTn>
                              </p:par>
                            </p:childTnLst>
                          </p:cTn>
                        </p:par>
                        <p:par>
                          <p:cTn id="8" fill="hold" nodeType="afterGroup">
                            <p:stCondLst>
                              <p:cond delay="8250"/>
                            </p:stCondLst>
                            <p:childTnLst>
                              <p:par>
                                <p:cTn id="9" presetID="2" presetClass="entr" presetSubtype="6" fill="hold" grpId="0" nodeType="afterEffect">
                                  <p:stCondLst>
                                    <p:cond delay="0"/>
                                  </p:stCondLst>
                                  <p:childTnLst>
                                    <p:set>
                                      <p:cBhvr>
                                        <p:cTn id="10" dur="1" fill="hold">
                                          <p:stCondLst>
                                            <p:cond delay="0"/>
                                          </p:stCondLst>
                                        </p:cTn>
                                        <p:tgtEl>
                                          <p:spTgt spid="54276"/>
                                        </p:tgtEl>
                                        <p:attrNameLst>
                                          <p:attrName>style.visibility</p:attrName>
                                        </p:attrNameLst>
                                      </p:cBhvr>
                                      <p:to>
                                        <p:strVal val="visible"/>
                                      </p:to>
                                    </p:set>
                                    <p:anim calcmode="lin" valueType="num">
                                      <p:cBhvr additive="base">
                                        <p:cTn id="11" dur="500" fill="hold"/>
                                        <p:tgtEl>
                                          <p:spTgt spid="54276"/>
                                        </p:tgtEl>
                                        <p:attrNameLst>
                                          <p:attrName>ppt_x</p:attrName>
                                        </p:attrNameLst>
                                      </p:cBhvr>
                                      <p:tavLst>
                                        <p:tav tm="0">
                                          <p:val>
                                            <p:strVal val="1+#ppt_w/2"/>
                                          </p:val>
                                        </p:tav>
                                        <p:tav tm="100000">
                                          <p:val>
                                            <p:strVal val="#ppt_x"/>
                                          </p:val>
                                        </p:tav>
                                      </p:tavLst>
                                    </p:anim>
                                    <p:anim calcmode="lin" valueType="num">
                                      <p:cBhvr additive="base">
                                        <p:cTn id="12"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466725" y="333375"/>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高效率与低存储量需求</a:t>
            </a:r>
          </a:p>
        </p:txBody>
      </p:sp>
      <p:sp>
        <p:nvSpPr>
          <p:cNvPr id="55299" name="Text Box 3"/>
          <p:cNvSpPr txBox="1">
            <a:spLocks noChangeArrowheads="1"/>
          </p:cNvSpPr>
          <p:nvPr/>
        </p:nvSpPr>
        <p:spPr bwMode="auto">
          <a:xfrm>
            <a:off x="762000" y="2895600"/>
            <a:ext cx="7924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zh-CN" altLang="en-US" sz="3200"/>
              <a:t>存储量指的是算法执行过程中所需的最大存储空间。</a:t>
            </a:r>
          </a:p>
        </p:txBody>
      </p:sp>
      <p:sp>
        <p:nvSpPr>
          <p:cNvPr id="55300" name="AutoShape 4">
            <a:hlinkClick r:id="rId3"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1" name="Rectangle 5"/>
          <p:cNvSpPr>
            <a:spLocks noChangeArrowheads="1"/>
          </p:cNvSpPr>
          <p:nvPr/>
        </p:nvSpPr>
        <p:spPr bwMode="auto">
          <a:xfrm>
            <a:off x="827088" y="501015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一般，这两者都与问题的规模有关。</a:t>
            </a:r>
          </a:p>
        </p:txBody>
      </p:sp>
      <p:sp>
        <p:nvSpPr>
          <p:cNvPr id="55302" name="Rectangle 6"/>
          <p:cNvSpPr>
            <a:spLocks noChangeArrowheads="1"/>
          </p:cNvSpPr>
          <p:nvPr/>
        </p:nvSpPr>
        <p:spPr bwMode="auto">
          <a:xfrm>
            <a:off x="827088" y="18970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效率指的是算法执行时间；</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animEffect transition="in" filter="wipe(left)">
                                      <p:cBhvr>
                                        <p:cTn id="7" dur="500"/>
                                        <p:tgtEl>
                                          <p:spTgt spid="55302">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5299">
                                            <p:txEl>
                                              <p:pRg st="0" end="0"/>
                                            </p:txEl>
                                          </p:spTgt>
                                        </p:tgtEl>
                                        <p:attrNameLst>
                                          <p:attrName>style.visibility</p:attrName>
                                        </p:attrNameLst>
                                      </p:cBhvr>
                                      <p:to>
                                        <p:strVal val="visible"/>
                                      </p:to>
                                    </p:set>
                                    <p:animEffect transition="in" filter="wipe(left)">
                                      <p:cBhvr>
                                        <p:cTn id="11" dur="500"/>
                                        <p:tgtEl>
                                          <p:spTgt spid="55299">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301">
                                            <p:txEl>
                                              <p:pRg st="0" end="0"/>
                                            </p:txEl>
                                          </p:spTgt>
                                        </p:tgtEl>
                                        <p:attrNameLst>
                                          <p:attrName>style.visibility</p:attrName>
                                        </p:attrNameLst>
                                      </p:cBhvr>
                                      <p:to>
                                        <p:strVal val="visible"/>
                                      </p:to>
                                    </p:set>
                                    <p:animEffect transition="in" filter="wipe(left)">
                                      <p:cBhvr>
                                        <p:cTn id="15" dur="500"/>
                                        <p:tgtEl>
                                          <p:spTgt spid="55301">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5300"/>
                                        </p:tgtEl>
                                        <p:attrNameLst>
                                          <p:attrName>style.visibility</p:attrName>
                                        </p:attrNameLst>
                                      </p:cBhvr>
                                      <p:to>
                                        <p:strVal val="visible"/>
                                      </p:to>
                                    </p:set>
                                    <p:animEffect transition="in" filter="wipe(left)">
                                      <p:cBhvr>
                                        <p:cTn id="19"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P spid="55300" grpId="0" animBg="1"/>
      <p:bldP spid="55301" grpId="0" build="p" autoUpdateAnimBg="0"/>
      <p:bldP spid="5530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25413" y="260350"/>
            <a:ext cx="8839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ea typeface="黑体" pitchFamily="2" charset="-122"/>
              </a:rPr>
              <a:t>Niklaus Emil Wirth  </a:t>
            </a:r>
            <a:r>
              <a:rPr lang="zh-CN" altLang="en-US" sz="2800" b="1"/>
              <a:t>尼克莱斯</a:t>
            </a:r>
            <a:r>
              <a:rPr lang="en-US" altLang="zh-CN" sz="2800" b="1"/>
              <a:t>·</a:t>
            </a:r>
            <a:r>
              <a:rPr lang="zh-CN" altLang="en-US" sz="2800" b="1"/>
              <a:t>沃思</a:t>
            </a:r>
          </a:p>
          <a:p>
            <a:pPr eaLnBrk="1" hangingPunct="1">
              <a:lnSpc>
                <a:spcPct val="120000"/>
              </a:lnSpc>
            </a:pPr>
            <a:r>
              <a:rPr lang="zh-CN" altLang="en-US" sz="2800" b="1"/>
              <a:t>                                        </a:t>
            </a:r>
            <a:r>
              <a:rPr lang="en-US" altLang="zh-CN" sz="2800" b="1"/>
              <a:t>-----</a:t>
            </a:r>
            <a:r>
              <a:rPr lang="zh-CN" altLang="en-US" sz="2800" b="1"/>
              <a:t>瑞士计算机科学家</a:t>
            </a:r>
            <a:r>
              <a:rPr lang="zh-CN" altLang="en-US" sz="3200">
                <a:ea typeface="黑体" pitchFamily="2" charset="-122"/>
              </a:rPr>
              <a:t>  </a:t>
            </a:r>
          </a:p>
          <a:p>
            <a:pPr eaLnBrk="1" hangingPunct="1">
              <a:lnSpc>
                <a:spcPct val="120000"/>
              </a:lnSpc>
            </a:pPr>
            <a:r>
              <a:rPr lang="zh-CN" altLang="en-US" sz="3200">
                <a:ea typeface="黑体" pitchFamily="2" charset="-122"/>
              </a:rPr>
              <a:t>   </a:t>
            </a:r>
            <a:r>
              <a:rPr lang="en-US" altLang="zh-CN" sz="3200">
                <a:ea typeface="黑体" pitchFamily="2" charset="-122"/>
              </a:rPr>
              <a:t>《</a:t>
            </a:r>
            <a:r>
              <a:rPr lang="en-US" altLang="zh-CN" sz="3200" b="1">
                <a:ea typeface="黑体" pitchFamily="2" charset="-122"/>
              </a:rPr>
              <a:t>Algorithm</a:t>
            </a:r>
            <a:r>
              <a:rPr lang="en-US" altLang="zh-CN" sz="3200">
                <a:ea typeface="黑体" pitchFamily="2" charset="-122"/>
              </a:rPr>
              <a:t> </a:t>
            </a:r>
            <a:r>
              <a:rPr lang="en-US" altLang="zh-CN" sz="3200" b="1">
                <a:ea typeface="黑体" pitchFamily="2" charset="-122"/>
              </a:rPr>
              <a:t>+ Data Structures = Programs》</a:t>
            </a:r>
          </a:p>
        </p:txBody>
      </p:sp>
      <p:sp>
        <p:nvSpPr>
          <p:cNvPr id="5123" name="Text Box 3"/>
          <p:cNvSpPr txBox="1">
            <a:spLocks noChangeArrowheads="1"/>
          </p:cNvSpPr>
          <p:nvPr/>
        </p:nvSpPr>
        <p:spPr bwMode="auto">
          <a:xfrm>
            <a:off x="323850" y="2492375"/>
            <a:ext cx="23622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50000"/>
              </a:lnSpc>
            </a:pPr>
            <a:r>
              <a:rPr lang="zh-CN" altLang="en-US" sz="3200" b="1">
                <a:ea typeface="黑体" pitchFamily="2" charset="-122"/>
              </a:rPr>
              <a:t>程序设计</a:t>
            </a:r>
            <a:r>
              <a:rPr lang="en-US" altLang="zh-CN" sz="3200" b="1">
                <a:ea typeface="黑体" pitchFamily="2" charset="-122"/>
              </a:rPr>
              <a:t>:</a:t>
            </a:r>
          </a:p>
          <a:p>
            <a:pPr eaLnBrk="1" hangingPunct="1">
              <a:lnSpc>
                <a:spcPct val="150000"/>
              </a:lnSpc>
            </a:pPr>
            <a:endParaRPr lang="en-US" altLang="zh-CN">
              <a:ea typeface="黑体" pitchFamily="2" charset="-122"/>
            </a:endParaRPr>
          </a:p>
          <a:p>
            <a:pPr eaLnBrk="1" hangingPunct="1">
              <a:lnSpc>
                <a:spcPct val="150000"/>
              </a:lnSpc>
            </a:pPr>
            <a:endParaRPr lang="en-US" altLang="zh-CN">
              <a:ea typeface="黑体" pitchFamily="2" charset="-122"/>
            </a:endParaRPr>
          </a:p>
          <a:p>
            <a:pPr eaLnBrk="1" hangingPunct="1">
              <a:lnSpc>
                <a:spcPct val="150000"/>
              </a:lnSpc>
            </a:pPr>
            <a:r>
              <a:rPr lang="zh-CN" altLang="en-US" sz="3200" b="1">
                <a:ea typeface="黑体" pitchFamily="2" charset="-122"/>
              </a:rPr>
              <a:t>算法</a:t>
            </a:r>
            <a:r>
              <a:rPr lang="en-US" altLang="zh-CN" sz="3200">
                <a:ea typeface="黑体" pitchFamily="2" charset="-122"/>
              </a:rPr>
              <a:t>:    </a:t>
            </a:r>
          </a:p>
          <a:p>
            <a:pPr eaLnBrk="1" hangingPunct="1">
              <a:lnSpc>
                <a:spcPct val="150000"/>
              </a:lnSpc>
            </a:pPr>
            <a:r>
              <a:rPr lang="zh-CN" altLang="en-US" sz="3200" b="1">
                <a:ea typeface="黑体" pitchFamily="2" charset="-122"/>
              </a:rPr>
              <a:t>数据结构</a:t>
            </a:r>
            <a:r>
              <a:rPr lang="en-US" altLang="zh-CN" sz="3200">
                <a:ea typeface="黑体" pitchFamily="2" charset="-122"/>
              </a:rPr>
              <a:t>: </a:t>
            </a:r>
            <a:endParaRPr lang="en-US" altLang="zh-CN" sz="3200" b="1">
              <a:ea typeface="黑体" pitchFamily="2" charset="-122"/>
            </a:endParaRPr>
          </a:p>
        </p:txBody>
      </p:sp>
      <p:sp>
        <p:nvSpPr>
          <p:cNvPr id="5124" name="Text Box 4"/>
          <p:cNvSpPr txBox="1">
            <a:spLocks noChangeArrowheads="1"/>
          </p:cNvSpPr>
          <p:nvPr/>
        </p:nvSpPr>
        <p:spPr bwMode="auto">
          <a:xfrm>
            <a:off x="3016250" y="2619375"/>
            <a:ext cx="4248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ea typeface="黑体" pitchFamily="2" charset="-122"/>
              </a:rPr>
              <a:t>为计算机处理问题编制</a:t>
            </a:r>
          </a:p>
          <a:p>
            <a:pPr eaLnBrk="1" hangingPunct="1"/>
            <a:r>
              <a:rPr lang="zh-CN" altLang="en-US" sz="3200">
                <a:ea typeface="黑体" pitchFamily="2" charset="-122"/>
              </a:rPr>
              <a:t>          一组指令集 </a:t>
            </a:r>
          </a:p>
        </p:txBody>
      </p:sp>
      <p:sp>
        <p:nvSpPr>
          <p:cNvPr id="5125" name="Text Box 5"/>
          <p:cNvSpPr txBox="1">
            <a:spLocks noChangeArrowheads="1"/>
          </p:cNvSpPr>
          <p:nvPr/>
        </p:nvSpPr>
        <p:spPr bwMode="auto">
          <a:xfrm>
            <a:off x="3059113" y="4418013"/>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处理问题的策略</a:t>
            </a:r>
          </a:p>
        </p:txBody>
      </p:sp>
      <p:sp>
        <p:nvSpPr>
          <p:cNvPr id="5126" name="Text Box 6"/>
          <p:cNvSpPr txBox="1">
            <a:spLocks noChangeArrowheads="1"/>
          </p:cNvSpPr>
          <p:nvPr/>
        </p:nvSpPr>
        <p:spPr bwMode="auto">
          <a:xfrm>
            <a:off x="3059113" y="5172075"/>
            <a:ext cx="304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问题的数学模型</a:t>
            </a:r>
          </a:p>
        </p:txBody>
      </p:sp>
      <p:cxnSp>
        <p:nvCxnSpPr>
          <p:cNvPr id="3" name="直接连接符 2"/>
          <p:cNvCxnSpPr>
            <a:cxnSpLocks noChangeShapeType="1"/>
          </p:cNvCxnSpPr>
          <p:nvPr/>
        </p:nvCxnSpPr>
        <p:spPr bwMode="auto">
          <a:xfrm>
            <a:off x="395288" y="5805488"/>
            <a:ext cx="5616575"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ox(out)">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wipe(left)">
                                      <p:cBhvr>
                                        <p:cTn id="12" dur="500"/>
                                        <p:tgtEl>
                                          <p:spTgt spid="5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wipe(left)">
                                      <p:cBhvr>
                                        <p:cTn id="17" dur="500"/>
                                        <p:tgtEl>
                                          <p:spTgt spid="5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wipe(left)">
                                      <p:cBhvr>
                                        <p:cTn id="22" dur="500"/>
                                        <p:tgtEl>
                                          <p:spTgt spid="5126"/>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5" grpId="0" autoUpdateAnimBg="0"/>
      <p:bldP spid="512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250825" y="863600"/>
            <a:ext cx="864235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zh-CN" altLang="en-US" sz="3200">
                <a:latin typeface="楷体_GB2312" pitchFamily="49" charset="-122"/>
              </a:rPr>
              <a:t>算法执行时间，需要依据该算法编制的程序在计算机上运行所消耗的时间来度量。</a:t>
            </a:r>
          </a:p>
          <a:p>
            <a:pPr eaLnBrk="1" hangingPunct="1">
              <a:lnSpc>
                <a:spcPct val="115000"/>
              </a:lnSpc>
            </a:pPr>
            <a:r>
              <a:rPr lang="zh-CN" altLang="en-US" sz="3200">
                <a:latin typeface="楷体_GB2312" pitchFamily="49" charset="-122"/>
              </a:rPr>
              <a:t>通常有</a:t>
            </a:r>
            <a:r>
              <a:rPr lang="zh-CN" altLang="en-US" sz="3200" b="1">
                <a:solidFill>
                  <a:srgbClr val="000099"/>
                </a:solidFill>
                <a:latin typeface="楷体_GB2312" pitchFamily="49" charset="-122"/>
              </a:rPr>
              <a:t>两种</a:t>
            </a:r>
            <a:r>
              <a:rPr lang="zh-CN" altLang="en-US" sz="3200">
                <a:latin typeface="楷体_GB2312" pitchFamily="49" charset="-122"/>
              </a:rPr>
              <a:t>衡量算法效率的方法</a:t>
            </a:r>
            <a:r>
              <a:rPr lang="en-US" altLang="zh-CN" sz="3200">
                <a:latin typeface="楷体_GB2312" pitchFamily="49" charset="-122"/>
              </a:rPr>
              <a:t>:</a:t>
            </a:r>
          </a:p>
        </p:txBody>
      </p:sp>
      <p:sp>
        <p:nvSpPr>
          <p:cNvPr id="56324" name="Text Box 4"/>
          <p:cNvSpPr txBox="1">
            <a:spLocks noChangeArrowheads="1"/>
          </p:cNvSpPr>
          <p:nvPr/>
        </p:nvSpPr>
        <p:spPr bwMode="auto">
          <a:xfrm>
            <a:off x="179388" y="272256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事后统计法</a:t>
            </a:r>
            <a:r>
              <a:rPr lang="en-US" altLang="zh-CN" sz="3200" b="1">
                <a:solidFill>
                  <a:srgbClr val="000099"/>
                </a:solidFill>
                <a:latin typeface="楷体_GB2312" pitchFamily="49" charset="-122"/>
              </a:rPr>
              <a:t>:</a:t>
            </a:r>
            <a:r>
              <a:rPr lang="zh-CN" altLang="en-US" sz="3200">
                <a:latin typeface="楷体_GB2312" pitchFamily="49" charset="-122"/>
              </a:rPr>
              <a:t>计算机内部进行执行时间和实际占用空间的统计</a:t>
            </a:r>
          </a:p>
        </p:txBody>
      </p:sp>
      <p:sp>
        <p:nvSpPr>
          <p:cNvPr id="56325" name="Text Box 5"/>
          <p:cNvSpPr txBox="1">
            <a:spLocks noChangeArrowheads="1"/>
          </p:cNvSpPr>
          <p:nvPr/>
        </p:nvSpPr>
        <p:spPr bwMode="auto">
          <a:xfrm>
            <a:off x="179388" y="4794250"/>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事前分析估算法：</a:t>
            </a:r>
            <a:r>
              <a:rPr lang="zh-CN" altLang="en-US" sz="3200">
                <a:latin typeface="楷体_GB2312" pitchFamily="49" charset="-122"/>
              </a:rPr>
              <a:t>求出该算法的一个时间界限函数</a:t>
            </a:r>
          </a:p>
        </p:txBody>
      </p:sp>
      <p:sp>
        <p:nvSpPr>
          <p:cNvPr id="56326" name="Text Box 6"/>
          <p:cNvSpPr txBox="1">
            <a:spLocks noChangeArrowheads="1"/>
          </p:cNvSpPr>
          <p:nvPr/>
        </p:nvSpPr>
        <p:spPr bwMode="auto">
          <a:xfrm>
            <a:off x="1692275" y="3573463"/>
            <a:ext cx="67627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latin typeface="楷体_GB2312" pitchFamily="49" charset="-122"/>
              </a:rPr>
              <a:t>缺点：</a:t>
            </a:r>
            <a:r>
              <a:rPr lang="en-US" altLang="zh-CN" sz="3200" b="1">
                <a:latin typeface="楷体_GB2312" pitchFamily="49" charset="-122"/>
              </a:rPr>
              <a:t>1</a:t>
            </a:r>
            <a:r>
              <a:rPr lang="en-US" altLang="zh-CN" sz="3200">
                <a:latin typeface="楷体_GB2312" pitchFamily="49" charset="-122"/>
              </a:rPr>
              <a:t>.  </a:t>
            </a:r>
            <a:r>
              <a:rPr lang="zh-CN" altLang="en-US" sz="3200">
                <a:latin typeface="楷体_GB2312" pitchFamily="49" charset="-122"/>
              </a:rPr>
              <a:t>必须执行程序</a:t>
            </a:r>
          </a:p>
          <a:p>
            <a:pPr eaLnBrk="1" hangingPunct="1">
              <a:lnSpc>
                <a:spcPct val="120000"/>
              </a:lnSpc>
            </a:pPr>
            <a:r>
              <a:rPr lang="zh-CN" altLang="en-US" sz="3200">
                <a:latin typeface="楷体_GB2312" pitchFamily="49" charset="-122"/>
              </a:rPr>
              <a:t>      </a:t>
            </a:r>
            <a:r>
              <a:rPr lang="en-US" altLang="zh-CN" sz="3200" b="1">
                <a:latin typeface="楷体_GB2312" pitchFamily="49" charset="-122"/>
              </a:rPr>
              <a:t>2</a:t>
            </a:r>
            <a:r>
              <a:rPr lang="en-US" altLang="zh-CN" sz="3200">
                <a:latin typeface="楷体_GB2312" pitchFamily="49" charset="-122"/>
              </a:rPr>
              <a:t>.</a:t>
            </a:r>
            <a:r>
              <a:rPr lang="en-US" altLang="zh-CN" sz="3200" b="1">
                <a:latin typeface="楷体_GB2312" pitchFamily="49" charset="-122"/>
              </a:rPr>
              <a:t>  </a:t>
            </a:r>
            <a:r>
              <a:rPr lang="zh-CN" altLang="en-US" sz="3200">
                <a:latin typeface="楷体_GB2312" pitchFamily="49" charset="-122"/>
              </a:rPr>
              <a:t>其它因素掩盖算法本质</a:t>
            </a:r>
          </a:p>
        </p:txBody>
      </p:sp>
      <p:sp>
        <p:nvSpPr>
          <p:cNvPr id="56327" name="Text Box 7"/>
          <p:cNvSpPr txBox="1">
            <a:spLocks noChangeArrowheads="1"/>
          </p:cNvSpPr>
          <p:nvPr/>
        </p:nvSpPr>
        <p:spPr bwMode="auto">
          <a:xfrm>
            <a:off x="1547813" y="5481638"/>
            <a:ext cx="727233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latin typeface="楷体_GB2312" pitchFamily="49" charset="-122"/>
              </a:rPr>
              <a:t>优点：</a:t>
            </a:r>
            <a:r>
              <a:rPr lang="zh-CN" altLang="en-US" sz="3200">
                <a:latin typeface="楷体_GB2312" pitchFamily="49" charset="-122"/>
              </a:rPr>
              <a:t>可以预先比较各种算法，以便均衡利弊从中选优。</a:t>
            </a:r>
          </a:p>
        </p:txBody>
      </p:sp>
      <p:sp>
        <p:nvSpPr>
          <p:cNvPr id="52231" name="Text Box 8">
            <a:hlinkClick r:id="rId3" action="ppaction://hlinksldjump" highlightClick="1"/>
          </p:cNvPr>
          <p:cNvSpPr txBox="1">
            <a:spLocks noChangeArrowheads="1"/>
          </p:cNvSpPr>
          <p:nvPr/>
        </p:nvSpPr>
        <p:spPr bwMode="auto">
          <a:xfrm>
            <a:off x="34925" y="168275"/>
            <a:ext cx="6308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1.4.3 </a:t>
            </a:r>
            <a:r>
              <a:rPr lang="zh-CN" altLang="en-US" sz="3200" b="1">
                <a:latin typeface="楷体_GB2312" pitchFamily="49" charset="-122"/>
              </a:rPr>
              <a:t>算法效率的衡量方法和准则</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wipe(left)">
                                      <p:cBhvr>
                                        <p:cTn id="7" dur="500"/>
                                        <p:tgtEl>
                                          <p:spTgt spid="56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wipe(left)">
                                      <p:cBhvr>
                                        <p:cTn id="12" dur="500"/>
                                        <p:tgtEl>
                                          <p:spTgt spid="5632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6325"/>
                                        </p:tgtEl>
                                        <p:attrNameLst>
                                          <p:attrName>style.visibility</p:attrName>
                                        </p:attrNameLst>
                                      </p:cBhvr>
                                      <p:to>
                                        <p:strVal val="visible"/>
                                      </p:to>
                                    </p:set>
                                    <p:animEffect transition="in" filter="wipe(left)">
                                      <p:cBhvr>
                                        <p:cTn id="16" dur="500"/>
                                        <p:tgtEl>
                                          <p:spTgt spid="563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6326"/>
                                        </p:tgtEl>
                                        <p:attrNameLst>
                                          <p:attrName>style.visibility</p:attrName>
                                        </p:attrNameLst>
                                      </p:cBhvr>
                                      <p:to>
                                        <p:strVal val="visible"/>
                                      </p:to>
                                    </p:set>
                                    <p:animEffect transition="in" filter="wipe(left)">
                                      <p:cBhvr>
                                        <p:cTn id="21" dur="500"/>
                                        <p:tgtEl>
                                          <p:spTgt spid="563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327"/>
                                        </p:tgtEl>
                                        <p:attrNameLst>
                                          <p:attrName>style.visibility</p:attrName>
                                        </p:attrNameLst>
                                      </p:cBhvr>
                                      <p:to>
                                        <p:strVal val="visible"/>
                                      </p:to>
                                    </p:set>
                                    <p:animEffect transition="in" filter="wipe(left)">
                                      <p:cBhvr>
                                        <p:cTn id="26"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autoUpdateAnimBg="0"/>
      <p:bldP spid="56325" grpId="0" autoUpdateAnimBg="0"/>
      <p:bldP spid="56326" grpId="0" autoUpdateAnimBg="0"/>
      <p:bldP spid="5632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50825" y="207963"/>
            <a:ext cx="5473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latin typeface="楷体_GB2312" pitchFamily="49" charset="-122"/>
              </a:rPr>
              <a:t>与算法执行</a:t>
            </a:r>
            <a:r>
              <a:rPr lang="zh-CN" altLang="en-US" sz="3200" b="1">
                <a:solidFill>
                  <a:srgbClr val="000099"/>
                </a:solidFill>
                <a:latin typeface="楷体_GB2312" pitchFamily="49" charset="-122"/>
              </a:rPr>
              <a:t>时间</a:t>
            </a:r>
            <a:r>
              <a:rPr lang="zh-CN" altLang="en-US" sz="3200">
                <a:latin typeface="楷体_GB2312" pitchFamily="49" charset="-122"/>
              </a:rPr>
              <a:t>相关的</a:t>
            </a:r>
            <a:r>
              <a:rPr lang="zh-CN" altLang="en-US" sz="3200" b="1">
                <a:solidFill>
                  <a:srgbClr val="000099"/>
                </a:solidFill>
                <a:latin typeface="楷体_GB2312" pitchFamily="49" charset="-122"/>
              </a:rPr>
              <a:t>因素</a:t>
            </a:r>
            <a:r>
              <a:rPr lang="zh-CN" altLang="en-US" sz="3200">
                <a:latin typeface="楷体_GB2312" pitchFamily="49" charset="-122"/>
              </a:rPr>
              <a:t>：</a:t>
            </a:r>
          </a:p>
        </p:txBody>
      </p:sp>
      <p:sp>
        <p:nvSpPr>
          <p:cNvPr id="57347" name="Text Box 3"/>
          <p:cNvSpPr txBox="1">
            <a:spLocks noChangeArrowheads="1"/>
          </p:cNvSpPr>
          <p:nvPr/>
        </p:nvSpPr>
        <p:spPr bwMode="auto">
          <a:xfrm>
            <a:off x="534988" y="1076325"/>
            <a:ext cx="3646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1</a:t>
            </a:r>
            <a:r>
              <a:rPr lang="zh-CN" altLang="en-US" sz="3200" b="1"/>
              <a:t>．</a:t>
            </a:r>
            <a:r>
              <a:rPr lang="zh-CN" altLang="en-US" sz="3200" b="1">
                <a:solidFill>
                  <a:srgbClr val="000099"/>
                </a:solidFill>
                <a:latin typeface="楷体_GB2312" pitchFamily="49" charset="-122"/>
              </a:rPr>
              <a:t>算法</a:t>
            </a:r>
            <a:r>
              <a:rPr lang="zh-CN" altLang="en-US" sz="3200">
                <a:latin typeface="楷体_GB2312" pitchFamily="49" charset="-122"/>
              </a:rPr>
              <a:t>选用的</a:t>
            </a:r>
            <a:r>
              <a:rPr lang="zh-CN" altLang="en-US" sz="3200" b="1">
                <a:solidFill>
                  <a:srgbClr val="000099"/>
                </a:solidFill>
                <a:latin typeface="楷体_GB2312" pitchFamily="49" charset="-122"/>
              </a:rPr>
              <a:t>策略</a:t>
            </a:r>
          </a:p>
        </p:txBody>
      </p:sp>
      <p:sp>
        <p:nvSpPr>
          <p:cNvPr id="57348" name="Text Box 4"/>
          <p:cNvSpPr txBox="1">
            <a:spLocks noChangeArrowheads="1"/>
          </p:cNvSpPr>
          <p:nvPr/>
        </p:nvSpPr>
        <p:spPr bwMode="auto">
          <a:xfrm>
            <a:off x="539750" y="1725613"/>
            <a:ext cx="2835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2</a:t>
            </a:r>
            <a:r>
              <a:rPr lang="zh-CN" altLang="en-US" sz="3200" b="1"/>
              <a:t>．</a:t>
            </a:r>
            <a:r>
              <a:rPr lang="zh-CN" altLang="en-US" sz="3200" b="1">
                <a:solidFill>
                  <a:srgbClr val="000099"/>
                </a:solidFill>
                <a:latin typeface="楷体_GB2312" pitchFamily="49" charset="-122"/>
              </a:rPr>
              <a:t>问题的规模</a:t>
            </a:r>
          </a:p>
        </p:txBody>
      </p:sp>
      <p:sp>
        <p:nvSpPr>
          <p:cNvPr id="57349" name="Text Box 5"/>
          <p:cNvSpPr txBox="1">
            <a:spLocks noChangeArrowheads="1"/>
          </p:cNvSpPr>
          <p:nvPr/>
        </p:nvSpPr>
        <p:spPr bwMode="auto">
          <a:xfrm>
            <a:off x="500063" y="2430463"/>
            <a:ext cx="3640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3</a:t>
            </a:r>
            <a:r>
              <a:rPr lang="zh-CN" altLang="en-US" sz="3200" b="1"/>
              <a:t>．</a:t>
            </a:r>
            <a:r>
              <a:rPr lang="zh-CN" altLang="en-US" sz="3200"/>
              <a:t>编写程序的语言</a:t>
            </a:r>
          </a:p>
        </p:txBody>
      </p:sp>
      <p:sp>
        <p:nvSpPr>
          <p:cNvPr id="57356" name="Text Box 12"/>
          <p:cNvSpPr txBox="1">
            <a:spLocks noChangeArrowheads="1"/>
          </p:cNvSpPr>
          <p:nvPr/>
        </p:nvSpPr>
        <p:spPr bwMode="auto">
          <a:xfrm>
            <a:off x="501650" y="3165475"/>
            <a:ext cx="64928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4</a:t>
            </a:r>
            <a:r>
              <a:rPr lang="zh-CN" altLang="en-US" sz="3200" b="1"/>
              <a:t>．</a:t>
            </a:r>
            <a:r>
              <a:rPr lang="zh-CN" altLang="en-US" sz="3200" b="1">
                <a:solidFill>
                  <a:srgbClr val="000099"/>
                </a:solidFill>
                <a:latin typeface="楷体_GB2312" pitchFamily="49" charset="-122"/>
              </a:rPr>
              <a:t>编译</a:t>
            </a:r>
            <a:r>
              <a:rPr lang="zh-CN" altLang="en-US" sz="3200">
                <a:latin typeface="楷体_GB2312" pitchFamily="49" charset="-122"/>
              </a:rPr>
              <a:t>程序产生的机器代码</a:t>
            </a:r>
            <a:r>
              <a:rPr lang="zh-CN" altLang="en-US" sz="3200" b="1">
                <a:solidFill>
                  <a:srgbClr val="000099"/>
                </a:solidFill>
                <a:latin typeface="楷体_GB2312" pitchFamily="49" charset="-122"/>
              </a:rPr>
              <a:t>的质量</a:t>
            </a:r>
            <a:endParaRPr lang="zh-CN" altLang="en-US" sz="3200">
              <a:solidFill>
                <a:srgbClr val="000099"/>
              </a:solidFill>
              <a:latin typeface="楷体_GB2312" pitchFamily="49" charset="-122"/>
            </a:endParaRPr>
          </a:p>
        </p:txBody>
      </p:sp>
      <p:sp>
        <p:nvSpPr>
          <p:cNvPr id="57357" name="Text Box 13"/>
          <p:cNvSpPr txBox="1">
            <a:spLocks noChangeArrowheads="1"/>
          </p:cNvSpPr>
          <p:nvPr/>
        </p:nvSpPr>
        <p:spPr bwMode="auto">
          <a:xfrm>
            <a:off x="479425" y="3873500"/>
            <a:ext cx="48688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t>5</a:t>
            </a:r>
            <a:r>
              <a:rPr lang="zh-CN" altLang="en-US" sz="3200" b="1"/>
              <a:t>．</a:t>
            </a:r>
            <a:r>
              <a:rPr lang="zh-CN" altLang="en-US" sz="3200" b="1">
                <a:solidFill>
                  <a:srgbClr val="000099"/>
                </a:solidFill>
                <a:latin typeface="楷体_GB2312" pitchFamily="49" charset="-122"/>
              </a:rPr>
              <a:t>计算机</a:t>
            </a:r>
            <a:r>
              <a:rPr lang="zh-CN" altLang="en-US" sz="3200">
                <a:latin typeface="楷体_GB2312" pitchFamily="49" charset="-122"/>
              </a:rPr>
              <a:t>执行指令</a:t>
            </a:r>
            <a:r>
              <a:rPr lang="zh-CN" altLang="en-US" sz="3200" b="1">
                <a:solidFill>
                  <a:srgbClr val="000099"/>
                </a:solidFill>
                <a:latin typeface="楷体_GB2312" pitchFamily="49" charset="-122"/>
              </a:rPr>
              <a:t>的速度</a:t>
            </a:r>
            <a:endParaRPr lang="zh-CN" altLang="en-US" sz="3200">
              <a:solidFill>
                <a:srgbClr val="000099"/>
              </a:solidFill>
              <a:ea typeface="宋体" pitchFamily="2" charset="-122"/>
            </a:endParaRPr>
          </a:p>
        </p:txBody>
      </p:sp>
      <p:sp>
        <p:nvSpPr>
          <p:cNvPr id="57358" name="Text Box 14"/>
          <p:cNvSpPr txBox="1">
            <a:spLocks noChangeArrowheads="1"/>
          </p:cNvSpPr>
          <p:nvPr/>
        </p:nvSpPr>
        <p:spPr bwMode="auto">
          <a:xfrm>
            <a:off x="250825" y="4581525"/>
            <a:ext cx="8848725"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en-US" altLang="zh-CN" sz="3200">
                <a:latin typeface="楷体_GB2312" pitchFamily="49" charset="-122"/>
              </a:rPr>
              <a:t>  </a:t>
            </a:r>
            <a:r>
              <a:rPr lang="zh-CN" altLang="en-US" sz="3200">
                <a:latin typeface="楷体_GB2312" pitchFamily="49" charset="-122"/>
              </a:rPr>
              <a:t>撇开一个特定算法的</a:t>
            </a:r>
            <a:r>
              <a:rPr lang="zh-CN" altLang="en-US" sz="3200" b="1">
                <a:solidFill>
                  <a:srgbClr val="000099"/>
                </a:solidFill>
                <a:latin typeface="楷体_GB2312" pitchFamily="49" charset="-122"/>
              </a:rPr>
              <a:t> </a:t>
            </a:r>
            <a:r>
              <a:rPr lang="zh-CN" altLang="en-US" sz="3200">
                <a:solidFill>
                  <a:srgbClr val="000099"/>
                </a:solidFill>
              </a:rPr>
              <a:t>“</a:t>
            </a:r>
            <a:r>
              <a:rPr lang="zh-CN" altLang="en-US" sz="3200" b="1">
                <a:solidFill>
                  <a:srgbClr val="000099"/>
                </a:solidFill>
                <a:latin typeface="楷体_GB2312" pitchFamily="49" charset="-122"/>
              </a:rPr>
              <a:t>运行工作量</a:t>
            </a:r>
            <a:r>
              <a:rPr lang="zh-CN" altLang="en-US" sz="3200">
                <a:solidFill>
                  <a:srgbClr val="000099"/>
                </a:solidFill>
              </a:rPr>
              <a:t>”</a:t>
            </a:r>
            <a:r>
              <a:rPr lang="zh-CN" altLang="en-US" sz="3200">
                <a:latin typeface="楷体_GB2312" pitchFamily="49" charset="-122"/>
              </a:rPr>
              <a:t> 的大小，只依赖于问题的规模（通常用整数量 </a:t>
            </a:r>
            <a:r>
              <a:rPr lang="en-US" altLang="zh-CN" sz="3200"/>
              <a:t>n </a:t>
            </a:r>
            <a:r>
              <a:rPr lang="zh-CN" altLang="en-US" sz="3200">
                <a:latin typeface="楷体_GB2312" pitchFamily="49" charset="-122"/>
              </a:rPr>
              <a:t>表示），或者说，算法执行时间</a:t>
            </a:r>
            <a:r>
              <a:rPr lang="zh-CN" altLang="en-US" sz="3200" b="1">
                <a:solidFill>
                  <a:srgbClr val="000099"/>
                </a:solidFill>
                <a:latin typeface="楷体_GB2312" pitchFamily="49" charset="-122"/>
              </a:rPr>
              <a:t>是问题规模的函数</a:t>
            </a:r>
            <a:r>
              <a:rPr lang="zh-CN" altLang="en-US" sz="3200">
                <a:latin typeface="楷体_GB2312"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9"/>
                                        </p:tgtEl>
                                        <p:attrNameLst>
                                          <p:attrName>style.visibility</p:attrName>
                                        </p:attrNameLst>
                                      </p:cBhvr>
                                      <p:to>
                                        <p:strVal val="visible"/>
                                      </p:to>
                                    </p:set>
                                    <p:animEffect transition="in" filter="wipe(left)">
                                      <p:cBhvr>
                                        <p:cTn id="17" dur="500"/>
                                        <p:tgtEl>
                                          <p:spTgt spid="57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56">
                                            <p:txEl>
                                              <p:pRg st="0" end="0"/>
                                            </p:txEl>
                                          </p:spTgt>
                                        </p:tgtEl>
                                        <p:attrNameLst>
                                          <p:attrName>style.visibility</p:attrName>
                                        </p:attrNameLst>
                                      </p:cBhvr>
                                      <p:to>
                                        <p:strVal val="visible"/>
                                      </p:to>
                                    </p:set>
                                    <p:animEffect transition="in" filter="wipe(left)">
                                      <p:cBhvr>
                                        <p:cTn id="22" dur="500"/>
                                        <p:tgtEl>
                                          <p:spTgt spid="5735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57">
                                            <p:txEl>
                                              <p:pRg st="0" end="0"/>
                                            </p:txEl>
                                          </p:spTgt>
                                        </p:tgtEl>
                                        <p:attrNameLst>
                                          <p:attrName>style.visibility</p:attrName>
                                        </p:attrNameLst>
                                      </p:cBhvr>
                                      <p:to>
                                        <p:strVal val="visible"/>
                                      </p:to>
                                    </p:set>
                                    <p:animEffect transition="in" filter="wipe(left)">
                                      <p:cBhvr>
                                        <p:cTn id="27" dur="500"/>
                                        <p:tgtEl>
                                          <p:spTgt spid="57357">
                                            <p:txEl>
                                              <p:pRg st="0" end="0"/>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57358"/>
                                        </p:tgtEl>
                                        <p:attrNameLst>
                                          <p:attrName>style.visibility</p:attrName>
                                        </p:attrNameLst>
                                      </p:cBhvr>
                                      <p:to>
                                        <p:strVal val="visible"/>
                                      </p:to>
                                    </p:set>
                                    <p:animEffect transition="in" filter="wipe(left)">
                                      <p:cBhvr>
                                        <p:cTn id="31" dur="75"/>
                                        <p:tgtEl>
                                          <p:spTgt spid="57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p:bldP spid="57349" grpId="0"/>
      <p:bldP spid="57356" grpId="0" build="p" autoUpdateAnimBg="0"/>
      <p:bldP spid="57357" grpId="0" build="p" autoUpdateAnimBg="0"/>
      <p:bldP spid="5735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287338" y="3141663"/>
            <a:ext cx="838993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a:t>一般情况下，算法中基本操作重复执行的次数是问题规模</a:t>
            </a:r>
            <a:r>
              <a:rPr lang="en-US" altLang="zh-CN" sz="3200"/>
              <a:t>n</a:t>
            </a:r>
            <a:r>
              <a:rPr lang="zh-CN" altLang="en-US" sz="3200"/>
              <a:t>的某个函数，算法的时间量度记作</a:t>
            </a:r>
          </a:p>
        </p:txBody>
      </p:sp>
      <p:sp>
        <p:nvSpPr>
          <p:cNvPr id="58372" name="Text Box 4"/>
          <p:cNvSpPr txBox="1">
            <a:spLocks noChangeArrowheads="1"/>
          </p:cNvSpPr>
          <p:nvPr/>
        </p:nvSpPr>
        <p:spPr bwMode="auto">
          <a:xfrm>
            <a:off x="2735263" y="4676775"/>
            <a:ext cx="27035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solidFill>
                  <a:srgbClr val="000099"/>
                </a:solidFill>
              </a:rPr>
              <a:t>T (n) = O(f(n))</a:t>
            </a:r>
          </a:p>
        </p:txBody>
      </p:sp>
      <p:sp>
        <p:nvSpPr>
          <p:cNvPr id="58373" name="Text Box 5"/>
          <p:cNvSpPr txBox="1">
            <a:spLocks noChangeArrowheads="1"/>
          </p:cNvSpPr>
          <p:nvPr/>
        </p:nvSpPr>
        <p:spPr bwMode="auto">
          <a:xfrm>
            <a:off x="358775" y="5802313"/>
            <a:ext cx="703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称 </a:t>
            </a:r>
            <a:r>
              <a:rPr lang="en-US" altLang="zh-CN" sz="3200" b="1">
                <a:solidFill>
                  <a:srgbClr val="000099"/>
                </a:solidFill>
              </a:rPr>
              <a:t>T (n) </a:t>
            </a:r>
            <a:r>
              <a:rPr lang="zh-CN" altLang="en-US" sz="3200" b="1">
                <a:solidFill>
                  <a:srgbClr val="000099"/>
                </a:solidFill>
              </a:rPr>
              <a:t>为算法的</a:t>
            </a:r>
            <a:r>
              <a:rPr lang="en-US" altLang="zh-CN" sz="3200">
                <a:solidFill>
                  <a:srgbClr val="000099"/>
                </a:solidFill>
              </a:rPr>
              <a:t>(</a:t>
            </a:r>
            <a:r>
              <a:rPr lang="zh-CN" altLang="en-US" sz="3200">
                <a:solidFill>
                  <a:srgbClr val="000099"/>
                </a:solidFill>
              </a:rPr>
              <a:t>渐近</a:t>
            </a:r>
            <a:r>
              <a:rPr lang="en-US" altLang="zh-CN" sz="3200">
                <a:solidFill>
                  <a:srgbClr val="000099"/>
                </a:solidFill>
              </a:rPr>
              <a:t>) </a:t>
            </a:r>
            <a:r>
              <a:rPr lang="zh-CN" altLang="en-US" sz="3200" b="1">
                <a:solidFill>
                  <a:srgbClr val="000099"/>
                </a:solidFill>
              </a:rPr>
              <a:t>时间复杂度。</a:t>
            </a:r>
          </a:p>
        </p:txBody>
      </p:sp>
      <p:sp>
        <p:nvSpPr>
          <p:cNvPr id="54277" name="Text Box 6"/>
          <p:cNvSpPr txBox="1">
            <a:spLocks noChangeArrowheads="1"/>
          </p:cNvSpPr>
          <p:nvPr/>
        </p:nvSpPr>
        <p:spPr bwMode="auto">
          <a:xfrm>
            <a:off x="971550" y="260350"/>
            <a:ext cx="742315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zh-CN" altLang="en-US" sz="5400" b="1">
                <a:latin typeface="楷体_GB2312" pitchFamily="49" charset="-122"/>
              </a:rPr>
              <a:t>如何估算</a:t>
            </a:r>
          </a:p>
          <a:p>
            <a:pPr eaLnBrk="1" hangingPunct="1">
              <a:lnSpc>
                <a:spcPct val="140000"/>
              </a:lnSpc>
            </a:pPr>
            <a:r>
              <a:rPr lang="zh-CN" altLang="en-US" sz="5400" b="1">
                <a:latin typeface="楷体_GB2312" pitchFamily="49" charset="-122"/>
              </a:rPr>
              <a:t>   算法的时间复杂度？</a:t>
            </a:r>
            <a:endParaRPr lang="zh-CN" altLang="en-US" b="1">
              <a:latin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p:bldP spid="583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33400" y="434975"/>
            <a:ext cx="57721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b="1"/>
              <a:t>算法 </a:t>
            </a:r>
            <a:r>
              <a:rPr lang="en-US" altLang="zh-CN" sz="3200" b="1"/>
              <a:t>= </a:t>
            </a:r>
            <a:r>
              <a:rPr lang="zh-CN" altLang="en-US" sz="3200" b="1"/>
              <a:t>控制结构 </a:t>
            </a:r>
            <a:r>
              <a:rPr lang="en-US" altLang="zh-CN" sz="3200" b="1"/>
              <a:t>+ </a:t>
            </a:r>
            <a:r>
              <a:rPr lang="zh-CN" altLang="en-US" sz="3200" b="1"/>
              <a:t>原操作</a:t>
            </a:r>
          </a:p>
          <a:p>
            <a:pPr eaLnBrk="1" hangingPunct="1">
              <a:lnSpc>
                <a:spcPct val="120000"/>
              </a:lnSpc>
            </a:pPr>
            <a:r>
              <a:rPr lang="zh-CN" altLang="en-US" sz="3200"/>
              <a:t>           （固有数据类型的操作）</a:t>
            </a:r>
          </a:p>
        </p:txBody>
      </p:sp>
      <p:sp>
        <p:nvSpPr>
          <p:cNvPr id="228355" name="Text Box 3"/>
          <p:cNvSpPr txBox="1">
            <a:spLocks noChangeArrowheads="1"/>
          </p:cNvSpPr>
          <p:nvPr/>
        </p:nvSpPr>
        <p:spPr bwMode="auto">
          <a:xfrm>
            <a:off x="395288" y="2116138"/>
            <a:ext cx="8561387"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pPr>
            <a:r>
              <a:rPr lang="zh-CN" altLang="en-US" sz="3200" b="1"/>
              <a:t>算法的执行时间</a:t>
            </a:r>
            <a:r>
              <a:rPr lang="zh-CN" altLang="en-US" sz="3200"/>
              <a:t> </a:t>
            </a:r>
            <a:r>
              <a:rPr lang="en-US" altLang="zh-CN" sz="3200"/>
              <a:t>=</a:t>
            </a:r>
          </a:p>
          <a:p>
            <a:pPr eaLnBrk="1" hangingPunct="1">
              <a:lnSpc>
                <a:spcPct val="140000"/>
              </a:lnSpc>
            </a:pPr>
            <a:r>
              <a:rPr lang="en-US" altLang="zh-CN" sz="3200"/>
              <a:t>∑(</a:t>
            </a:r>
            <a:r>
              <a:rPr lang="zh-CN" altLang="en-US" sz="3200" b="1"/>
              <a:t>原操作</a:t>
            </a:r>
            <a:r>
              <a:rPr lang="en-US" altLang="zh-CN" sz="3200" b="1"/>
              <a:t>(i)</a:t>
            </a:r>
            <a:r>
              <a:rPr lang="zh-CN" altLang="en-US" sz="3200" b="1"/>
              <a:t>的执行次数</a:t>
            </a:r>
            <a:r>
              <a:rPr lang="en-US" altLang="zh-CN" sz="3200" b="1"/>
              <a:t>×</a:t>
            </a:r>
            <a:r>
              <a:rPr lang="zh-CN" altLang="en-US" sz="3200" b="1"/>
              <a:t>原操作</a:t>
            </a:r>
            <a:r>
              <a:rPr lang="en-US" altLang="zh-CN" sz="3200" b="1"/>
              <a:t>(i)</a:t>
            </a:r>
            <a:r>
              <a:rPr lang="zh-CN" altLang="en-US" sz="3200" b="1"/>
              <a:t>的执行时间</a:t>
            </a:r>
            <a:r>
              <a:rPr lang="en-US" altLang="zh-CN" sz="3200"/>
              <a:t>)</a:t>
            </a:r>
          </a:p>
        </p:txBody>
      </p:sp>
      <p:sp>
        <p:nvSpPr>
          <p:cNvPr id="228356" name="Text Box 4"/>
          <p:cNvSpPr txBox="1">
            <a:spLocks noChangeArrowheads="1"/>
          </p:cNvSpPr>
          <p:nvPr/>
        </p:nvSpPr>
        <p:spPr bwMode="auto">
          <a:xfrm>
            <a:off x="533400" y="4114800"/>
            <a:ext cx="8382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b="1"/>
              <a:t>  </a:t>
            </a:r>
            <a:r>
              <a:rPr lang="zh-CN" altLang="en-US" sz="3200" b="1" u="sng"/>
              <a:t>算法的执行时间</a:t>
            </a:r>
            <a:r>
              <a:rPr lang="zh-CN" altLang="en-US" sz="3200"/>
              <a:t> </a:t>
            </a:r>
          </a:p>
          <a:p>
            <a:pPr eaLnBrk="1" hangingPunct="1">
              <a:lnSpc>
                <a:spcPct val="120000"/>
              </a:lnSpc>
            </a:pPr>
            <a:r>
              <a:rPr lang="zh-CN" altLang="en-US" sz="3200"/>
              <a:t>        </a:t>
            </a:r>
            <a:r>
              <a:rPr lang="zh-CN" altLang="en-US" sz="3200" b="1"/>
              <a:t>与</a:t>
            </a:r>
            <a:r>
              <a:rPr lang="zh-CN" altLang="en-US" sz="3200"/>
              <a:t> </a:t>
            </a:r>
          </a:p>
          <a:p>
            <a:pPr eaLnBrk="1" hangingPunct="1">
              <a:lnSpc>
                <a:spcPct val="120000"/>
              </a:lnSpc>
            </a:pPr>
            <a:r>
              <a:rPr lang="zh-CN" altLang="en-US" sz="3200" b="1" u="sng"/>
              <a:t>原操作执行次数之和</a:t>
            </a:r>
            <a:r>
              <a:rPr lang="zh-CN" altLang="en-US" sz="3200" b="1"/>
              <a:t>   </a:t>
            </a:r>
            <a:r>
              <a:rPr lang="zh-CN" altLang="en-US" sz="3200"/>
              <a:t> </a:t>
            </a:r>
            <a:r>
              <a:rPr lang="zh-CN" altLang="en-US" sz="3200" b="1"/>
              <a:t>成正比</a:t>
            </a:r>
            <a:r>
              <a:rPr lang="zh-CN" altLang="en-US" sz="3200"/>
              <a:t> </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8355"/>
                                        </p:tgtEl>
                                        <p:attrNameLst>
                                          <p:attrName>style.visibility</p:attrName>
                                        </p:attrNameLst>
                                      </p:cBhvr>
                                      <p:to>
                                        <p:strVal val="visible"/>
                                      </p:to>
                                    </p:set>
                                    <p:animEffect transition="in" filter="wipe(left)">
                                      <p:cBhvr>
                                        <p:cTn id="7" dur="75"/>
                                        <p:tgtEl>
                                          <p:spTgt spid="228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28356"/>
                                        </p:tgtEl>
                                        <p:attrNameLst>
                                          <p:attrName>style.visibility</p:attrName>
                                        </p:attrNameLst>
                                      </p:cBhvr>
                                      <p:to>
                                        <p:strVal val="visible"/>
                                      </p:to>
                                    </p:set>
                                    <p:animEffect transition="in" filter="wipe(left)">
                                      <p:cBhvr>
                                        <p:cTn id="12" dur="75"/>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P spid="22835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38150" y="184150"/>
            <a:ext cx="8382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50000"/>
              </a:lnSpc>
            </a:pPr>
            <a:r>
              <a:rPr lang="en-US" altLang="zh-CN" sz="3200">
                <a:latin typeface="楷体_GB2312" pitchFamily="49" charset="-122"/>
              </a:rPr>
              <a:t>   </a:t>
            </a:r>
            <a:r>
              <a:rPr lang="zh-CN" altLang="en-US" sz="3200">
                <a:latin typeface="楷体_GB2312" pitchFamily="49" charset="-122"/>
              </a:rPr>
              <a:t>从算法中选取一种对于所研究的问题来说是 </a:t>
            </a:r>
            <a:r>
              <a:rPr lang="zh-CN" altLang="en-US" sz="3200" b="1">
                <a:solidFill>
                  <a:srgbClr val="000099"/>
                </a:solidFill>
                <a:latin typeface="楷体_GB2312" pitchFamily="49" charset="-122"/>
              </a:rPr>
              <a:t>基本操作</a:t>
            </a:r>
            <a:r>
              <a:rPr lang="zh-CN" altLang="en-US" sz="3200" b="1">
                <a:latin typeface="楷体_GB2312" pitchFamily="49" charset="-122"/>
              </a:rPr>
              <a:t> </a:t>
            </a:r>
            <a:r>
              <a:rPr lang="zh-CN" altLang="en-US" sz="3200">
                <a:latin typeface="楷体_GB2312" pitchFamily="49" charset="-122"/>
              </a:rPr>
              <a:t>的原操作，以该基本操作 </a:t>
            </a:r>
            <a:r>
              <a:rPr lang="zh-CN" altLang="en-US" sz="3200" b="1">
                <a:solidFill>
                  <a:srgbClr val="000099"/>
                </a:solidFill>
                <a:latin typeface="楷体_GB2312" pitchFamily="49" charset="-122"/>
              </a:rPr>
              <a:t>在算法中重复执行的次数</a:t>
            </a:r>
            <a:r>
              <a:rPr lang="zh-CN" altLang="en-US" sz="3200">
                <a:latin typeface="楷体_GB2312" pitchFamily="49" charset="-122"/>
              </a:rPr>
              <a:t> 作为算法运行时间的衡量准则。</a:t>
            </a:r>
          </a:p>
        </p:txBody>
      </p:sp>
      <p:sp>
        <p:nvSpPr>
          <p:cNvPr id="230403" name="Text Box 3"/>
          <p:cNvSpPr txBox="1">
            <a:spLocks noChangeArrowheads="1"/>
          </p:cNvSpPr>
          <p:nvPr/>
        </p:nvSpPr>
        <p:spPr bwMode="auto">
          <a:xfrm>
            <a:off x="533400" y="3644900"/>
            <a:ext cx="81438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40000"/>
              </a:lnSpc>
              <a:spcBef>
                <a:spcPct val="50000"/>
              </a:spcBef>
            </a:pPr>
            <a:r>
              <a:rPr lang="en-US" altLang="zh-CN" sz="3200"/>
              <a:t>       “</a:t>
            </a:r>
            <a:r>
              <a:rPr lang="zh-CN" altLang="en-US" sz="3200" b="1">
                <a:solidFill>
                  <a:srgbClr val="000099"/>
                </a:solidFill>
              </a:rPr>
              <a:t>基本操作</a:t>
            </a:r>
            <a:r>
              <a:rPr lang="zh-CN" altLang="en-US" sz="3200"/>
              <a:t>” 指的是，该操作重复执行次数和算法的运行时间成正比。</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30403"/>
                                        </p:tgtEl>
                                        <p:attrNameLst>
                                          <p:attrName>style.visibility</p:attrName>
                                        </p:attrNameLst>
                                      </p:cBhvr>
                                      <p:to>
                                        <p:strVal val="visible"/>
                                      </p:to>
                                    </p:set>
                                    <p:animEffect transition="in" filter="strips(downRight)">
                                      <p:cBhvr>
                                        <p:cTn id="7" dur="75"/>
                                        <p:tgtEl>
                                          <p:spTgt spid="230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Rectangle 5"/>
          <p:cNvSpPr>
            <a:spLocks noChangeArrowheads="1"/>
          </p:cNvSpPr>
          <p:nvPr/>
        </p:nvSpPr>
        <p:spPr bwMode="auto">
          <a:xfrm>
            <a:off x="539750" y="5114925"/>
            <a:ext cx="79930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三重循环，每个循环从</a:t>
            </a:r>
            <a:r>
              <a:rPr lang="en-US" altLang="zh-CN" sz="3200"/>
              <a:t>1</a:t>
            </a:r>
            <a:r>
              <a:rPr lang="zh-CN" altLang="en-US" sz="3200"/>
              <a:t>到</a:t>
            </a:r>
            <a:r>
              <a:rPr lang="en-US" altLang="zh-CN" sz="3200"/>
              <a:t>n</a:t>
            </a:r>
            <a:r>
              <a:rPr lang="zh-CN" altLang="en-US" sz="3200"/>
              <a:t>，则总次数为</a:t>
            </a:r>
            <a:r>
              <a:rPr lang="en-US" altLang="zh-CN" sz="3200"/>
              <a:t>: n×n×n=n</a:t>
            </a:r>
            <a:r>
              <a:rPr lang="en-US" altLang="zh-CN" sz="3200" baseline="30000"/>
              <a:t>3</a:t>
            </a:r>
          </a:p>
          <a:p>
            <a:r>
              <a:rPr lang="zh-CN" altLang="en-US" sz="3200"/>
              <a:t>　所以，时间复杂度为</a:t>
            </a:r>
            <a:r>
              <a:rPr lang="en-US" altLang="zh-CN" sz="3200"/>
              <a:t>T(n)=O(n</a:t>
            </a:r>
            <a:r>
              <a:rPr lang="en-US" altLang="zh-CN" sz="3200" baseline="30000"/>
              <a:t>3</a:t>
            </a:r>
            <a:r>
              <a:rPr lang="en-US" altLang="zh-CN" sz="3200"/>
              <a:t>)</a:t>
            </a:r>
          </a:p>
        </p:txBody>
      </p:sp>
      <p:sp>
        <p:nvSpPr>
          <p:cNvPr id="57347" name="Rectangle 6"/>
          <p:cNvSpPr>
            <a:spLocks noChangeArrowheads="1"/>
          </p:cNvSpPr>
          <p:nvPr/>
        </p:nvSpPr>
        <p:spPr bwMode="auto">
          <a:xfrm>
            <a:off x="684213" y="908050"/>
            <a:ext cx="73437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void mult(int a[], int b[], int&amp; c[] ) {</a:t>
            </a:r>
          </a:p>
          <a:p>
            <a:r>
              <a:rPr lang="en-US" altLang="zh-CN" sz="3200"/>
              <a:t>   </a:t>
            </a:r>
            <a:r>
              <a:rPr lang="en-US" altLang="zh-CN" sz="3200">
                <a:solidFill>
                  <a:srgbClr val="FF0000"/>
                </a:solidFill>
              </a:rPr>
              <a:t>for </a:t>
            </a:r>
            <a:r>
              <a:rPr lang="en-US" altLang="zh-CN" sz="3200"/>
              <a:t>(i=1; i&lt;=n; ++i)</a:t>
            </a:r>
          </a:p>
          <a:p>
            <a:r>
              <a:rPr lang="en-US" altLang="zh-CN" sz="3200"/>
              <a:t>        </a:t>
            </a:r>
            <a:r>
              <a:rPr lang="en-US" altLang="zh-CN" sz="3200">
                <a:solidFill>
                  <a:srgbClr val="FF0000"/>
                </a:solidFill>
              </a:rPr>
              <a:t>for </a:t>
            </a:r>
            <a:r>
              <a:rPr lang="en-US" altLang="zh-CN" sz="3200"/>
              <a:t>(j=1; j&lt;=n; ++j) </a:t>
            </a:r>
          </a:p>
          <a:p>
            <a:r>
              <a:rPr lang="en-US" altLang="zh-CN" sz="3200"/>
              <a:t>         {    c[i,j] = 0;</a:t>
            </a:r>
          </a:p>
          <a:p>
            <a:r>
              <a:rPr lang="en-US" altLang="zh-CN" sz="3200"/>
              <a:t>             </a:t>
            </a:r>
            <a:r>
              <a:rPr lang="en-US" altLang="zh-CN" sz="3200">
                <a:solidFill>
                  <a:srgbClr val="FF0000"/>
                </a:solidFill>
              </a:rPr>
              <a:t>for </a:t>
            </a:r>
            <a:r>
              <a:rPr lang="en-US" altLang="zh-CN" sz="3200"/>
              <a:t>(k=1; k&lt;=n; ++k)</a:t>
            </a:r>
          </a:p>
          <a:p>
            <a:r>
              <a:rPr lang="en-US" altLang="zh-CN" sz="3200"/>
              <a:t>                 c[i,j] += a[i,k] </a:t>
            </a:r>
            <a:r>
              <a:rPr lang="en-US" altLang="zh-CN" sz="3200">
                <a:solidFill>
                  <a:srgbClr val="FF0000"/>
                </a:solidFill>
              </a:rPr>
              <a:t>*</a:t>
            </a:r>
            <a:r>
              <a:rPr lang="en-US" altLang="zh-CN" sz="3200"/>
              <a:t> b[k,j];</a:t>
            </a:r>
          </a:p>
          <a:p>
            <a:r>
              <a:rPr lang="en-US" altLang="zh-CN" sz="3200"/>
              <a:t>         } //for</a:t>
            </a:r>
          </a:p>
          <a:p>
            <a:r>
              <a:rPr lang="en-US" altLang="zh-CN" sz="3200"/>
              <a:t>} //mult</a:t>
            </a:r>
          </a:p>
        </p:txBody>
      </p:sp>
      <p:sp>
        <p:nvSpPr>
          <p:cNvPr id="57348" name="Rectangle 7"/>
          <p:cNvSpPr>
            <a:spLocks noChangeArrowheads="1"/>
          </p:cNvSpPr>
          <p:nvPr/>
        </p:nvSpPr>
        <p:spPr bwMode="auto">
          <a:xfrm>
            <a:off x="323850" y="233363"/>
            <a:ext cx="2825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latin typeface="楷体_GB2312" pitchFamily="49" charset="-122"/>
              </a:rPr>
              <a:t>例</a:t>
            </a:r>
            <a:r>
              <a:rPr lang="en-US" altLang="zh-CN" sz="3200">
                <a:latin typeface="楷体_GB2312" pitchFamily="49" charset="-122"/>
              </a:rPr>
              <a:t>1  </a:t>
            </a:r>
            <a:r>
              <a:rPr lang="zh-CN" altLang="en-US" sz="3200">
                <a:latin typeface="楷体_GB2312" pitchFamily="49" charset="-122"/>
              </a:rPr>
              <a:t>矩阵乘积</a:t>
            </a:r>
          </a:p>
        </p:txBody>
      </p:sp>
      <p:sp>
        <p:nvSpPr>
          <p:cNvPr id="222216" name="Text Box 8"/>
          <p:cNvSpPr txBox="1">
            <a:spLocks noChangeArrowheads="1"/>
          </p:cNvSpPr>
          <p:nvPr/>
        </p:nvSpPr>
        <p:spPr bwMode="auto">
          <a:xfrm>
            <a:off x="5148263" y="4029075"/>
            <a:ext cx="365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a:ea typeface="隶书" pitchFamily="49" charset="-122"/>
              </a:rPr>
              <a:t>基本操作</a:t>
            </a:r>
            <a:r>
              <a:rPr lang="en-US" altLang="zh-CN" sz="3200">
                <a:ea typeface="隶书" pitchFamily="49" charset="-122"/>
              </a:rPr>
              <a:t>:</a:t>
            </a:r>
            <a:r>
              <a:rPr lang="en-US" altLang="zh-CN" sz="3200">
                <a:ea typeface="宋体" pitchFamily="2" charset="-122"/>
              </a:rPr>
              <a:t> </a:t>
            </a:r>
            <a:r>
              <a:rPr lang="zh-CN" altLang="en-US" sz="3200" b="1">
                <a:solidFill>
                  <a:srgbClr val="000099"/>
                </a:solidFill>
                <a:ea typeface="隶书" pitchFamily="49" charset="-122"/>
              </a:rPr>
              <a:t>乘法</a:t>
            </a:r>
            <a:r>
              <a:rPr lang="zh-CN" altLang="en-US" sz="3200">
                <a:solidFill>
                  <a:srgbClr val="000099"/>
                </a:solidFill>
                <a:ea typeface="隶书" pitchFamily="49" charset="-122"/>
              </a:rPr>
              <a:t>操作</a:t>
            </a:r>
            <a:endParaRPr lang="zh-CN" altLang="en-US" sz="3200">
              <a:solidFill>
                <a:srgbClr val="000099"/>
              </a:solidFill>
              <a:ea typeface="宋体"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22216"/>
                                        </p:tgtEl>
                                        <p:attrNameLst>
                                          <p:attrName>style.visibility</p:attrName>
                                        </p:attrNameLst>
                                      </p:cBhvr>
                                      <p:to>
                                        <p:strVal val="visible"/>
                                      </p:to>
                                    </p:set>
                                    <p:animEffect transition="in" filter="wipe(left)">
                                      <p:cBhvr>
                                        <p:cTn id="7" dur="300"/>
                                        <p:tgtEl>
                                          <p:spTgt spid="222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p:bldP spid="22221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p:nvPr>
        </p:nvSpPr>
        <p:spPr>
          <a:xfrm>
            <a:off x="395288" y="5314950"/>
            <a:ext cx="8353425" cy="117633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buFontTx/>
              <a:buNone/>
            </a:pPr>
            <a:r>
              <a:rPr lang="zh-CN" altLang="en-US" smtClean="0">
                <a:ea typeface="楷体_GB2312" pitchFamily="49" charset="-122"/>
              </a:rPr>
              <a:t>语句频度为：   　</a:t>
            </a:r>
            <a:endParaRPr lang="en-US" altLang="zh-CN" smtClean="0">
              <a:ea typeface="楷体_GB2312" pitchFamily="49" charset="-122"/>
            </a:endParaRPr>
          </a:p>
          <a:p>
            <a:pPr marL="0" indent="0" eaLnBrk="1" hangingPunct="1">
              <a:buFontTx/>
              <a:buNone/>
            </a:pPr>
            <a:r>
              <a:rPr lang="zh-CN" altLang="en-US" smtClean="0">
                <a:ea typeface="楷体_GB2312" pitchFamily="49" charset="-122"/>
              </a:rPr>
              <a:t>其时间复杂度为：</a:t>
            </a:r>
          </a:p>
        </p:txBody>
      </p:sp>
      <p:sp>
        <p:nvSpPr>
          <p:cNvPr id="58371" name="Rectangle 4"/>
          <p:cNvSpPr>
            <a:spLocks noChangeArrowheads="1"/>
          </p:cNvSpPr>
          <p:nvPr/>
        </p:nvSpPr>
        <p:spPr bwMode="auto">
          <a:xfrm>
            <a:off x="420688" y="13652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200"/>
              <a:t>频度：是指该语句重复执行的次数</a:t>
            </a:r>
          </a:p>
        </p:txBody>
      </p:sp>
      <p:sp>
        <p:nvSpPr>
          <p:cNvPr id="223237" name="Rectangle 5"/>
          <p:cNvSpPr>
            <a:spLocks noChangeArrowheads="1"/>
          </p:cNvSpPr>
          <p:nvPr/>
        </p:nvSpPr>
        <p:spPr bwMode="auto">
          <a:xfrm>
            <a:off x="827088" y="1506538"/>
            <a:ext cx="8137525"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a:t>将</a:t>
            </a:r>
            <a:r>
              <a:rPr lang="en-US" altLang="zh-CN" sz="3200"/>
              <a:t>x</a:t>
            </a:r>
            <a:r>
              <a:rPr lang="zh-CN" altLang="en-US" sz="3200"/>
              <a:t>自增看成是基本操作，则语句频度为１，即时间复杂度为Ｏ</a:t>
            </a:r>
            <a:r>
              <a:rPr lang="en-US" altLang="zh-CN" sz="3200"/>
              <a:t>(1)</a:t>
            </a:r>
          </a:p>
          <a:p>
            <a:pPr>
              <a:spcBef>
                <a:spcPct val="20000"/>
              </a:spcBef>
            </a:pPr>
            <a:r>
              <a:rPr lang="zh-CN" altLang="en-US" sz="3200"/>
              <a:t>如果将</a:t>
            </a:r>
            <a:r>
              <a:rPr lang="en-US" altLang="zh-CN" sz="3200"/>
              <a:t>s=0</a:t>
            </a:r>
            <a:r>
              <a:rPr lang="zh-CN" altLang="en-US" sz="3200"/>
              <a:t>也看成是基本操作，则语句频度为２，其时间复杂度仍为Ｏ</a:t>
            </a:r>
            <a:r>
              <a:rPr lang="en-US" altLang="zh-CN" sz="3200"/>
              <a:t>(1)</a:t>
            </a:r>
            <a:r>
              <a:rPr lang="zh-CN" altLang="en-US" sz="3200"/>
              <a:t>，即常量阶。</a:t>
            </a:r>
          </a:p>
        </p:txBody>
      </p:sp>
      <p:sp>
        <p:nvSpPr>
          <p:cNvPr id="223239" name="Rectangle 7"/>
          <p:cNvSpPr>
            <a:spLocks noChangeArrowheads="1"/>
          </p:cNvSpPr>
          <p:nvPr/>
        </p:nvSpPr>
        <p:spPr bwMode="auto">
          <a:xfrm>
            <a:off x="346075" y="846138"/>
            <a:ext cx="3067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例２ </a:t>
            </a:r>
            <a:r>
              <a:rPr lang="en-US" altLang="zh-CN" sz="3200"/>
              <a:t>{++x; s=0;}</a:t>
            </a:r>
          </a:p>
        </p:txBody>
      </p:sp>
      <p:sp>
        <p:nvSpPr>
          <p:cNvPr id="223241" name="Rectangle 9"/>
          <p:cNvSpPr>
            <a:spLocks noChangeArrowheads="1"/>
          </p:cNvSpPr>
          <p:nvPr/>
        </p:nvSpPr>
        <p:spPr bwMode="auto">
          <a:xfrm>
            <a:off x="258763" y="3849688"/>
            <a:ext cx="4572000"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a:t>例３、</a:t>
            </a:r>
            <a:r>
              <a:rPr lang="en-US" altLang="zh-CN" sz="3200"/>
              <a:t>for(i=1; i&lt;=n; ++i)</a:t>
            </a:r>
          </a:p>
          <a:p>
            <a:pPr>
              <a:spcBef>
                <a:spcPct val="20000"/>
              </a:spcBef>
            </a:pPr>
            <a:r>
              <a:rPr lang="en-US" altLang="zh-CN" sz="3200"/>
              <a:t>               {++x; s+=x;}</a:t>
            </a:r>
          </a:p>
        </p:txBody>
      </p:sp>
      <p:sp>
        <p:nvSpPr>
          <p:cNvPr id="2" name="矩形 1"/>
          <p:cNvSpPr>
            <a:spLocks noChangeArrowheads="1"/>
          </p:cNvSpPr>
          <p:nvPr/>
        </p:nvSpPr>
        <p:spPr bwMode="auto">
          <a:xfrm>
            <a:off x="2843213" y="5373688"/>
            <a:ext cx="5445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2n</a:t>
            </a:r>
            <a:endParaRPr lang="zh-CN" altLang="en-US" sz="2800"/>
          </a:p>
        </p:txBody>
      </p:sp>
      <p:sp>
        <p:nvSpPr>
          <p:cNvPr id="3" name="矩形 2"/>
          <p:cNvSpPr>
            <a:spLocks noChangeArrowheads="1"/>
          </p:cNvSpPr>
          <p:nvPr/>
        </p:nvSpPr>
        <p:spPr bwMode="auto">
          <a:xfrm>
            <a:off x="3611563" y="5949950"/>
            <a:ext cx="4992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O(n)  </a:t>
            </a:r>
            <a:r>
              <a:rPr lang="zh-CN" altLang="en-US" sz="2800"/>
              <a:t>即时间复杂度为线性阶。</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323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3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32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7" grpId="0"/>
      <p:bldP spid="223239" grpId="0"/>
      <p:bldP spid="223241" grpId="0"/>
      <p:bldP spid="2"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p:nvPr>
        </p:nvSpPr>
        <p:spPr>
          <a:xfrm>
            <a:off x="323850" y="2057400"/>
            <a:ext cx="8785225" cy="57943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eaLnBrk="1" hangingPunct="1">
              <a:buFontTx/>
              <a:buNone/>
            </a:pPr>
            <a:r>
              <a:rPr lang="zh-CN" altLang="en-US" smtClean="0">
                <a:ea typeface="楷体_GB2312" pitchFamily="49" charset="-122"/>
              </a:rPr>
              <a:t>时间复杂度为：</a:t>
            </a:r>
            <a:r>
              <a:rPr lang="en-US" altLang="zh-CN" smtClean="0">
                <a:ea typeface="楷体_GB2312" pitchFamily="49" charset="-122"/>
              </a:rPr>
              <a:t>O(n</a:t>
            </a:r>
            <a:r>
              <a:rPr lang="en-US" altLang="zh-CN" baseline="30000" smtClean="0">
                <a:ea typeface="楷体_GB2312" pitchFamily="49" charset="-122"/>
              </a:rPr>
              <a:t>2</a:t>
            </a:r>
            <a:r>
              <a:rPr lang="en-US" altLang="zh-CN" smtClean="0">
                <a:ea typeface="楷体_GB2312" pitchFamily="49" charset="-122"/>
              </a:rPr>
              <a:t>)  </a:t>
            </a:r>
            <a:r>
              <a:rPr lang="zh-CN" altLang="en-US" smtClean="0">
                <a:ea typeface="楷体_GB2312" pitchFamily="49" charset="-122"/>
              </a:rPr>
              <a:t>即时间复杂度为平方阶。</a:t>
            </a:r>
          </a:p>
        </p:txBody>
      </p:sp>
      <p:sp>
        <p:nvSpPr>
          <p:cNvPr id="59395" name="Rectangle 4"/>
          <p:cNvSpPr>
            <a:spLocks noChangeArrowheads="1"/>
          </p:cNvSpPr>
          <p:nvPr/>
        </p:nvSpPr>
        <p:spPr bwMode="auto">
          <a:xfrm>
            <a:off x="179388" y="188913"/>
            <a:ext cx="4572000"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a:t>例４、</a:t>
            </a:r>
            <a:r>
              <a:rPr lang="en-US" altLang="zh-CN" sz="3200"/>
              <a:t>for(i=1; i&lt;=n; ++i)</a:t>
            </a:r>
          </a:p>
          <a:p>
            <a:pPr>
              <a:spcBef>
                <a:spcPct val="20000"/>
              </a:spcBef>
            </a:pPr>
            <a:r>
              <a:rPr lang="zh-CN" altLang="en-US" sz="3200"/>
              <a:t>　　　　</a:t>
            </a:r>
            <a:r>
              <a:rPr lang="en-US" altLang="zh-CN" sz="3200"/>
              <a:t>for(j=1;j&lt;=n;++j)</a:t>
            </a:r>
          </a:p>
          <a:p>
            <a:pPr>
              <a:spcBef>
                <a:spcPct val="20000"/>
              </a:spcBef>
            </a:pPr>
            <a:r>
              <a:rPr lang="en-US" altLang="zh-CN" sz="3200"/>
              <a:t>                  {++x;s+=x;}</a:t>
            </a:r>
          </a:p>
        </p:txBody>
      </p:sp>
      <p:sp>
        <p:nvSpPr>
          <p:cNvPr id="59396" name="Rectangle 6"/>
          <p:cNvSpPr>
            <a:spLocks noChangeArrowheads="1"/>
          </p:cNvSpPr>
          <p:nvPr/>
        </p:nvSpPr>
        <p:spPr bwMode="auto">
          <a:xfrm>
            <a:off x="179388" y="3265488"/>
            <a:ext cx="4752975"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a:t>例５</a:t>
            </a:r>
            <a:r>
              <a:rPr lang="en-US" altLang="zh-CN" sz="3200"/>
              <a:t>for(i=2; i&lt;=n; ++i)</a:t>
            </a:r>
          </a:p>
          <a:p>
            <a:pPr>
              <a:spcBef>
                <a:spcPct val="20000"/>
              </a:spcBef>
            </a:pPr>
            <a:r>
              <a:rPr lang="en-US" altLang="zh-CN" sz="3200"/>
              <a:t>              for(j=2; j&lt;=i-1;++j)</a:t>
            </a:r>
          </a:p>
          <a:p>
            <a:pPr>
              <a:spcBef>
                <a:spcPct val="20000"/>
              </a:spcBef>
            </a:pPr>
            <a:r>
              <a:rPr lang="en-US" altLang="zh-CN" sz="3200"/>
              <a:t>                    {++x;a[i,j]=x;}</a:t>
            </a:r>
          </a:p>
        </p:txBody>
      </p:sp>
      <p:sp>
        <p:nvSpPr>
          <p:cNvPr id="224263" name="Rectangle 7"/>
          <p:cNvSpPr>
            <a:spLocks noChangeArrowheads="1"/>
          </p:cNvSpPr>
          <p:nvPr/>
        </p:nvSpPr>
        <p:spPr bwMode="auto">
          <a:xfrm>
            <a:off x="395288" y="5602288"/>
            <a:ext cx="69135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a:t>
            </a:r>
            <a:r>
              <a:rPr lang="zh-CN" altLang="en-US" sz="3200"/>
              <a:t>时间复杂度为</a:t>
            </a:r>
            <a:r>
              <a:rPr lang="en-US" altLang="zh-CN" sz="3200"/>
              <a:t>O(n</a:t>
            </a:r>
            <a:r>
              <a:rPr lang="en-US" altLang="zh-CN" sz="3200" baseline="30000"/>
              <a:t>2</a:t>
            </a:r>
            <a:r>
              <a:rPr lang="en-US" altLang="zh-CN" sz="3200"/>
              <a:t>)</a:t>
            </a:r>
          </a:p>
          <a:p>
            <a:r>
              <a:rPr lang="zh-CN" altLang="en-US" sz="3200"/>
              <a:t>即此算法的时间复杂度为平方阶</a:t>
            </a:r>
            <a:r>
              <a:rPr lang="en-US" altLang="zh-CN" sz="3200"/>
              <a:t>.</a:t>
            </a:r>
          </a:p>
        </p:txBody>
      </p:sp>
      <p:sp>
        <p:nvSpPr>
          <p:cNvPr id="59398" name="Rectangle 9"/>
          <p:cNvSpPr>
            <a:spLocks noChangeArrowheads="1"/>
          </p:cNvSpPr>
          <p:nvPr/>
        </p:nvSpPr>
        <p:spPr bwMode="auto">
          <a:xfrm>
            <a:off x="5508625" y="404813"/>
            <a:ext cx="2736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3200"/>
              <a:t>语句频度为：</a:t>
            </a:r>
            <a:endParaRPr lang="zh-CN" altLang="en-US" sz="3200" baseline="26000"/>
          </a:p>
        </p:txBody>
      </p:sp>
      <p:sp>
        <p:nvSpPr>
          <p:cNvPr id="224267" name="Rectangle 11"/>
          <p:cNvSpPr>
            <a:spLocks noChangeArrowheads="1"/>
          </p:cNvSpPr>
          <p:nvPr/>
        </p:nvSpPr>
        <p:spPr bwMode="auto">
          <a:xfrm>
            <a:off x="5075238" y="3835400"/>
            <a:ext cx="38893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1+2+3+…+n-2</a:t>
            </a:r>
          </a:p>
          <a:p>
            <a:r>
              <a:rPr lang="en-US" altLang="zh-CN" sz="3200"/>
              <a:t>      =(1+n-2)×(n-2)/2  </a:t>
            </a:r>
          </a:p>
          <a:p>
            <a:r>
              <a:rPr lang="en-US" altLang="zh-CN" sz="3200"/>
              <a:t>      =(n-1)(n-2)/2 </a:t>
            </a:r>
          </a:p>
          <a:p>
            <a:r>
              <a:rPr lang="en-US" altLang="zh-CN" sz="3200"/>
              <a:t>      = n</a:t>
            </a:r>
            <a:r>
              <a:rPr lang="en-US" altLang="zh-CN" sz="3200" baseline="30000"/>
              <a:t>2</a:t>
            </a:r>
            <a:r>
              <a:rPr lang="en-US" altLang="zh-CN" sz="3200"/>
              <a:t>-3n+2</a:t>
            </a:r>
          </a:p>
        </p:txBody>
      </p:sp>
      <p:sp>
        <p:nvSpPr>
          <p:cNvPr id="224268" name="Rectangle 12"/>
          <p:cNvSpPr>
            <a:spLocks noChangeArrowheads="1"/>
          </p:cNvSpPr>
          <p:nvPr/>
        </p:nvSpPr>
        <p:spPr bwMode="auto">
          <a:xfrm>
            <a:off x="7885113" y="404813"/>
            <a:ext cx="723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a:t>2n</a:t>
            </a:r>
            <a:r>
              <a:rPr lang="en-US" altLang="zh-CN" sz="3200" baseline="26000"/>
              <a:t>2</a:t>
            </a:r>
          </a:p>
        </p:txBody>
      </p:sp>
      <p:sp>
        <p:nvSpPr>
          <p:cNvPr id="59401" name="Rectangle 14"/>
          <p:cNvSpPr>
            <a:spLocks noChangeArrowheads="1"/>
          </p:cNvSpPr>
          <p:nvPr/>
        </p:nvSpPr>
        <p:spPr bwMode="auto">
          <a:xfrm>
            <a:off x="5326063" y="32131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语句频度为：</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425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42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p:bldP spid="224263" grpId="0"/>
      <p:bldP spid="224267" grpId="0"/>
      <p:bldP spid="22426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395288" y="307975"/>
            <a:ext cx="84248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一个算法时间为</a:t>
            </a:r>
            <a:r>
              <a:rPr lang="en-US" altLang="zh-CN" sz="3200"/>
              <a:t>O(1)</a:t>
            </a:r>
            <a:r>
              <a:rPr lang="zh-CN" altLang="en-US" sz="3200"/>
              <a:t>的算法，它的基本运算执行的次数是固定的。因此，总的时间由一个常数（即零次多项式）来限界。而一个时间为</a:t>
            </a:r>
            <a:r>
              <a:rPr lang="en-US" altLang="zh-CN" sz="3200"/>
              <a:t>O(n</a:t>
            </a:r>
            <a:r>
              <a:rPr lang="en-US" altLang="zh-CN" sz="3200" baseline="30000"/>
              <a:t>2</a:t>
            </a:r>
            <a:r>
              <a:rPr lang="en-US" altLang="zh-CN" sz="3200"/>
              <a:t>)</a:t>
            </a:r>
            <a:r>
              <a:rPr lang="zh-CN" altLang="en-US" sz="3200"/>
              <a:t>的算法则由一个二次多项式来限界。</a:t>
            </a:r>
          </a:p>
        </p:txBody>
      </p:sp>
      <p:sp>
        <p:nvSpPr>
          <p:cNvPr id="60419" name="Rectangle 5"/>
          <p:cNvSpPr>
            <a:spLocks noChangeArrowheads="1"/>
          </p:cNvSpPr>
          <p:nvPr/>
        </p:nvSpPr>
        <p:spPr bwMode="auto">
          <a:xfrm>
            <a:off x="323850" y="2860675"/>
            <a:ext cx="842486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以下六种计算算法时间的多项式是最常用的。其关系为：</a:t>
            </a:r>
          </a:p>
          <a:p>
            <a:pPr algn="ctr"/>
            <a:r>
              <a:rPr lang="zh-CN" altLang="en-US" sz="3200"/>
              <a:t> </a:t>
            </a:r>
            <a:r>
              <a:rPr lang="en-US" altLang="zh-CN" sz="3200"/>
              <a:t>O(1)&lt;O(logn)&lt;O(n)&lt;O(nlogn)&lt;O(n</a:t>
            </a:r>
            <a:r>
              <a:rPr lang="en-US" altLang="zh-CN" sz="3200" baseline="30000"/>
              <a:t>2</a:t>
            </a:r>
            <a:r>
              <a:rPr lang="en-US" altLang="zh-CN" sz="3200"/>
              <a:t>)&lt;O(n</a:t>
            </a:r>
            <a:r>
              <a:rPr lang="en-US" altLang="zh-CN" sz="3200" baseline="30000"/>
              <a:t>3</a:t>
            </a:r>
            <a:r>
              <a:rPr lang="en-US" altLang="zh-CN" sz="3200"/>
              <a:t>)</a:t>
            </a:r>
          </a:p>
          <a:p>
            <a:pPr algn="ctr"/>
            <a:endParaRPr lang="en-US" altLang="zh-CN" sz="3200"/>
          </a:p>
          <a:p>
            <a:r>
              <a:rPr lang="zh-CN" altLang="en-US" sz="3200"/>
              <a:t>指数时间的关系为：</a:t>
            </a:r>
          </a:p>
          <a:p>
            <a:pPr algn="ctr"/>
            <a:r>
              <a:rPr lang="zh-CN" altLang="en-US" sz="3200"/>
              <a:t>   </a:t>
            </a:r>
            <a:r>
              <a:rPr lang="en-US" altLang="zh-CN" sz="3200"/>
              <a:t>O(2</a:t>
            </a:r>
            <a:r>
              <a:rPr lang="en-US" altLang="zh-CN" sz="3200" baseline="30000"/>
              <a:t>n</a:t>
            </a:r>
            <a:r>
              <a:rPr lang="en-US" altLang="zh-CN" sz="3200"/>
              <a:t>)&lt;O(n!)&lt;O(n</a:t>
            </a:r>
            <a:r>
              <a:rPr lang="en-US" altLang="zh-CN" sz="3200" baseline="30000"/>
              <a:t>n</a:t>
            </a:r>
            <a:r>
              <a:rPr lang="en-US" altLang="zh-CN" sz="3200"/>
              <a:t>)</a:t>
            </a:r>
          </a:p>
        </p:txBody>
      </p:sp>
    </p:spTree>
  </p:cSld>
  <p:clrMapOvr>
    <a:masterClrMapping/>
  </p:clrMapOvr>
  <p:transition spd="slow">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179388" y="260350"/>
            <a:ext cx="87852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pPr>
            <a:r>
              <a:rPr lang="zh-CN" altLang="en-US" sz="3200"/>
              <a:t>当</a:t>
            </a:r>
            <a:r>
              <a:rPr lang="en-US" altLang="zh-CN" sz="3200"/>
              <a:t>n</a:t>
            </a:r>
            <a:r>
              <a:rPr lang="zh-CN" altLang="en-US" sz="3200"/>
              <a:t>取得很大时，指数时间算法和多项式时间算法在所需时间上非常悬殊。因此，只要有人能将现有指数时间算法中的任何一个算法化简为多项式时间算法，那就取得了一个伟大的成就。</a:t>
            </a:r>
          </a:p>
        </p:txBody>
      </p:sp>
      <p:sp>
        <p:nvSpPr>
          <p:cNvPr id="61443" name="Rectangle 5"/>
          <p:cNvSpPr>
            <a:spLocks noChangeArrowheads="1"/>
          </p:cNvSpPr>
          <p:nvPr/>
        </p:nvSpPr>
        <p:spPr bwMode="auto">
          <a:xfrm>
            <a:off x="250825" y="2936875"/>
            <a:ext cx="85693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a:t>有的情况下，算法中基本操作重复执行的次数还随问题的输入数据集不同而不同。例如：</a:t>
            </a: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9388" y="115888"/>
            <a:ext cx="137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例如</a:t>
            </a:r>
            <a:r>
              <a:rPr lang="en-US" altLang="zh-CN" sz="3200">
                <a:latin typeface="黑体" pitchFamily="2" charset="-122"/>
                <a:ea typeface="黑体" pitchFamily="2" charset="-122"/>
              </a:rPr>
              <a:t>:</a:t>
            </a:r>
          </a:p>
        </p:txBody>
      </p:sp>
      <p:sp>
        <p:nvSpPr>
          <p:cNvPr id="6147" name="Text Box 3"/>
          <p:cNvSpPr txBox="1">
            <a:spLocks noChangeArrowheads="1"/>
          </p:cNvSpPr>
          <p:nvPr/>
        </p:nvSpPr>
        <p:spPr bwMode="auto">
          <a:xfrm>
            <a:off x="395288" y="836613"/>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鸡兔同笼问题</a:t>
            </a:r>
          </a:p>
        </p:txBody>
      </p:sp>
      <p:sp>
        <p:nvSpPr>
          <p:cNvPr id="6148" name="Text Box 4"/>
          <p:cNvSpPr txBox="1">
            <a:spLocks noChangeArrowheads="1"/>
          </p:cNvSpPr>
          <p:nvPr/>
        </p:nvSpPr>
        <p:spPr bwMode="auto">
          <a:xfrm>
            <a:off x="3924300" y="1196975"/>
            <a:ext cx="449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二元一次代数方程组</a:t>
            </a:r>
          </a:p>
        </p:txBody>
      </p:sp>
      <p:sp>
        <p:nvSpPr>
          <p:cNvPr id="6149" name="Text Box 5"/>
          <p:cNvSpPr txBox="1">
            <a:spLocks noChangeArrowheads="1"/>
          </p:cNvSpPr>
          <p:nvPr/>
        </p:nvSpPr>
        <p:spPr bwMode="auto">
          <a:xfrm>
            <a:off x="395288" y="21336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结构静力分析问题</a:t>
            </a:r>
          </a:p>
        </p:txBody>
      </p:sp>
      <p:sp>
        <p:nvSpPr>
          <p:cNvPr id="6150" name="Text Box 6"/>
          <p:cNvSpPr txBox="1">
            <a:spLocks noChangeArrowheads="1"/>
          </p:cNvSpPr>
          <p:nvPr/>
        </p:nvSpPr>
        <p:spPr bwMode="auto">
          <a:xfrm>
            <a:off x="395288" y="3716338"/>
            <a:ext cx="304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全球天气预报</a:t>
            </a:r>
          </a:p>
        </p:txBody>
      </p:sp>
      <p:sp>
        <p:nvSpPr>
          <p:cNvPr id="6151" name="Text Box 7"/>
          <p:cNvSpPr txBox="1">
            <a:spLocks noChangeArrowheads="1"/>
          </p:cNvSpPr>
          <p:nvPr/>
        </p:nvSpPr>
        <p:spPr bwMode="auto">
          <a:xfrm>
            <a:off x="3900488" y="2895600"/>
            <a:ext cx="449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高次线性代数方程组</a:t>
            </a:r>
          </a:p>
        </p:txBody>
      </p:sp>
      <p:sp>
        <p:nvSpPr>
          <p:cNvPr id="6152" name="Text Box 8"/>
          <p:cNvSpPr txBox="1">
            <a:spLocks noChangeArrowheads="1"/>
          </p:cNvSpPr>
          <p:nvPr/>
        </p:nvSpPr>
        <p:spPr bwMode="auto">
          <a:xfrm>
            <a:off x="3922713" y="4002088"/>
            <a:ext cx="44656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zh-CN" altLang="en-US" sz="3200">
                <a:latin typeface="黑体" pitchFamily="2" charset="-122"/>
                <a:ea typeface="黑体" pitchFamily="2" charset="-122"/>
              </a:rPr>
              <a:t>球面坐标系下的环流模式方程</a:t>
            </a:r>
          </a:p>
        </p:txBody>
      </p:sp>
      <p:sp>
        <p:nvSpPr>
          <p:cNvPr id="12" name="Text Box 9"/>
          <p:cNvSpPr txBox="1">
            <a:spLocks noChangeArrowheads="1"/>
          </p:cNvSpPr>
          <p:nvPr/>
        </p:nvSpPr>
        <p:spPr bwMode="auto">
          <a:xfrm>
            <a:off x="395288" y="5229225"/>
            <a:ext cx="81518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latin typeface="黑体" pitchFamily="2" charset="-122"/>
                <a:ea typeface="黑体" pitchFamily="2" charset="-122"/>
              </a:rPr>
              <a:t>   </a:t>
            </a:r>
            <a:r>
              <a:rPr lang="zh-CN" altLang="en-US" sz="3200">
                <a:latin typeface="黑体" pitchFamily="2" charset="-122"/>
                <a:ea typeface="黑体" pitchFamily="2" charset="-122"/>
              </a:rPr>
              <a:t>更多的非数值计算问题，无法用数学方程加以描述</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left)">
                                      <p:cBhvr>
                                        <p:cTn id="7" dur="5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wipe(left)">
                                      <p:cBhvr>
                                        <p:cTn id="17" dur="500"/>
                                        <p:tgtEl>
                                          <p:spTgt spid="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wipe(left)">
                                      <p:cBhvr>
                                        <p:cTn id="22" dur="500"/>
                                        <p:tgtEl>
                                          <p:spTgt spid="6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50"/>
                                        </p:tgtEl>
                                        <p:attrNameLst>
                                          <p:attrName>style.visibility</p:attrName>
                                        </p:attrNameLst>
                                      </p:cBhvr>
                                      <p:to>
                                        <p:strVal val="visible"/>
                                      </p:to>
                                    </p:set>
                                    <p:animEffect transition="in" filter="wipe(left)">
                                      <p:cBhvr>
                                        <p:cTn id="27" dur="500"/>
                                        <p:tgtEl>
                                          <p:spTgt spid="6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52"/>
                                        </p:tgtEl>
                                        <p:attrNameLst>
                                          <p:attrName>style.visibility</p:attrName>
                                        </p:attrNameLst>
                                      </p:cBhvr>
                                      <p:to>
                                        <p:strVal val="visible"/>
                                      </p:to>
                                    </p:set>
                                    <p:animEffect transition="in" filter="wipe(left)">
                                      <p:cBhvr>
                                        <p:cTn id="32" dur="500"/>
                                        <p:tgtEl>
                                          <p:spTgt spid="61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48" grpId="0" autoUpdateAnimBg="0"/>
      <p:bldP spid="6149" grpId="0" autoUpdateAnimBg="0"/>
      <p:bldP spid="6150" grpId="0" autoUpdateAnimBg="0"/>
      <p:bldP spid="6151" grpId="0" autoUpdateAnimBg="0"/>
      <p:bldP spid="6152" grpId="0" autoUpdateAnimBg="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p:nvPr>
        </p:nvSpPr>
        <p:spPr>
          <a:xfrm>
            <a:off x="395288" y="188913"/>
            <a:ext cx="7772400" cy="5040312"/>
          </a:xfrm>
        </p:spPr>
        <p:txBody>
          <a:bodyPr/>
          <a:lstStyle/>
          <a:p>
            <a:pPr eaLnBrk="1" hangingPunct="1">
              <a:buFontTx/>
              <a:buNone/>
            </a:pPr>
            <a:r>
              <a:rPr lang="zh-CN" altLang="en-US" sz="2800" smtClean="0">
                <a:ea typeface="楷体_GB2312" pitchFamily="49" charset="-122"/>
              </a:rPr>
              <a:t>例</a:t>
            </a:r>
            <a:r>
              <a:rPr lang="en-US" altLang="zh-CN" sz="2800" smtClean="0">
                <a:ea typeface="楷体_GB2312" pitchFamily="49" charset="-122"/>
              </a:rPr>
              <a:t>6   </a:t>
            </a:r>
            <a:r>
              <a:rPr lang="zh-CN" altLang="en-US" sz="2800" smtClean="0">
                <a:ea typeface="楷体_GB2312" pitchFamily="49" charset="-122"/>
              </a:rPr>
              <a:t>起泡排序</a:t>
            </a:r>
          </a:p>
          <a:p>
            <a:pPr eaLnBrk="1" hangingPunct="1">
              <a:buFontTx/>
              <a:buNone/>
            </a:pPr>
            <a:r>
              <a:rPr lang="en-US" altLang="zh-CN" sz="2800" smtClean="0">
                <a:ea typeface="楷体_GB2312" pitchFamily="49" charset="-122"/>
              </a:rPr>
              <a:t>void bubble-sort(int a[]</a:t>
            </a:r>
            <a:r>
              <a:rPr lang="zh-CN" altLang="en-US" sz="2800" smtClean="0">
                <a:ea typeface="楷体_GB2312" pitchFamily="49" charset="-122"/>
              </a:rPr>
              <a:t>，</a:t>
            </a:r>
            <a:r>
              <a:rPr lang="en-US" altLang="zh-CN" sz="2800" smtClean="0">
                <a:ea typeface="楷体_GB2312" pitchFamily="49" charset="-122"/>
              </a:rPr>
              <a:t>int n){</a:t>
            </a:r>
          </a:p>
          <a:p>
            <a:pPr eaLnBrk="1" hangingPunct="1">
              <a:buFontTx/>
              <a:buNone/>
            </a:pPr>
            <a:r>
              <a:rPr lang="en-US" altLang="zh-CN" sz="2800" smtClean="0">
                <a:ea typeface="楷体_GB2312" pitchFamily="49" charset="-122"/>
              </a:rPr>
              <a:t>   for(i=n-1;change=TURE; i&gt;1 &amp;&amp; change;--i)</a:t>
            </a:r>
          </a:p>
          <a:p>
            <a:pPr eaLnBrk="1" hangingPunct="1">
              <a:buFontTx/>
              <a:buNone/>
            </a:pPr>
            <a:r>
              <a:rPr lang="en-US" altLang="zh-CN" sz="2800" smtClean="0">
                <a:ea typeface="楷体_GB2312" pitchFamily="49" charset="-122"/>
              </a:rPr>
              <a:t>     {  change = FALSE;  // change </a:t>
            </a:r>
            <a:r>
              <a:rPr lang="zh-CN" altLang="en-US" sz="2800" smtClean="0">
                <a:ea typeface="楷体_GB2312" pitchFamily="49" charset="-122"/>
              </a:rPr>
              <a:t>为元素进行交换标志</a:t>
            </a:r>
          </a:p>
          <a:p>
            <a:pPr eaLnBrk="1" hangingPunct="1">
              <a:buFontTx/>
              <a:buNone/>
            </a:pPr>
            <a:r>
              <a:rPr lang="zh-CN" altLang="en-US" sz="2800" smtClean="0">
                <a:ea typeface="楷体_GB2312" pitchFamily="49" charset="-122"/>
              </a:rPr>
              <a:t>          </a:t>
            </a:r>
            <a:r>
              <a:rPr lang="en-US" altLang="zh-CN" sz="2800" smtClean="0">
                <a:ea typeface="楷体_GB2312" pitchFamily="49" charset="-122"/>
              </a:rPr>
              <a:t>for (j=0;  j&lt;i;  ++j)</a:t>
            </a:r>
          </a:p>
          <a:p>
            <a:pPr eaLnBrk="1" hangingPunct="1">
              <a:buFontTx/>
              <a:buNone/>
            </a:pPr>
            <a:r>
              <a:rPr lang="en-US" altLang="zh-CN" sz="2800" smtClean="0">
                <a:ea typeface="楷体_GB2312" pitchFamily="49" charset="-122"/>
              </a:rPr>
              <a:t>              if (a[j] &gt; a[j+1]) </a:t>
            </a:r>
          </a:p>
          <a:p>
            <a:pPr eaLnBrk="1" hangingPunct="1">
              <a:buFontTx/>
              <a:buNone/>
            </a:pPr>
            <a:r>
              <a:rPr lang="en-US" altLang="zh-CN" sz="2800" smtClean="0">
                <a:ea typeface="楷体_GB2312" pitchFamily="49" charset="-122"/>
              </a:rPr>
              <a:t>              { a[j] ←→ a[j+1];   change = TRUE ;}</a:t>
            </a:r>
          </a:p>
          <a:p>
            <a:pPr eaLnBrk="1" hangingPunct="1">
              <a:buFontTx/>
              <a:buNone/>
            </a:pPr>
            <a:r>
              <a:rPr lang="en-US" altLang="zh-CN" sz="2800" smtClean="0">
                <a:ea typeface="楷体_GB2312" pitchFamily="49" charset="-122"/>
              </a:rPr>
              <a:t>      } // </a:t>
            </a:r>
            <a:r>
              <a:rPr lang="zh-CN" altLang="en-US" sz="2800" smtClean="0">
                <a:ea typeface="楷体_GB2312" pitchFamily="49" charset="-122"/>
              </a:rPr>
              <a:t>一趟起泡</a:t>
            </a:r>
          </a:p>
          <a:p>
            <a:pPr eaLnBrk="1" hangingPunct="1">
              <a:buFontTx/>
              <a:buNone/>
            </a:pPr>
            <a:r>
              <a:rPr lang="en-US" altLang="zh-CN" sz="2800" smtClean="0">
                <a:ea typeface="楷体_GB2312" pitchFamily="49" charset="-122"/>
              </a:rPr>
              <a:t>}</a:t>
            </a:r>
          </a:p>
        </p:txBody>
      </p:sp>
      <p:sp>
        <p:nvSpPr>
          <p:cNvPr id="227332" name="Rectangle 4"/>
          <p:cNvSpPr>
            <a:spLocks noChangeArrowheads="1"/>
          </p:cNvSpPr>
          <p:nvPr/>
        </p:nvSpPr>
        <p:spPr bwMode="auto">
          <a:xfrm>
            <a:off x="4787900" y="5084763"/>
            <a:ext cx="2703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SzPct val="80000"/>
              <a:buFont typeface="Wingdings" pitchFamily="2" charset="2"/>
              <a:buChar char="l"/>
            </a:pPr>
            <a:r>
              <a:rPr lang="zh-CN" altLang="en-US" sz="2800"/>
              <a:t>最好情况：</a:t>
            </a:r>
            <a:r>
              <a:rPr lang="en-US" altLang="zh-CN" sz="2800"/>
              <a:t>0</a:t>
            </a:r>
            <a:r>
              <a:rPr lang="zh-CN" altLang="en-US" sz="2800"/>
              <a:t>次</a:t>
            </a:r>
          </a:p>
        </p:txBody>
      </p:sp>
      <p:sp>
        <p:nvSpPr>
          <p:cNvPr id="227333" name="Rectangle 5"/>
          <p:cNvSpPr>
            <a:spLocks noChangeArrowheads="1"/>
          </p:cNvSpPr>
          <p:nvPr/>
        </p:nvSpPr>
        <p:spPr bwMode="auto">
          <a:xfrm>
            <a:off x="4787900" y="5516563"/>
            <a:ext cx="3997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Char char="l"/>
            </a:pPr>
            <a:r>
              <a:rPr lang="zh-CN" altLang="en-US" sz="2800"/>
              <a:t>最坏情况：</a:t>
            </a:r>
          </a:p>
          <a:p>
            <a:pPr>
              <a:spcBef>
                <a:spcPct val="20000"/>
              </a:spcBef>
              <a:buClr>
                <a:schemeClr val="accent2"/>
              </a:buClr>
              <a:buSzPct val="80000"/>
              <a:buFont typeface="Wingdings" pitchFamily="2" charset="2"/>
              <a:buNone/>
            </a:pPr>
            <a:r>
              <a:rPr lang="zh-CN" altLang="en-US" sz="2800"/>
              <a:t> </a:t>
            </a:r>
            <a:r>
              <a:rPr lang="en-US" altLang="zh-CN" sz="2800"/>
              <a:t>1+2+3+…+n-1 =n(n-1)/2</a:t>
            </a:r>
          </a:p>
        </p:txBody>
      </p:sp>
      <p:sp>
        <p:nvSpPr>
          <p:cNvPr id="227334" name="Rectangle 6"/>
          <p:cNvSpPr>
            <a:spLocks noChangeArrowheads="1"/>
          </p:cNvSpPr>
          <p:nvPr/>
        </p:nvSpPr>
        <p:spPr bwMode="auto">
          <a:xfrm>
            <a:off x="539750" y="6021388"/>
            <a:ext cx="3209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时间复杂度为</a:t>
            </a:r>
            <a:r>
              <a:rPr lang="en-US" altLang="zh-CN" sz="2800"/>
              <a:t>:O(n</a:t>
            </a:r>
            <a:r>
              <a:rPr lang="en-US" altLang="zh-CN" sz="2800" baseline="30000"/>
              <a:t>2</a:t>
            </a:r>
            <a:r>
              <a:rPr lang="en-US" altLang="zh-CN" sz="2800"/>
              <a:t>)</a:t>
            </a:r>
          </a:p>
        </p:txBody>
      </p:sp>
      <p:sp>
        <p:nvSpPr>
          <p:cNvPr id="227335" name="Text Box 7"/>
          <p:cNvSpPr txBox="1">
            <a:spLocks noChangeArrowheads="1"/>
          </p:cNvSpPr>
          <p:nvPr/>
        </p:nvSpPr>
        <p:spPr bwMode="auto">
          <a:xfrm>
            <a:off x="4787900" y="2781300"/>
            <a:ext cx="321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2800"/>
              <a:t>基本操作</a:t>
            </a:r>
            <a:r>
              <a:rPr lang="en-US" altLang="zh-CN" sz="2800"/>
              <a:t>:</a:t>
            </a:r>
            <a:r>
              <a:rPr lang="en-US" altLang="zh-CN" sz="2800" b="1"/>
              <a:t> </a:t>
            </a:r>
            <a:r>
              <a:rPr lang="zh-CN" altLang="en-US" sz="2800" b="1">
                <a:solidFill>
                  <a:srgbClr val="000099"/>
                </a:solidFill>
              </a:rPr>
              <a:t>赋值</a:t>
            </a:r>
            <a:r>
              <a:rPr lang="zh-CN" altLang="en-US" sz="2800">
                <a:solidFill>
                  <a:srgbClr val="000099"/>
                </a:solidFill>
              </a:rPr>
              <a:t>操作</a:t>
            </a:r>
          </a:p>
        </p:txBody>
      </p:sp>
      <p:sp>
        <p:nvSpPr>
          <p:cNvPr id="227336" name="AutoShape 8">
            <a:hlinkClick r:id="rId2" action="ppaction://hlinksldjump" highlightClick="1"/>
          </p:cNvPr>
          <p:cNvSpPr>
            <a:spLocks noChangeArrowheads="1"/>
          </p:cNvSpPr>
          <p:nvPr/>
        </p:nvSpPr>
        <p:spPr bwMode="auto">
          <a:xfrm rot="10800000">
            <a:off x="8172450" y="4581525"/>
            <a:ext cx="381000" cy="381000"/>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7336"/>
                                        </p:tgtEl>
                                        <p:attrNameLst>
                                          <p:attrName>style.visibility</p:attrName>
                                        </p:attrNameLst>
                                      </p:cBhvr>
                                      <p:to>
                                        <p:strVal val="visible"/>
                                      </p:to>
                                    </p:set>
                                    <p:animEffect transition="in" filter="blinds(horizontal)">
                                      <p:cBhvr>
                                        <p:cTn id="10" dur="500"/>
                                        <p:tgtEl>
                                          <p:spTgt spid="2273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733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P spid="227333" grpId="0"/>
      <p:bldP spid="227334" grpId="0"/>
      <p:bldP spid="227335" grpId="0" autoUpdateAnimBg="0"/>
      <p:bldP spid="22733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p:cNvSpPr txBox="1">
            <a:spLocks noChangeArrowheads="1"/>
          </p:cNvSpPr>
          <p:nvPr/>
        </p:nvSpPr>
        <p:spPr bwMode="auto">
          <a:xfrm>
            <a:off x="179388" y="908050"/>
            <a:ext cx="88931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solidFill>
                  <a:srgbClr val="000099"/>
                </a:solidFill>
                <a:latin typeface="楷体_GB2312" pitchFamily="49" charset="-122"/>
              </a:rPr>
              <a:t>空间复杂度</a:t>
            </a:r>
            <a:r>
              <a:rPr lang="en-US" altLang="zh-CN" sz="3200">
                <a:solidFill>
                  <a:srgbClr val="000099"/>
                </a:solidFill>
                <a:latin typeface="楷体_GB2312" pitchFamily="49" charset="-122"/>
              </a:rPr>
              <a:t>(Space complexity)</a:t>
            </a:r>
            <a:r>
              <a:rPr lang="en-US" altLang="zh-CN" sz="3200">
                <a:latin typeface="楷体_GB2312" pitchFamily="49" charset="-122"/>
              </a:rPr>
              <a:t> :</a:t>
            </a:r>
            <a:r>
              <a:rPr lang="zh-CN" altLang="en-US" sz="3200">
                <a:latin typeface="楷体_GB2312" pitchFamily="49" charset="-122"/>
              </a:rPr>
              <a:t>是指算法编写成程序后，在计算机中运行时所需存储空间大小的度量。记作：</a:t>
            </a:r>
          </a:p>
        </p:txBody>
      </p:sp>
      <p:sp>
        <p:nvSpPr>
          <p:cNvPr id="66564" name="Text Box 4"/>
          <p:cNvSpPr txBox="1">
            <a:spLocks noChangeArrowheads="1"/>
          </p:cNvSpPr>
          <p:nvPr/>
        </p:nvSpPr>
        <p:spPr bwMode="auto">
          <a:xfrm>
            <a:off x="107950" y="2924175"/>
            <a:ext cx="8856663"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30000"/>
              </a:lnSpc>
            </a:pPr>
            <a:r>
              <a:rPr lang="en-US" altLang="zh-CN" sz="3200"/>
              <a:t>    </a:t>
            </a:r>
            <a:r>
              <a:rPr lang="zh-CN" altLang="en-US" sz="3200"/>
              <a:t>表示随着问题规模 </a:t>
            </a:r>
            <a:r>
              <a:rPr lang="en-US" altLang="zh-CN" sz="3200"/>
              <a:t>n </a:t>
            </a:r>
            <a:r>
              <a:rPr lang="zh-CN" altLang="en-US" sz="3200"/>
              <a:t>的增大，算法运行所需存储量的增长率与 问题规模函数的增长率相同。</a:t>
            </a:r>
          </a:p>
        </p:txBody>
      </p:sp>
      <p:sp>
        <p:nvSpPr>
          <p:cNvPr id="66565" name="Text Box 5"/>
          <p:cNvSpPr txBox="1">
            <a:spLocks noChangeArrowheads="1"/>
          </p:cNvSpPr>
          <p:nvPr/>
        </p:nvSpPr>
        <p:spPr bwMode="auto">
          <a:xfrm>
            <a:off x="2700338" y="2349500"/>
            <a:ext cx="2624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solidFill>
                  <a:srgbClr val="000099"/>
                </a:solidFill>
              </a:rPr>
              <a:t>S(n) = O(g(n))</a:t>
            </a:r>
          </a:p>
        </p:txBody>
      </p:sp>
      <p:sp>
        <p:nvSpPr>
          <p:cNvPr id="63493" name="Text Box 6">
            <a:hlinkClick r:id="rId3" action="ppaction://hlinksldjump" highlightClick="1"/>
          </p:cNvPr>
          <p:cNvSpPr txBox="1">
            <a:spLocks noChangeArrowheads="1"/>
          </p:cNvSpPr>
          <p:nvPr/>
        </p:nvSpPr>
        <p:spPr bwMode="auto">
          <a:xfrm>
            <a:off x="0" y="115888"/>
            <a:ext cx="5084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b="1">
                <a:latin typeface="楷体_GB2312" pitchFamily="49" charset="-122"/>
              </a:rPr>
              <a:t>1.4.4 </a:t>
            </a:r>
            <a:r>
              <a:rPr lang="zh-CN" altLang="en-US" sz="3200" b="1">
                <a:latin typeface="楷体_GB2312" pitchFamily="49" charset="-122"/>
              </a:rPr>
              <a:t>算法的存储空间需求</a:t>
            </a:r>
          </a:p>
        </p:txBody>
      </p:sp>
      <p:sp>
        <p:nvSpPr>
          <p:cNvPr id="66567" name="Text Box 7"/>
          <p:cNvSpPr txBox="1">
            <a:spLocks noChangeArrowheads="1"/>
          </p:cNvSpPr>
          <p:nvPr/>
        </p:nvSpPr>
        <p:spPr bwMode="auto">
          <a:xfrm>
            <a:off x="539750" y="4362450"/>
            <a:ext cx="5184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t>算法的存储空间</a:t>
            </a:r>
            <a:r>
              <a:rPr lang="zh-CN" altLang="en-US" sz="3200"/>
              <a:t>包括三方面</a:t>
            </a:r>
            <a:r>
              <a:rPr lang="en-US" altLang="zh-CN" sz="3200"/>
              <a:t>:</a:t>
            </a:r>
          </a:p>
        </p:txBody>
      </p:sp>
      <p:sp>
        <p:nvSpPr>
          <p:cNvPr id="66568" name="Text Box 8"/>
          <p:cNvSpPr txBox="1">
            <a:spLocks noChangeArrowheads="1"/>
          </p:cNvSpPr>
          <p:nvPr/>
        </p:nvSpPr>
        <p:spPr bwMode="auto">
          <a:xfrm>
            <a:off x="990600" y="4919663"/>
            <a:ext cx="4051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1</a:t>
            </a:r>
            <a:r>
              <a:rPr lang="zh-CN" altLang="en-US" sz="3200"/>
              <a:t>．</a:t>
            </a:r>
            <a:r>
              <a:rPr lang="zh-CN" altLang="en-US" sz="3200" b="1">
                <a:solidFill>
                  <a:srgbClr val="000099"/>
                </a:solidFill>
              </a:rPr>
              <a:t>输入数据</a:t>
            </a:r>
            <a:r>
              <a:rPr lang="zh-CN" altLang="en-US" sz="3200"/>
              <a:t>所占空间</a:t>
            </a:r>
            <a:endParaRPr lang="zh-CN" altLang="en-US" sz="3200">
              <a:ea typeface="宋体" pitchFamily="2" charset="-122"/>
            </a:endParaRPr>
          </a:p>
        </p:txBody>
      </p:sp>
      <p:sp>
        <p:nvSpPr>
          <p:cNvPr id="66569" name="Text Box 9"/>
          <p:cNvSpPr txBox="1">
            <a:spLocks noChangeArrowheads="1"/>
          </p:cNvSpPr>
          <p:nvPr/>
        </p:nvSpPr>
        <p:spPr bwMode="auto">
          <a:xfrm>
            <a:off x="971550" y="5541963"/>
            <a:ext cx="6089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2</a:t>
            </a:r>
            <a:r>
              <a:rPr lang="zh-CN" altLang="en-US" sz="3200"/>
              <a:t>．</a:t>
            </a:r>
            <a:r>
              <a:rPr lang="zh-CN" altLang="en-US" sz="3200" b="1">
                <a:solidFill>
                  <a:srgbClr val="000099"/>
                </a:solidFill>
              </a:rPr>
              <a:t>程序指令常数变量</a:t>
            </a:r>
            <a:r>
              <a:rPr lang="zh-CN" altLang="en-US" sz="3200"/>
              <a:t>所占空间；</a:t>
            </a:r>
          </a:p>
        </p:txBody>
      </p:sp>
      <p:sp>
        <p:nvSpPr>
          <p:cNvPr id="66570" name="Text Box 10"/>
          <p:cNvSpPr txBox="1">
            <a:spLocks noChangeArrowheads="1"/>
          </p:cNvSpPr>
          <p:nvPr/>
        </p:nvSpPr>
        <p:spPr bwMode="auto">
          <a:xfrm>
            <a:off x="1008063" y="6102350"/>
            <a:ext cx="445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3200"/>
              <a:t>3</a:t>
            </a:r>
            <a:r>
              <a:rPr lang="zh-CN" altLang="en-US" sz="3200"/>
              <a:t>．</a:t>
            </a:r>
            <a:r>
              <a:rPr lang="zh-CN" altLang="en-US" sz="3200" b="1">
                <a:solidFill>
                  <a:srgbClr val="000099"/>
                </a:solidFill>
              </a:rPr>
              <a:t>辅助变量</a:t>
            </a:r>
            <a:r>
              <a:rPr lang="zh-CN" altLang="en-US" sz="3200"/>
              <a:t>所占空间。</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strips(downRight)">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6565"/>
                                        </p:tgtEl>
                                        <p:attrNameLst>
                                          <p:attrName>style.visibility</p:attrName>
                                        </p:attrNameLst>
                                      </p:cBhvr>
                                      <p:to>
                                        <p:strVal val="visible"/>
                                      </p:to>
                                    </p:set>
                                    <p:animEffect transition="in" filter="wipe(left)">
                                      <p:cBhvr>
                                        <p:cTn id="12" dur="75"/>
                                        <p:tgtEl>
                                          <p:spTgt spid="66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6564"/>
                                        </p:tgtEl>
                                        <p:attrNameLst>
                                          <p:attrName>style.visibility</p:attrName>
                                        </p:attrNameLst>
                                      </p:cBhvr>
                                      <p:to>
                                        <p:strVal val="visible"/>
                                      </p:to>
                                    </p:set>
                                    <p:animEffect transition="in" filter="strips(downRight)">
                                      <p:cBhvr>
                                        <p:cTn id="17" dur="500"/>
                                        <p:tgtEl>
                                          <p:spTgt spid="6656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6567">
                                            <p:txEl>
                                              <p:pRg st="0" end="0"/>
                                            </p:txEl>
                                          </p:spTgt>
                                        </p:tgtEl>
                                        <p:attrNameLst>
                                          <p:attrName>style.visibility</p:attrName>
                                        </p:attrNameLst>
                                      </p:cBhvr>
                                      <p:to>
                                        <p:strVal val="visible"/>
                                      </p:to>
                                    </p:set>
                                    <p:animEffect transition="in" filter="wipe(left)">
                                      <p:cBhvr>
                                        <p:cTn id="21" dur="500"/>
                                        <p:tgtEl>
                                          <p:spTgt spid="66567">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6568">
                                            <p:txEl>
                                              <p:pRg st="0" end="0"/>
                                            </p:txEl>
                                          </p:spTgt>
                                        </p:tgtEl>
                                        <p:attrNameLst>
                                          <p:attrName>style.visibility</p:attrName>
                                        </p:attrNameLst>
                                      </p:cBhvr>
                                      <p:to>
                                        <p:strVal val="visible"/>
                                      </p:to>
                                    </p:set>
                                    <p:animEffect transition="in" filter="wipe(left)">
                                      <p:cBhvr>
                                        <p:cTn id="26" dur="500"/>
                                        <p:tgtEl>
                                          <p:spTgt spid="66568">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6569">
                                            <p:txEl>
                                              <p:pRg st="0" end="0"/>
                                            </p:txEl>
                                          </p:spTgt>
                                        </p:tgtEl>
                                        <p:attrNameLst>
                                          <p:attrName>style.visibility</p:attrName>
                                        </p:attrNameLst>
                                      </p:cBhvr>
                                      <p:to>
                                        <p:strVal val="visible"/>
                                      </p:to>
                                    </p:set>
                                    <p:animEffect transition="in" filter="wipe(left)">
                                      <p:cBhvr>
                                        <p:cTn id="31" dur="500"/>
                                        <p:tgtEl>
                                          <p:spTgt spid="6656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6570">
                                            <p:txEl>
                                              <p:pRg st="0" end="0"/>
                                            </p:txEl>
                                          </p:spTgt>
                                        </p:tgtEl>
                                        <p:attrNameLst>
                                          <p:attrName>style.visibility</p:attrName>
                                        </p:attrNameLst>
                                      </p:cBhvr>
                                      <p:to>
                                        <p:strVal val="visible"/>
                                      </p:to>
                                    </p:set>
                                    <p:animEffect transition="in" filter="wipe(left)">
                                      <p:cBhvr>
                                        <p:cTn id="36" dur="500"/>
                                        <p:tgtEl>
                                          <p:spTgt spid="665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4" grpId="0" autoUpdateAnimBg="0"/>
      <p:bldP spid="66565" grpId="0" autoUpdateAnimBg="0"/>
      <p:bldP spid="66567" grpId="0" build="p" autoUpdateAnimBg="0" advAuto="0"/>
      <p:bldP spid="66568" grpId="0" build="p" autoUpdateAnimBg="0"/>
      <p:bldP spid="66569" grpId="0" build="p" autoUpdateAnimBg="0"/>
      <p:bldP spid="66570"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3850" y="260350"/>
            <a:ext cx="8077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zh-CN" altLang="en-US" sz="3200"/>
              <a:t>一般情况下，只需要分析除输入和程序之外的</a:t>
            </a:r>
            <a:r>
              <a:rPr lang="zh-CN" altLang="en-US" sz="3200" b="1">
                <a:solidFill>
                  <a:srgbClr val="000099"/>
                </a:solidFill>
              </a:rPr>
              <a:t>辅助变量</a:t>
            </a:r>
            <a:r>
              <a:rPr lang="zh-CN" altLang="en-US" sz="3200">
                <a:solidFill>
                  <a:srgbClr val="000099"/>
                </a:solidFill>
              </a:rPr>
              <a:t>所占</a:t>
            </a:r>
            <a:r>
              <a:rPr lang="zh-CN" altLang="en-US" sz="3200" b="1">
                <a:solidFill>
                  <a:srgbClr val="000099"/>
                </a:solidFill>
              </a:rPr>
              <a:t>额外空间</a:t>
            </a:r>
            <a:r>
              <a:rPr lang="zh-CN" altLang="en-US" sz="3200"/>
              <a:t>。</a:t>
            </a:r>
          </a:p>
        </p:txBody>
      </p:sp>
      <p:sp>
        <p:nvSpPr>
          <p:cNvPr id="68611" name="Text Box 3"/>
          <p:cNvSpPr txBox="1">
            <a:spLocks noChangeArrowheads="1"/>
          </p:cNvSpPr>
          <p:nvPr/>
        </p:nvSpPr>
        <p:spPr bwMode="auto">
          <a:xfrm>
            <a:off x="539750" y="3895725"/>
            <a:ext cx="82296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t>   </a:t>
            </a:r>
            <a:r>
              <a:rPr lang="zh-CN" altLang="en-US" sz="3200"/>
              <a:t>若所需额外空间相对于输入数据量来说是个常量，则称此算法为</a:t>
            </a:r>
            <a:r>
              <a:rPr lang="zh-CN" altLang="en-US" sz="3200" b="1">
                <a:solidFill>
                  <a:srgbClr val="000099"/>
                </a:solidFill>
              </a:rPr>
              <a:t>原地工作</a:t>
            </a:r>
            <a:r>
              <a:rPr lang="zh-CN" altLang="en-US" sz="3200"/>
              <a:t>。</a:t>
            </a:r>
          </a:p>
        </p:txBody>
      </p:sp>
      <p:sp>
        <p:nvSpPr>
          <p:cNvPr id="68612" name="Text Box 4"/>
          <p:cNvSpPr txBox="1">
            <a:spLocks noChangeArrowheads="1"/>
          </p:cNvSpPr>
          <p:nvPr/>
        </p:nvSpPr>
        <p:spPr bwMode="auto">
          <a:xfrm>
            <a:off x="395288" y="1773238"/>
            <a:ext cx="85693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3200"/>
              <a:t> </a:t>
            </a:r>
            <a:r>
              <a:rPr lang="zh-CN" altLang="en-US" sz="3200"/>
              <a:t>例如  一维数组</a:t>
            </a:r>
            <a:r>
              <a:rPr lang="en-US" altLang="zh-CN" sz="3200"/>
              <a:t>a[n]          </a:t>
            </a:r>
            <a:r>
              <a:rPr lang="zh-CN" altLang="en-US" sz="3200"/>
              <a:t>空间复杂度是</a:t>
            </a:r>
            <a:r>
              <a:rPr lang="en-US" altLang="zh-CN" sz="3200"/>
              <a:t>O(n)</a:t>
            </a:r>
          </a:p>
          <a:p>
            <a:pPr eaLnBrk="1" hangingPunct="1">
              <a:lnSpc>
                <a:spcPct val="120000"/>
              </a:lnSpc>
            </a:pPr>
            <a:r>
              <a:rPr lang="en-US" altLang="zh-CN" sz="3200"/>
              <a:t>           </a:t>
            </a:r>
            <a:r>
              <a:rPr lang="zh-CN" altLang="en-US" sz="3200"/>
              <a:t>二维数组</a:t>
            </a:r>
            <a:r>
              <a:rPr lang="en-US" altLang="zh-CN" sz="3200"/>
              <a:t>a[n][m]    </a:t>
            </a:r>
            <a:r>
              <a:rPr lang="zh-CN" altLang="en-US" sz="3200"/>
              <a:t>空间复杂度是</a:t>
            </a:r>
            <a:r>
              <a:rPr lang="en-US" altLang="zh-CN" sz="3200"/>
              <a:t>O(n*m)</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strips(downRight)">
                                      <p:cBhvr>
                                        <p:cTn id="7" dur="500"/>
                                        <p:tgtEl>
                                          <p:spTgt spid="68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strips(downRight)">
                                      <p:cBhvr>
                                        <p:cTn id="12"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1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762000" y="1447800"/>
            <a:ext cx="7848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4000"/>
              <a:t>1.</a:t>
            </a:r>
            <a:r>
              <a:rPr lang="en-US" altLang="zh-CN" sz="4000">
                <a:latin typeface="楷体_GB2312" pitchFamily="49" charset="-122"/>
              </a:rPr>
              <a:t> </a:t>
            </a:r>
            <a:r>
              <a:rPr lang="zh-CN" altLang="en-US" sz="4000">
                <a:latin typeface="楷体_GB2312" pitchFamily="49" charset="-122"/>
              </a:rPr>
              <a:t>熟悉各名词、术语的含义，掌握基本概念。</a:t>
            </a:r>
            <a:endParaRPr lang="zh-CN" altLang="en-US">
              <a:ea typeface="宋体" pitchFamily="2" charset="-122"/>
            </a:endParaRPr>
          </a:p>
        </p:txBody>
      </p:sp>
      <p:sp>
        <p:nvSpPr>
          <p:cNvPr id="69635" name="Text Box 3"/>
          <p:cNvSpPr txBox="1">
            <a:spLocks noChangeArrowheads="1"/>
          </p:cNvSpPr>
          <p:nvPr/>
        </p:nvSpPr>
        <p:spPr bwMode="auto">
          <a:xfrm>
            <a:off x="762000" y="3276600"/>
            <a:ext cx="7931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en-US" altLang="zh-CN" sz="4000"/>
              <a:t>2.</a:t>
            </a:r>
            <a:r>
              <a:rPr lang="en-US" altLang="zh-CN" sz="4000">
                <a:latin typeface="楷体_GB2312" pitchFamily="49" charset="-122"/>
              </a:rPr>
              <a:t> </a:t>
            </a:r>
            <a:r>
              <a:rPr lang="zh-CN" altLang="en-US" sz="4000">
                <a:latin typeface="楷体_GB2312" pitchFamily="49" charset="-122"/>
              </a:rPr>
              <a:t>理解算法五个要素的确切含义。</a:t>
            </a:r>
            <a:endParaRPr lang="zh-CN" altLang="en-US">
              <a:ea typeface="宋体" pitchFamily="2" charset="-122"/>
            </a:endParaRPr>
          </a:p>
        </p:txBody>
      </p:sp>
      <p:sp>
        <p:nvSpPr>
          <p:cNvPr id="65540" name="Text Box 4"/>
          <p:cNvSpPr txBox="1">
            <a:spLocks noChangeArrowheads="1"/>
          </p:cNvSpPr>
          <p:nvPr/>
        </p:nvSpPr>
        <p:spPr bwMode="auto">
          <a:xfrm>
            <a:off x="1905000" y="228600"/>
            <a:ext cx="477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6000" b="1">
                <a:ea typeface="隶书" pitchFamily="49" charset="-122"/>
              </a:rPr>
              <a:t>本章学习要点</a:t>
            </a:r>
            <a:endParaRPr lang="zh-CN" altLang="en-US">
              <a:ea typeface="宋体" pitchFamily="2" charset="-122"/>
            </a:endParaRPr>
          </a:p>
        </p:txBody>
      </p:sp>
      <p:sp>
        <p:nvSpPr>
          <p:cNvPr id="69637" name="Text Box 5"/>
          <p:cNvSpPr txBox="1">
            <a:spLocks noChangeArrowheads="1"/>
          </p:cNvSpPr>
          <p:nvPr/>
        </p:nvSpPr>
        <p:spPr bwMode="auto">
          <a:xfrm>
            <a:off x="762000" y="4343400"/>
            <a:ext cx="8001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20000"/>
              </a:lnSpc>
            </a:pPr>
            <a:r>
              <a:rPr lang="en-US" altLang="zh-CN" sz="4000">
                <a:ea typeface="宋体" pitchFamily="2" charset="-122"/>
              </a:rPr>
              <a:t>3. </a:t>
            </a:r>
            <a:r>
              <a:rPr lang="zh-CN" altLang="en-US" sz="4000"/>
              <a:t>掌握计算语句频度和估算算法时间复杂度的方法。</a:t>
            </a:r>
            <a:endParaRPr lang="zh-CN" altLang="en-US">
              <a:ea typeface="宋体"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7"/>
                                        </p:tgtEl>
                                        <p:attrNameLst>
                                          <p:attrName>style.visibility</p:attrName>
                                        </p:attrNameLst>
                                      </p:cBhvr>
                                      <p:to>
                                        <p:strVal val="visible"/>
                                      </p:to>
                                    </p:set>
                                    <p:animEffect transition="in" filter="wipe(left)">
                                      <p:cBhvr>
                                        <p:cTn id="17"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autoUpdateAnimBg="0"/>
      <p:bldP spid="6963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AutoShape 3">
            <a:hlinkClick r:id="rId3" action="ppaction://hlinksldjump" highlightClick="1"/>
          </p:cNvPr>
          <p:cNvSpPr>
            <a:spLocks noChangeArrowheads="1"/>
          </p:cNvSpPr>
          <p:nvPr/>
        </p:nvSpPr>
        <p:spPr bwMode="auto">
          <a:xfrm>
            <a:off x="8458200" y="6324600"/>
            <a:ext cx="304800" cy="304800"/>
          </a:xfrm>
          <a:prstGeom prst="actionButtonReturn">
            <a:avLst/>
          </a:prstGeom>
          <a:solidFill>
            <a:schemeClr val="folHlink"/>
          </a:solidFill>
          <a:ln w="9525">
            <a:solidFill>
              <a:srgbClr val="CC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4" name="Text Box 4"/>
          <p:cNvSpPr txBox="1">
            <a:spLocks noChangeArrowheads="1"/>
          </p:cNvSpPr>
          <p:nvPr/>
        </p:nvSpPr>
        <p:spPr bwMode="auto">
          <a:xfrm>
            <a:off x="5638800" y="1479550"/>
            <a:ext cx="4572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3</a:t>
            </a:r>
          </a:p>
          <a:p>
            <a:pPr eaLnBrk="1" hangingPunct="1">
              <a:spcBef>
                <a:spcPct val="50000"/>
              </a:spcBef>
            </a:pPr>
            <a:r>
              <a:rPr lang="en-US" altLang="zh-CN" sz="3600" b="1"/>
              <a:t>1</a:t>
            </a:r>
          </a:p>
          <a:p>
            <a:pPr eaLnBrk="1" hangingPunct="1">
              <a:spcBef>
                <a:spcPct val="50000"/>
              </a:spcBef>
            </a:pPr>
            <a:r>
              <a:rPr lang="en-US" altLang="zh-CN" sz="3600" b="1"/>
              <a:t>2</a:t>
            </a:r>
          </a:p>
          <a:p>
            <a:pPr eaLnBrk="1" hangingPunct="1">
              <a:spcBef>
                <a:spcPct val="50000"/>
              </a:spcBef>
            </a:pPr>
            <a:r>
              <a:rPr lang="en-US" altLang="zh-CN" sz="3600" b="1"/>
              <a:t>5</a:t>
            </a:r>
          </a:p>
          <a:p>
            <a:pPr eaLnBrk="1" hangingPunct="1">
              <a:spcBef>
                <a:spcPct val="50000"/>
              </a:spcBef>
            </a:pPr>
            <a:r>
              <a:rPr lang="en-US" altLang="zh-CN" sz="3600" b="1"/>
              <a:t>9</a:t>
            </a:r>
          </a:p>
          <a:p>
            <a:pPr eaLnBrk="1" hangingPunct="1">
              <a:spcBef>
                <a:spcPct val="50000"/>
              </a:spcBef>
            </a:pPr>
            <a:r>
              <a:rPr lang="en-US" altLang="zh-CN" sz="3600" b="1"/>
              <a:t>7</a:t>
            </a:r>
          </a:p>
        </p:txBody>
      </p:sp>
      <p:sp>
        <p:nvSpPr>
          <p:cNvPr id="71685" name="Text Box 5"/>
          <p:cNvSpPr txBox="1">
            <a:spLocks noChangeArrowheads="1"/>
          </p:cNvSpPr>
          <p:nvPr/>
        </p:nvSpPr>
        <p:spPr bwMode="auto">
          <a:xfrm>
            <a:off x="6324600" y="1447800"/>
            <a:ext cx="457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3</a:t>
            </a:r>
          </a:p>
        </p:txBody>
      </p:sp>
      <p:sp useBgFill="1">
        <p:nvSpPr>
          <p:cNvPr id="71686" name="Text Box 6"/>
          <p:cNvSpPr txBox="1">
            <a:spLocks noChangeArrowheads="1"/>
          </p:cNvSpPr>
          <p:nvPr/>
        </p:nvSpPr>
        <p:spPr bwMode="auto">
          <a:xfrm>
            <a:off x="6324600" y="230028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2</a:t>
            </a:r>
          </a:p>
          <a:p>
            <a:pPr eaLnBrk="1" hangingPunct="1">
              <a:spcBef>
                <a:spcPct val="50000"/>
              </a:spcBef>
            </a:pPr>
            <a:r>
              <a:rPr lang="en-US" altLang="zh-CN" sz="3600" b="1"/>
              <a:t>3</a:t>
            </a:r>
          </a:p>
        </p:txBody>
      </p:sp>
      <p:sp>
        <p:nvSpPr>
          <p:cNvPr id="71687" name="Text Box 7"/>
          <p:cNvSpPr txBox="1">
            <a:spLocks noChangeArrowheads="1"/>
          </p:cNvSpPr>
          <p:nvPr/>
        </p:nvSpPr>
        <p:spPr bwMode="auto">
          <a:xfrm>
            <a:off x="6324600" y="39624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5</a:t>
            </a:r>
          </a:p>
        </p:txBody>
      </p:sp>
      <p:sp>
        <p:nvSpPr>
          <p:cNvPr id="71688" name="Text Box 8"/>
          <p:cNvSpPr txBox="1">
            <a:spLocks noChangeArrowheads="1"/>
          </p:cNvSpPr>
          <p:nvPr/>
        </p:nvSpPr>
        <p:spPr bwMode="auto">
          <a:xfrm>
            <a:off x="6321425" y="4754563"/>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9</a:t>
            </a:r>
          </a:p>
        </p:txBody>
      </p:sp>
      <p:sp>
        <p:nvSpPr>
          <p:cNvPr id="71689" name="Text Box 9"/>
          <p:cNvSpPr txBox="1">
            <a:spLocks noChangeArrowheads="1"/>
          </p:cNvSpPr>
          <p:nvPr/>
        </p:nvSpPr>
        <p:spPr bwMode="auto">
          <a:xfrm>
            <a:off x="6934200" y="1462088"/>
            <a:ext cx="457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2</a:t>
            </a:r>
          </a:p>
          <a:p>
            <a:pPr eaLnBrk="1" hangingPunct="1">
              <a:spcBef>
                <a:spcPct val="50000"/>
              </a:spcBef>
            </a:pPr>
            <a:r>
              <a:rPr lang="en-US" altLang="zh-CN" sz="3600" b="1"/>
              <a:t>3</a:t>
            </a:r>
          </a:p>
          <a:p>
            <a:pPr eaLnBrk="1" hangingPunct="1">
              <a:spcBef>
                <a:spcPct val="50000"/>
              </a:spcBef>
            </a:pPr>
            <a:r>
              <a:rPr lang="en-US" altLang="zh-CN" sz="3600" b="1"/>
              <a:t>5</a:t>
            </a:r>
          </a:p>
          <a:p>
            <a:pPr eaLnBrk="1" hangingPunct="1">
              <a:spcBef>
                <a:spcPct val="50000"/>
              </a:spcBef>
            </a:pPr>
            <a:r>
              <a:rPr lang="en-US" altLang="zh-CN" sz="3600" b="1"/>
              <a:t>7</a:t>
            </a:r>
          </a:p>
        </p:txBody>
      </p:sp>
      <p:sp>
        <p:nvSpPr>
          <p:cNvPr id="71690" name="Text Box 10"/>
          <p:cNvSpPr txBox="1">
            <a:spLocks noChangeArrowheads="1"/>
          </p:cNvSpPr>
          <p:nvPr/>
        </p:nvSpPr>
        <p:spPr bwMode="auto">
          <a:xfrm>
            <a:off x="762000" y="1487488"/>
            <a:ext cx="45720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5</a:t>
            </a:r>
          </a:p>
          <a:p>
            <a:pPr eaLnBrk="1" hangingPunct="1">
              <a:spcBef>
                <a:spcPct val="50000"/>
              </a:spcBef>
            </a:pPr>
            <a:r>
              <a:rPr lang="en-US" altLang="zh-CN" sz="3600" b="1"/>
              <a:t>1</a:t>
            </a:r>
          </a:p>
          <a:p>
            <a:pPr eaLnBrk="1" hangingPunct="1">
              <a:spcBef>
                <a:spcPct val="50000"/>
              </a:spcBef>
            </a:pPr>
            <a:r>
              <a:rPr lang="en-US" altLang="zh-CN" sz="3600" b="1"/>
              <a:t>9</a:t>
            </a:r>
          </a:p>
          <a:p>
            <a:pPr eaLnBrk="1" hangingPunct="1">
              <a:spcBef>
                <a:spcPct val="50000"/>
              </a:spcBef>
            </a:pPr>
            <a:r>
              <a:rPr lang="en-US" altLang="zh-CN" sz="3600" b="1"/>
              <a:t>7</a:t>
            </a:r>
          </a:p>
          <a:p>
            <a:pPr eaLnBrk="1" hangingPunct="1">
              <a:spcBef>
                <a:spcPct val="50000"/>
              </a:spcBef>
            </a:pPr>
            <a:r>
              <a:rPr lang="en-US" altLang="zh-CN" sz="3600" b="1"/>
              <a:t>3</a:t>
            </a:r>
          </a:p>
          <a:p>
            <a:pPr eaLnBrk="1" hangingPunct="1">
              <a:spcBef>
                <a:spcPct val="50000"/>
              </a:spcBef>
            </a:pPr>
            <a:r>
              <a:rPr lang="en-US" altLang="zh-CN" sz="3600" b="1"/>
              <a:t>2</a:t>
            </a:r>
          </a:p>
        </p:txBody>
      </p:sp>
      <p:sp>
        <p:nvSpPr>
          <p:cNvPr id="71691" name="Text Box 11"/>
          <p:cNvSpPr txBox="1">
            <a:spLocks noChangeArrowheads="1"/>
          </p:cNvSpPr>
          <p:nvPr/>
        </p:nvSpPr>
        <p:spPr bwMode="auto">
          <a:xfrm>
            <a:off x="1447800" y="1487488"/>
            <a:ext cx="4572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5</a:t>
            </a:r>
          </a:p>
        </p:txBody>
      </p:sp>
      <p:sp useBgFill="1">
        <p:nvSpPr>
          <p:cNvPr id="71692" name="Text Box 12"/>
          <p:cNvSpPr txBox="1">
            <a:spLocks noChangeArrowheads="1"/>
          </p:cNvSpPr>
          <p:nvPr/>
        </p:nvSpPr>
        <p:spPr bwMode="auto">
          <a:xfrm>
            <a:off x="1447800" y="311943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9</a:t>
            </a:r>
          </a:p>
        </p:txBody>
      </p:sp>
      <p:sp useBgFill="1">
        <p:nvSpPr>
          <p:cNvPr id="71693" name="Text Box 13"/>
          <p:cNvSpPr txBox="1">
            <a:spLocks noChangeArrowheads="1"/>
          </p:cNvSpPr>
          <p:nvPr/>
        </p:nvSpPr>
        <p:spPr bwMode="auto">
          <a:xfrm>
            <a:off x="1447800" y="311943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7</a:t>
            </a:r>
          </a:p>
          <a:p>
            <a:pPr eaLnBrk="1" hangingPunct="1">
              <a:spcBef>
                <a:spcPct val="50000"/>
              </a:spcBef>
            </a:pPr>
            <a:r>
              <a:rPr lang="en-US" altLang="zh-CN" sz="3600" b="1"/>
              <a:t>9</a:t>
            </a:r>
          </a:p>
        </p:txBody>
      </p:sp>
      <p:sp useBgFill="1">
        <p:nvSpPr>
          <p:cNvPr id="71694" name="Text Box 14"/>
          <p:cNvSpPr txBox="1">
            <a:spLocks noChangeArrowheads="1"/>
          </p:cNvSpPr>
          <p:nvPr/>
        </p:nvSpPr>
        <p:spPr bwMode="auto">
          <a:xfrm>
            <a:off x="1447800" y="3940175"/>
            <a:ext cx="457200" cy="1465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3</a:t>
            </a:r>
          </a:p>
          <a:p>
            <a:pPr eaLnBrk="1" hangingPunct="1">
              <a:spcBef>
                <a:spcPct val="50000"/>
              </a:spcBef>
            </a:pPr>
            <a:r>
              <a:rPr lang="en-US" altLang="zh-CN" sz="3600" b="1"/>
              <a:t>9</a:t>
            </a:r>
          </a:p>
        </p:txBody>
      </p:sp>
      <p:sp>
        <p:nvSpPr>
          <p:cNvPr id="71695" name="Text Box 15"/>
          <p:cNvSpPr txBox="1">
            <a:spLocks noChangeArrowheads="1"/>
          </p:cNvSpPr>
          <p:nvPr/>
        </p:nvSpPr>
        <p:spPr bwMode="auto">
          <a:xfrm>
            <a:off x="2057400" y="1487488"/>
            <a:ext cx="4572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5</a:t>
            </a:r>
          </a:p>
        </p:txBody>
      </p:sp>
      <p:sp useBgFill="1">
        <p:nvSpPr>
          <p:cNvPr id="71696" name="Text Box 16"/>
          <p:cNvSpPr txBox="1">
            <a:spLocks noChangeArrowheads="1"/>
          </p:cNvSpPr>
          <p:nvPr/>
        </p:nvSpPr>
        <p:spPr bwMode="auto">
          <a:xfrm>
            <a:off x="1447800" y="4778375"/>
            <a:ext cx="457200" cy="1465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2</a:t>
            </a:r>
          </a:p>
          <a:p>
            <a:pPr eaLnBrk="1" hangingPunct="1">
              <a:spcBef>
                <a:spcPct val="50000"/>
              </a:spcBef>
            </a:pPr>
            <a:r>
              <a:rPr lang="en-US" altLang="zh-CN" sz="3600" b="1"/>
              <a:t>9</a:t>
            </a:r>
          </a:p>
        </p:txBody>
      </p:sp>
      <p:sp useBgFill="1">
        <p:nvSpPr>
          <p:cNvPr id="71697" name="Text Box 17"/>
          <p:cNvSpPr txBox="1">
            <a:spLocks noChangeArrowheads="1"/>
          </p:cNvSpPr>
          <p:nvPr/>
        </p:nvSpPr>
        <p:spPr bwMode="auto">
          <a:xfrm>
            <a:off x="2057400" y="311943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7</a:t>
            </a:r>
          </a:p>
        </p:txBody>
      </p:sp>
      <p:sp useBgFill="1">
        <p:nvSpPr>
          <p:cNvPr id="71698" name="Text Box 18"/>
          <p:cNvSpPr txBox="1">
            <a:spLocks noChangeArrowheads="1"/>
          </p:cNvSpPr>
          <p:nvPr/>
        </p:nvSpPr>
        <p:spPr bwMode="auto">
          <a:xfrm>
            <a:off x="2057400" y="311943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3</a:t>
            </a:r>
          </a:p>
          <a:p>
            <a:pPr eaLnBrk="1" hangingPunct="1">
              <a:spcBef>
                <a:spcPct val="50000"/>
              </a:spcBef>
            </a:pPr>
            <a:r>
              <a:rPr lang="en-US" altLang="zh-CN" sz="3600" b="1"/>
              <a:t>7</a:t>
            </a:r>
          </a:p>
        </p:txBody>
      </p:sp>
      <p:sp useBgFill="1">
        <p:nvSpPr>
          <p:cNvPr id="71699" name="Text Box 19"/>
          <p:cNvSpPr txBox="1">
            <a:spLocks noChangeArrowheads="1"/>
          </p:cNvSpPr>
          <p:nvPr/>
        </p:nvSpPr>
        <p:spPr bwMode="auto">
          <a:xfrm>
            <a:off x="2057400" y="395763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2</a:t>
            </a:r>
          </a:p>
          <a:p>
            <a:pPr eaLnBrk="1" hangingPunct="1">
              <a:spcBef>
                <a:spcPct val="50000"/>
              </a:spcBef>
            </a:pPr>
            <a:r>
              <a:rPr lang="en-US" altLang="zh-CN" sz="3600" b="1"/>
              <a:t>7</a:t>
            </a:r>
          </a:p>
        </p:txBody>
      </p:sp>
      <p:sp useBgFill="1">
        <p:nvSpPr>
          <p:cNvPr id="71700" name="Text Box 20"/>
          <p:cNvSpPr txBox="1">
            <a:spLocks noChangeArrowheads="1"/>
          </p:cNvSpPr>
          <p:nvPr/>
        </p:nvSpPr>
        <p:spPr bwMode="auto">
          <a:xfrm>
            <a:off x="2667000" y="148748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5</a:t>
            </a:r>
          </a:p>
        </p:txBody>
      </p:sp>
      <p:sp useBgFill="1">
        <p:nvSpPr>
          <p:cNvPr id="71701" name="Text Box 21"/>
          <p:cNvSpPr txBox="1">
            <a:spLocks noChangeArrowheads="1"/>
          </p:cNvSpPr>
          <p:nvPr/>
        </p:nvSpPr>
        <p:spPr bwMode="auto">
          <a:xfrm>
            <a:off x="2667000" y="2308225"/>
            <a:ext cx="457200" cy="1465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3</a:t>
            </a:r>
          </a:p>
          <a:p>
            <a:pPr eaLnBrk="1" hangingPunct="1">
              <a:spcBef>
                <a:spcPct val="50000"/>
              </a:spcBef>
            </a:pPr>
            <a:r>
              <a:rPr lang="en-US" altLang="zh-CN" sz="3600" b="1"/>
              <a:t>5</a:t>
            </a:r>
          </a:p>
        </p:txBody>
      </p:sp>
      <p:sp useBgFill="1">
        <p:nvSpPr>
          <p:cNvPr id="71702" name="Text Box 22"/>
          <p:cNvSpPr txBox="1">
            <a:spLocks noChangeArrowheads="1"/>
          </p:cNvSpPr>
          <p:nvPr/>
        </p:nvSpPr>
        <p:spPr bwMode="auto">
          <a:xfrm>
            <a:off x="2667000" y="3146425"/>
            <a:ext cx="457200" cy="1465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2</a:t>
            </a:r>
          </a:p>
          <a:p>
            <a:pPr eaLnBrk="1" hangingPunct="1">
              <a:spcBef>
                <a:spcPct val="50000"/>
              </a:spcBef>
            </a:pPr>
            <a:r>
              <a:rPr lang="en-US" altLang="zh-CN" sz="3600" b="1"/>
              <a:t>5</a:t>
            </a:r>
          </a:p>
        </p:txBody>
      </p:sp>
      <p:sp useBgFill="1">
        <p:nvSpPr>
          <p:cNvPr id="71703" name="Text Box 23"/>
          <p:cNvSpPr txBox="1">
            <a:spLocks noChangeArrowheads="1"/>
          </p:cNvSpPr>
          <p:nvPr/>
        </p:nvSpPr>
        <p:spPr bwMode="auto">
          <a:xfrm>
            <a:off x="3276600" y="148748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3</a:t>
            </a:r>
          </a:p>
        </p:txBody>
      </p:sp>
      <p:sp useBgFill="1">
        <p:nvSpPr>
          <p:cNvPr id="71704" name="Text Box 24"/>
          <p:cNvSpPr txBox="1">
            <a:spLocks noChangeArrowheads="1"/>
          </p:cNvSpPr>
          <p:nvPr/>
        </p:nvSpPr>
        <p:spPr bwMode="auto">
          <a:xfrm>
            <a:off x="3276600" y="2308225"/>
            <a:ext cx="457200" cy="146526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2</a:t>
            </a:r>
          </a:p>
          <a:p>
            <a:pPr eaLnBrk="1" hangingPunct="1">
              <a:spcBef>
                <a:spcPct val="50000"/>
              </a:spcBef>
            </a:pPr>
            <a:r>
              <a:rPr lang="en-US" altLang="zh-CN" sz="3600" b="1"/>
              <a:t>3</a:t>
            </a:r>
          </a:p>
        </p:txBody>
      </p:sp>
      <p:sp useBgFill="1">
        <p:nvSpPr>
          <p:cNvPr id="71705" name="Text Box 25"/>
          <p:cNvSpPr txBox="1">
            <a:spLocks noChangeArrowheads="1"/>
          </p:cNvSpPr>
          <p:nvPr/>
        </p:nvSpPr>
        <p:spPr bwMode="auto">
          <a:xfrm>
            <a:off x="3886200" y="1487488"/>
            <a:ext cx="457200" cy="146526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1</a:t>
            </a:r>
          </a:p>
          <a:p>
            <a:pPr eaLnBrk="1" hangingPunct="1">
              <a:spcBef>
                <a:spcPct val="50000"/>
              </a:spcBef>
            </a:pPr>
            <a:r>
              <a:rPr lang="en-US" altLang="zh-CN" sz="3600" b="1"/>
              <a:t>2</a:t>
            </a:r>
          </a:p>
        </p:txBody>
      </p:sp>
      <p:sp useBgFill="1">
        <p:nvSpPr>
          <p:cNvPr id="71706" name="Text Box 26"/>
          <p:cNvSpPr txBox="1">
            <a:spLocks noChangeArrowheads="1"/>
          </p:cNvSpPr>
          <p:nvPr/>
        </p:nvSpPr>
        <p:spPr bwMode="auto">
          <a:xfrm>
            <a:off x="1463675" y="560863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solidFill>
                  <a:srgbClr val="FF0000"/>
                </a:solidFill>
              </a:rPr>
              <a:t>9</a:t>
            </a:r>
          </a:p>
        </p:txBody>
      </p:sp>
      <p:sp useBgFill="1">
        <p:nvSpPr>
          <p:cNvPr id="71707" name="Text Box 27"/>
          <p:cNvSpPr txBox="1">
            <a:spLocks noChangeArrowheads="1"/>
          </p:cNvSpPr>
          <p:nvPr/>
        </p:nvSpPr>
        <p:spPr bwMode="auto">
          <a:xfrm>
            <a:off x="2038350" y="477678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solidFill>
                  <a:srgbClr val="FF0000"/>
                </a:solidFill>
              </a:rPr>
              <a:t>7</a:t>
            </a:r>
          </a:p>
        </p:txBody>
      </p:sp>
      <p:sp useBgFill="1">
        <p:nvSpPr>
          <p:cNvPr id="71708" name="Text Box 28"/>
          <p:cNvSpPr txBox="1">
            <a:spLocks noChangeArrowheads="1"/>
          </p:cNvSpPr>
          <p:nvPr/>
        </p:nvSpPr>
        <p:spPr bwMode="auto">
          <a:xfrm>
            <a:off x="2667000" y="397033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solidFill>
                  <a:srgbClr val="FF0000"/>
                </a:solidFill>
              </a:rPr>
              <a:t>5</a:t>
            </a:r>
          </a:p>
        </p:txBody>
      </p:sp>
      <p:sp useBgFill="1">
        <p:nvSpPr>
          <p:cNvPr id="71709" name="Text Box 29"/>
          <p:cNvSpPr txBox="1">
            <a:spLocks noChangeArrowheads="1"/>
          </p:cNvSpPr>
          <p:nvPr/>
        </p:nvSpPr>
        <p:spPr bwMode="auto">
          <a:xfrm>
            <a:off x="3276600" y="313213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solidFill>
                  <a:srgbClr val="FF0000"/>
                </a:solidFill>
              </a:rPr>
              <a:t>3</a:t>
            </a:r>
          </a:p>
        </p:txBody>
      </p:sp>
      <p:sp useBgFill="1">
        <p:nvSpPr>
          <p:cNvPr id="71710" name="Text Box 30"/>
          <p:cNvSpPr txBox="1">
            <a:spLocks noChangeArrowheads="1"/>
          </p:cNvSpPr>
          <p:nvPr/>
        </p:nvSpPr>
        <p:spPr bwMode="auto">
          <a:xfrm>
            <a:off x="3886200" y="2325688"/>
            <a:ext cx="45720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solidFill>
                  <a:srgbClr val="FF0000"/>
                </a:solidFill>
              </a:rPr>
              <a:t>2</a:t>
            </a:r>
          </a:p>
        </p:txBody>
      </p:sp>
      <p:sp>
        <p:nvSpPr>
          <p:cNvPr id="71711" name="Text Box 31"/>
          <p:cNvSpPr txBox="1">
            <a:spLocks noChangeArrowheads="1"/>
          </p:cNvSpPr>
          <p:nvPr/>
        </p:nvSpPr>
        <p:spPr bwMode="auto">
          <a:xfrm>
            <a:off x="6283325" y="4772025"/>
            <a:ext cx="457200" cy="1465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spcBef>
                <a:spcPct val="50000"/>
              </a:spcBef>
            </a:pPr>
            <a:r>
              <a:rPr lang="en-US" altLang="zh-CN" sz="3600" b="1"/>
              <a:t>7</a:t>
            </a:r>
          </a:p>
          <a:p>
            <a:pPr eaLnBrk="1" hangingPunct="1">
              <a:spcBef>
                <a:spcPct val="50000"/>
              </a:spcBef>
            </a:pPr>
            <a:r>
              <a:rPr lang="en-US" altLang="zh-CN" sz="3600" b="1"/>
              <a:t>9</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690"/>
                                        </p:tgtEl>
                                        <p:attrNameLst>
                                          <p:attrName>style.visibility</p:attrName>
                                        </p:attrNameLst>
                                      </p:cBhvr>
                                      <p:to>
                                        <p:strVal val="visible"/>
                                      </p:to>
                                    </p:set>
                                    <p:animEffect transition="in" filter="wipe(up)">
                                      <p:cBhvr>
                                        <p:cTn id="7" dur="500"/>
                                        <p:tgtEl>
                                          <p:spTgt spid="71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91"/>
                                        </p:tgtEl>
                                        <p:attrNameLst>
                                          <p:attrName>style.visibility</p:attrName>
                                        </p:attrNameLst>
                                      </p:cBhvr>
                                      <p:to>
                                        <p:strVal val="visible"/>
                                      </p:to>
                                    </p:set>
                                    <p:animEffect transition="in" filter="wipe(up)">
                                      <p:cBhvr>
                                        <p:cTn id="12" dur="500"/>
                                        <p:tgtEl>
                                          <p:spTgt spid="716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92"/>
                                        </p:tgtEl>
                                        <p:attrNameLst>
                                          <p:attrName>style.visibility</p:attrName>
                                        </p:attrNameLst>
                                      </p:cBhvr>
                                      <p:to>
                                        <p:strVal val="visible"/>
                                      </p:to>
                                    </p:set>
                                    <p:animEffect transition="in" filter="wipe(up)">
                                      <p:cBhvr>
                                        <p:cTn id="17" dur="500"/>
                                        <p:tgtEl>
                                          <p:spTgt spid="716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693"/>
                                        </p:tgtEl>
                                        <p:attrNameLst>
                                          <p:attrName>style.visibility</p:attrName>
                                        </p:attrNameLst>
                                      </p:cBhvr>
                                      <p:to>
                                        <p:strVal val="visible"/>
                                      </p:to>
                                    </p:set>
                                    <p:animEffect transition="in" filter="wipe(up)">
                                      <p:cBhvr>
                                        <p:cTn id="22" dur="500"/>
                                        <p:tgtEl>
                                          <p:spTgt spid="71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1694"/>
                                        </p:tgtEl>
                                        <p:attrNameLst>
                                          <p:attrName>style.visibility</p:attrName>
                                        </p:attrNameLst>
                                      </p:cBhvr>
                                      <p:to>
                                        <p:strVal val="visible"/>
                                      </p:to>
                                    </p:set>
                                    <p:animEffect transition="in" filter="wipe(up)">
                                      <p:cBhvr>
                                        <p:cTn id="27" dur="500"/>
                                        <p:tgtEl>
                                          <p:spTgt spid="716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1696"/>
                                        </p:tgtEl>
                                        <p:attrNameLst>
                                          <p:attrName>style.visibility</p:attrName>
                                        </p:attrNameLst>
                                      </p:cBhvr>
                                      <p:to>
                                        <p:strVal val="visible"/>
                                      </p:to>
                                    </p:set>
                                    <p:animEffect transition="in" filter="wipe(up)">
                                      <p:cBhvr>
                                        <p:cTn id="32" dur="500"/>
                                        <p:tgtEl>
                                          <p:spTgt spid="716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06"/>
                                        </p:tgtEl>
                                        <p:attrNameLst>
                                          <p:attrName>style.visibility</p:attrName>
                                        </p:attrNameLst>
                                      </p:cBhvr>
                                      <p:to>
                                        <p:strVal val="visible"/>
                                      </p:to>
                                    </p:set>
                                    <p:animEffect transition="in" filter="wipe(left)">
                                      <p:cBhvr>
                                        <p:cTn id="37" dur="500"/>
                                        <p:tgtEl>
                                          <p:spTgt spid="717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1695"/>
                                        </p:tgtEl>
                                        <p:attrNameLst>
                                          <p:attrName>style.visibility</p:attrName>
                                        </p:attrNameLst>
                                      </p:cBhvr>
                                      <p:to>
                                        <p:strVal val="visible"/>
                                      </p:to>
                                    </p:set>
                                    <p:animEffect transition="in" filter="wipe(up)">
                                      <p:cBhvr>
                                        <p:cTn id="42" dur="500"/>
                                        <p:tgtEl>
                                          <p:spTgt spid="716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1697"/>
                                        </p:tgtEl>
                                        <p:attrNameLst>
                                          <p:attrName>style.visibility</p:attrName>
                                        </p:attrNameLst>
                                      </p:cBhvr>
                                      <p:to>
                                        <p:strVal val="visible"/>
                                      </p:to>
                                    </p:set>
                                    <p:animEffect transition="in" filter="wipe(up)">
                                      <p:cBhvr>
                                        <p:cTn id="47" dur="500"/>
                                        <p:tgtEl>
                                          <p:spTgt spid="716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1698"/>
                                        </p:tgtEl>
                                        <p:attrNameLst>
                                          <p:attrName>style.visibility</p:attrName>
                                        </p:attrNameLst>
                                      </p:cBhvr>
                                      <p:to>
                                        <p:strVal val="visible"/>
                                      </p:to>
                                    </p:set>
                                    <p:animEffect transition="in" filter="wipe(up)">
                                      <p:cBhvr>
                                        <p:cTn id="52" dur="500"/>
                                        <p:tgtEl>
                                          <p:spTgt spid="716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1699"/>
                                        </p:tgtEl>
                                        <p:attrNameLst>
                                          <p:attrName>style.visibility</p:attrName>
                                        </p:attrNameLst>
                                      </p:cBhvr>
                                      <p:to>
                                        <p:strVal val="visible"/>
                                      </p:to>
                                    </p:set>
                                    <p:animEffect transition="in" filter="wipe(up)">
                                      <p:cBhvr>
                                        <p:cTn id="57" dur="500"/>
                                        <p:tgtEl>
                                          <p:spTgt spid="7169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1707"/>
                                        </p:tgtEl>
                                        <p:attrNameLst>
                                          <p:attrName>style.visibility</p:attrName>
                                        </p:attrNameLst>
                                      </p:cBhvr>
                                      <p:to>
                                        <p:strVal val="visible"/>
                                      </p:to>
                                    </p:set>
                                    <p:animEffect transition="in" filter="wipe(left)">
                                      <p:cBhvr>
                                        <p:cTn id="62" dur="500"/>
                                        <p:tgtEl>
                                          <p:spTgt spid="717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1700"/>
                                        </p:tgtEl>
                                        <p:attrNameLst>
                                          <p:attrName>style.visibility</p:attrName>
                                        </p:attrNameLst>
                                      </p:cBhvr>
                                      <p:to>
                                        <p:strVal val="visible"/>
                                      </p:to>
                                    </p:set>
                                    <p:animEffect transition="in" filter="wipe(up)">
                                      <p:cBhvr>
                                        <p:cTn id="67" dur="500"/>
                                        <p:tgtEl>
                                          <p:spTgt spid="7170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1701"/>
                                        </p:tgtEl>
                                        <p:attrNameLst>
                                          <p:attrName>style.visibility</p:attrName>
                                        </p:attrNameLst>
                                      </p:cBhvr>
                                      <p:to>
                                        <p:strVal val="visible"/>
                                      </p:to>
                                    </p:set>
                                    <p:animEffect transition="in" filter="wipe(up)">
                                      <p:cBhvr>
                                        <p:cTn id="72" dur="500"/>
                                        <p:tgtEl>
                                          <p:spTgt spid="717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1702"/>
                                        </p:tgtEl>
                                        <p:attrNameLst>
                                          <p:attrName>style.visibility</p:attrName>
                                        </p:attrNameLst>
                                      </p:cBhvr>
                                      <p:to>
                                        <p:strVal val="visible"/>
                                      </p:to>
                                    </p:set>
                                    <p:animEffect transition="in" filter="wipe(up)">
                                      <p:cBhvr>
                                        <p:cTn id="77" dur="500"/>
                                        <p:tgtEl>
                                          <p:spTgt spid="7170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1708"/>
                                        </p:tgtEl>
                                        <p:attrNameLst>
                                          <p:attrName>style.visibility</p:attrName>
                                        </p:attrNameLst>
                                      </p:cBhvr>
                                      <p:to>
                                        <p:strVal val="visible"/>
                                      </p:to>
                                    </p:set>
                                    <p:animEffect transition="in" filter="wipe(left)">
                                      <p:cBhvr>
                                        <p:cTn id="82" dur="500"/>
                                        <p:tgtEl>
                                          <p:spTgt spid="7170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1703"/>
                                        </p:tgtEl>
                                        <p:attrNameLst>
                                          <p:attrName>style.visibility</p:attrName>
                                        </p:attrNameLst>
                                      </p:cBhvr>
                                      <p:to>
                                        <p:strVal val="visible"/>
                                      </p:to>
                                    </p:set>
                                    <p:animEffect transition="in" filter="wipe(up)">
                                      <p:cBhvr>
                                        <p:cTn id="87" dur="500"/>
                                        <p:tgtEl>
                                          <p:spTgt spid="7170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1704"/>
                                        </p:tgtEl>
                                        <p:attrNameLst>
                                          <p:attrName>style.visibility</p:attrName>
                                        </p:attrNameLst>
                                      </p:cBhvr>
                                      <p:to>
                                        <p:strVal val="visible"/>
                                      </p:to>
                                    </p:set>
                                    <p:animEffect transition="in" filter="wipe(up)">
                                      <p:cBhvr>
                                        <p:cTn id="92" dur="500"/>
                                        <p:tgtEl>
                                          <p:spTgt spid="7170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1709"/>
                                        </p:tgtEl>
                                        <p:attrNameLst>
                                          <p:attrName>style.visibility</p:attrName>
                                        </p:attrNameLst>
                                      </p:cBhvr>
                                      <p:to>
                                        <p:strVal val="visible"/>
                                      </p:to>
                                    </p:set>
                                    <p:animEffect transition="in" filter="wipe(left)">
                                      <p:cBhvr>
                                        <p:cTn id="97" dur="500"/>
                                        <p:tgtEl>
                                          <p:spTgt spid="7170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1705"/>
                                        </p:tgtEl>
                                        <p:attrNameLst>
                                          <p:attrName>style.visibility</p:attrName>
                                        </p:attrNameLst>
                                      </p:cBhvr>
                                      <p:to>
                                        <p:strVal val="visible"/>
                                      </p:to>
                                    </p:set>
                                    <p:animEffect transition="in" filter="wipe(up)">
                                      <p:cBhvr>
                                        <p:cTn id="102" dur="500"/>
                                        <p:tgtEl>
                                          <p:spTgt spid="7170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1710"/>
                                        </p:tgtEl>
                                        <p:attrNameLst>
                                          <p:attrName>style.visibility</p:attrName>
                                        </p:attrNameLst>
                                      </p:cBhvr>
                                      <p:to>
                                        <p:strVal val="visible"/>
                                      </p:to>
                                    </p:set>
                                    <p:animEffect transition="in" filter="wipe(left)">
                                      <p:cBhvr>
                                        <p:cTn id="107" dur="500"/>
                                        <p:tgtEl>
                                          <p:spTgt spid="7171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71684"/>
                                        </p:tgtEl>
                                        <p:attrNameLst>
                                          <p:attrName>style.visibility</p:attrName>
                                        </p:attrNameLst>
                                      </p:cBhvr>
                                      <p:to>
                                        <p:strVal val="visible"/>
                                      </p:to>
                                    </p:set>
                                    <p:animEffect transition="in" filter="wipe(up)">
                                      <p:cBhvr>
                                        <p:cTn id="112" dur="500"/>
                                        <p:tgtEl>
                                          <p:spTgt spid="7168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71685"/>
                                        </p:tgtEl>
                                        <p:attrNameLst>
                                          <p:attrName>style.visibility</p:attrName>
                                        </p:attrNameLst>
                                      </p:cBhvr>
                                      <p:to>
                                        <p:strVal val="visible"/>
                                      </p:to>
                                    </p:set>
                                    <p:animEffect transition="in" filter="wipe(up)">
                                      <p:cBhvr>
                                        <p:cTn id="117" dur="500"/>
                                        <p:tgtEl>
                                          <p:spTgt spid="7168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71686"/>
                                        </p:tgtEl>
                                        <p:attrNameLst>
                                          <p:attrName>style.visibility</p:attrName>
                                        </p:attrNameLst>
                                      </p:cBhvr>
                                      <p:to>
                                        <p:strVal val="visible"/>
                                      </p:to>
                                    </p:set>
                                    <p:animEffect transition="in" filter="wipe(up)">
                                      <p:cBhvr>
                                        <p:cTn id="122" dur="500"/>
                                        <p:tgtEl>
                                          <p:spTgt spid="7168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1687"/>
                                        </p:tgtEl>
                                        <p:attrNameLst>
                                          <p:attrName>style.visibility</p:attrName>
                                        </p:attrNameLst>
                                      </p:cBhvr>
                                      <p:to>
                                        <p:strVal val="visible"/>
                                      </p:to>
                                    </p:set>
                                    <p:animEffect transition="in" filter="wipe(up)">
                                      <p:cBhvr>
                                        <p:cTn id="127" dur="500"/>
                                        <p:tgtEl>
                                          <p:spTgt spid="7168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71688"/>
                                        </p:tgtEl>
                                        <p:attrNameLst>
                                          <p:attrName>style.visibility</p:attrName>
                                        </p:attrNameLst>
                                      </p:cBhvr>
                                      <p:to>
                                        <p:strVal val="visible"/>
                                      </p:to>
                                    </p:set>
                                    <p:animEffect transition="in" filter="wipe(up)">
                                      <p:cBhvr>
                                        <p:cTn id="132" dur="500"/>
                                        <p:tgtEl>
                                          <p:spTgt spid="7168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71711"/>
                                        </p:tgtEl>
                                        <p:attrNameLst>
                                          <p:attrName>style.visibility</p:attrName>
                                        </p:attrNameLst>
                                      </p:cBhvr>
                                      <p:to>
                                        <p:strVal val="visible"/>
                                      </p:to>
                                    </p:set>
                                    <p:animEffect transition="in" filter="wipe(up)">
                                      <p:cBhvr>
                                        <p:cTn id="137" dur="500"/>
                                        <p:tgtEl>
                                          <p:spTgt spid="7171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71689"/>
                                        </p:tgtEl>
                                        <p:attrNameLst>
                                          <p:attrName>style.visibility</p:attrName>
                                        </p:attrNameLst>
                                      </p:cBhvr>
                                      <p:to>
                                        <p:strVal val="visible"/>
                                      </p:to>
                                    </p:set>
                                    <p:animEffect transition="in" filter="wipe(up)">
                                      <p:cBhvr>
                                        <p:cTn id="142" dur="500"/>
                                        <p:tgtEl>
                                          <p:spTgt spid="7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5" grpId="0" autoUpdateAnimBg="0"/>
      <p:bldP spid="71686" grpId="0" animBg="1" autoUpdateAnimBg="0"/>
      <p:bldP spid="71687" grpId="0" autoUpdateAnimBg="0"/>
      <p:bldP spid="71688" grpId="0" autoUpdateAnimBg="0"/>
      <p:bldP spid="71689" grpId="0" autoUpdateAnimBg="0"/>
      <p:bldP spid="71690" grpId="0" autoUpdateAnimBg="0"/>
      <p:bldP spid="71691" grpId="0" autoUpdateAnimBg="0"/>
      <p:bldP spid="71692" grpId="0" animBg="1" autoUpdateAnimBg="0"/>
      <p:bldP spid="71693" grpId="0" animBg="1" autoUpdateAnimBg="0"/>
      <p:bldP spid="71694" grpId="0" animBg="1" autoUpdateAnimBg="0"/>
      <p:bldP spid="71695" grpId="0" autoUpdateAnimBg="0"/>
      <p:bldP spid="71696" grpId="0" animBg="1" autoUpdateAnimBg="0"/>
      <p:bldP spid="71697" grpId="0" animBg="1" autoUpdateAnimBg="0"/>
      <p:bldP spid="71698" grpId="0" animBg="1" autoUpdateAnimBg="0"/>
      <p:bldP spid="71699" grpId="0" animBg="1" autoUpdateAnimBg="0"/>
      <p:bldP spid="71700" grpId="0" animBg="1" autoUpdateAnimBg="0"/>
      <p:bldP spid="71701" grpId="0" animBg="1" autoUpdateAnimBg="0"/>
      <p:bldP spid="71702" grpId="0" animBg="1" autoUpdateAnimBg="0"/>
      <p:bldP spid="71703" grpId="0" animBg="1" autoUpdateAnimBg="0"/>
      <p:bldP spid="71704" grpId="0" animBg="1" autoUpdateAnimBg="0"/>
      <p:bldP spid="71705" grpId="0" animBg="1" autoUpdateAnimBg="0"/>
      <p:bldP spid="71706" grpId="0" animBg="1" autoUpdateAnimBg="0"/>
      <p:bldP spid="71707" grpId="0" animBg="1" autoUpdateAnimBg="0"/>
      <p:bldP spid="71708" grpId="0" animBg="1" autoUpdateAnimBg="0"/>
      <p:bldP spid="71709" grpId="0" animBg="1" autoUpdateAnimBg="0"/>
      <p:bldP spid="71710" grpId="0" animBg="1" autoUpdateAnimBg="0"/>
      <p:bldP spid="7171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611188" y="1196975"/>
            <a:ext cx="614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例一</a:t>
            </a:r>
            <a:r>
              <a:rPr lang="zh-CN" altLang="en-US" sz="3200">
                <a:ea typeface="黑体" pitchFamily="2" charset="-122"/>
              </a:rPr>
              <a:t>  求一组</a:t>
            </a:r>
            <a:r>
              <a:rPr lang="en-US" altLang="zh-CN" sz="3200">
                <a:ea typeface="黑体" pitchFamily="2" charset="-122"/>
              </a:rPr>
              <a:t>(n</a:t>
            </a:r>
            <a:r>
              <a:rPr lang="zh-CN" altLang="en-US" sz="3200">
                <a:ea typeface="黑体" pitchFamily="2" charset="-122"/>
              </a:rPr>
              <a:t>个</a:t>
            </a:r>
            <a:r>
              <a:rPr lang="en-US" altLang="zh-CN" sz="3200">
                <a:ea typeface="黑体" pitchFamily="2" charset="-122"/>
              </a:rPr>
              <a:t>)</a:t>
            </a:r>
            <a:r>
              <a:rPr lang="zh-CN" altLang="en-US" sz="3200" b="1">
                <a:ea typeface="黑体" pitchFamily="2" charset="-122"/>
              </a:rPr>
              <a:t>整数</a:t>
            </a:r>
            <a:r>
              <a:rPr lang="zh-CN" altLang="en-US" sz="3200">
                <a:ea typeface="黑体" pitchFamily="2" charset="-122"/>
              </a:rPr>
              <a:t>中的最大值</a:t>
            </a:r>
          </a:p>
        </p:txBody>
      </p:sp>
      <p:sp>
        <p:nvSpPr>
          <p:cNvPr id="22532" name="Text Box 4"/>
          <p:cNvSpPr txBox="1">
            <a:spLocks noChangeArrowheads="1"/>
          </p:cNvSpPr>
          <p:nvPr/>
        </p:nvSpPr>
        <p:spPr bwMode="auto">
          <a:xfrm>
            <a:off x="585788" y="1916113"/>
            <a:ext cx="5673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例二</a:t>
            </a:r>
            <a:r>
              <a:rPr lang="zh-CN" altLang="en-US" sz="3200">
                <a:ea typeface="黑体" pitchFamily="2" charset="-122"/>
              </a:rPr>
              <a:t>  交叉路口的交通管制问题</a:t>
            </a:r>
          </a:p>
        </p:txBody>
      </p:sp>
      <p:sp>
        <p:nvSpPr>
          <p:cNvPr id="22533" name="Text Box 5">
            <a:hlinkClick r:id="rId3" action="ppaction://hlinksldjump"/>
          </p:cNvPr>
          <p:cNvSpPr txBox="1">
            <a:spLocks noChangeArrowheads="1"/>
          </p:cNvSpPr>
          <p:nvPr/>
        </p:nvSpPr>
        <p:spPr bwMode="auto">
          <a:xfrm>
            <a:off x="539750" y="2708275"/>
            <a:ext cx="4962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例三</a:t>
            </a:r>
            <a:r>
              <a:rPr lang="zh-CN" altLang="en-US" sz="3200">
                <a:ea typeface="黑体" pitchFamily="2" charset="-122"/>
              </a:rPr>
              <a:t>   煤气管道的铺设问题</a:t>
            </a:r>
          </a:p>
        </p:txBody>
      </p:sp>
      <p:sp>
        <p:nvSpPr>
          <p:cNvPr id="22534" name="Text Box 6"/>
          <p:cNvSpPr txBox="1">
            <a:spLocks noChangeArrowheads="1"/>
          </p:cNvSpPr>
          <p:nvPr/>
        </p:nvSpPr>
        <p:spPr bwMode="auto">
          <a:xfrm>
            <a:off x="571500" y="3500438"/>
            <a:ext cx="5368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r>
              <a:rPr lang="zh-CN" altLang="en-US" sz="3200" b="1">
                <a:ea typeface="黑体" pitchFamily="2" charset="-122"/>
              </a:rPr>
              <a:t>例四</a:t>
            </a:r>
            <a:r>
              <a:rPr lang="zh-CN" altLang="en-US" sz="3200">
                <a:ea typeface="黑体" pitchFamily="2" charset="-122"/>
              </a:rPr>
              <a:t>   数据库中表格管理问题</a:t>
            </a:r>
          </a:p>
        </p:txBody>
      </p:sp>
      <p:sp>
        <p:nvSpPr>
          <p:cNvPr id="8198" name="Rectangle 8"/>
          <p:cNvSpPr>
            <a:spLocks noChangeArrowheads="1"/>
          </p:cNvSpPr>
          <p:nvPr/>
        </p:nvSpPr>
        <p:spPr bwMode="auto">
          <a:xfrm>
            <a:off x="250825" y="3857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000099"/>
                </a:solidFill>
                <a:ea typeface="黑体" pitchFamily="2" charset="-122"/>
              </a:rPr>
              <a:t>非数值计算的程序设计问题</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532">
                                            <p:txEl>
                                              <p:pRg st="0" end="0"/>
                                            </p:txEl>
                                          </p:spTgt>
                                        </p:tgtEl>
                                        <p:attrNameLst>
                                          <p:attrName>style.visibility</p:attrName>
                                        </p:attrNameLst>
                                      </p:cBhvr>
                                      <p:to>
                                        <p:strVal val="visible"/>
                                      </p:to>
                                    </p:set>
                                    <p:animEffect transition="in" filter="wipe(left)">
                                      <p:cBhvr>
                                        <p:cTn id="11" dur="500"/>
                                        <p:tgtEl>
                                          <p:spTgt spid="22532">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533">
                                            <p:txEl>
                                              <p:pRg st="0" end="0"/>
                                            </p:txEl>
                                          </p:spTgt>
                                        </p:tgtEl>
                                        <p:attrNameLst>
                                          <p:attrName>style.visibility</p:attrName>
                                        </p:attrNameLst>
                                      </p:cBhvr>
                                      <p:to>
                                        <p:strVal val="visible"/>
                                      </p:to>
                                    </p:set>
                                    <p:animEffect transition="in" filter="wipe(left)">
                                      <p:cBhvr>
                                        <p:cTn id="15" dur="500"/>
                                        <p:tgtEl>
                                          <p:spTgt spid="22533">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534">
                                            <p:txEl>
                                              <p:pRg st="0" end="0"/>
                                            </p:txEl>
                                          </p:spTgt>
                                        </p:tgtEl>
                                        <p:attrNameLst>
                                          <p:attrName>style.visibility</p:attrName>
                                        </p:attrNameLst>
                                      </p:cBhvr>
                                      <p:to>
                                        <p:strVal val="visible"/>
                                      </p:to>
                                    </p:set>
                                    <p:animEffect transition="in" filter="wipe(left)">
                                      <p:cBhvr>
                                        <p:cTn id="19" dur="500"/>
                                        <p:tgtEl>
                                          <p:spTgt spid="22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2" grpId="0" build="p" autoUpdateAnimBg="0"/>
      <p:bldP spid="22533" grpId="0" build="p" autoUpdateAnimBg="0"/>
      <p:bldP spid="2253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9388" y="115888"/>
            <a:ext cx="2224087"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zh-CN" altLang="en-US" sz="3200">
                <a:latin typeface="楷体_GB2312" pitchFamily="49" charset="-122"/>
              </a:rPr>
              <a:t>概括地说，</a:t>
            </a:r>
          </a:p>
        </p:txBody>
      </p:sp>
      <p:sp>
        <p:nvSpPr>
          <p:cNvPr id="9219" name="Text Box 3"/>
          <p:cNvSpPr txBox="1">
            <a:spLocks noChangeArrowheads="1"/>
          </p:cNvSpPr>
          <p:nvPr/>
        </p:nvSpPr>
        <p:spPr bwMode="auto">
          <a:xfrm>
            <a:off x="144463" y="908050"/>
            <a:ext cx="882015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楷体_GB2312" pitchFamily="49" charset="-122"/>
              </a:defRPr>
            </a:lvl1pPr>
            <a:lvl2pPr marL="742950" indent="-285750" eaLnBrk="0" hangingPunct="0">
              <a:defRPr kumimoji="1" sz="2400">
                <a:solidFill>
                  <a:schemeClr val="tx1"/>
                </a:solidFill>
                <a:latin typeface="Times New Roman" pitchFamily="18" charset="0"/>
                <a:ea typeface="楷体_GB2312" pitchFamily="49" charset="-122"/>
              </a:defRPr>
            </a:lvl2pPr>
            <a:lvl3pPr marL="1143000" indent="-228600" eaLnBrk="0" hangingPunct="0">
              <a:defRPr kumimoji="1" sz="2400">
                <a:solidFill>
                  <a:schemeClr val="tx1"/>
                </a:solidFill>
                <a:latin typeface="Times New Roman" pitchFamily="18" charset="0"/>
                <a:ea typeface="楷体_GB2312" pitchFamily="49" charset="-122"/>
              </a:defRPr>
            </a:lvl3pPr>
            <a:lvl4pPr marL="1600200" indent="-228600" eaLnBrk="0" hangingPunct="0">
              <a:defRPr kumimoji="1" sz="2400">
                <a:solidFill>
                  <a:schemeClr val="tx1"/>
                </a:solidFill>
                <a:latin typeface="Times New Roman" pitchFamily="18" charset="0"/>
                <a:ea typeface="楷体_GB2312" pitchFamily="49" charset="-122"/>
              </a:defRPr>
            </a:lvl4pPr>
            <a:lvl5pPr marL="2057400" indent="-228600" eaLnBrk="0" hangingPunct="0">
              <a:defRPr kumimoji="1"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楷体_GB2312" pitchFamily="49" charset="-122"/>
              </a:defRPr>
            </a:lvl9pPr>
          </a:lstStyle>
          <a:p>
            <a:pPr eaLnBrk="1" hangingPunct="1">
              <a:lnSpc>
                <a:spcPct val="115000"/>
              </a:lnSpc>
            </a:pPr>
            <a:r>
              <a:rPr lang="en-US" altLang="zh-CN" sz="3200">
                <a:latin typeface="楷体_GB2312" pitchFamily="49" charset="-122"/>
              </a:rPr>
              <a:t>  </a:t>
            </a:r>
            <a:r>
              <a:rPr lang="zh-CN" altLang="en-US" sz="3200">
                <a:latin typeface="楷体_GB2312" pitchFamily="49" charset="-122"/>
              </a:rPr>
              <a:t>数据结构是一门讨论</a:t>
            </a:r>
            <a:r>
              <a:rPr lang="zh-CN" altLang="en-US" sz="3200"/>
              <a:t>“</a:t>
            </a:r>
            <a:r>
              <a:rPr lang="zh-CN" altLang="en-US" sz="3200">
                <a:latin typeface="楷体_GB2312" pitchFamily="49" charset="-122"/>
              </a:rPr>
              <a:t>描述现实世界实体的数学模型</a:t>
            </a:r>
            <a:r>
              <a:rPr lang="en-US" altLang="zh-CN" sz="3200">
                <a:latin typeface="楷体_GB2312" pitchFamily="49" charset="-122"/>
              </a:rPr>
              <a:t>(</a:t>
            </a:r>
            <a:r>
              <a:rPr lang="zh-CN" altLang="en-US" sz="3200">
                <a:latin typeface="楷体_GB2312" pitchFamily="49" charset="-122"/>
              </a:rPr>
              <a:t>非数值计算</a:t>
            </a:r>
            <a:r>
              <a:rPr lang="en-US" altLang="zh-CN" sz="3200">
                <a:latin typeface="楷体_GB2312" pitchFamily="49" charset="-122"/>
              </a:rPr>
              <a:t>)</a:t>
            </a:r>
            <a:r>
              <a:rPr lang="zh-CN" altLang="en-US" sz="3200">
                <a:latin typeface="楷体_GB2312" pitchFamily="49" charset="-122"/>
              </a:rPr>
              <a:t>及其上的操作在计算机中如何表示和实现</a:t>
            </a:r>
            <a:r>
              <a:rPr lang="zh-CN" altLang="en-US" sz="3200"/>
              <a:t>”</a:t>
            </a:r>
            <a:r>
              <a:rPr lang="zh-CN" altLang="en-US" sz="3200">
                <a:latin typeface="楷体_GB2312" pitchFamily="49" charset="-122"/>
              </a:rPr>
              <a:t>的学科。</a:t>
            </a:r>
          </a:p>
        </p:txBody>
      </p:sp>
      <p:sp>
        <p:nvSpPr>
          <p:cNvPr id="24582" name="Rectangle 6"/>
          <p:cNvSpPr>
            <a:spLocks noChangeArrowheads="1"/>
          </p:cNvSpPr>
          <p:nvPr/>
        </p:nvSpPr>
        <p:spPr bwMode="auto">
          <a:xfrm>
            <a:off x="250825" y="3716338"/>
            <a:ext cx="842645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a:latin typeface="楷体_GB2312" pitchFamily="49" charset="-122"/>
              </a:rPr>
              <a:t>计算机的程序是对信息进行加工处理。在大多数情况下，这些信息是有组织的，信息（数据）之间往往具有重要的结构关系，这就是数据结构的内容。那么，什么是数据结构呢？先看以下几个例子。</a:t>
            </a:r>
          </a:p>
        </p:txBody>
      </p:sp>
      <p:sp>
        <p:nvSpPr>
          <p:cNvPr id="24583" name="Rectangle 7"/>
          <p:cNvSpPr>
            <a:spLocks noChangeArrowheads="1"/>
          </p:cNvSpPr>
          <p:nvPr/>
        </p:nvSpPr>
        <p:spPr bwMode="auto">
          <a:xfrm>
            <a:off x="250825" y="2892425"/>
            <a:ext cx="3536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000099"/>
                </a:solidFill>
                <a:latin typeface="楷体_GB2312" pitchFamily="49" charset="-122"/>
              </a:rPr>
              <a:t>什么是数据结构</a:t>
            </a:r>
            <a:r>
              <a:rPr lang="zh-CN" altLang="en-US" sz="4000">
                <a:solidFill>
                  <a:srgbClr val="000099"/>
                </a:solidFill>
                <a:latin typeface="楷体_GB2312"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250825" y="765175"/>
            <a:ext cx="864235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t>      </a:t>
            </a:r>
            <a:r>
              <a:rPr lang="zh-CN" altLang="en-US" sz="3200"/>
              <a:t>设有一个电话号码薄，它记录了</a:t>
            </a:r>
            <a:r>
              <a:rPr lang="en-US" altLang="zh-CN" sz="3200"/>
              <a:t>N</a:t>
            </a:r>
            <a:r>
              <a:rPr lang="zh-CN" altLang="en-US" sz="3200"/>
              <a:t>个部门的名字和其相应的电话号码，假定按如下形式安排：</a:t>
            </a:r>
          </a:p>
          <a:p>
            <a:pPr>
              <a:lnSpc>
                <a:spcPct val="120000"/>
              </a:lnSpc>
            </a:pPr>
            <a:r>
              <a:rPr lang="zh-CN" altLang="en-US" sz="3200"/>
              <a:t>                   </a:t>
            </a:r>
            <a:r>
              <a:rPr lang="en-US" altLang="zh-CN" sz="3200"/>
              <a:t>(a1</a:t>
            </a:r>
            <a:r>
              <a:rPr lang="zh-CN" altLang="en-US" sz="3200"/>
              <a:t>，</a:t>
            </a:r>
            <a:r>
              <a:rPr lang="en-US" altLang="zh-CN" sz="3200"/>
              <a:t>b1)(a2</a:t>
            </a:r>
            <a:r>
              <a:rPr lang="zh-CN" altLang="en-US" sz="3200"/>
              <a:t>，</a:t>
            </a:r>
            <a:r>
              <a:rPr lang="en-US" altLang="zh-CN" sz="3200"/>
              <a:t>b2)…(an</a:t>
            </a:r>
            <a:r>
              <a:rPr lang="zh-CN" altLang="en-US" sz="3200"/>
              <a:t>，</a:t>
            </a:r>
            <a:r>
              <a:rPr lang="en-US" altLang="zh-CN" sz="3200"/>
              <a:t>bn)</a:t>
            </a:r>
          </a:p>
          <a:p>
            <a:pPr>
              <a:lnSpc>
                <a:spcPct val="120000"/>
              </a:lnSpc>
            </a:pPr>
            <a:r>
              <a:rPr lang="en-US" altLang="zh-CN" sz="3200"/>
              <a:t>       </a:t>
            </a:r>
            <a:r>
              <a:rPr lang="zh-CN" altLang="en-US" sz="3200"/>
              <a:t>其中</a:t>
            </a:r>
            <a:r>
              <a:rPr lang="en-US" altLang="zh-CN" sz="3200"/>
              <a:t>ai</a:t>
            </a:r>
            <a:r>
              <a:rPr lang="zh-CN" altLang="en-US" sz="3200"/>
              <a:t>，</a:t>
            </a:r>
            <a:r>
              <a:rPr lang="en-US" altLang="zh-CN" sz="3200"/>
              <a:t>bi(i=1</a:t>
            </a:r>
            <a:r>
              <a:rPr lang="zh-CN" altLang="en-US" sz="3200"/>
              <a:t>，</a:t>
            </a:r>
            <a:r>
              <a:rPr lang="en-US" altLang="zh-CN" sz="3200"/>
              <a:t>2…n) </a:t>
            </a:r>
            <a:r>
              <a:rPr lang="zh-CN" altLang="en-US" sz="3200"/>
              <a:t>分别表示某部门的名字和对应的电话号码要求设计一个算法。当给定任何一个部门的名字时，该算法能够打印出对应的电话号码，如果该电话簿中根本就没有这个部门，则该算法也能够报告没有这个部门的标志。</a:t>
            </a:r>
          </a:p>
        </p:txBody>
      </p:sp>
      <p:sp>
        <p:nvSpPr>
          <p:cNvPr id="10243" name="Rectangle 5"/>
          <p:cNvSpPr>
            <a:spLocks noChangeArrowheads="1"/>
          </p:cNvSpPr>
          <p:nvPr/>
        </p:nvSpPr>
        <p:spPr bwMode="auto">
          <a:xfrm>
            <a:off x="179388" y="115888"/>
            <a:ext cx="4248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0066FF"/>
                </a:solidFill>
              </a:rPr>
              <a:t>例</a:t>
            </a:r>
            <a:r>
              <a:rPr lang="en-US" altLang="zh-CN" sz="3200">
                <a:solidFill>
                  <a:srgbClr val="0066FF"/>
                </a:solidFill>
              </a:rPr>
              <a:t>1  </a:t>
            </a:r>
            <a:r>
              <a:rPr lang="zh-CN" altLang="en-US" sz="3200">
                <a:solidFill>
                  <a:srgbClr val="0066FF"/>
                </a:solidFill>
              </a:rPr>
              <a:t>电话号码查询系统</a:t>
            </a:r>
          </a:p>
        </p:txBody>
      </p:sp>
    </p:spTree>
  </p:cSld>
  <p:clrMapOvr>
    <a:masterClrMapping/>
  </p:clrMapOvr>
  <p:transition>
    <p:pull dir="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3466</TotalTime>
  <Words>6845</Words>
  <Application>Microsoft Office PowerPoint</Application>
  <PresentationFormat>全屏显示(4:3)</PresentationFormat>
  <Paragraphs>612</Paragraphs>
  <Slides>64</Slides>
  <Notes>45</Notes>
  <HiddenSlides>5</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Times New Roman</vt:lpstr>
      <vt:lpstr>楷体_GB2312</vt:lpstr>
      <vt:lpstr>Arial</vt:lpstr>
      <vt:lpstr>宋体</vt:lpstr>
      <vt:lpstr>隶书</vt:lpstr>
      <vt:lpstr>黑体</vt:lpstr>
      <vt:lpstr>Symbol</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aaaa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lx</cp:lastModifiedBy>
  <cp:revision>159</cp:revision>
  <dcterms:created xsi:type="dcterms:W3CDTF">2001-08-11T14:43:32Z</dcterms:created>
  <dcterms:modified xsi:type="dcterms:W3CDTF">2022-02-13T03:57:36Z</dcterms:modified>
</cp:coreProperties>
</file>