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322" r:id="rId3"/>
    <p:sldId id="411" r:id="rId4"/>
    <p:sldId id="258" r:id="rId5"/>
    <p:sldId id="259" r:id="rId6"/>
    <p:sldId id="412" r:id="rId7"/>
    <p:sldId id="442" r:id="rId8"/>
    <p:sldId id="443" r:id="rId9"/>
    <p:sldId id="260" r:id="rId10"/>
    <p:sldId id="357" r:id="rId11"/>
    <p:sldId id="264" r:id="rId12"/>
    <p:sldId id="262" r:id="rId13"/>
    <p:sldId id="414" r:id="rId14"/>
    <p:sldId id="381" r:id="rId15"/>
    <p:sldId id="324" r:id="rId16"/>
    <p:sldId id="358" r:id="rId17"/>
    <p:sldId id="325" r:id="rId18"/>
    <p:sldId id="415" r:id="rId19"/>
    <p:sldId id="416" r:id="rId20"/>
    <p:sldId id="418" r:id="rId21"/>
    <p:sldId id="417" r:id="rId22"/>
    <p:sldId id="276" r:id="rId23"/>
    <p:sldId id="277" r:id="rId24"/>
    <p:sldId id="267" r:id="rId25"/>
    <p:sldId id="419" r:id="rId26"/>
    <p:sldId id="268" r:id="rId27"/>
    <p:sldId id="269" r:id="rId28"/>
    <p:sldId id="420" r:id="rId29"/>
    <p:sldId id="270" r:id="rId30"/>
    <p:sldId id="366" r:id="rId31"/>
    <p:sldId id="421" r:id="rId32"/>
    <p:sldId id="422" r:id="rId33"/>
    <p:sldId id="329" r:id="rId34"/>
    <p:sldId id="330" r:id="rId35"/>
    <p:sldId id="275" r:id="rId36"/>
    <p:sldId id="394" r:id="rId37"/>
    <p:sldId id="279" r:id="rId38"/>
    <p:sldId id="331" r:id="rId39"/>
    <p:sldId id="426" r:id="rId40"/>
    <p:sldId id="395" r:id="rId41"/>
    <p:sldId id="389" r:id="rId42"/>
    <p:sldId id="385" r:id="rId43"/>
    <p:sldId id="386" r:id="rId44"/>
    <p:sldId id="388" r:id="rId45"/>
    <p:sldId id="390" r:id="rId46"/>
    <p:sldId id="391" r:id="rId47"/>
    <p:sldId id="396" r:id="rId48"/>
    <p:sldId id="283" r:id="rId49"/>
    <p:sldId id="368" r:id="rId50"/>
    <p:sldId id="284" r:id="rId51"/>
    <p:sldId id="397" r:id="rId52"/>
    <p:sldId id="400" r:id="rId53"/>
    <p:sldId id="286" r:id="rId54"/>
    <p:sldId id="287" r:id="rId55"/>
    <p:sldId id="369" r:id="rId56"/>
    <p:sldId id="288" r:id="rId57"/>
    <p:sldId id="428" r:id="rId58"/>
    <p:sldId id="429" r:id="rId59"/>
    <p:sldId id="289" r:id="rId60"/>
    <p:sldId id="290" r:id="rId61"/>
    <p:sldId id="336" r:id="rId62"/>
    <p:sldId id="292" r:id="rId63"/>
    <p:sldId id="401" r:id="rId64"/>
    <p:sldId id="430" r:id="rId65"/>
    <p:sldId id="444" r:id="rId66"/>
    <p:sldId id="445" r:id="rId67"/>
    <p:sldId id="451" r:id="rId68"/>
    <p:sldId id="294" r:id="rId69"/>
    <p:sldId id="295" r:id="rId70"/>
    <p:sldId id="402" r:id="rId71"/>
    <p:sldId id="370" r:id="rId72"/>
    <p:sldId id="405" r:id="rId73"/>
    <p:sldId id="337" r:id="rId74"/>
    <p:sldId id="435" r:id="rId75"/>
    <p:sldId id="437" r:id="rId76"/>
    <p:sldId id="438" r:id="rId77"/>
    <p:sldId id="436" r:id="rId78"/>
    <p:sldId id="372" r:id="rId79"/>
    <p:sldId id="439" r:id="rId80"/>
    <p:sldId id="440" r:id="rId81"/>
    <p:sldId id="373" r:id="rId82"/>
    <p:sldId id="407" r:id="rId83"/>
    <p:sldId id="404" r:id="rId84"/>
    <p:sldId id="298" r:id="rId85"/>
    <p:sldId id="299" r:id="rId86"/>
    <p:sldId id="300" r:id="rId87"/>
    <p:sldId id="410" r:id="rId88"/>
    <p:sldId id="441" r:id="rId89"/>
    <p:sldId id="301" r:id="rId90"/>
    <p:sldId id="409" r:id="rId91"/>
    <p:sldId id="302" r:id="rId92"/>
    <p:sldId id="363" r:id="rId93"/>
    <p:sldId id="378" r:id="rId94"/>
    <p:sldId id="304" r:id="rId95"/>
    <p:sldId id="317" r:id="rId96"/>
    <p:sldId id="343" r:id="rId97"/>
    <p:sldId id="318" r:id="rId98"/>
    <p:sldId id="319" r:id="rId99"/>
    <p:sldId id="320" r:id="rId100"/>
    <p:sldId id="384" r:id="rId101"/>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5pPr>
    <a:lvl6pPr marL="2286000" algn="l" defTabSz="914400" rtl="0" eaLnBrk="1" latinLnBrk="0" hangingPunct="1">
      <a:defRPr kumimoji="1" sz="2400" kern="1200">
        <a:solidFill>
          <a:schemeClr val="tx1"/>
        </a:solidFill>
        <a:latin typeface="Times New Roman" pitchFamily="18" charset="0"/>
        <a:ea typeface="黑体" pitchFamily="49" charset="-122"/>
        <a:cs typeface="+mn-cs"/>
      </a:defRPr>
    </a:lvl6pPr>
    <a:lvl7pPr marL="2743200" algn="l" defTabSz="914400" rtl="0" eaLnBrk="1" latinLnBrk="0" hangingPunct="1">
      <a:defRPr kumimoji="1" sz="2400" kern="1200">
        <a:solidFill>
          <a:schemeClr val="tx1"/>
        </a:solidFill>
        <a:latin typeface="Times New Roman" pitchFamily="18" charset="0"/>
        <a:ea typeface="黑体" pitchFamily="49" charset="-122"/>
        <a:cs typeface="+mn-cs"/>
      </a:defRPr>
    </a:lvl7pPr>
    <a:lvl8pPr marL="3200400" algn="l" defTabSz="914400" rtl="0" eaLnBrk="1" latinLnBrk="0" hangingPunct="1">
      <a:defRPr kumimoji="1" sz="2400" kern="1200">
        <a:solidFill>
          <a:schemeClr val="tx1"/>
        </a:solidFill>
        <a:latin typeface="Times New Roman" pitchFamily="18" charset="0"/>
        <a:ea typeface="黑体" pitchFamily="49" charset="-122"/>
        <a:cs typeface="+mn-cs"/>
      </a:defRPr>
    </a:lvl8pPr>
    <a:lvl9pPr marL="3657600" algn="l" defTabSz="914400" rtl="0" eaLnBrk="1" latinLnBrk="0" hangingPunct="1">
      <a:defRPr kumimoji="1" sz="2400" kern="1200">
        <a:solidFill>
          <a:schemeClr val="tx1"/>
        </a:solidFill>
        <a:latin typeface="Times New Roman" pitchFamily="18"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FF66FF"/>
    <a:srgbClr val="FF33CC"/>
    <a:srgbClr val="003366"/>
    <a:srgbClr val="006666"/>
    <a:srgbClr val="006600"/>
    <a:srgbClr val="FFCC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3" autoAdjust="0"/>
    <p:restoredTop sz="94660"/>
  </p:normalViewPr>
  <p:slideViewPr>
    <p:cSldViewPr>
      <p:cViewPr varScale="1">
        <p:scale>
          <a:sx n="96" d="100"/>
          <a:sy n="96" d="100"/>
        </p:scale>
        <p:origin x="-645" y="-51"/>
      </p:cViewPr>
      <p:guideLst>
        <p:guide orient="horz" pos="3024"/>
        <p:guide pos="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28" d="100"/>
          <a:sy n="28" d="100"/>
        </p:scale>
        <p:origin x="-1262" y="-77"/>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4710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105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F2668843-3E62-4F1C-9005-D7F802A52140}" type="slidenum">
              <a:rPr lang="en-US" altLang="zh-CN"/>
              <a:pPr>
                <a:defRPr/>
              </a:pPr>
              <a:t>‹#›</a:t>
            </a:fld>
            <a:endParaRPr lang="en-US" altLang="zh-CN"/>
          </a:p>
        </p:txBody>
      </p:sp>
    </p:spTree>
    <p:extLst>
      <p:ext uri="{BB962C8B-B14F-4D97-AF65-F5344CB8AC3E}">
        <p14:creationId xmlns:p14="http://schemas.microsoft.com/office/powerpoint/2010/main" val="10134060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5F1948-C116-481A-9D57-894A184F5490}" type="slidenum">
              <a:rPr lang="en-US" altLang="zh-CN"/>
              <a:pPr>
                <a:defRPr/>
              </a:pPr>
              <a:t>‹#›</a:t>
            </a:fld>
            <a:endParaRPr lang="en-US" altLang="zh-CN"/>
          </a:p>
        </p:txBody>
      </p:sp>
    </p:spTree>
    <p:extLst>
      <p:ext uri="{BB962C8B-B14F-4D97-AF65-F5344CB8AC3E}">
        <p14:creationId xmlns:p14="http://schemas.microsoft.com/office/powerpoint/2010/main" val="745894330"/>
      </p:ext>
    </p:extLst>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211CAB5-A743-4D18-B392-C072F3D290FF}" type="slidenum">
              <a:rPr lang="en-US" altLang="zh-CN"/>
              <a:pPr>
                <a:defRPr/>
              </a:pPr>
              <a:t>‹#›</a:t>
            </a:fld>
            <a:endParaRPr lang="en-US" altLang="zh-CN"/>
          </a:p>
        </p:txBody>
      </p:sp>
    </p:spTree>
    <p:extLst>
      <p:ext uri="{BB962C8B-B14F-4D97-AF65-F5344CB8AC3E}">
        <p14:creationId xmlns:p14="http://schemas.microsoft.com/office/powerpoint/2010/main" val="2135330034"/>
      </p:ext>
    </p:extLst>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FFCC5CC-37C0-4FA0-8B7D-92DBADEEECAA}" type="slidenum">
              <a:rPr lang="en-US" altLang="zh-CN"/>
              <a:pPr>
                <a:defRPr/>
              </a:pPr>
              <a:t>‹#›</a:t>
            </a:fld>
            <a:endParaRPr lang="en-US" altLang="zh-CN"/>
          </a:p>
        </p:txBody>
      </p:sp>
    </p:spTree>
    <p:extLst>
      <p:ext uri="{BB962C8B-B14F-4D97-AF65-F5344CB8AC3E}">
        <p14:creationId xmlns:p14="http://schemas.microsoft.com/office/powerpoint/2010/main" val="3557322564"/>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96AA806-555A-4CC3-92F8-B268D4C8FA44}" type="slidenum">
              <a:rPr lang="en-US" altLang="zh-CN"/>
              <a:pPr>
                <a:defRPr/>
              </a:pPr>
              <a:t>‹#›</a:t>
            </a:fld>
            <a:endParaRPr lang="en-US" altLang="zh-CN"/>
          </a:p>
        </p:txBody>
      </p:sp>
    </p:spTree>
    <p:extLst>
      <p:ext uri="{BB962C8B-B14F-4D97-AF65-F5344CB8AC3E}">
        <p14:creationId xmlns:p14="http://schemas.microsoft.com/office/powerpoint/2010/main" val="117041684"/>
      </p:ext>
    </p:extLst>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9AE9BA-88FF-4616-A761-1F24C5A8838E}" type="slidenum">
              <a:rPr lang="en-US" altLang="zh-CN"/>
              <a:pPr>
                <a:defRPr/>
              </a:pPr>
              <a:t>‹#›</a:t>
            </a:fld>
            <a:endParaRPr lang="en-US" altLang="zh-CN"/>
          </a:p>
        </p:txBody>
      </p:sp>
    </p:spTree>
    <p:extLst>
      <p:ext uri="{BB962C8B-B14F-4D97-AF65-F5344CB8AC3E}">
        <p14:creationId xmlns:p14="http://schemas.microsoft.com/office/powerpoint/2010/main" val="156710324"/>
      </p:ext>
    </p:extLst>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EAE3E58-76B0-494C-BF0D-865D612F7459}" type="slidenum">
              <a:rPr lang="en-US" altLang="zh-CN"/>
              <a:pPr>
                <a:defRPr/>
              </a:pPr>
              <a:t>‹#›</a:t>
            </a:fld>
            <a:endParaRPr lang="en-US" altLang="zh-CN"/>
          </a:p>
        </p:txBody>
      </p:sp>
    </p:spTree>
    <p:extLst>
      <p:ext uri="{BB962C8B-B14F-4D97-AF65-F5344CB8AC3E}">
        <p14:creationId xmlns:p14="http://schemas.microsoft.com/office/powerpoint/2010/main" val="49352727"/>
      </p:ext>
    </p:extLst>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EA61EDB-22C2-425E-A1CD-19554742D360}" type="slidenum">
              <a:rPr lang="en-US" altLang="zh-CN"/>
              <a:pPr>
                <a:defRPr/>
              </a:pPr>
              <a:t>‹#›</a:t>
            </a:fld>
            <a:endParaRPr lang="en-US" altLang="zh-CN"/>
          </a:p>
        </p:txBody>
      </p:sp>
    </p:spTree>
    <p:extLst>
      <p:ext uri="{BB962C8B-B14F-4D97-AF65-F5344CB8AC3E}">
        <p14:creationId xmlns:p14="http://schemas.microsoft.com/office/powerpoint/2010/main" val="393388467"/>
      </p:ext>
    </p:extLst>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DCB07D5-C6EB-4D0E-B566-3DB72546D8DC}" type="slidenum">
              <a:rPr lang="en-US" altLang="zh-CN"/>
              <a:pPr>
                <a:defRPr/>
              </a:pPr>
              <a:t>‹#›</a:t>
            </a:fld>
            <a:endParaRPr lang="en-US" altLang="zh-CN"/>
          </a:p>
        </p:txBody>
      </p:sp>
    </p:spTree>
    <p:extLst>
      <p:ext uri="{BB962C8B-B14F-4D97-AF65-F5344CB8AC3E}">
        <p14:creationId xmlns:p14="http://schemas.microsoft.com/office/powerpoint/2010/main" val="1733957624"/>
      </p:ext>
    </p:extLst>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FD1D338-DCC7-4D44-B981-9A34D22D8D7D}" type="slidenum">
              <a:rPr lang="en-US" altLang="zh-CN"/>
              <a:pPr>
                <a:defRPr/>
              </a:pPr>
              <a:t>‹#›</a:t>
            </a:fld>
            <a:endParaRPr lang="en-US" altLang="zh-CN"/>
          </a:p>
        </p:txBody>
      </p:sp>
    </p:spTree>
    <p:extLst>
      <p:ext uri="{BB962C8B-B14F-4D97-AF65-F5344CB8AC3E}">
        <p14:creationId xmlns:p14="http://schemas.microsoft.com/office/powerpoint/2010/main" val="206649649"/>
      </p:ext>
    </p:extLst>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1CD7BFE-68AC-4A61-88D6-BAEFF724DA84}" type="slidenum">
              <a:rPr lang="en-US" altLang="zh-CN"/>
              <a:pPr>
                <a:defRPr/>
              </a:pPr>
              <a:t>‹#›</a:t>
            </a:fld>
            <a:endParaRPr lang="en-US" altLang="zh-CN"/>
          </a:p>
        </p:txBody>
      </p:sp>
    </p:spTree>
    <p:extLst>
      <p:ext uri="{BB962C8B-B14F-4D97-AF65-F5344CB8AC3E}">
        <p14:creationId xmlns:p14="http://schemas.microsoft.com/office/powerpoint/2010/main" val="2263000603"/>
      </p:ext>
    </p:extLst>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0EB25B1-ED29-414E-9AAF-3A5F90DB6257}" type="slidenum">
              <a:rPr lang="en-US" altLang="zh-CN"/>
              <a:pPr>
                <a:defRPr/>
              </a:pPr>
              <a:t>‹#›</a:t>
            </a:fld>
            <a:endParaRPr lang="en-US" altLang="zh-CN"/>
          </a:p>
        </p:txBody>
      </p:sp>
    </p:spTree>
    <p:extLst>
      <p:ext uri="{BB962C8B-B14F-4D97-AF65-F5344CB8AC3E}">
        <p14:creationId xmlns:p14="http://schemas.microsoft.com/office/powerpoint/2010/main" val="1004044980"/>
      </p:ext>
    </p:extLst>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mn-ea"/>
              </a:defRPr>
            </a:lvl1pPr>
          </a:lstStyle>
          <a:p>
            <a:pPr>
              <a:defRPr/>
            </a:pPr>
            <a:fld id="{1C9E1674-F8CA-46DC-80D3-9E773CA6D7C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ll dir="rd"/>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Microsoft_Excel_97-2003____1.xls"/><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6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6.emf"/><Relationship Id="rId5" Type="http://schemas.openxmlformats.org/officeDocument/2006/relationships/oleObject" Target="../embeddings/oleObject2.bin"/><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6.bin"/><Relationship Id="rId4" Type="http://schemas.openxmlformats.org/officeDocument/2006/relationships/image" Target="../media/image19.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2.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10.bin"/><Relationship Id="rId4" Type="http://schemas.openxmlformats.org/officeDocument/2006/relationships/image" Target="../media/image2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32.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4.emf"/><Relationship Id="rId5" Type="http://schemas.openxmlformats.org/officeDocument/2006/relationships/oleObject" Target="../embeddings/oleObject13.bin"/><Relationship Id="rId4" Type="http://schemas.openxmlformats.org/officeDocument/2006/relationships/image" Target="../media/image3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 Target="slide81.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slide" Target="slide81.xml"/></Relationships>
</file>

<file path=ppt/slides/_rels/slide7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7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1.png"/><Relationship Id="rId7"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2.png"/><Relationship Id="rId4" Type="http://schemas.openxmlformats.org/officeDocument/2006/relationships/image" Target="../media/image46.png"/><Relationship Id="rId9" Type="http://schemas.openxmlformats.org/officeDocument/2006/relationships/image" Target="../media/image50.png"/></Relationships>
</file>

<file path=ppt/slides/_rels/slide77.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58.jpeg"/><Relationship Id="rId3" Type="http://schemas.openxmlformats.org/officeDocument/2006/relationships/image" Target="../media/image52.png"/><Relationship Id="rId7" Type="http://schemas.openxmlformats.org/officeDocument/2006/relationships/image" Target="../media/image49.png"/><Relationship Id="rId12" Type="http://schemas.openxmlformats.org/officeDocument/2006/relationships/image" Target="../media/image57.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6.png"/><Relationship Id="rId5" Type="http://schemas.openxmlformats.org/officeDocument/2006/relationships/image" Target="../media/image41.png"/><Relationship Id="rId10" Type="http://schemas.openxmlformats.org/officeDocument/2006/relationships/image" Target="../media/image55.png"/><Relationship Id="rId4" Type="http://schemas.openxmlformats.org/officeDocument/2006/relationships/image" Target="../media/image53.png"/><Relationship Id="rId9" Type="http://schemas.openxmlformats.org/officeDocument/2006/relationships/image" Target="../media/image54.png"/><Relationship Id="rId14" Type="http://schemas.openxmlformats.org/officeDocument/2006/relationships/image" Target="../media/image5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WordArt 24"/>
          <p:cNvSpPr>
            <a:spLocks noChangeArrowheads="1" noChangeShapeType="1" noTextEdit="1"/>
          </p:cNvSpPr>
          <p:nvPr/>
        </p:nvSpPr>
        <p:spPr bwMode="auto">
          <a:xfrm>
            <a:off x="1763713" y="1557338"/>
            <a:ext cx="5638800" cy="3962400"/>
          </a:xfrm>
          <a:prstGeom prst="rect">
            <a:avLst/>
          </a:prstGeom>
        </p:spPr>
        <p:txBody>
          <a:bodyPr wrap="none" fromWordArt="1">
            <a:prstTxWarp prst="textSlantUp">
              <a:avLst>
                <a:gd name="adj" fmla="val 292"/>
              </a:avLst>
            </a:prstTxWarp>
          </a:bodyPr>
          <a:lstStyle/>
          <a:p>
            <a:pPr algn="ctr"/>
            <a:r>
              <a:rPr lang="zh-CN" altLang="en-US" sz="3600" kern="10">
                <a:ln w="9525">
                  <a:solidFill>
                    <a:srgbClr val="339966"/>
                  </a:solidFill>
                  <a:round/>
                  <a:headEnd/>
                  <a:tailEnd/>
                </a:ln>
                <a:solidFill>
                  <a:srgbClr val="1560AB"/>
                </a:solidFill>
                <a:latin typeface="华文彩云"/>
                <a:ea typeface="华文彩云"/>
              </a:rPr>
              <a:t>第十章</a:t>
            </a:r>
          </a:p>
          <a:p>
            <a:pPr algn="ctr"/>
            <a:endParaRPr lang="zh-CN" altLang="en-US" sz="3600" kern="10">
              <a:ln w="9525">
                <a:solidFill>
                  <a:srgbClr val="339966"/>
                </a:solidFill>
                <a:round/>
                <a:headEnd/>
                <a:tailEnd/>
              </a:ln>
              <a:solidFill>
                <a:srgbClr val="1560AB"/>
              </a:solidFill>
              <a:latin typeface="华文彩云"/>
              <a:ea typeface="华文彩云"/>
            </a:endParaRPr>
          </a:p>
          <a:p>
            <a:pPr algn="ctr"/>
            <a:r>
              <a:rPr lang="zh-CN" altLang="en-US" sz="3600" kern="10">
                <a:ln w="9525">
                  <a:solidFill>
                    <a:srgbClr val="339966"/>
                  </a:solidFill>
                  <a:round/>
                  <a:headEnd/>
                  <a:tailEnd/>
                </a:ln>
                <a:solidFill>
                  <a:srgbClr val="1560AB"/>
                </a:solidFill>
                <a:latin typeface="华文彩云"/>
                <a:ea typeface="华文彩云"/>
              </a:rPr>
              <a:t>排序</a:t>
            </a:r>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1026"/>
          <p:cNvSpPr txBox="1">
            <a:spLocks noChangeArrowheads="1"/>
          </p:cNvSpPr>
          <p:nvPr/>
        </p:nvSpPr>
        <p:spPr bwMode="auto">
          <a:xfrm>
            <a:off x="250825" y="1484313"/>
            <a:ext cx="18145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solidFill>
                  <a:srgbClr val="800080"/>
                </a:solidFill>
                <a:ea typeface="楷体_GB2312" pitchFamily="49" charset="-122"/>
              </a:rPr>
              <a:t>1. </a:t>
            </a:r>
            <a:r>
              <a:rPr lang="zh-CN" altLang="en-US" sz="3200" b="1">
                <a:solidFill>
                  <a:srgbClr val="800080"/>
                </a:solidFill>
                <a:ea typeface="楷体_GB2312" pitchFamily="49" charset="-122"/>
              </a:rPr>
              <a:t>插入类</a:t>
            </a:r>
          </a:p>
        </p:txBody>
      </p:sp>
      <p:sp>
        <p:nvSpPr>
          <p:cNvPr id="12291" name="Text Box 1027"/>
          <p:cNvSpPr txBox="1">
            <a:spLocks noChangeArrowheads="1"/>
          </p:cNvSpPr>
          <p:nvPr/>
        </p:nvSpPr>
        <p:spPr bwMode="auto">
          <a:xfrm>
            <a:off x="107950" y="1944688"/>
            <a:ext cx="88201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50000"/>
              </a:lnSpc>
            </a:pPr>
            <a:r>
              <a:rPr lang="zh-CN" altLang="en-US" sz="3200" b="1">
                <a:solidFill>
                  <a:srgbClr val="006666"/>
                </a:solidFill>
                <a:ea typeface="楷体_GB2312" pitchFamily="49" charset="-122"/>
              </a:rPr>
              <a:t>将无序子序列中的</a:t>
            </a:r>
            <a:r>
              <a:rPr lang="zh-CN" altLang="en-US" sz="3200" b="1">
                <a:solidFill>
                  <a:srgbClr val="9933FF"/>
                </a:solidFill>
                <a:ea typeface="楷体_GB2312" pitchFamily="49" charset="-122"/>
              </a:rPr>
              <a:t>一个或几个记录</a:t>
            </a:r>
            <a:r>
              <a:rPr lang="zh-CN" altLang="en-US" sz="3200" b="1">
                <a:solidFill>
                  <a:srgbClr val="FF0000"/>
                </a:solidFill>
                <a:ea typeface="楷体_GB2312" pitchFamily="49" charset="-122"/>
              </a:rPr>
              <a:t>“插入”</a:t>
            </a:r>
            <a:r>
              <a:rPr lang="zh-CN" altLang="en-US" sz="3200" b="1">
                <a:solidFill>
                  <a:srgbClr val="006666"/>
                </a:solidFill>
                <a:ea typeface="楷体_GB2312" pitchFamily="49" charset="-122"/>
              </a:rPr>
              <a:t>到有序序列中，从而增加记录的有序子序列的长度。</a:t>
            </a:r>
            <a:endParaRPr lang="zh-CN" altLang="en-US" sz="3200" b="1">
              <a:ea typeface="楷体_GB2312" pitchFamily="49" charset="-122"/>
            </a:endParaRPr>
          </a:p>
        </p:txBody>
      </p:sp>
      <p:sp>
        <p:nvSpPr>
          <p:cNvPr id="112650" name="Text Box 1034"/>
          <p:cNvSpPr txBox="1">
            <a:spLocks noChangeArrowheads="1"/>
          </p:cNvSpPr>
          <p:nvPr/>
        </p:nvSpPr>
        <p:spPr bwMode="auto">
          <a:xfrm>
            <a:off x="236538" y="3732213"/>
            <a:ext cx="18145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solidFill>
                  <a:srgbClr val="800080"/>
                </a:solidFill>
                <a:ea typeface="楷体_GB2312" pitchFamily="49" charset="-122"/>
              </a:rPr>
              <a:t>2. </a:t>
            </a:r>
            <a:r>
              <a:rPr lang="zh-CN" altLang="en-US" sz="3200" b="1">
                <a:solidFill>
                  <a:srgbClr val="800080"/>
                </a:solidFill>
                <a:ea typeface="楷体_GB2312" pitchFamily="49" charset="-122"/>
              </a:rPr>
              <a:t>交换类</a:t>
            </a:r>
          </a:p>
        </p:txBody>
      </p:sp>
      <p:sp>
        <p:nvSpPr>
          <p:cNvPr id="112651" name="Text Box 1035"/>
          <p:cNvSpPr txBox="1">
            <a:spLocks noChangeArrowheads="1"/>
          </p:cNvSpPr>
          <p:nvPr/>
        </p:nvSpPr>
        <p:spPr bwMode="auto">
          <a:xfrm>
            <a:off x="107950" y="4384675"/>
            <a:ext cx="8964613"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40000"/>
              </a:lnSpc>
            </a:pPr>
            <a:r>
              <a:rPr lang="zh-CN" altLang="en-US" sz="3200" b="1">
                <a:solidFill>
                  <a:srgbClr val="006666"/>
                </a:solidFill>
                <a:ea typeface="楷体_GB2312" pitchFamily="49" charset="-122"/>
              </a:rPr>
              <a:t>通过</a:t>
            </a:r>
            <a:r>
              <a:rPr lang="zh-CN" altLang="en-US" sz="3200" b="1">
                <a:solidFill>
                  <a:srgbClr val="FF0000"/>
                </a:solidFill>
                <a:ea typeface="楷体_GB2312" pitchFamily="49" charset="-122"/>
              </a:rPr>
              <a:t>“交换”</a:t>
            </a:r>
            <a:r>
              <a:rPr lang="zh-CN" altLang="en-US" sz="3200" b="1">
                <a:solidFill>
                  <a:srgbClr val="006666"/>
                </a:solidFill>
                <a:ea typeface="楷体_GB2312" pitchFamily="49" charset="-122"/>
              </a:rPr>
              <a:t>无序序列中的记录从而得到其中</a:t>
            </a:r>
            <a:r>
              <a:rPr lang="zh-CN" altLang="en-US" sz="3200" b="1">
                <a:solidFill>
                  <a:srgbClr val="9933FF"/>
                </a:solidFill>
                <a:ea typeface="楷体_GB2312" pitchFamily="49" charset="-122"/>
              </a:rPr>
              <a:t>关键字最小</a:t>
            </a:r>
            <a:r>
              <a:rPr lang="zh-CN" altLang="en-US" sz="3200" b="1">
                <a:solidFill>
                  <a:srgbClr val="006666"/>
                </a:solidFill>
                <a:ea typeface="楷体_GB2312" pitchFamily="49" charset="-122"/>
              </a:rPr>
              <a:t>或</a:t>
            </a:r>
            <a:r>
              <a:rPr lang="zh-CN" altLang="en-US" sz="3200" b="1">
                <a:solidFill>
                  <a:srgbClr val="9933FF"/>
                </a:solidFill>
                <a:ea typeface="楷体_GB2312" pitchFamily="49" charset="-122"/>
              </a:rPr>
              <a:t>最大</a:t>
            </a:r>
            <a:r>
              <a:rPr lang="zh-CN" altLang="en-US" sz="3200" b="1">
                <a:solidFill>
                  <a:srgbClr val="006666"/>
                </a:solidFill>
                <a:ea typeface="楷体_GB2312" pitchFamily="49" charset="-122"/>
              </a:rPr>
              <a:t>的记录，并将它</a:t>
            </a:r>
            <a:r>
              <a:rPr lang="zh-CN" altLang="en-US" sz="3200" b="1">
                <a:solidFill>
                  <a:srgbClr val="9933FF"/>
                </a:solidFill>
                <a:ea typeface="楷体_GB2312" pitchFamily="49" charset="-122"/>
              </a:rPr>
              <a:t>加入到有序子序列中</a:t>
            </a:r>
            <a:r>
              <a:rPr lang="zh-CN" altLang="en-US" sz="3200" b="1">
                <a:ea typeface="楷体_GB2312" pitchFamily="49" charset="-122"/>
              </a:rPr>
              <a:t>，</a:t>
            </a:r>
            <a:r>
              <a:rPr lang="zh-CN" altLang="en-US" sz="3200" b="1">
                <a:solidFill>
                  <a:srgbClr val="006666"/>
                </a:solidFill>
                <a:ea typeface="楷体_GB2312" pitchFamily="49" charset="-122"/>
              </a:rPr>
              <a:t>以此方法增加记录的有序子序列的长度。</a:t>
            </a:r>
            <a:endParaRPr lang="zh-CN" altLang="en-US" sz="3200" b="1">
              <a:ea typeface="楷体_GB2312" pitchFamily="49" charset="-122"/>
            </a:endParaRPr>
          </a:p>
        </p:txBody>
      </p:sp>
      <p:sp>
        <p:nvSpPr>
          <p:cNvPr id="12294" name="Text Box 1038"/>
          <p:cNvSpPr txBox="1">
            <a:spLocks noChangeArrowheads="1"/>
          </p:cNvSpPr>
          <p:nvPr/>
        </p:nvSpPr>
        <p:spPr bwMode="auto">
          <a:xfrm>
            <a:off x="215900" y="44450"/>
            <a:ext cx="88201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zh-CN" altLang="en-US" sz="3200" b="1">
                <a:ea typeface="楷体_GB2312" pitchFamily="49" charset="-122"/>
              </a:rPr>
              <a:t>　</a:t>
            </a:r>
            <a:r>
              <a:rPr lang="zh-CN" altLang="en-US" sz="3200" b="1">
                <a:solidFill>
                  <a:srgbClr val="006666"/>
                </a:solidFill>
                <a:ea typeface="楷体_GB2312" pitchFamily="49" charset="-122"/>
              </a:rPr>
              <a:t>基于不同的“扩大” 有序序列长度的方法，内部排序方法大致可分下列几种类型：</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650"/>
                                        </p:tgtEl>
                                        <p:attrNameLst>
                                          <p:attrName>style.visibility</p:attrName>
                                        </p:attrNameLst>
                                      </p:cBhvr>
                                      <p:to>
                                        <p:strVal val="visible"/>
                                      </p:to>
                                    </p:set>
                                    <p:animEffect transition="in" filter="wipe(down)">
                                      <p:cBhvr>
                                        <p:cTn id="7" dur="500"/>
                                        <p:tgtEl>
                                          <p:spTgt spid="112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2651"/>
                                        </p:tgtEl>
                                        <p:attrNameLst>
                                          <p:attrName>style.visibility</p:attrName>
                                        </p:attrNameLst>
                                      </p:cBhvr>
                                      <p:to>
                                        <p:strVal val="visible"/>
                                      </p:to>
                                    </p:set>
                                    <p:animEffect transition="in" filter="wipe(down)">
                                      <p:cBhvr>
                                        <p:cTn id="12" dur="500"/>
                                        <p:tgtEl>
                                          <p:spTgt spid="112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0" grpId="0" autoUpdateAnimBg="0"/>
      <p:bldP spid="112651"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9570" name="对象 1"/>
          <p:cNvGraphicFramePr>
            <a:graphicFrameLocks noChangeAspect="1"/>
          </p:cNvGraphicFramePr>
          <p:nvPr>
            <p:extLst>
              <p:ext uri="{D42A27DB-BD31-4B8C-83A1-F6EECF244321}">
                <p14:modId xmlns:p14="http://schemas.microsoft.com/office/powerpoint/2010/main" val="4222033441"/>
              </p:ext>
            </p:extLst>
          </p:nvPr>
        </p:nvGraphicFramePr>
        <p:xfrm>
          <a:off x="-12700" y="188913"/>
          <a:ext cx="9134475" cy="6535737"/>
        </p:xfrm>
        <a:graphic>
          <a:graphicData uri="http://schemas.openxmlformats.org/presentationml/2006/ole">
            <mc:AlternateContent xmlns:mc="http://schemas.openxmlformats.org/markup-compatibility/2006">
              <mc:Choice xmlns:v="urn:schemas-microsoft-com:vml" Requires="v">
                <p:oleObj spid="_x0000_s109586" name="工作表" r:id="rId3" imgW="4805137" imgH="2314806" progId="Excel.Sheet.8">
                  <p:embed/>
                </p:oleObj>
              </mc:Choice>
              <mc:Fallback>
                <p:oleObj name="工作表" r:id="rId3" imgW="4805137" imgH="2314806" progId="Excel.Sheet.8">
                  <p:embed/>
                  <p:pic>
                    <p:nvPicPr>
                      <p:cNvPr id="0" name="对象 1"/>
                      <p:cNvPicPr>
                        <a:picLocks noChangeAspect="1" noChangeArrowheads="1"/>
                      </p:cNvPicPr>
                      <p:nvPr/>
                    </p:nvPicPr>
                    <p:blipFill>
                      <a:blip r:embed="rId4"/>
                      <a:srcRect/>
                      <a:stretch>
                        <a:fillRect/>
                      </a:stretch>
                    </p:blipFill>
                    <p:spPr bwMode="auto">
                      <a:xfrm>
                        <a:off x="-12700" y="188913"/>
                        <a:ext cx="9134475" cy="6535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79388" y="188913"/>
            <a:ext cx="18145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solidFill>
                  <a:srgbClr val="800080"/>
                </a:solidFill>
                <a:ea typeface="楷体_GB2312" pitchFamily="49" charset="-122"/>
              </a:rPr>
              <a:t>3. </a:t>
            </a:r>
            <a:r>
              <a:rPr lang="zh-CN" altLang="en-US" sz="3200" b="1">
                <a:solidFill>
                  <a:srgbClr val="800080"/>
                </a:solidFill>
                <a:ea typeface="楷体_GB2312" pitchFamily="49" charset="-122"/>
              </a:rPr>
              <a:t>选择类</a:t>
            </a:r>
          </a:p>
        </p:txBody>
      </p:sp>
      <p:sp>
        <p:nvSpPr>
          <p:cNvPr id="13315" name="Text Box 4"/>
          <p:cNvSpPr txBox="1">
            <a:spLocks noChangeArrowheads="1"/>
          </p:cNvSpPr>
          <p:nvPr/>
        </p:nvSpPr>
        <p:spPr bwMode="auto">
          <a:xfrm>
            <a:off x="358775" y="908050"/>
            <a:ext cx="8677275"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40000"/>
              </a:lnSpc>
            </a:pPr>
            <a:r>
              <a:rPr lang="zh-CN" altLang="en-US" sz="3200" b="1">
                <a:solidFill>
                  <a:srgbClr val="006666"/>
                </a:solidFill>
                <a:ea typeface="楷体_GB2312" pitchFamily="49" charset="-122"/>
              </a:rPr>
              <a:t>从记录的无序子序列中</a:t>
            </a:r>
            <a:r>
              <a:rPr lang="zh-CN" altLang="en-US" sz="3200" b="1">
                <a:solidFill>
                  <a:srgbClr val="FF0000"/>
                </a:solidFill>
                <a:ea typeface="楷体_GB2312" pitchFamily="49" charset="-122"/>
              </a:rPr>
              <a:t>“选择”</a:t>
            </a:r>
            <a:r>
              <a:rPr lang="zh-CN" altLang="en-US" sz="3200" b="1">
                <a:solidFill>
                  <a:srgbClr val="9933FF"/>
                </a:solidFill>
                <a:ea typeface="楷体_GB2312" pitchFamily="49" charset="-122"/>
              </a:rPr>
              <a:t>关键字最小或最大</a:t>
            </a:r>
            <a:r>
              <a:rPr lang="zh-CN" altLang="en-US" sz="3200" b="1">
                <a:solidFill>
                  <a:srgbClr val="006666"/>
                </a:solidFill>
                <a:ea typeface="楷体_GB2312" pitchFamily="49" charset="-122"/>
              </a:rPr>
              <a:t>的记录，并将它</a:t>
            </a:r>
            <a:r>
              <a:rPr lang="zh-CN" altLang="en-US" sz="3200" b="1">
                <a:solidFill>
                  <a:srgbClr val="9933FF"/>
                </a:solidFill>
                <a:ea typeface="楷体_GB2312" pitchFamily="49" charset="-122"/>
              </a:rPr>
              <a:t>加入到有序子序列</a:t>
            </a:r>
            <a:r>
              <a:rPr lang="zh-CN" altLang="en-US" sz="3200" b="1">
                <a:solidFill>
                  <a:srgbClr val="006666"/>
                </a:solidFill>
                <a:ea typeface="楷体_GB2312" pitchFamily="49" charset="-122"/>
              </a:rPr>
              <a:t>中，以此方法增加记录的有序子序列的长度。</a:t>
            </a:r>
            <a:endParaRPr lang="zh-CN" altLang="en-US" sz="3200" b="1">
              <a:ea typeface="楷体_GB2312" pitchFamily="49" charset="-122"/>
            </a:endParaRPr>
          </a:p>
        </p:txBody>
      </p:sp>
      <p:sp>
        <p:nvSpPr>
          <p:cNvPr id="10248" name="Text Box 8"/>
          <p:cNvSpPr txBox="1">
            <a:spLocks noChangeArrowheads="1"/>
          </p:cNvSpPr>
          <p:nvPr/>
        </p:nvSpPr>
        <p:spPr bwMode="auto">
          <a:xfrm>
            <a:off x="250825" y="3429000"/>
            <a:ext cx="18145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solidFill>
                  <a:srgbClr val="800080"/>
                </a:solidFill>
                <a:ea typeface="楷体_GB2312" pitchFamily="49" charset="-122"/>
              </a:rPr>
              <a:t>4. </a:t>
            </a:r>
            <a:r>
              <a:rPr lang="zh-CN" altLang="en-US" sz="3200" b="1">
                <a:solidFill>
                  <a:srgbClr val="800080"/>
                </a:solidFill>
                <a:ea typeface="楷体_GB2312" pitchFamily="49" charset="-122"/>
              </a:rPr>
              <a:t>归并类</a:t>
            </a:r>
          </a:p>
        </p:txBody>
      </p:sp>
      <p:sp>
        <p:nvSpPr>
          <p:cNvPr id="10249" name="Text Box 9"/>
          <p:cNvSpPr txBox="1">
            <a:spLocks noChangeArrowheads="1"/>
          </p:cNvSpPr>
          <p:nvPr/>
        </p:nvSpPr>
        <p:spPr bwMode="auto">
          <a:xfrm>
            <a:off x="250825" y="4221163"/>
            <a:ext cx="856932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40000"/>
              </a:lnSpc>
            </a:pPr>
            <a:r>
              <a:rPr lang="zh-CN" altLang="en-US" sz="3200" b="1">
                <a:solidFill>
                  <a:srgbClr val="006666"/>
                </a:solidFill>
                <a:ea typeface="楷体_GB2312" pitchFamily="49" charset="-122"/>
              </a:rPr>
              <a:t>通过</a:t>
            </a:r>
            <a:r>
              <a:rPr lang="zh-CN" altLang="en-US" sz="3200" b="1">
                <a:solidFill>
                  <a:srgbClr val="FF6600"/>
                </a:solidFill>
                <a:ea typeface="楷体_GB2312" pitchFamily="49" charset="-122"/>
              </a:rPr>
              <a:t>“</a:t>
            </a:r>
            <a:r>
              <a:rPr lang="zh-CN" altLang="en-US" sz="3200" b="1">
                <a:solidFill>
                  <a:srgbClr val="A50021"/>
                </a:solidFill>
                <a:ea typeface="楷体_GB2312" pitchFamily="49" charset="-122"/>
              </a:rPr>
              <a:t>归并</a:t>
            </a:r>
            <a:r>
              <a:rPr lang="zh-CN" altLang="en-US" sz="3200" b="1">
                <a:solidFill>
                  <a:srgbClr val="FF6600"/>
                </a:solidFill>
                <a:ea typeface="楷体_GB2312" pitchFamily="49" charset="-122"/>
              </a:rPr>
              <a:t>”</a:t>
            </a:r>
            <a:r>
              <a:rPr lang="zh-CN" altLang="en-US" sz="3200" b="1">
                <a:solidFill>
                  <a:srgbClr val="006666"/>
                </a:solidFill>
                <a:ea typeface="楷体_GB2312" pitchFamily="49" charset="-122"/>
              </a:rPr>
              <a:t>两个或两个以上的记录有序子序列，逐步增加记录有序序列的长度。</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8"/>
                                        </p:tgtEl>
                                        <p:attrNameLst>
                                          <p:attrName>style.visibility</p:attrName>
                                        </p:attrNameLst>
                                      </p:cBhvr>
                                      <p:to>
                                        <p:strVal val="visible"/>
                                      </p:to>
                                    </p:set>
                                    <p:anim calcmode="lin" valueType="num">
                                      <p:cBhvr additive="base">
                                        <p:cTn id="7" dur="500" fill="hold"/>
                                        <p:tgtEl>
                                          <p:spTgt spid="10248"/>
                                        </p:tgtEl>
                                        <p:attrNameLst>
                                          <p:attrName>ppt_x</p:attrName>
                                        </p:attrNameLst>
                                      </p:cBhvr>
                                      <p:tavLst>
                                        <p:tav tm="0">
                                          <p:val>
                                            <p:strVal val="0-#ppt_w/2"/>
                                          </p:val>
                                        </p:tav>
                                        <p:tav tm="100000">
                                          <p:val>
                                            <p:strVal val="#ppt_x"/>
                                          </p:val>
                                        </p:tav>
                                      </p:tavLst>
                                    </p:anim>
                                    <p:anim calcmode="lin" valueType="num">
                                      <p:cBhvr additive="base">
                                        <p:cTn id="8" dur="500" fill="hold"/>
                                        <p:tgtEl>
                                          <p:spTgt spid="102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0249"/>
                                        </p:tgtEl>
                                        <p:attrNameLst>
                                          <p:attrName>style.visibility</p:attrName>
                                        </p:attrNameLst>
                                      </p:cBhvr>
                                      <p:to>
                                        <p:strVal val="visible"/>
                                      </p:to>
                                    </p:set>
                                    <p:animEffect transition="in" filter="strips(downRight)">
                                      <p:cBhvr>
                                        <p:cTn id="13" dur="500"/>
                                        <p:tgtEl>
                                          <p:spTgt spid="10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autoUpdateAnimBg="0"/>
      <p:bldP spid="1024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05" name="Text Box 13"/>
          <p:cNvSpPr txBox="1">
            <a:spLocks noChangeArrowheads="1"/>
          </p:cNvSpPr>
          <p:nvPr/>
        </p:nvSpPr>
        <p:spPr bwMode="auto">
          <a:xfrm>
            <a:off x="179388" y="260350"/>
            <a:ext cx="88201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zh-CN" altLang="en-US" sz="3200" b="1">
                <a:ea typeface="楷体_GB2312" pitchFamily="49" charset="-122"/>
              </a:rPr>
              <a:t>　</a:t>
            </a:r>
            <a:r>
              <a:rPr lang="zh-CN" altLang="en-US" sz="3200" b="1">
                <a:solidFill>
                  <a:srgbClr val="006666"/>
                </a:solidFill>
                <a:ea typeface="楷体_GB2312" pitchFamily="49" charset="-122"/>
              </a:rPr>
              <a:t>若按内部排序过程中所需的工作量来区分，内部排序方法大致可分为</a:t>
            </a:r>
            <a:r>
              <a:rPr lang="en-US" altLang="zh-CN" sz="3200" b="1">
                <a:solidFill>
                  <a:srgbClr val="006666"/>
                </a:solidFill>
                <a:ea typeface="楷体_GB2312" pitchFamily="49" charset="-122"/>
              </a:rPr>
              <a:t>2</a:t>
            </a:r>
            <a:r>
              <a:rPr lang="zh-CN" altLang="en-US" sz="3200" b="1">
                <a:solidFill>
                  <a:srgbClr val="006666"/>
                </a:solidFill>
                <a:ea typeface="楷体_GB2312" pitchFamily="49" charset="-122"/>
              </a:rPr>
              <a:t>类：</a:t>
            </a:r>
          </a:p>
        </p:txBody>
      </p:sp>
      <p:sp>
        <p:nvSpPr>
          <p:cNvPr id="8206" name="Text Box 14">
            <a:hlinkClick r:id="rId2" action="ppaction://hlinksldjump" highlightClick="1"/>
          </p:cNvPr>
          <p:cNvSpPr txBox="1">
            <a:spLocks noChangeArrowheads="1"/>
          </p:cNvSpPr>
          <p:nvPr/>
        </p:nvSpPr>
        <p:spPr bwMode="auto">
          <a:xfrm>
            <a:off x="466725" y="1628775"/>
            <a:ext cx="77771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660066"/>
                </a:solidFill>
                <a:latin typeface="楷体_GB2312" pitchFamily="49" charset="-122"/>
                <a:ea typeface="楷体_GB2312" pitchFamily="49" charset="-122"/>
              </a:rPr>
              <a:t>简单的排序方法，时间复杂度为</a:t>
            </a:r>
            <a:r>
              <a:rPr lang="en-US" altLang="zh-CN" sz="3200" b="1">
                <a:solidFill>
                  <a:srgbClr val="660066"/>
                </a:solidFill>
                <a:latin typeface="楷体_GB2312" pitchFamily="49" charset="-122"/>
                <a:ea typeface="楷体_GB2312" pitchFamily="49" charset="-122"/>
              </a:rPr>
              <a:t>O(n</a:t>
            </a:r>
            <a:r>
              <a:rPr lang="en-US" altLang="zh-CN" sz="3200" b="1" baseline="30000">
                <a:solidFill>
                  <a:srgbClr val="660066"/>
                </a:solidFill>
                <a:latin typeface="楷体_GB2312" pitchFamily="49" charset="-122"/>
                <a:ea typeface="楷体_GB2312" pitchFamily="49" charset="-122"/>
              </a:rPr>
              <a:t>2</a:t>
            </a:r>
            <a:r>
              <a:rPr lang="en-US" altLang="zh-CN" sz="3200" b="1">
                <a:solidFill>
                  <a:srgbClr val="660066"/>
                </a:solidFill>
                <a:latin typeface="楷体_GB2312" pitchFamily="49" charset="-122"/>
                <a:ea typeface="楷体_GB2312" pitchFamily="49" charset="-122"/>
              </a:rPr>
              <a:t>)</a:t>
            </a:r>
            <a:endParaRPr lang="en-US" altLang="zh-CN" sz="3200" b="1">
              <a:solidFill>
                <a:srgbClr val="800080"/>
              </a:solidFill>
              <a:latin typeface="楷体_GB2312" pitchFamily="49" charset="-122"/>
              <a:ea typeface="楷体_GB2312" pitchFamily="49" charset="-122"/>
            </a:endParaRPr>
          </a:p>
        </p:txBody>
      </p:sp>
      <p:sp>
        <p:nvSpPr>
          <p:cNvPr id="8207" name="Text Box 15">
            <a:hlinkClick r:id="rId2" action="ppaction://hlinksldjump" highlightClick="1"/>
          </p:cNvPr>
          <p:cNvSpPr txBox="1">
            <a:spLocks noChangeArrowheads="1"/>
          </p:cNvSpPr>
          <p:nvPr/>
        </p:nvSpPr>
        <p:spPr bwMode="auto">
          <a:xfrm>
            <a:off x="466725" y="2276475"/>
            <a:ext cx="77771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660066"/>
                </a:solidFill>
                <a:latin typeface="楷体_GB2312" pitchFamily="49" charset="-122"/>
                <a:ea typeface="楷体_GB2312" pitchFamily="49" charset="-122"/>
              </a:rPr>
              <a:t>先进的排序方法，时间复杂度为</a:t>
            </a:r>
            <a:r>
              <a:rPr lang="en-US" altLang="zh-CN" sz="3200" b="1">
                <a:solidFill>
                  <a:srgbClr val="660066"/>
                </a:solidFill>
                <a:latin typeface="楷体_GB2312" pitchFamily="49" charset="-122"/>
                <a:ea typeface="楷体_GB2312" pitchFamily="49" charset="-122"/>
              </a:rPr>
              <a:t>O(nlogn)</a:t>
            </a:r>
            <a:endParaRPr lang="en-US" altLang="zh-CN" sz="3200" b="1">
              <a:solidFill>
                <a:srgbClr val="800080"/>
              </a:solidFill>
              <a:latin typeface="楷体_GB2312" pitchFamily="49" charset="-122"/>
              <a:ea typeface="楷体_GB2312" pitchFamily="49" charset="-122"/>
            </a:endParaRPr>
          </a:p>
        </p:txBody>
      </p:sp>
      <p:sp>
        <p:nvSpPr>
          <p:cNvPr id="8209" name="Text Box 17"/>
          <p:cNvSpPr txBox="1">
            <a:spLocks noChangeArrowheads="1"/>
          </p:cNvSpPr>
          <p:nvPr/>
        </p:nvSpPr>
        <p:spPr bwMode="auto">
          <a:xfrm>
            <a:off x="323850" y="2873375"/>
            <a:ext cx="79930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zh-CN" altLang="en-US" sz="3200" b="1">
                <a:solidFill>
                  <a:srgbClr val="006666"/>
                </a:solidFill>
                <a:ea typeface="楷体_GB2312" pitchFamily="49" charset="-122"/>
              </a:rPr>
              <a:t>我们会就每一类介绍一两个典型算法。</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205"/>
                                        </p:tgtEl>
                                        <p:attrNameLst>
                                          <p:attrName>style.visibility</p:attrName>
                                        </p:attrNameLst>
                                      </p:cBhvr>
                                      <p:to>
                                        <p:strVal val="visible"/>
                                      </p:to>
                                    </p:set>
                                    <p:animEffect transition="in" filter="wipe(left)">
                                      <p:cBhvr>
                                        <p:cTn id="7" dur="75"/>
                                        <p:tgtEl>
                                          <p:spTgt spid="82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206"/>
                                        </p:tgtEl>
                                        <p:attrNameLst>
                                          <p:attrName>style.visibility</p:attrName>
                                        </p:attrNameLst>
                                      </p:cBhvr>
                                      <p:to>
                                        <p:strVal val="visible"/>
                                      </p:to>
                                    </p:set>
                                    <p:animEffect transition="in" filter="slide(fromLeft)">
                                      <p:cBhvr>
                                        <p:cTn id="12" dur="500"/>
                                        <p:tgtEl>
                                          <p:spTgt spid="82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8207"/>
                                        </p:tgtEl>
                                        <p:attrNameLst>
                                          <p:attrName>style.visibility</p:attrName>
                                        </p:attrNameLst>
                                      </p:cBhvr>
                                      <p:to>
                                        <p:strVal val="visible"/>
                                      </p:to>
                                    </p:set>
                                    <p:animEffect transition="in" filter="slide(fromLeft)">
                                      <p:cBhvr>
                                        <p:cTn id="17" dur="500"/>
                                        <p:tgtEl>
                                          <p:spTgt spid="8207"/>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iterate type="lt">
                                    <p:tmPct val="100000"/>
                                  </p:iterate>
                                  <p:childTnLst>
                                    <p:set>
                                      <p:cBhvr>
                                        <p:cTn id="20" dur="1" fill="hold">
                                          <p:stCondLst>
                                            <p:cond delay="0"/>
                                          </p:stCondLst>
                                        </p:cTn>
                                        <p:tgtEl>
                                          <p:spTgt spid="8209"/>
                                        </p:tgtEl>
                                        <p:attrNameLst>
                                          <p:attrName>style.visibility</p:attrName>
                                        </p:attrNameLst>
                                      </p:cBhvr>
                                      <p:to>
                                        <p:strVal val="visible"/>
                                      </p:to>
                                    </p:set>
                                    <p:animEffect transition="in" filter="wipe(left)">
                                      <p:cBhvr>
                                        <p:cTn id="21" dur="75"/>
                                        <p:tgtEl>
                                          <p:spTgt spid="8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5" grpId="0" autoUpdateAnimBg="0"/>
      <p:bldP spid="8206" grpId="0" autoUpdateAnimBg="0"/>
      <p:bldP spid="8207" grpId="0" autoUpdateAnimBg="0"/>
      <p:bldP spid="820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66725" y="142875"/>
            <a:ext cx="4946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2800" b="1">
                <a:solidFill>
                  <a:schemeClr val="tx2"/>
                </a:solidFill>
                <a:ea typeface="楷体_GB2312" pitchFamily="49" charset="-122"/>
              </a:rPr>
              <a:t>待排记录的数据类型定义如下</a:t>
            </a:r>
            <a:r>
              <a:rPr lang="en-US" altLang="zh-CN" sz="2800" b="1">
                <a:solidFill>
                  <a:schemeClr val="tx2"/>
                </a:solidFill>
                <a:ea typeface="楷体_GB2312" pitchFamily="49" charset="-122"/>
              </a:rPr>
              <a:t>:</a:t>
            </a:r>
          </a:p>
        </p:txBody>
      </p:sp>
      <p:sp>
        <p:nvSpPr>
          <p:cNvPr id="15363" name="Text Box 3"/>
          <p:cNvSpPr txBox="1">
            <a:spLocks noChangeArrowheads="1"/>
          </p:cNvSpPr>
          <p:nvPr/>
        </p:nvSpPr>
        <p:spPr bwMode="auto">
          <a:xfrm>
            <a:off x="593725" y="725488"/>
            <a:ext cx="7523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b="1">
                <a:solidFill>
                  <a:schemeClr val="tx2"/>
                </a:solidFill>
                <a:ea typeface="楷体_GB2312" pitchFamily="49" charset="-122"/>
              </a:rPr>
              <a:t>const MAXSIZE = 1000; // </a:t>
            </a:r>
            <a:r>
              <a:rPr lang="zh-CN" altLang="en-US" sz="2800" b="1">
                <a:solidFill>
                  <a:schemeClr val="tx2"/>
                </a:solidFill>
                <a:ea typeface="楷体_GB2312" pitchFamily="49" charset="-122"/>
              </a:rPr>
              <a:t>待排顺序表最大长度</a:t>
            </a:r>
          </a:p>
        </p:txBody>
      </p:sp>
      <p:sp>
        <p:nvSpPr>
          <p:cNvPr id="15364" name="Text Box 4"/>
          <p:cNvSpPr txBox="1">
            <a:spLocks noChangeArrowheads="1"/>
          </p:cNvSpPr>
          <p:nvPr/>
        </p:nvSpPr>
        <p:spPr bwMode="auto">
          <a:xfrm>
            <a:off x="609600" y="1301750"/>
            <a:ext cx="7618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b="1">
                <a:solidFill>
                  <a:schemeClr val="tx2"/>
                </a:solidFill>
                <a:ea typeface="楷体_GB2312" pitchFamily="49" charset="-122"/>
              </a:rPr>
              <a:t>typedef  int  KeyType;  // </a:t>
            </a:r>
            <a:r>
              <a:rPr lang="zh-CN" altLang="en-US" sz="2800" b="1">
                <a:solidFill>
                  <a:schemeClr val="tx2"/>
                </a:solidFill>
                <a:ea typeface="楷体_GB2312" pitchFamily="49" charset="-122"/>
              </a:rPr>
              <a:t>关键字类型为整数类型</a:t>
            </a:r>
          </a:p>
        </p:txBody>
      </p:sp>
      <p:sp>
        <p:nvSpPr>
          <p:cNvPr id="15365" name="Text Box 5"/>
          <p:cNvSpPr txBox="1">
            <a:spLocks noChangeArrowheads="1"/>
          </p:cNvSpPr>
          <p:nvPr/>
        </p:nvSpPr>
        <p:spPr bwMode="auto">
          <a:xfrm>
            <a:off x="609600" y="1924050"/>
            <a:ext cx="58928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en-US" altLang="zh-CN" sz="2800" b="1">
                <a:solidFill>
                  <a:schemeClr val="tx2"/>
                </a:solidFill>
                <a:ea typeface="楷体_GB2312" pitchFamily="49" charset="-122"/>
              </a:rPr>
              <a:t>typedef  struct {</a:t>
            </a:r>
          </a:p>
          <a:p>
            <a:pPr eaLnBrk="1" hangingPunct="1">
              <a:lnSpc>
                <a:spcPct val="125000"/>
              </a:lnSpc>
            </a:pPr>
            <a:r>
              <a:rPr lang="en-US" altLang="zh-CN" sz="2800" b="1">
                <a:solidFill>
                  <a:schemeClr val="tx2"/>
                </a:solidFill>
                <a:ea typeface="楷体_GB2312" pitchFamily="49" charset="-122"/>
              </a:rPr>
              <a:t>   KeyType   key;             // </a:t>
            </a:r>
            <a:r>
              <a:rPr lang="zh-CN" altLang="en-US" sz="2800" b="1">
                <a:solidFill>
                  <a:schemeClr val="tx2"/>
                </a:solidFill>
                <a:ea typeface="楷体_GB2312" pitchFamily="49" charset="-122"/>
              </a:rPr>
              <a:t>关键字项</a:t>
            </a:r>
          </a:p>
          <a:p>
            <a:pPr eaLnBrk="1" hangingPunct="1">
              <a:lnSpc>
                <a:spcPct val="125000"/>
              </a:lnSpc>
            </a:pPr>
            <a:r>
              <a:rPr lang="zh-CN" altLang="en-US" sz="2800" b="1">
                <a:solidFill>
                  <a:schemeClr val="tx2"/>
                </a:solidFill>
                <a:ea typeface="楷体_GB2312" pitchFamily="49" charset="-122"/>
              </a:rPr>
              <a:t>    </a:t>
            </a:r>
            <a:r>
              <a:rPr lang="en-US" altLang="zh-CN" sz="2800" b="1">
                <a:solidFill>
                  <a:schemeClr val="tx2"/>
                </a:solidFill>
                <a:ea typeface="楷体_GB2312" pitchFamily="49" charset="-122"/>
              </a:rPr>
              <a:t>InfoType  otherinfo;  // </a:t>
            </a:r>
            <a:r>
              <a:rPr lang="zh-CN" altLang="en-US" sz="2800" b="1">
                <a:solidFill>
                  <a:schemeClr val="tx2"/>
                </a:solidFill>
                <a:ea typeface="楷体_GB2312" pitchFamily="49" charset="-122"/>
              </a:rPr>
              <a:t>其它数据项</a:t>
            </a:r>
          </a:p>
          <a:p>
            <a:pPr eaLnBrk="1" hangingPunct="1">
              <a:lnSpc>
                <a:spcPct val="125000"/>
              </a:lnSpc>
            </a:pPr>
            <a:r>
              <a:rPr lang="en-US" altLang="zh-CN" sz="2800" b="1">
                <a:solidFill>
                  <a:schemeClr val="tx2"/>
                </a:solidFill>
                <a:ea typeface="楷体_GB2312" pitchFamily="49" charset="-122"/>
              </a:rPr>
              <a:t>} RcdType;         // </a:t>
            </a:r>
            <a:r>
              <a:rPr lang="zh-CN" altLang="en-US" sz="2800" b="1">
                <a:solidFill>
                  <a:schemeClr val="tx2"/>
                </a:solidFill>
                <a:ea typeface="楷体_GB2312" pitchFamily="49" charset="-122"/>
              </a:rPr>
              <a:t>记录类型</a:t>
            </a:r>
          </a:p>
        </p:txBody>
      </p:sp>
      <p:sp>
        <p:nvSpPr>
          <p:cNvPr id="15366" name="Text Box 6"/>
          <p:cNvSpPr txBox="1">
            <a:spLocks noChangeArrowheads="1"/>
          </p:cNvSpPr>
          <p:nvPr/>
        </p:nvSpPr>
        <p:spPr bwMode="auto">
          <a:xfrm>
            <a:off x="611188" y="4292600"/>
            <a:ext cx="64960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en-US" altLang="zh-CN" sz="2800" b="1">
                <a:solidFill>
                  <a:schemeClr val="tx2"/>
                </a:solidFill>
                <a:ea typeface="楷体_GB2312" pitchFamily="49" charset="-122"/>
              </a:rPr>
              <a:t>typedef  struct {</a:t>
            </a:r>
          </a:p>
          <a:p>
            <a:pPr eaLnBrk="1" hangingPunct="1">
              <a:lnSpc>
                <a:spcPct val="125000"/>
              </a:lnSpc>
            </a:pPr>
            <a:r>
              <a:rPr lang="en-US" altLang="zh-CN" sz="2800" b="1">
                <a:solidFill>
                  <a:schemeClr val="tx2"/>
                </a:solidFill>
                <a:ea typeface="楷体_GB2312" pitchFamily="49" charset="-122"/>
              </a:rPr>
              <a:t>    RcdType    r[MAXSIZE+1]; // r[0]</a:t>
            </a:r>
            <a:r>
              <a:rPr lang="zh-CN" altLang="en-US" sz="2800" b="1">
                <a:solidFill>
                  <a:schemeClr val="tx2"/>
                </a:solidFill>
                <a:ea typeface="楷体_GB2312" pitchFamily="49" charset="-122"/>
              </a:rPr>
              <a:t>闲置</a:t>
            </a:r>
          </a:p>
          <a:p>
            <a:pPr eaLnBrk="1" hangingPunct="1">
              <a:lnSpc>
                <a:spcPct val="125000"/>
              </a:lnSpc>
            </a:pPr>
            <a:r>
              <a:rPr lang="zh-CN" altLang="en-US" sz="2800" b="1">
                <a:solidFill>
                  <a:schemeClr val="tx2"/>
                </a:solidFill>
                <a:ea typeface="楷体_GB2312" pitchFamily="49" charset="-122"/>
              </a:rPr>
              <a:t>    </a:t>
            </a:r>
            <a:r>
              <a:rPr lang="en-US" altLang="zh-CN" sz="2800" b="1">
                <a:solidFill>
                  <a:schemeClr val="tx2"/>
                </a:solidFill>
                <a:ea typeface="楷体_GB2312" pitchFamily="49" charset="-122"/>
              </a:rPr>
              <a:t>int               length;            // </a:t>
            </a:r>
            <a:r>
              <a:rPr lang="zh-CN" altLang="en-US" sz="2800" b="1">
                <a:solidFill>
                  <a:schemeClr val="tx2"/>
                </a:solidFill>
                <a:ea typeface="楷体_GB2312" pitchFamily="49" charset="-122"/>
              </a:rPr>
              <a:t>顺序表长度</a:t>
            </a:r>
          </a:p>
          <a:p>
            <a:pPr eaLnBrk="1" hangingPunct="1">
              <a:lnSpc>
                <a:spcPct val="125000"/>
              </a:lnSpc>
            </a:pPr>
            <a:r>
              <a:rPr lang="en-US" altLang="zh-CN" sz="2800" b="1">
                <a:solidFill>
                  <a:schemeClr val="tx2"/>
                </a:solidFill>
                <a:ea typeface="楷体_GB2312" pitchFamily="49" charset="-122"/>
              </a:rPr>
              <a:t>} SqList;              // </a:t>
            </a:r>
            <a:r>
              <a:rPr lang="zh-CN" altLang="en-US" sz="2800" b="1">
                <a:solidFill>
                  <a:schemeClr val="tx2"/>
                </a:solidFill>
                <a:ea typeface="楷体_GB2312" pitchFamily="49" charset="-122"/>
              </a:rPr>
              <a:t>顺序表类型</a:t>
            </a:r>
          </a:p>
        </p:txBody>
      </p:sp>
    </p:spTree>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0" name="Rectangle 2" descr="60%"/>
          <p:cNvSpPr>
            <a:spLocks noChangeArrowheads="1"/>
          </p:cNvSpPr>
          <p:nvPr/>
        </p:nvSpPr>
        <p:spPr bwMode="auto">
          <a:xfrm>
            <a:off x="533400" y="3144838"/>
            <a:ext cx="3352800" cy="838200"/>
          </a:xfrm>
          <a:prstGeom prst="rect">
            <a:avLst/>
          </a:prstGeom>
          <a:pattFill prst="pct60">
            <a:fgClr>
              <a:srgbClr val="CC99FF"/>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a:latin typeface="Tahoma" pitchFamily="34" charset="0"/>
              </a:rPr>
              <a:t>有序序列</a:t>
            </a:r>
            <a:r>
              <a:rPr lang="en-US" altLang="zh-CN" sz="3200">
                <a:latin typeface="Tahoma" pitchFamily="34" charset="0"/>
              </a:rPr>
              <a:t>R[1..i-1]</a:t>
            </a:r>
            <a:endParaRPr lang="en-US" altLang="zh-CN" sz="3000">
              <a:latin typeface="Tahoma" pitchFamily="34" charset="0"/>
            </a:endParaRPr>
          </a:p>
        </p:txBody>
      </p:sp>
      <p:sp>
        <p:nvSpPr>
          <p:cNvPr id="140291" name="Rectangle 3"/>
          <p:cNvSpPr>
            <a:spLocks noChangeArrowheads="1"/>
          </p:cNvSpPr>
          <p:nvPr/>
        </p:nvSpPr>
        <p:spPr bwMode="auto">
          <a:xfrm>
            <a:off x="3886200" y="4287838"/>
            <a:ext cx="762000" cy="838200"/>
          </a:xfrm>
          <a:prstGeom prst="rect">
            <a:avLst/>
          </a:prstGeom>
          <a:gradFill rotWithShape="0">
            <a:gsLst>
              <a:gs pos="0">
                <a:srgbClr val="66FFFF"/>
              </a:gs>
              <a:gs pos="100000">
                <a:srgbClr val="60F0F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a:latin typeface="Tahoma" pitchFamily="34" charset="0"/>
              </a:rPr>
              <a:t>R[i]</a:t>
            </a:r>
            <a:endParaRPr lang="en-US" altLang="zh-CN" sz="3000">
              <a:latin typeface="Tahoma" pitchFamily="34" charset="0"/>
            </a:endParaRPr>
          </a:p>
        </p:txBody>
      </p:sp>
      <p:sp>
        <p:nvSpPr>
          <p:cNvPr id="140292" name="Rectangle 4" descr="棚架"/>
          <p:cNvSpPr>
            <a:spLocks noChangeArrowheads="1"/>
          </p:cNvSpPr>
          <p:nvPr/>
        </p:nvSpPr>
        <p:spPr bwMode="auto">
          <a:xfrm>
            <a:off x="3886200" y="3144838"/>
            <a:ext cx="4724400" cy="838200"/>
          </a:xfrm>
          <a:prstGeom prst="rect">
            <a:avLst/>
          </a:prstGeom>
          <a:pattFill prst="trellis">
            <a:fgClr>
              <a:srgbClr val="00FFFF"/>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a:latin typeface="Tahoma" pitchFamily="34" charset="0"/>
              </a:rPr>
              <a:t>无序序列 </a:t>
            </a:r>
            <a:r>
              <a:rPr lang="en-US" altLang="zh-CN" sz="3200">
                <a:latin typeface="Tahoma" pitchFamily="34" charset="0"/>
              </a:rPr>
              <a:t>R[i..n]</a:t>
            </a:r>
          </a:p>
        </p:txBody>
      </p:sp>
      <p:sp>
        <p:nvSpPr>
          <p:cNvPr id="16389" name="Text Box 5"/>
          <p:cNvSpPr txBox="1">
            <a:spLocks noChangeArrowheads="1"/>
          </p:cNvSpPr>
          <p:nvPr/>
        </p:nvSpPr>
        <p:spPr bwMode="auto">
          <a:xfrm>
            <a:off x="395288" y="2344738"/>
            <a:ext cx="5080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0000FF"/>
                </a:solidFill>
                <a:latin typeface="Tahoma" pitchFamily="34" charset="0"/>
                <a:ea typeface="楷体_GB2312" pitchFamily="49" charset="-122"/>
              </a:rPr>
              <a:t>一趟插入排序的基本思想：</a:t>
            </a:r>
          </a:p>
        </p:txBody>
      </p:sp>
      <p:sp>
        <p:nvSpPr>
          <p:cNvPr id="140294" name="Rectangle 6" descr="60%"/>
          <p:cNvSpPr>
            <a:spLocks noChangeArrowheads="1"/>
          </p:cNvSpPr>
          <p:nvPr/>
        </p:nvSpPr>
        <p:spPr bwMode="auto">
          <a:xfrm>
            <a:off x="533400" y="5759450"/>
            <a:ext cx="4114800" cy="838200"/>
          </a:xfrm>
          <a:prstGeom prst="rect">
            <a:avLst/>
          </a:prstGeom>
          <a:pattFill prst="pct60">
            <a:fgClr>
              <a:srgbClr val="CC99FF"/>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a:latin typeface="Tahoma" pitchFamily="34" charset="0"/>
              </a:rPr>
              <a:t>有序序列</a:t>
            </a:r>
            <a:r>
              <a:rPr lang="en-US" altLang="zh-CN" sz="3200">
                <a:latin typeface="Tahoma" pitchFamily="34" charset="0"/>
              </a:rPr>
              <a:t>R[1..i]</a:t>
            </a:r>
            <a:endParaRPr lang="en-US" altLang="zh-CN" sz="3000">
              <a:latin typeface="Tahoma" pitchFamily="34" charset="0"/>
            </a:endParaRPr>
          </a:p>
        </p:txBody>
      </p:sp>
      <p:sp>
        <p:nvSpPr>
          <p:cNvPr id="140295" name="Rectangle 7" descr="棚架"/>
          <p:cNvSpPr>
            <a:spLocks noChangeArrowheads="1"/>
          </p:cNvSpPr>
          <p:nvPr/>
        </p:nvSpPr>
        <p:spPr bwMode="auto">
          <a:xfrm>
            <a:off x="4648200" y="5759450"/>
            <a:ext cx="3962400" cy="838200"/>
          </a:xfrm>
          <a:prstGeom prst="rect">
            <a:avLst/>
          </a:prstGeom>
          <a:pattFill prst="trellis">
            <a:fgClr>
              <a:srgbClr val="00FFFF"/>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a:latin typeface="Tahoma" pitchFamily="34" charset="0"/>
              </a:rPr>
              <a:t>无序序列 </a:t>
            </a:r>
            <a:r>
              <a:rPr lang="en-US" altLang="zh-CN" sz="3200">
                <a:latin typeface="Tahoma" pitchFamily="34" charset="0"/>
              </a:rPr>
              <a:t>R[i+1..n]</a:t>
            </a:r>
          </a:p>
        </p:txBody>
      </p:sp>
      <p:cxnSp>
        <p:nvCxnSpPr>
          <p:cNvPr id="140296" name="AutoShape 8"/>
          <p:cNvCxnSpPr>
            <a:cxnSpLocks noChangeShapeType="1"/>
            <a:stCxn id="140291" idx="1"/>
            <a:endCxn id="140290" idx="2"/>
          </p:cNvCxnSpPr>
          <p:nvPr/>
        </p:nvCxnSpPr>
        <p:spPr bwMode="auto">
          <a:xfrm rot="10800000">
            <a:off x="2209800" y="3983038"/>
            <a:ext cx="1676400" cy="723900"/>
          </a:xfrm>
          <a:prstGeom prst="bentConnector2">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297" name="AutoShape 9"/>
          <p:cNvSpPr>
            <a:spLocks noChangeArrowheads="1"/>
          </p:cNvSpPr>
          <p:nvPr/>
        </p:nvSpPr>
        <p:spPr bwMode="auto">
          <a:xfrm>
            <a:off x="3059113" y="4824413"/>
            <a:ext cx="376237" cy="728662"/>
          </a:xfrm>
          <a:prstGeom prst="downArrow">
            <a:avLst>
              <a:gd name="adj1" fmla="val 50000"/>
              <a:gd name="adj2" fmla="val 4841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0298" name="Line 10"/>
          <p:cNvSpPr>
            <a:spLocks noChangeShapeType="1"/>
          </p:cNvSpPr>
          <p:nvPr/>
        </p:nvSpPr>
        <p:spPr bwMode="auto">
          <a:xfrm>
            <a:off x="4648200" y="3144838"/>
            <a:ext cx="0" cy="8382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9" name="Line 11"/>
          <p:cNvSpPr>
            <a:spLocks noChangeShapeType="1"/>
          </p:cNvSpPr>
          <p:nvPr/>
        </p:nvSpPr>
        <p:spPr bwMode="auto">
          <a:xfrm flipH="1">
            <a:off x="4643438" y="5126038"/>
            <a:ext cx="4762" cy="6334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6" name="Rectangle 12"/>
          <p:cNvSpPr>
            <a:spLocks noChangeArrowheads="1"/>
          </p:cNvSpPr>
          <p:nvPr/>
        </p:nvSpPr>
        <p:spPr bwMode="auto">
          <a:xfrm>
            <a:off x="466725" y="115888"/>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3366"/>
                </a:solidFill>
                <a:ea typeface="楷体_GB2312" pitchFamily="49" charset="-122"/>
              </a:rPr>
              <a:t>10. 2  </a:t>
            </a:r>
            <a:r>
              <a:rPr lang="zh-CN" altLang="en-US" sz="3600" b="1">
                <a:solidFill>
                  <a:srgbClr val="003366"/>
                </a:solidFill>
                <a:ea typeface="楷体_GB2312" pitchFamily="49" charset="-122"/>
              </a:rPr>
              <a:t>插 入 排 序</a:t>
            </a:r>
          </a:p>
        </p:txBody>
      </p:sp>
      <p:sp>
        <p:nvSpPr>
          <p:cNvPr id="16397" name="Text Box 13"/>
          <p:cNvSpPr txBox="1">
            <a:spLocks noChangeArrowheads="1"/>
          </p:cNvSpPr>
          <p:nvPr/>
        </p:nvSpPr>
        <p:spPr bwMode="auto">
          <a:xfrm>
            <a:off x="250825" y="795338"/>
            <a:ext cx="856932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chemeClr val="tx2"/>
                </a:solidFill>
                <a:ea typeface="楷体_GB2312" pitchFamily="49" charset="-122"/>
              </a:rPr>
              <a:t>基本方法：每步将一个待排序的元素，按其关键字大小，插入到前面已经排好序的一组元素的适当位置上，直到元素全部插入为止。</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wipe(left)">
                                      <p:cBhvr>
                                        <p:cTn id="7" dur="500"/>
                                        <p:tgtEl>
                                          <p:spTgt spid="14029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0292"/>
                                        </p:tgtEl>
                                        <p:attrNameLst>
                                          <p:attrName>style.visibility</p:attrName>
                                        </p:attrNameLst>
                                      </p:cBhvr>
                                      <p:to>
                                        <p:strVal val="visible"/>
                                      </p:to>
                                    </p:set>
                                    <p:animEffect transition="in" filter="wipe(left)">
                                      <p:cBhvr>
                                        <p:cTn id="11" dur="500"/>
                                        <p:tgtEl>
                                          <p:spTgt spid="14029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 fill="hold" grpId="0" nodeType="clickEffect">
                                  <p:stCondLst>
                                    <p:cond delay="0"/>
                                  </p:stCondLst>
                                  <p:childTnLst>
                                    <p:set>
                                      <p:cBhvr>
                                        <p:cTn id="15" dur="1" fill="hold">
                                          <p:stCondLst>
                                            <p:cond delay="0"/>
                                          </p:stCondLst>
                                        </p:cTn>
                                        <p:tgtEl>
                                          <p:spTgt spid="140298"/>
                                        </p:tgtEl>
                                        <p:attrNameLst>
                                          <p:attrName>style.visibility</p:attrName>
                                        </p:attrNameLst>
                                      </p:cBhvr>
                                      <p:to>
                                        <p:strVal val="visible"/>
                                      </p:to>
                                    </p:set>
                                    <p:anim calcmode="lin" valueType="num">
                                      <p:cBhvr>
                                        <p:cTn id="16" dur="500" fill="hold"/>
                                        <p:tgtEl>
                                          <p:spTgt spid="140298"/>
                                        </p:tgtEl>
                                        <p:attrNameLst>
                                          <p:attrName>ppt_x</p:attrName>
                                        </p:attrNameLst>
                                      </p:cBhvr>
                                      <p:tavLst>
                                        <p:tav tm="0">
                                          <p:val>
                                            <p:strVal val="#ppt_x"/>
                                          </p:val>
                                        </p:tav>
                                        <p:tav tm="100000">
                                          <p:val>
                                            <p:strVal val="#ppt_x"/>
                                          </p:val>
                                        </p:tav>
                                      </p:tavLst>
                                    </p:anim>
                                    <p:anim calcmode="lin" valueType="num">
                                      <p:cBhvr>
                                        <p:cTn id="17" dur="500" fill="hold"/>
                                        <p:tgtEl>
                                          <p:spTgt spid="140298"/>
                                        </p:tgtEl>
                                        <p:attrNameLst>
                                          <p:attrName>ppt_y</p:attrName>
                                        </p:attrNameLst>
                                      </p:cBhvr>
                                      <p:tavLst>
                                        <p:tav tm="0">
                                          <p:val>
                                            <p:strVal val="#ppt_y-#ppt_h/2"/>
                                          </p:val>
                                        </p:tav>
                                        <p:tav tm="100000">
                                          <p:val>
                                            <p:strVal val="#ppt_y"/>
                                          </p:val>
                                        </p:tav>
                                      </p:tavLst>
                                    </p:anim>
                                    <p:anim calcmode="lin" valueType="num">
                                      <p:cBhvr>
                                        <p:cTn id="18" dur="500" fill="hold"/>
                                        <p:tgtEl>
                                          <p:spTgt spid="140298"/>
                                        </p:tgtEl>
                                        <p:attrNameLst>
                                          <p:attrName>ppt_w</p:attrName>
                                        </p:attrNameLst>
                                      </p:cBhvr>
                                      <p:tavLst>
                                        <p:tav tm="0">
                                          <p:val>
                                            <p:strVal val="#ppt_w"/>
                                          </p:val>
                                        </p:tav>
                                        <p:tav tm="100000">
                                          <p:val>
                                            <p:strVal val="#ppt_w"/>
                                          </p:val>
                                        </p:tav>
                                      </p:tavLst>
                                    </p:anim>
                                    <p:anim calcmode="lin" valueType="num">
                                      <p:cBhvr>
                                        <p:cTn id="19" dur="500" fill="hold"/>
                                        <p:tgtEl>
                                          <p:spTgt spid="140298"/>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12" presetClass="entr" presetSubtype="1" fill="hold" grpId="0" nodeType="afterEffect">
                                  <p:stCondLst>
                                    <p:cond delay="0"/>
                                  </p:stCondLst>
                                  <p:childTnLst>
                                    <p:set>
                                      <p:cBhvr>
                                        <p:cTn id="22" dur="1" fill="hold">
                                          <p:stCondLst>
                                            <p:cond delay="0"/>
                                          </p:stCondLst>
                                        </p:cTn>
                                        <p:tgtEl>
                                          <p:spTgt spid="140291"/>
                                        </p:tgtEl>
                                        <p:attrNameLst>
                                          <p:attrName>style.visibility</p:attrName>
                                        </p:attrNameLst>
                                      </p:cBhvr>
                                      <p:to>
                                        <p:strVal val="visible"/>
                                      </p:to>
                                    </p:set>
                                    <p:animEffect transition="in" filter="slide(fromTop)">
                                      <p:cBhvr>
                                        <p:cTn id="23" dur="500"/>
                                        <p:tgtEl>
                                          <p:spTgt spid="14029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140296"/>
                                        </p:tgtEl>
                                        <p:attrNameLst>
                                          <p:attrName>style.visibility</p:attrName>
                                        </p:attrNameLst>
                                      </p:cBhvr>
                                      <p:to>
                                        <p:strVal val="visible"/>
                                      </p:to>
                                    </p:set>
                                    <p:animEffect transition="in" filter="wipe(right)">
                                      <p:cBhvr>
                                        <p:cTn id="28" dur="500"/>
                                        <p:tgtEl>
                                          <p:spTgt spid="14029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grpId="0" nodeType="clickEffect">
                                  <p:stCondLst>
                                    <p:cond delay="0"/>
                                  </p:stCondLst>
                                  <p:childTnLst>
                                    <p:set>
                                      <p:cBhvr>
                                        <p:cTn id="32" dur="1" fill="hold">
                                          <p:stCondLst>
                                            <p:cond delay="0"/>
                                          </p:stCondLst>
                                        </p:cTn>
                                        <p:tgtEl>
                                          <p:spTgt spid="140297"/>
                                        </p:tgtEl>
                                        <p:attrNameLst>
                                          <p:attrName>style.visibility</p:attrName>
                                        </p:attrNameLst>
                                      </p:cBhvr>
                                      <p:to>
                                        <p:strVal val="visible"/>
                                      </p:to>
                                    </p:set>
                                    <p:anim calcmode="lin" valueType="num">
                                      <p:cBhvr>
                                        <p:cTn id="33" dur="500" fill="hold"/>
                                        <p:tgtEl>
                                          <p:spTgt spid="140297"/>
                                        </p:tgtEl>
                                        <p:attrNameLst>
                                          <p:attrName>ppt_x</p:attrName>
                                        </p:attrNameLst>
                                      </p:cBhvr>
                                      <p:tavLst>
                                        <p:tav tm="0">
                                          <p:val>
                                            <p:strVal val="#ppt_x"/>
                                          </p:val>
                                        </p:tav>
                                        <p:tav tm="100000">
                                          <p:val>
                                            <p:strVal val="#ppt_x"/>
                                          </p:val>
                                        </p:tav>
                                      </p:tavLst>
                                    </p:anim>
                                    <p:anim calcmode="lin" valueType="num">
                                      <p:cBhvr>
                                        <p:cTn id="34" dur="500" fill="hold"/>
                                        <p:tgtEl>
                                          <p:spTgt spid="140297"/>
                                        </p:tgtEl>
                                        <p:attrNameLst>
                                          <p:attrName>ppt_y</p:attrName>
                                        </p:attrNameLst>
                                      </p:cBhvr>
                                      <p:tavLst>
                                        <p:tav tm="0">
                                          <p:val>
                                            <p:strVal val="#ppt_y-#ppt_h/2"/>
                                          </p:val>
                                        </p:tav>
                                        <p:tav tm="100000">
                                          <p:val>
                                            <p:strVal val="#ppt_y"/>
                                          </p:val>
                                        </p:tav>
                                      </p:tavLst>
                                    </p:anim>
                                    <p:anim calcmode="lin" valueType="num">
                                      <p:cBhvr>
                                        <p:cTn id="35" dur="500" fill="hold"/>
                                        <p:tgtEl>
                                          <p:spTgt spid="140297"/>
                                        </p:tgtEl>
                                        <p:attrNameLst>
                                          <p:attrName>ppt_w</p:attrName>
                                        </p:attrNameLst>
                                      </p:cBhvr>
                                      <p:tavLst>
                                        <p:tav tm="0">
                                          <p:val>
                                            <p:strVal val="#ppt_w"/>
                                          </p:val>
                                        </p:tav>
                                        <p:tav tm="100000">
                                          <p:val>
                                            <p:strVal val="#ppt_w"/>
                                          </p:val>
                                        </p:tav>
                                      </p:tavLst>
                                    </p:anim>
                                    <p:anim calcmode="lin" valueType="num">
                                      <p:cBhvr>
                                        <p:cTn id="36" dur="500" fill="hold"/>
                                        <p:tgtEl>
                                          <p:spTgt spid="140297"/>
                                        </p:tgtEl>
                                        <p:attrNameLst>
                                          <p:attrName>ppt_h</p:attrName>
                                        </p:attrNameLst>
                                      </p:cBhvr>
                                      <p:tavLst>
                                        <p:tav tm="0">
                                          <p:val>
                                            <p:fltVal val="0"/>
                                          </p:val>
                                        </p:tav>
                                        <p:tav tm="100000">
                                          <p:val>
                                            <p:strVal val="#ppt_h"/>
                                          </p:val>
                                        </p:tav>
                                      </p:tavLst>
                                    </p:anim>
                                  </p:childTnLst>
                                </p:cTn>
                              </p:par>
                            </p:childTnLst>
                          </p:cTn>
                        </p:par>
                        <p:par>
                          <p:cTn id="37" fill="hold" nodeType="afterGroup">
                            <p:stCondLst>
                              <p:cond delay="500"/>
                            </p:stCondLst>
                            <p:childTnLst>
                              <p:par>
                                <p:cTn id="38" presetID="17" presetClass="entr" presetSubtype="1" fill="hold" grpId="0" nodeType="afterEffect">
                                  <p:stCondLst>
                                    <p:cond delay="0"/>
                                  </p:stCondLst>
                                  <p:childTnLst>
                                    <p:set>
                                      <p:cBhvr>
                                        <p:cTn id="39" dur="1" fill="hold">
                                          <p:stCondLst>
                                            <p:cond delay="0"/>
                                          </p:stCondLst>
                                        </p:cTn>
                                        <p:tgtEl>
                                          <p:spTgt spid="140299"/>
                                        </p:tgtEl>
                                        <p:attrNameLst>
                                          <p:attrName>style.visibility</p:attrName>
                                        </p:attrNameLst>
                                      </p:cBhvr>
                                      <p:to>
                                        <p:strVal val="visible"/>
                                      </p:to>
                                    </p:set>
                                    <p:anim calcmode="lin" valueType="num">
                                      <p:cBhvr>
                                        <p:cTn id="40" dur="500" fill="hold"/>
                                        <p:tgtEl>
                                          <p:spTgt spid="140299"/>
                                        </p:tgtEl>
                                        <p:attrNameLst>
                                          <p:attrName>ppt_x</p:attrName>
                                        </p:attrNameLst>
                                      </p:cBhvr>
                                      <p:tavLst>
                                        <p:tav tm="0">
                                          <p:val>
                                            <p:strVal val="#ppt_x"/>
                                          </p:val>
                                        </p:tav>
                                        <p:tav tm="100000">
                                          <p:val>
                                            <p:strVal val="#ppt_x"/>
                                          </p:val>
                                        </p:tav>
                                      </p:tavLst>
                                    </p:anim>
                                    <p:anim calcmode="lin" valueType="num">
                                      <p:cBhvr>
                                        <p:cTn id="41" dur="500" fill="hold"/>
                                        <p:tgtEl>
                                          <p:spTgt spid="140299"/>
                                        </p:tgtEl>
                                        <p:attrNameLst>
                                          <p:attrName>ppt_y</p:attrName>
                                        </p:attrNameLst>
                                      </p:cBhvr>
                                      <p:tavLst>
                                        <p:tav tm="0">
                                          <p:val>
                                            <p:strVal val="#ppt_y-#ppt_h/2"/>
                                          </p:val>
                                        </p:tav>
                                        <p:tav tm="100000">
                                          <p:val>
                                            <p:strVal val="#ppt_y"/>
                                          </p:val>
                                        </p:tav>
                                      </p:tavLst>
                                    </p:anim>
                                    <p:anim calcmode="lin" valueType="num">
                                      <p:cBhvr>
                                        <p:cTn id="42" dur="500" fill="hold"/>
                                        <p:tgtEl>
                                          <p:spTgt spid="140299"/>
                                        </p:tgtEl>
                                        <p:attrNameLst>
                                          <p:attrName>ppt_w</p:attrName>
                                        </p:attrNameLst>
                                      </p:cBhvr>
                                      <p:tavLst>
                                        <p:tav tm="0">
                                          <p:val>
                                            <p:strVal val="#ppt_w"/>
                                          </p:val>
                                        </p:tav>
                                        <p:tav tm="100000">
                                          <p:val>
                                            <p:strVal val="#ppt_w"/>
                                          </p:val>
                                        </p:tav>
                                      </p:tavLst>
                                    </p:anim>
                                    <p:anim calcmode="lin" valueType="num">
                                      <p:cBhvr>
                                        <p:cTn id="43" dur="500" fill="hold"/>
                                        <p:tgtEl>
                                          <p:spTgt spid="140299"/>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40294"/>
                                        </p:tgtEl>
                                        <p:attrNameLst>
                                          <p:attrName>style.visibility</p:attrName>
                                        </p:attrNameLst>
                                      </p:cBhvr>
                                      <p:to>
                                        <p:strVal val="visible"/>
                                      </p:to>
                                    </p:set>
                                    <p:animEffect transition="in" filter="wipe(left)">
                                      <p:cBhvr>
                                        <p:cTn id="48" dur="500"/>
                                        <p:tgtEl>
                                          <p:spTgt spid="140294"/>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40295"/>
                                        </p:tgtEl>
                                        <p:attrNameLst>
                                          <p:attrName>style.visibility</p:attrName>
                                        </p:attrNameLst>
                                      </p:cBhvr>
                                      <p:to>
                                        <p:strVal val="visible"/>
                                      </p:to>
                                    </p:set>
                                    <p:animEffect transition="in" filter="wipe(left)">
                                      <p:cBhvr>
                                        <p:cTn id="52" dur="500"/>
                                        <p:tgtEl>
                                          <p:spTgt spid="14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nimBg="1" autoUpdateAnimBg="0"/>
      <p:bldP spid="140291" grpId="0" animBg="1" autoUpdateAnimBg="0"/>
      <p:bldP spid="140292" grpId="0" animBg="1" autoUpdateAnimBg="0"/>
      <p:bldP spid="140294" grpId="0" animBg="1" autoUpdateAnimBg="0"/>
      <p:bldP spid="140295" grpId="0" animBg="1" autoUpdateAnimBg="0"/>
      <p:bldP spid="140297" grpId="0" animBg="1"/>
      <p:bldP spid="140298" grpId="0" animBg="1"/>
      <p:bldP spid="14029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79413" y="188913"/>
            <a:ext cx="671036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0000"/>
              </a:lnSpc>
            </a:pPr>
            <a:r>
              <a:rPr lang="zh-CN" altLang="en-US" sz="3200" b="1">
                <a:ea typeface="楷体_GB2312" pitchFamily="49" charset="-122"/>
              </a:rPr>
              <a:t>实现“一趟插入排序”可分三步进行：</a:t>
            </a:r>
            <a:endParaRPr lang="zh-CN" altLang="en-US" sz="3200" b="1">
              <a:solidFill>
                <a:srgbClr val="0000FF"/>
              </a:solidFill>
              <a:ea typeface="楷体_GB2312" pitchFamily="49" charset="-122"/>
            </a:endParaRPr>
          </a:p>
        </p:txBody>
      </p:sp>
      <p:sp>
        <p:nvSpPr>
          <p:cNvPr id="73737" name="Text Box 9"/>
          <p:cNvSpPr txBox="1">
            <a:spLocks noChangeArrowheads="1"/>
          </p:cNvSpPr>
          <p:nvPr/>
        </p:nvSpPr>
        <p:spPr bwMode="auto">
          <a:xfrm>
            <a:off x="214313" y="3933825"/>
            <a:ext cx="853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solidFill>
                  <a:srgbClr val="0000FF"/>
                </a:solidFill>
                <a:ea typeface="楷体_GB2312" pitchFamily="49" charset="-122"/>
              </a:rPr>
              <a:t>3</a:t>
            </a:r>
            <a:r>
              <a:rPr lang="zh-CN" altLang="en-US" sz="3200" b="1">
                <a:solidFill>
                  <a:srgbClr val="0000FF"/>
                </a:solidFill>
                <a:ea typeface="楷体_GB2312" pitchFamily="49" charset="-122"/>
              </a:rPr>
              <a:t>．将</a:t>
            </a:r>
            <a:r>
              <a:rPr lang="en-US" altLang="zh-CN" sz="3200" b="1">
                <a:solidFill>
                  <a:srgbClr val="0000FF"/>
                </a:solidFill>
                <a:ea typeface="楷体_GB2312" pitchFamily="49" charset="-122"/>
              </a:rPr>
              <a:t>R[i] </a:t>
            </a:r>
            <a:r>
              <a:rPr lang="zh-CN" altLang="en-US" sz="3200" b="1">
                <a:solidFill>
                  <a:srgbClr val="003366"/>
                </a:solidFill>
                <a:ea typeface="楷体_GB2312" pitchFamily="49" charset="-122"/>
              </a:rPr>
              <a:t>插入</a:t>
            </a:r>
            <a:r>
              <a:rPr lang="en-US" altLang="zh-CN" sz="3200" b="1">
                <a:solidFill>
                  <a:srgbClr val="0000FF"/>
                </a:solidFill>
                <a:ea typeface="楷体_GB2312" pitchFamily="49" charset="-122"/>
              </a:rPr>
              <a:t>(</a:t>
            </a:r>
            <a:r>
              <a:rPr lang="zh-CN" altLang="en-US" sz="3200" b="1">
                <a:solidFill>
                  <a:srgbClr val="0000FF"/>
                </a:solidFill>
                <a:ea typeface="楷体_GB2312" pitchFamily="49" charset="-122"/>
              </a:rPr>
              <a:t>复制</a:t>
            </a:r>
            <a:r>
              <a:rPr lang="en-US" altLang="zh-CN" sz="3200" b="1">
                <a:solidFill>
                  <a:srgbClr val="0000FF"/>
                </a:solidFill>
                <a:ea typeface="楷体_GB2312" pitchFamily="49" charset="-122"/>
              </a:rPr>
              <a:t>)</a:t>
            </a:r>
            <a:r>
              <a:rPr lang="zh-CN" altLang="en-US" sz="3200" b="1">
                <a:solidFill>
                  <a:srgbClr val="0000FF"/>
                </a:solidFill>
                <a:ea typeface="楷体_GB2312" pitchFamily="49" charset="-122"/>
              </a:rPr>
              <a:t>到</a:t>
            </a:r>
            <a:r>
              <a:rPr lang="en-US" altLang="zh-CN" sz="3200" b="1">
                <a:solidFill>
                  <a:srgbClr val="0000FF"/>
                </a:solidFill>
                <a:ea typeface="楷体_GB2312" pitchFamily="49" charset="-122"/>
              </a:rPr>
              <a:t>R[j+1]</a:t>
            </a:r>
            <a:r>
              <a:rPr lang="zh-CN" altLang="en-US" sz="3200" b="1">
                <a:solidFill>
                  <a:srgbClr val="0000FF"/>
                </a:solidFill>
                <a:ea typeface="楷体_GB2312" pitchFamily="49" charset="-122"/>
              </a:rPr>
              <a:t>的位置上。</a:t>
            </a:r>
          </a:p>
        </p:txBody>
      </p:sp>
      <p:sp>
        <p:nvSpPr>
          <p:cNvPr id="73738" name="Rectangle 10"/>
          <p:cNvSpPr>
            <a:spLocks noChangeArrowheads="1"/>
          </p:cNvSpPr>
          <p:nvPr/>
        </p:nvSpPr>
        <p:spPr bwMode="auto">
          <a:xfrm>
            <a:off x="179388" y="2703513"/>
            <a:ext cx="8964612"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sz="3200" b="1">
                <a:solidFill>
                  <a:srgbClr val="0000FF"/>
                </a:solidFill>
                <a:ea typeface="楷体_GB2312" pitchFamily="49" charset="-122"/>
              </a:rPr>
              <a:t>2</a:t>
            </a:r>
            <a:r>
              <a:rPr lang="zh-CN" altLang="en-US" sz="3200" b="1">
                <a:solidFill>
                  <a:srgbClr val="0000FF"/>
                </a:solidFill>
                <a:ea typeface="楷体_GB2312" pitchFamily="49" charset="-122"/>
              </a:rPr>
              <a:t>．将</a:t>
            </a:r>
            <a:r>
              <a:rPr lang="en-US" altLang="zh-CN" sz="3200" b="1">
                <a:solidFill>
                  <a:srgbClr val="0000FF"/>
                </a:solidFill>
                <a:ea typeface="楷体_GB2312" pitchFamily="49" charset="-122"/>
              </a:rPr>
              <a:t>R[j+1..i-1]</a:t>
            </a:r>
            <a:r>
              <a:rPr lang="zh-CN" altLang="en-US" sz="3200" b="1">
                <a:solidFill>
                  <a:srgbClr val="0000FF"/>
                </a:solidFill>
                <a:ea typeface="楷体_GB2312" pitchFamily="49" charset="-122"/>
              </a:rPr>
              <a:t>中的所有</a:t>
            </a:r>
            <a:r>
              <a:rPr lang="zh-CN" altLang="en-US" sz="3200" b="1">
                <a:solidFill>
                  <a:srgbClr val="003366"/>
                </a:solidFill>
                <a:ea typeface="楷体_GB2312" pitchFamily="49" charset="-122"/>
              </a:rPr>
              <a:t>记录</a:t>
            </a:r>
            <a:r>
              <a:rPr lang="zh-CN" altLang="en-US" sz="3200" b="1">
                <a:solidFill>
                  <a:srgbClr val="0000FF"/>
                </a:solidFill>
                <a:ea typeface="楷体_GB2312" pitchFamily="49" charset="-122"/>
              </a:rPr>
              <a:t>均</a:t>
            </a:r>
            <a:r>
              <a:rPr lang="zh-CN" altLang="en-US" sz="3200" b="1">
                <a:solidFill>
                  <a:srgbClr val="003366"/>
                </a:solidFill>
                <a:ea typeface="楷体_GB2312" pitchFamily="49" charset="-122"/>
              </a:rPr>
              <a:t>后移</a:t>
            </a:r>
            <a:r>
              <a:rPr lang="zh-CN" altLang="en-US" sz="3200" b="1">
                <a:solidFill>
                  <a:srgbClr val="0000FF"/>
                </a:solidFill>
                <a:ea typeface="楷体_GB2312" pitchFamily="49" charset="-122"/>
              </a:rPr>
              <a:t>一个位置；</a:t>
            </a:r>
          </a:p>
        </p:txBody>
      </p:sp>
      <p:sp>
        <p:nvSpPr>
          <p:cNvPr id="73739" name="Rectangle 11"/>
          <p:cNvSpPr>
            <a:spLocks noChangeArrowheads="1"/>
          </p:cNvSpPr>
          <p:nvPr/>
        </p:nvSpPr>
        <p:spPr bwMode="auto">
          <a:xfrm>
            <a:off x="250825" y="1052513"/>
            <a:ext cx="8569325"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sz="3200" b="1">
                <a:solidFill>
                  <a:srgbClr val="0000FF"/>
                </a:solidFill>
                <a:ea typeface="楷体_GB2312" pitchFamily="49" charset="-122"/>
              </a:rPr>
              <a:t>1</a:t>
            </a:r>
            <a:r>
              <a:rPr lang="zh-CN" altLang="en-US" sz="3200" b="1">
                <a:solidFill>
                  <a:srgbClr val="0000FF"/>
                </a:solidFill>
                <a:ea typeface="楷体_GB2312" pitchFamily="49" charset="-122"/>
              </a:rPr>
              <a:t>．在</a:t>
            </a:r>
            <a:r>
              <a:rPr lang="en-US" altLang="zh-CN" sz="3200" b="1">
                <a:solidFill>
                  <a:srgbClr val="0000FF"/>
                </a:solidFill>
                <a:ea typeface="楷体_GB2312" pitchFamily="49" charset="-122"/>
              </a:rPr>
              <a:t>R[1..i-1]</a:t>
            </a:r>
            <a:r>
              <a:rPr lang="zh-CN" altLang="en-US" sz="3200" b="1">
                <a:solidFill>
                  <a:srgbClr val="0000FF"/>
                </a:solidFill>
                <a:ea typeface="楷体_GB2312" pitchFamily="49" charset="-122"/>
              </a:rPr>
              <a:t>中</a:t>
            </a:r>
            <a:r>
              <a:rPr lang="zh-CN" altLang="en-US" sz="3200" b="1">
                <a:solidFill>
                  <a:srgbClr val="003366"/>
                </a:solidFill>
                <a:ea typeface="楷体_GB2312" pitchFamily="49" charset="-122"/>
              </a:rPr>
              <a:t>查找</a:t>
            </a:r>
            <a:r>
              <a:rPr lang="en-US" altLang="zh-CN" sz="3200" b="1">
                <a:solidFill>
                  <a:srgbClr val="0000FF"/>
                </a:solidFill>
                <a:ea typeface="楷体_GB2312" pitchFamily="49" charset="-122"/>
              </a:rPr>
              <a:t>R[i]</a:t>
            </a:r>
            <a:r>
              <a:rPr lang="zh-CN" altLang="en-US" sz="3200" b="1">
                <a:solidFill>
                  <a:srgbClr val="0000FF"/>
                </a:solidFill>
                <a:ea typeface="楷体_GB2312" pitchFamily="49" charset="-122"/>
              </a:rPr>
              <a:t>的插入位置 </a:t>
            </a:r>
            <a:r>
              <a:rPr lang="en-US" altLang="zh-CN" sz="3200" b="1">
                <a:solidFill>
                  <a:srgbClr val="0000FF"/>
                </a:solidFill>
                <a:ea typeface="楷体_GB2312" pitchFamily="49" charset="-122"/>
              </a:rPr>
              <a:t>j </a:t>
            </a:r>
            <a:r>
              <a:rPr lang="zh-CN" altLang="en-US" sz="3200" b="1">
                <a:solidFill>
                  <a:srgbClr val="0000FF"/>
                </a:solidFill>
                <a:ea typeface="楷体_GB2312" pitchFamily="49" charset="-122"/>
              </a:rPr>
              <a:t>，使得</a:t>
            </a:r>
          </a:p>
          <a:p>
            <a:pPr>
              <a:lnSpc>
                <a:spcPct val="130000"/>
              </a:lnSpc>
            </a:pPr>
            <a:r>
              <a:rPr lang="zh-CN" altLang="en-US" sz="3200" b="1">
                <a:solidFill>
                  <a:srgbClr val="0000FF"/>
                </a:solidFill>
                <a:ea typeface="楷体_GB2312" pitchFamily="49" charset="-122"/>
              </a:rPr>
              <a:t>    </a:t>
            </a:r>
            <a:r>
              <a:rPr lang="en-US" altLang="zh-CN" sz="3200" b="1">
                <a:solidFill>
                  <a:srgbClr val="0000FF"/>
                </a:solidFill>
                <a:ea typeface="楷体_GB2312" pitchFamily="49" charset="-122"/>
              </a:rPr>
              <a:t>R[1..j].key </a:t>
            </a:r>
            <a:r>
              <a:rPr lang="en-US" altLang="zh-CN" sz="3200" b="1">
                <a:solidFill>
                  <a:srgbClr val="003366"/>
                </a:solidFill>
                <a:ea typeface="楷体_GB2312" pitchFamily="49" charset="-122"/>
                <a:sym typeface="Symbol" pitchFamily="18" charset="2"/>
              </a:rPr>
              <a:t></a:t>
            </a:r>
            <a:r>
              <a:rPr lang="en-US" altLang="zh-CN" sz="3200" b="1">
                <a:solidFill>
                  <a:srgbClr val="0000FF"/>
                </a:solidFill>
                <a:ea typeface="楷体_GB2312" pitchFamily="49" charset="-122"/>
                <a:sym typeface="Symbol" pitchFamily="18" charset="2"/>
              </a:rPr>
              <a:t> R[i].key </a:t>
            </a:r>
            <a:r>
              <a:rPr lang="en-US" altLang="zh-CN" sz="3200" b="1">
                <a:solidFill>
                  <a:srgbClr val="003366"/>
                </a:solidFill>
                <a:ea typeface="楷体_GB2312" pitchFamily="49" charset="-122"/>
                <a:sym typeface="Symbol" pitchFamily="18" charset="2"/>
              </a:rPr>
              <a:t>&lt;</a:t>
            </a:r>
            <a:r>
              <a:rPr lang="en-US" altLang="zh-CN" sz="3200" b="1">
                <a:solidFill>
                  <a:srgbClr val="0000FF"/>
                </a:solidFill>
                <a:ea typeface="楷体_GB2312" pitchFamily="49" charset="-122"/>
                <a:sym typeface="Symbol" pitchFamily="18" charset="2"/>
              </a:rPr>
              <a:t> R[j+1..i-1].key</a:t>
            </a:r>
            <a:endParaRPr lang="en-US" altLang="zh-CN" sz="3200" b="1">
              <a:solidFill>
                <a:srgbClr val="0000FF"/>
              </a:solidFill>
              <a:ea typeface="楷体_GB2312"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9"/>
                                        </p:tgtEl>
                                        <p:attrNameLst>
                                          <p:attrName>style.visibility</p:attrName>
                                        </p:attrNameLst>
                                      </p:cBhvr>
                                      <p:to>
                                        <p:strVal val="visible"/>
                                      </p:to>
                                    </p:set>
                                    <p:animEffect transition="in" filter="wipe(left)">
                                      <p:cBhvr>
                                        <p:cTn id="7" dur="500"/>
                                        <p:tgtEl>
                                          <p:spTgt spid="737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8"/>
                                        </p:tgtEl>
                                        <p:attrNameLst>
                                          <p:attrName>style.visibility</p:attrName>
                                        </p:attrNameLst>
                                      </p:cBhvr>
                                      <p:to>
                                        <p:strVal val="visible"/>
                                      </p:to>
                                    </p:set>
                                    <p:animEffect transition="in" filter="wipe(left)">
                                      <p:cBhvr>
                                        <p:cTn id="12" dur="500"/>
                                        <p:tgtEl>
                                          <p:spTgt spid="737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37"/>
                                        </p:tgtEl>
                                        <p:attrNameLst>
                                          <p:attrName>style.visibility</p:attrName>
                                        </p:attrNameLst>
                                      </p:cBhvr>
                                      <p:to>
                                        <p:strVal val="visible"/>
                                      </p:to>
                                    </p:set>
                                    <p:animEffect transition="in" filter="wipe(left)">
                                      <p:cBhvr>
                                        <p:cTn id="17" dur="500"/>
                                        <p:tgtEl>
                                          <p:spTgt spid="73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7" grpId="0" autoUpdateAnimBg="0"/>
      <p:bldP spid="73738" grpId="0" autoUpdateAnimBg="0"/>
      <p:bldP spid="7373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4098">
            <a:hlinkClick r:id="" action="ppaction://hlinkshowjump?jump=nextslide"/>
          </p:cNvPr>
          <p:cNvSpPr txBox="1">
            <a:spLocks noChangeArrowheads="1"/>
          </p:cNvSpPr>
          <p:nvPr/>
        </p:nvSpPr>
        <p:spPr bwMode="auto">
          <a:xfrm>
            <a:off x="1066800" y="1584325"/>
            <a:ext cx="6858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FF00FF"/>
                </a:solidFill>
                <a:ea typeface="楷体_GB2312" pitchFamily="49" charset="-122"/>
              </a:rPr>
              <a:t>直接插入排序</a:t>
            </a:r>
            <a:r>
              <a:rPr lang="zh-CN" altLang="en-US" sz="3200" b="1">
                <a:solidFill>
                  <a:srgbClr val="990000"/>
                </a:solidFill>
                <a:ea typeface="楷体_GB2312" pitchFamily="49" charset="-122"/>
              </a:rPr>
              <a:t>（基于顺序查找）</a:t>
            </a:r>
            <a:endParaRPr lang="zh-CN" altLang="en-US" sz="3200" b="1">
              <a:solidFill>
                <a:srgbClr val="FF00FF"/>
              </a:solidFill>
              <a:ea typeface="楷体_GB2312" pitchFamily="49" charset="-122"/>
            </a:endParaRPr>
          </a:p>
        </p:txBody>
      </p:sp>
      <p:sp>
        <p:nvSpPr>
          <p:cNvPr id="18435" name="Text Box 4108"/>
          <p:cNvSpPr txBox="1">
            <a:spLocks noChangeArrowheads="1"/>
          </p:cNvSpPr>
          <p:nvPr/>
        </p:nvSpPr>
        <p:spPr bwMode="auto">
          <a:xfrm>
            <a:off x="425450" y="477838"/>
            <a:ext cx="7527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008784"/>
                </a:solidFill>
                <a:ea typeface="楷体_GB2312" pitchFamily="49" charset="-122"/>
              </a:rPr>
              <a:t>不同的具体实现方法导致不同的算法描述</a:t>
            </a:r>
            <a:endParaRPr lang="zh-CN" altLang="en-US" sz="3200" b="1">
              <a:ea typeface="楷体_GB2312" pitchFamily="49" charset="-122"/>
            </a:endParaRPr>
          </a:p>
        </p:txBody>
      </p:sp>
      <p:sp>
        <p:nvSpPr>
          <p:cNvPr id="18436" name="Text Box 4109">
            <a:hlinkClick r:id="rId2" action="ppaction://hlinksldjump"/>
          </p:cNvPr>
          <p:cNvSpPr txBox="1">
            <a:spLocks noChangeArrowheads="1"/>
          </p:cNvSpPr>
          <p:nvPr/>
        </p:nvSpPr>
        <p:spPr bwMode="auto">
          <a:xfrm>
            <a:off x="1143000" y="2819400"/>
            <a:ext cx="6858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FF00FF"/>
                </a:solidFill>
                <a:ea typeface="楷体_GB2312" pitchFamily="49" charset="-122"/>
              </a:rPr>
              <a:t>折半插入排序</a:t>
            </a:r>
            <a:r>
              <a:rPr lang="zh-CN" altLang="en-US" sz="3200" b="1">
                <a:solidFill>
                  <a:srgbClr val="990000"/>
                </a:solidFill>
                <a:ea typeface="楷体_GB2312" pitchFamily="49" charset="-122"/>
              </a:rPr>
              <a:t>（基于折半查找）</a:t>
            </a:r>
            <a:endParaRPr lang="zh-CN" altLang="en-US" sz="3200" b="1">
              <a:solidFill>
                <a:srgbClr val="FF00FF"/>
              </a:solidFill>
              <a:ea typeface="楷体_GB2312" pitchFamily="49" charset="-122"/>
            </a:endParaRPr>
          </a:p>
        </p:txBody>
      </p:sp>
      <p:sp>
        <p:nvSpPr>
          <p:cNvPr id="18437" name="Text Box 4110">
            <a:hlinkClick r:id="rId3" action="ppaction://hlinksldjump"/>
          </p:cNvPr>
          <p:cNvSpPr txBox="1">
            <a:spLocks noChangeArrowheads="1"/>
          </p:cNvSpPr>
          <p:nvPr/>
        </p:nvSpPr>
        <p:spPr bwMode="auto">
          <a:xfrm>
            <a:off x="1143000" y="3789363"/>
            <a:ext cx="6858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FF00FF"/>
                </a:solidFill>
                <a:ea typeface="楷体_GB2312" pitchFamily="49" charset="-122"/>
              </a:rPr>
              <a:t>希尔排序</a:t>
            </a:r>
            <a:r>
              <a:rPr lang="zh-CN" altLang="en-US" sz="3200" b="1">
                <a:solidFill>
                  <a:srgbClr val="990000"/>
                </a:solidFill>
                <a:ea typeface="楷体_GB2312" pitchFamily="49" charset="-122"/>
              </a:rPr>
              <a:t>（基于逐趟缩小增量）</a:t>
            </a:r>
            <a:endParaRPr lang="zh-CN" altLang="en-US" sz="3200" b="1">
              <a:solidFill>
                <a:srgbClr val="FF00FF"/>
              </a:solidFill>
              <a:ea typeface="楷体_GB2312" pitchFamily="49" charset="-122"/>
            </a:endParaRPr>
          </a:p>
        </p:txBody>
      </p:sp>
    </p:spTree>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4925" y="115888"/>
            <a:ext cx="52625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chemeClr val="tx2"/>
                </a:solidFill>
                <a:ea typeface="楷体_GB2312" pitchFamily="49" charset="-122"/>
              </a:rPr>
              <a:t>一、直接插入排序</a:t>
            </a:r>
          </a:p>
        </p:txBody>
      </p:sp>
      <p:sp>
        <p:nvSpPr>
          <p:cNvPr id="19459" name="Text Box 3"/>
          <p:cNvSpPr txBox="1">
            <a:spLocks noChangeArrowheads="1"/>
          </p:cNvSpPr>
          <p:nvPr/>
        </p:nvSpPr>
        <p:spPr bwMode="auto">
          <a:xfrm>
            <a:off x="238125" y="836613"/>
            <a:ext cx="8582025"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50000"/>
              </a:lnSpc>
            </a:pPr>
            <a:r>
              <a:rPr lang="zh-CN" altLang="en-US" sz="3200" b="1">
                <a:ea typeface="楷体_GB2312" pitchFamily="49" charset="-122"/>
              </a:rPr>
              <a:t>利用</a:t>
            </a:r>
            <a:r>
              <a:rPr lang="zh-CN" altLang="en-US" sz="3200" b="1">
                <a:solidFill>
                  <a:srgbClr val="9900CC"/>
                </a:solidFill>
                <a:ea typeface="楷体_GB2312" pitchFamily="49" charset="-122"/>
              </a:rPr>
              <a:t>“顺序查找”</a:t>
            </a:r>
            <a:r>
              <a:rPr lang="zh-CN" altLang="en-US" sz="3200" b="1">
                <a:ea typeface="楷体_GB2312" pitchFamily="49" charset="-122"/>
              </a:rPr>
              <a:t>实现“在</a:t>
            </a:r>
            <a:r>
              <a:rPr lang="en-US" altLang="zh-CN" sz="3200" b="1">
                <a:ea typeface="楷体_GB2312" pitchFamily="49" charset="-122"/>
              </a:rPr>
              <a:t>R[1..i-1]</a:t>
            </a:r>
            <a:r>
              <a:rPr lang="zh-CN" altLang="en-US" sz="3200" b="1">
                <a:ea typeface="楷体_GB2312" pitchFamily="49" charset="-122"/>
              </a:rPr>
              <a:t>中</a:t>
            </a:r>
            <a:r>
              <a:rPr lang="zh-CN" altLang="en-US" sz="3200" b="1">
                <a:solidFill>
                  <a:srgbClr val="0000FF"/>
                </a:solidFill>
                <a:ea typeface="楷体_GB2312" pitchFamily="49" charset="-122"/>
              </a:rPr>
              <a:t>查找</a:t>
            </a:r>
            <a:r>
              <a:rPr lang="en-US" altLang="zh-CN" sz="3200" b="1">
                <a:ea typeface="楷体_GB2312" pitchFamily="49" charset="-122"/>
              </a:rPr>
              <a:t>R[i]</a:t>
            </a:r>
            <a:r>
              <a:rPr lang="zh-CN" altLang="en-US" sz="3200" b="1">
                <a:ea typeface="楷体_GB2312" pitchFamily="49" charset="-122"/>
              </a:rPr>
              <a:t>的插入位置”。假设关键字按非递减次序排列</a:t>
            </a:r>
          </a:p>
        </p:txBody>
      </p:sp>
      <p:sp>
        <p:nvSpPr>
          <p:cNvPr id="19460" name="Text Box 6"/>
          <p:cNvSpPr txBox="1">
            <a:spLocks noChangeArrowheads="1"/>
          </p:cNvSpPr>
          <p:nvPr/>
        </p:nvSpPr>
        <p:spPr bwMode="auto">
          <a:xfrm>
            <a:off x="250825" y="2636838"/>
            <a:ext cx="84978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zh-CN" altLang="en-US" sz="3200" b="1">
                <a:solidFill>
                  <a:schemeClr val="tx2"/>
                </a:solidFill>
                <a:ea typeface="楷体_GB2312" pitchFamily="49" charset="-122"/>
              </a:rPr>
              <a:t>已知待排序的一组记录的初始排列为：</a:t>
            </a:r>
            <a:r>
              <a:rPr lang="en-US" altLang="zh-CN" sz="3200" b="1">
                <a:solidFill>
                  <a:schemeClr val="tx2"/>
                </a:solidFill>
                <a:ea typeface="楷体_GB2312" pitchFamily="49" charset="-122"/>
              </a:rPr>
              <a:t>21  25  49  25*  16  08</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60" y="4365130"/>
            <a:ext cx="7767794" cy="1584220"/>
          </a:xfrm>
          <a:prstGeom prst="rect">
            <a:avLst/>
          </a:prstGeom>
        </p:spPr>
      </p:pic>
    </p:spTree>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7950" y="188913"/>
            <a:ext cx="8712200" cy="6109993"/>
            <a:chOff x="107950" y="188913"/>
            <a:chExt cx="8712200" cy="6109993"/>
          </a:xfrm>
        </p:grpSpPr>
        <p:pic>
          <p:nvPicPr>
            <p:cNvPr id="20482" name="Picture 4" descr="4"/>
            <p:cNvPicPr>
              <a:picLocks noChangeAspect="1" noChangeArrowheads="1"/>
            </p:cNvPicPr>
            <p:nvPr/>
          </p:nvPicPr>
          <p:blipFill>
            <a:blip r:embed="rId2">
              <a:extLst>
                <a:ext uri="{28A0092B-C50C-407E-A947-70E740481C1C}">
                  <a14:useLocalDpi xmlns:a14="http://schemas.microsoft.com/office/drawing/2010/main" val="0"/>
                </a:ext>
              </a:extLst>
            </a:blip>
            <a:srcRect b="20717"/>
            <a:stretch>
              <a:fillRect/>
            </a:stretch>
          </p:blipFill>
          <p:spPr bwMode="auto">
            <a:xfrm>
              <a:off x="179388" y="4581525"/>
              <a:ext cx="8640762"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6"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2349500"/>
              <a:ext cx="87122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7"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88913"/>
              <a:ext cx="8353425" cy="16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rotWithShape="1">
            <a:blip r:embed="rId5">
              <a:extLst>
                <a:ext uri="{28A0092B-C50C-407E-A947-70E740481C1C}">
                  <a14:useLocalDpi xmlns:a14="http://schemas.microsoft.com/office/drawing/2010/main" val="0"/>
                </a:ext>
              </a:extLst>
            </a:blip>
            <a:srcRect t="81856" r="27811"/>
            <a:stretch/>
          </p:blipFill>
          <p:spPr>
            <a:xfrm>
              <a:off x="537340" y="1521950"/>
              <a:ext cx="5977760" cy="306412"/>
            </a:xfrm>
            <a:prstGeom prst="rect">
              <a:avLst/>
            </a:prstGeom>
          </p:spPr>
        </p:pic>
        <p:pic>
          <p:nvPicPr>
            <p:cNvPr id="7" name="图片 6"/>
            <p:cNvPicPr>
              <a:picLocks noChangeAspect="1"/>
            </p:cNvPicPr>
            <p:nvPr/>
          </p:nvPicPr>
          <p:blipFill rotWithShape="1">
            <a:blip r:embed="rId5">
              <a:extLst>
                <a:ext uri="{28A0092B-C50C-407E-A947-70E740481C1C}">
                  <a14:useLocalDpi xmlns:a14="http://schemas.microsoft.com/office/drawing/2010/main" val="0"/>
                </a:ext>
              </a:extLst>
            </a:blip>
            <a:srcRect t="81856" r="27811"/>
            <a:stretch/>
          </p:blipFill>
          <p:spPr>
            <a:xfrm>
              <a:off x="549326" y="3741298"/>
              <a:ext cx="5977760" cy="306412"/>
            </a:xfrm>
            <a:prstGeom prst="rect">
              <a:avLst/>
            </a:prstGeom>
          </p:spPr>
        </p:pic>
        <p:pic>
          <p:nvPicPr>
            <p:cNvPr id="8" name="图片 7"/>
            <p:cNvPicPr>
              <a:picLocks noChangeAspect="1"/>
            </p:cNvPicPr>
            <p:nvPr/>
          </p:nvPicPr>
          <p:blipFill rotWithShape="1">
            <a:blip r:embed="rId5">
              <a:extLst>
                <a:ext uri="{28A0092B-C50C-407E-A947-70E740481C1C}">
                  <a14:useLocalDpi xmlns:a14="http://schemas.microsoft.com/office/drawing/2010/main" val="0"/>
                </a:ext>
              </a:extLst>
            </a:blip>
            <a:srcRect t="81856" r="27811"/>
            <a:stretch/>
          </p:blipFill>
          <p:spPr>
            <a:xfrm>
              <a:off x="611450" y="5979060"/>
              <a:ext cx="5977760" cy="306412"/>
            </a:xfrm>
            <a:prstGeom prst="rect">
              <a:avLst/>
            </a:prstGeom>
          </p:spPr>
        </p:pic>
        <p:pic>
          <p:nvPicPr>
            <p:cNvPr id="9" name="Picture 7" descr="2"/>
            <p:cNvPicPr>
              <a:picLocks noChangeAspect="1" noChangeArrowheads="1"/>
            </p:cNvPicPr>
            <p:nvPr/>
          </p:nvPicPr>
          <p:blipFill rotWithShape="1">
            <a:blip r:embed="rId4">
              <a:extLst>
                <a:ext uri="{28A0092B-C50C-407E-A947-70E740481C1C}">
                  <a14:useLocalDpi xmlns:a14="http://schemas.microsoft.com/office/drawing/2010/main" val="0"/>
                </a:ext>
              </a:extLst>
            </a:blip>
            <a:srcRect l="76954" t="80154" r="14717"/>
            <a:stretch/>
          </p:blipFill>
          <p:spPr bwMode="auto">
            <a:xfrm>
              <a:off x="6885771" y="5974090"/>
              <a:ext cx="695739" cy="32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30620" y="759660"/>
              <a:ext cx="360051" cy="584775"/>
            </a:xfrm>
            <a:prstGeom prst="rect">
              <a:avLst/>
            </a:prstGeom>
            <a:solidFill>
              <a:schemeClr val="bg1"/>
            </a:solidFill>
            <a:ln>
              <a:solidFill>
                <a:schemeClr val="bg1"/>
              </a:solidFill>
            </a:ln>
          </p:spPr>
          <p:txBody>
            <a:bodyPr wrap="square" rtlCol="0">
              <a:spAutoFit/>
            </a:bodyPr>
            <a:lstStyle/>
            <a:p>
              <a:r>
                <a:rPr lang="en-US" altLang="zh-CN" sz="3200" b="1" dirty="0" smtClean="0">
                  <a:solidFill>
                    <a:srgbClr val="C00000"/>
                  </a:solidFill>
                </a:rPr>
                <a:t>2</a:t>
              </a:r>
              <a:endParaRPr lang="zh-CN" altLang="en-US" sz="3200" b="1" dirty="0">
                <a:solidFill>
                  <a:srgbClr val="C00000"/>
                </a:solidFill>
              </a:endParaRPr>
            </a:p>
          </p:txBody>
        </p:sp>
        <p:sp>
          <p:nvSpPr>
            <p:cNvPr id="11" name="TextBox 10"/>
            <p:cNvSpPr txBox="1"/>
            <p:nvPr/>
          </p:nvSpPr>
          <p:spPr>
            <a:xfrm>
              <a:off x="559320" y="3035405"/>
              <a:ext cx="360051" cy="584775"/>
            </a:xfrm>
            <a:prstGeom prst="rect">
              <a:avLst/>
            </a:prstGeom>
            <a:solidFill>
              <a:schemeClr val="bg1"/>
            </a:solidFill>
            <a:ln>
              <a:solidFill>
                <a:schemeClr val="bg1"/>
              </a:solidFill>
            </a:ln>
          </p:spPr>
          <p:txBody>
            <a:bodyPr wrap="square" rtlCol="0">
              <a:spAutoFit/>
            </a:bodyPr>
            <a:lstStyle/>
            <a:p>
              <a:r>
                <a:rPr lang="en-US" altLang="zh-CN" sz="3200" b="1" dirty="0" smtClean="0">
                  <a:solidFill>
                    <a:srgbClr val="C00000"/>
                  </a:solidFill>
                </a:rPr>
                <a:t>3</a:t>
              </a:r>
              <a:endParaRPr lang="zh-CN" altLang="en-US" sz="3200" b="1" dirty="0">
                <a:solidFill>
                  <a:srgbClr val="C00000"/>
                </a:solidFill>
              </a:endParaRPr>
            </a:p>
          </p:txBody>
        </p:sp>
        <p:sp>
          <p:nvSpPr>
            <p:cNvPr id="12" name="TextBox 11"/>
            <p:cNvSpPr txBox="1"/>
            <p:nvPr/>
          </p:nvSpPr>
          <p:spPr>
            <a:xfrm>
              <a:off x="683460" y="5085230"/>
              <a:ext cx="360051" cy="584775"/>
            </a:xfrm>
            <a:prstGeom prst="rect">
              <a:avLst/>
            </a:prstGeom>
            <a:solidFill>
              <a:schemeClr val="bg1"/>
            </a:solidFill>
            <a:ln>
              <a:solidFill>
                <a:schemeClr val="bg1"/>
              </a:solidFill>
            </a:ln>
          </p:spPr>
          <p:txBody>
            <a:bodyPr wrap="square" rtlCol="0">
              <a:spAutoFit/>
            </a:bodyPr>
            <a:lstStyle/>
            <a:p>
              <a:r>
                <a:rPr lang="en-US" altLang="zh-CN" sz="3200" b="1" dirty="0" smtClean="0">
                  <a:solidFill>
                    <a:srgbClr val="C00000"/>
                  </a:solidFill>
                </a:rPr>
                <a:t>4</a:t>
              </a:r>
              <a:endParaRPr lang="zh-CN" altLang="en-US" sz="3200" b="1" dirty="0">
                <a:solidFill>
                  <a:srgbClr val="C00000"/>
                </a:solidFill>
              </a:endParaRPr>
            </a:p>
          </p:txBody>
        </p:sp>
      </p:grpSp>
    </p:spTree>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3850" y="260350"/>
            <a:ext cx="8353425" cy="6408738"/>
            <a:chOff x="323850" y="260350"/>
            <a:chExt cx="8353425" cy="6408738"/>
          </a:xfrm>
        </p:grpSpPr>
        <p:pic>
          <p:nvPicPr>
            <p:cNvPr id="21506" name="Picture 5"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60350"/>
              <a:ext cx="8353425"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7"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55863"/>
              <a:ext cx="8135938" cy="20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8" descr="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 y="4940300"/>
              <a:ext cx="7921625"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765410" y="939570"/>
              <a:ext cx="360051" cy="584775"/>
            </a:xfrm>
            <a:prstGeom prst="rect">
              <a:avLst/>
            </a:prstGeom>
            <a:solidFill>
              <a:schemeClr val="bg1"/>
            </a:solidFill>
            <a:ln>
              <a:solidFill>
                <a:schemeClr val="bg1"/>
              </a:solidFill>
            </a:ln>
          </p:spPr>
          <p:txBody>
            <a:bodyPr wrap="square" rtlCol="0">
              <a:spAutoFit/>
            </a:bodyPr>
            <a:lstStyle/>
            <a:p>
              <a:r>
                <a:rPr lang="en-US" altLang="zh-CN" sz="3200" b="1" dirty="0" smtClean="0">
                  <a:solidFill>
                    <a:srgbClr val="C00000"/>
                  </a:solidFill>
                </a:rPr>
                <a:t>5</a:t>
              </a:r>
              <a:endParaRPr lang="zh-CN" altLang="en-US" sz="3200" b="1" dirty="0">
                <a:solidFill>
                  <a:srgbClr val="C00000"/>
                </a:solidFill>
              </a:endParaRPr>
            </a:p>
          </p:txBody>
        </p:sp>
        <p:pic>
          <p:nvPicPr>
            <p:cNvPr id="6" name="图片 5"/>
            <p:cNvPicPr>
              <a:picLocks noChangeAspect="1"/>
            </p:cNvPicPr>
            <p:nvPr/>
          </p:nvPicPr>
          <p:blipFill rotWithShape="1">
            <a:blip r:embed="rId5">
              <a:extLst>
                <a:ext uri="{28A0092B-C50C-407E-A947-70E740481C1C}">
                  <a14:useLocalDpi xmlns:a14="http://schemas.microsoft.com/office/drawing/2010/main" val="0"/>
                </a:ext>
              </a:extLst>
            </a:blip>
            <a:srcRect l="15295" t="81856" r="27812"/>
            <a:stretch/>
          </p:blipFill>
          <p:spPr>
            <a:xfrm>
              <a:off x="1873532" y="1586560"/>
              <a:ext cx="4711148" cy="306412"/>
            </a:xfrm>
            <a:prstGeom prst="rect">
              <a:avLst/>
            </a:prstGeom>
          </p:spPr>
        </p:pic>
        <p:sp>
          <p:nvSpPr>
            <p:cNvPr id="7" name="TextBox 6"/>
            <p:cNvSpPr txBox="1"/>
            <p:nvPr/>
          </p:nvSpPr>
          <p:spPr>
            <a:xfrm>
              <a:off x="3084640" y="2387315"/>
              <a:ext cx="360051" cy="584775"/>
            </a:xfrm>
            <a:prstGeom prst="rect">
              <a:avLst/>
            </a:prstGeom>
            <a:solidFill>
              <a:schemeClr val="bg1"/>
            </a:solidFill>
            <a:ln>
              <a:solidFill>
                <a:schemeClr val="bg1"/>
              </a:solidFill>
            </a:ln>
          </p:spPr>
          <p:txBody>
            <a:bodyPr wrap="square" rtlCol="0">
              <a:spAutoFit/>
            </a:bodyPr>
            <a:lstStyle/>
            <a:p>
              <a:r>
                <a:rPr lang="en-US" altLang="zh-CN" sz="3200" b="1" dirty="0" smtClean="0">
                  <a:solidFill>
                    <a:srgbClr val="C00000"/>
                  </a:solidFill>
                </a:rPr>
                <a:t>5</a:t>
              </a:r>
              <a:endParaRPr lang="zh-CN" altLang="en-US" sz="3200" b="1" dirty="0">
                <a:solidFill>
                  <a:srgbClr val="C00000"/>
                </a:solidFill>
              </a:endParaRPr>
            </a:p>
          </p:txBody>
        </p:sp>
        <p:sp>
          <p:nvSpPr>
            <p:cNvPr id="8" name="TextBox 7"/>
            <p:cNvSpPr txBox="1"/>
            <p:nvPr/>
          </p:nvSpPr>
          <p:spPr>
            <a:xfrm>
              <a:off x="926770" y="3046640"/>
              <a:ext cx="360051" cy="584775"/>
            </a:xfrm>
            <a:prstGeom prst="rect">
              <a:avLst/>
            </a:prstGeom>
            <a:solidFill>
              <a:schemeClr val="bg1"/>
            </a:solidFill>
            <a:ln>
              <a:solidFill>
                <a:schemeClr val="bg1"/>
              </a:solidFill>
            </a:ln>
          </p:spPr>
          <p:txBody>
            <a:bodyPr wrap="square" rtlCol="0">
              <a:spAutoFit/>
            </a:bodyPr>
            <a:lstStyle/>
            <a:p>
              <a:r>
                <a:rPr lang="en-US" altLang="zh-CN" sz="3200" b="1" dirty="0" smtClean="0">
                  <a:solidFill>
                    <a:srgbClr val="C00000"/>
                  </a:solidFill>
                </a:rPr>
                <a:t>5</a:t>
              </a:r>
              <a:endParaRPr lang="zh-CN" altLang="en-US" sz="3200" b="1" dirty="0">
                <a:solidFill>
                  <a:srgbClr val="C00000"/>
                </a:solidFill>
              </a:endParaRPr>
            </a:p>
          </p:txBody>
        </p:sp>
        <p:sp>
          <p:nvSpPr>
            <p:cNvPr id="9" name="TextBox 8"/>
            <p:cNvSpPr txBox="1"/>
            <p:nvPr/>
          </p:nvSpPr>
          <p:spPr>
            <a:xfrm>
              <a:off x="869670" y="3487345"/>
              <a:ext cx="360051" cy="584775"/>
            </a:xfrm>
            <a:prstGeom prst="rect">
              <a:avLst/>
            </a:prstGeom>
            <a:solidFill>
              <a:schemeClr val="bg1"/>
            </a:solidFill>
            <a:ln>
              <a:solidFill>
                <a:schemeClr val="bg1"/>
              </a:solidFill>
            </a:ln>
          </p:spPr>
          <p:txBody>
            <a:bodyPr wrap="square" rtlCol="0">
              <a:spAutoFit/>
            </a:bodyPr>
            <a:lstStyle/>
            <a:p>
              <a:r>
                <a:rPr lang="en-US" altLang="zh-CN" sz="3200" b="1" dirty="0" smtClean="0">
                  <a:solidFill>
                    <a:srgbClr val="C00000"/>
                  </a:solidFill>
                </a:rPr>
                <a:t>4</a:t>
              </a:r>
              <a:endParaRPr lang="zh-CN" altLang="en-US" sz="3200" b="1" dirty="0">
                <a:solidFill>
                  <a:srgbClr val="C00000"/>
                </a:solidFill>
              </a:endParaRPr>
            </a:p>
          </p:txBody>
        </p:sp>
        <p:pic>
          <p:nvPicPr>
            <p:cNvPr id="10" name="图片 9"/>
            <p:cNvPicPr>
              <a:picLocks noChangeAspect="1"/>
            </p:cNvPicPr>
            <p:nvPr/>
          </p:nvPicPr>
          <p:blipFill rotWithShape="1">
            <a:blip r:embed="rId5">
              <a:extLst>
                <a:ext uri="{28A0092B-C50C-407E-A947-70E740481C1C}">
                  <a14:useLocalDpi xmlns:a14="http://schemas.microsoft.com/office/drawing/2010/main" val="0"/>
                </a:ext>
              </a:extLst>
            </a:blip>
            <a:srcRect l="15295" t="81856" r="27812"/>
            <a:stretch/>
          </p:blipFill>
          <p:spPr>
            <a:xfrm>
              <a:off x="1785920" y="4212678"/>
              <a:ext cx="4711148" cy="306412"/>
            </a:xfrm>
            <a:prstGeom prst="rect">
              <a:avLst/>
            </a:prstGeom>
          </p:spPr>
        </p:pic>
        <p:pic>
          <p:nvPicPr>
            <p:cNvPr id="11" name="图片 10"/>
            <p:cNvPicPr>
              <a:picLocks noChangeAspect="1"/>
            </p:cNvPicPr>
            <p:nvPr/>
          </p:nvPicPr>
          <p:blipFill rotWithShape="1">
            <a:blip r:embed="rId5">
              <a:extLst>
                <a:ext uri="{28A0092B-C50C-407E-A947-70E740481C1C}">
                  <a14:useLocalDpi xmlns:a14="http://schemas.microsoft.com/office/drawing/2010/main" val="0"/>
                </a:ext>
              </a:extLst>
            </a:blip>
            <a:srcRect l="15295" t="81856" r="27812"/>
            <a:stretch/>
          </p:blipFill>
          <p:spPr>
            <a:xfrm>
              <a:off x="1634500" y="6237390"/>
              <a:ext cx="4711148" cy="306412"/>
            </a:xfrm>
            <a:prstGeom prst="rect">
              <a:avLst/>
            </a:prstGeom>
          </p:spPr>
        </p:pic>
        <p:sp>
          <p:nvSpPr>
            <p:cNvPr id="12" name="TextBox 11"/>
            <p:cNvSpPr txBox="1"/>
            <p:nvPr/>
          </p:nvSpPr>
          <p:spPr>
            <a:xfrm>
              <a:off x="1079170" y="4995880"/>
              <a:ext cx="360051" cy="584775"/>
            </a:xfrm>
            <a:prstGeom prst="rect">
              <a:avLst/>
            </a:prstGeom>
            <a:solidFill>
              <a:schemeClr val="bg1"/>
            </a:solidFill>
            <a:ln>
              <a:solidFill>
                <a:schemeClr val="bg1"/>
              </a:solidFill>
            </a:ln>
          </p:spPr>
          <p:txBody>
            <a:bodyPr wrap="square" rtlCol="0">
              <a:spAutoFit/>
            </a:bodyPr>
            <a:lstStyle/>
            <a:p>
              <a:r>
                <a:rPr lang="en-US" altLang="zh-CN" sz="3200" b="1" dirty="0" smtClean="0">
                  <a:solidFill>
                    <a:srgbClr val="C00000"/>
                  </a:solidFill>
                </a:rPr>
                <a:t>5</a:t>
              </a:r>
              <a:endParaRPr lang="zh-CN" altLang="en-US" sz="3200" b="1" dirty="0">
                <a:solidFill>
                  <a:srgbClr val="C00000"/>
                </a:solidFill>
              </a:endParaRPr>
            </a:p>
          </p:txBody>
        </p:sp>
        <p:sp>
          <p:nvSpPr>
            <p:cNvPr id="13" name="TextBox 12"/>
            <p:cNvSpPr txBox="1"/>
            <p:nvPr/>
          </p:nvSpPr>
          <p:spPr>
            <a:xfrm>
              <a:off x="1022070" y="5436585"/>
              <a:ext cx="360051" cy="584775"/>
            </a:xfrm>
            <a:prstGeom prst="rect">
              <a:avLst/>
            </a:prstGeom>
            <a:solidFill>
              <a:schemeClr val="bg1"/>
            </a:solidFill>
            <a:ln>
              <a:solidFill>
                <a:schemeClr val="bg1"/>
              </a:solidFill>
            </a:ln>
          </p:spPr>
          <p:txBody>
            <a:bodyPr wrap="square" rtlCol="0">
              <a:spAutoFit/>
            </a:bodyPr>
            <a:lstStyle/>
            <a:p>
              <a:r>
                <a:rPr lang="en-US" altLang="zh-CN" sz="3200" b="1" dirty="0" smtClean="0">
                  <a:solidFill>
                    <a:srgbClr val="C00000"/>
                  </a:solidFill>
                </a:rPr>
                <a:t>3</a:t>
              </a:r>
              <a:endParaRPr lang="zh-CN" altLang="en-US" sz="3200" b="1" dirty="0">
                <a:solidFill>
                  <a:srgbClr val="C00000"/>
                </a:solidFill>
              </a:endParaRPr>
            </a:p>
          </p:txBody>
        </p:sp>
      </p:grpSp>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91" name="Text Box 2059"/>
          <p:cNvSpPr txBox="1">
            <a:spLocks noChangeArrowheads="1"/>
          </p:cNvSpPr>
          <p:nvPr/>
        </p:nvSpPr>
        <p:spPr bwMode="auto">
          <a:xfrm>
            <a:off x="323850" y="260350"/>
            <a:ext cx="8424863" cy="618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zh-CN" altLang="en-US" sz="3200" b="1">
                <a:ea typeface="楷体_GB2312" pitchFamily="49" charset="-122"/>
              </a:rPr>
              <a:t>　排序是计算机数据处理及其他许多软件系统中常用的一种操作。排序的目的通常是为了便于查找或是为了适应某些查找算法的需要。例如，在统计高考成绩的系统中，要产生几个表。第一个表按考生的报考号从小到大的顺序，列出所有考生的成绩；第二个表按考生姓名拼音的顺序，列出所有考生的成绩；第三个表按考生的考试成绩从高到低的顺序列出所有考生的成绩。在这样一种系统中就要多次进行排序操作。</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691"/>
                                        </p:tgtEl>
                                        <p:attrNameLst>
                                          <p:attrName>style.visibility</p:attrName>
                                        </p:attrNameLst>
                                      </p:cBhvr>
                                      <p:to>
                                        <p:strVal val="visible"/>
                                      </p:to>
                                    </p:set>
                                    <p:animEffect transition="in" filter="checkerboard(across)">
                                      <p:cBhvr>
                                        <p:cTn id="7" dur="500"/>
                                        <p:tgtEl>
                                          <p:spTgt spid="71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8925" y="188550"/>
            <a:ext cx="8459788" cy="6120175"/>
            <a:chOff x="288925" y="188550"/>
            <a:chExt cx="8459788" cy="6120175"/>
          </a:xfrm>
        </p:grpSpPr>
        <p:pic>
          <p:nvPicPr>
            <p:cNvPr id="22530" name="Picture 4" descr="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4518025"/>
              <a:ext cx="8208962"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188913"/>
              <a:ext cx="8388350"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6" descr="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297113"/>
              <a:ext cx="8353425" cy="177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956590" y="188550"/>
              <a:ext cx="360051" cy="584775"/>
            </a:xfrm>
            <a:prstGeom prst="rect">
              <a:avLst/>
            </a:prstGeom>
            <a:solidFill>
              <a:schemeClr val="bg1"/>
            </a:solidFill>
            <a:ln>
              <a:solidFill>
                <a:schemeClr val="bg1"/>
              </a:solidFill>
            </a:ln>
          </p:spPr>
          <p:txBody>
            <a:bodyPr wrap="square" rtlCol="0">
              <a:spAutoFit/>
            </a:bodyPr>
            <a:lstStyle/>
            <a:p>
              <a:r>
                <a:rPr lang="en-US" altLang="zh-CN" sz="3200" b="1" dirty="0" smtClean="0">
                  <a:solidFill>
                    <a:srgbClr val="C00000"/>
                  </a:solidFill>
                </a:rPr>
                <a:t>5</a:t>
              </a:r>
              <a:endParaRPr lang="zh-CN" altLang="en-US" sz="3200" b="1" dirty="0">
                <a:solidFill>
                  <a:srgbClr val="C00000"/>
                </a:solidFill>
              </a:endParaRPr>
            </a:p>
          </p:txBody>
        </p:sp>
        <p:sp>
          <p:nvSpPr>
            <p:cNvPr id="6" name="TextBox 5"/>
            <p:cNvSpPr txBox="1"/>
            <p:nvPr/>
          </p:nvSpPr>
          <p:spPr>
            <a:xfrm>
              <a:off x="899490" y="629255"/>
              <a:ext cx="360051" cy="584775"/>
            </a:xfrm>
            <a:prstGeom prst="rect">
              <a:avLst/>
            </a:prstGeom>
            <a:solidFill>
              <a:schemeClr val="bg1"/>
            </a:solidFill>
            <a:ln>
              <a:solidFill>
                <a:schemeClr val="bg1"/>
              </a:solidFill>
            </a:ln>
          </p:spPr>
          <p:txBody>
            <a:bodyPr wrap="square" rtlCol="0">
              <a:spAutoFit/>
            </a:bodyPr>
            <a:lstStyle/>
            <a:p>
              <a:r>
                <a:rPr lang="en-US" altLang="zh-CN" sz="3200" b="1" dirty="0" smtClean="0">
                  <a:solidFill>
                    <a:srgbClr val="C00000"/>
                  </a:solidFill>
                </a:rPr>
                <a:t>2</a:t>
              </a:r>
              <a:endParaRPr lang="zh-CN" altLang="en-US" sz="3200" b="1" dirty="0">
                <a:solidFill>
                  <a:srgbClr val="C00000"/>
                </a:solidFill>
              </a:endParaRPr>
            </a:p>
          </p:txBody>
        </p:sp>
        <p:sp>
          <p:nvSpPr>
            <p:cNvPr id="7" name="TextBox 6"/>
            <p:cNvSpPr txBox="1"/>
            <p:nvPr/>
          </p:nvSpPr>
          <p:spPr>
            <a:xfrm>
              <a:off x="1028600" y="2331510"/>
              <a:ext cx="360051" cy="584775"/>
            </a:xfrm>
            <a:prstGeom prst="rect">
              <a:avLst/>
            </a:prstGeom>
            <a:solidFill>
              <a:schemeClr val="bg1"/>
            </a:solidFill>
            <a:ln>
              <a:solidFill>
                <a:schemeClr val="bg1"/>
              </a:solidFill>
            </a:ln>
          </p:spPr>
          <p:txBody>
            <a:bodyPr wrap="square" rtlCol="0">
              <a:spAutoFit/>
            </a:bodyPr>
            <a:lstStyle/>
            <a:p>
              <a:r>
                <a:rPr lang="en-US" altLang="zh-CN" sz="3200" b="1" dirty="0" smtClean="0">
                  <a:solidFill>
                    <a:srgbClr val="C00000"/>
                  </a:solidFill>
                </a:rPr>
                <a:t>5</a:t>
              </a:r>
              <a:endParaRPr lang="zh-CN" altLang="en-US" sz="3200" b="1" dirty="0">
                <a:solidFill>
                  <a:srgbClr val="C00000"/>
                </a:solidFill>
              </a:endParaRPr>
            </a:p>
          </p:txBody>
        </p:sp>
        <p:sp>
          <p:nvSpPr>
            <p:cNvPr id="8" name="TextBox 7"/>
            <p:cNvSpPr txBox="1"/>
            <p:nvPr/>
          </p:nvSpPr>
          <p:spPr>
            <a:xfrm>
              <a:off x="971500" y="2772215"/>
              <a:ext cx="360051" cy="584775"/>
            </a:xfrm>
            <a:prstGeom prst="rect">
              <a:avLst/>
            </a:prstGeom>
            <a:solidFill>
              <a:schemeClr val="bg1"/>
            </a:solidFill>
            <a:ln>
              <a:solidFill>
                <a:schemeClr val="bg1"/>
              </a:solidFill>
            </a:ln>
          </p:spPr>
          <p:txBody>
            <a:bodyPr wrap="square" rtlCol="0">
              <a:spAutoFit/>
            </a:bodyPr>
            <a:lstStyle/>
            <a:p>
              <a:r>
                <a:rPr lang="en-US" altLang="zh-CN" sz="3200" b="1" dirty="0" smtClean="0">
                  <a:solidFill>
                    <a:srgbClr val="C00000"/>
                  </a:solidFill>
                </a:rPr>
                <a:t>1</a:t>
              </a:r>
              <a:endParaRPr lang="zh-CN" altLang="en-US" sz="3200" b="1" dirty="0">
                <a:solidFill>
                  <a:srgbClr val="C00000"/>
                </a:solidFill>
              </a:endParaRPr>
            </a:p>
          </p:txBody>
        </p:sp>
        <p:sp>
          <p:nvSpPr>
            <p:cNvPr id="9" name="TextBox 8"/>
            <p:cNvSpPr txBox="1"/>
            <p:nvPr/>
          </p:nvSpPr>
          <p:spPr>
            <a:xfrm>
              <a:off x="1028600" y="4563820"/>
              <a:ext cx="360051" cy="584775"/>
            </a:xfrm>
            <a:prstGeom prst="rect">
              <a:avLst/>
            </a:prstGeom>
            <a:solidFill>
              <a:schemeClr val="bg1"/>
            </a:solidFill>
            <a:ln>
              <a:solidFill>
                <a:schemeClr val="bg1"/>
              </a:solidFill>
            </a:ln>
          </p:spPr>
          <p:txBody>
            <a:bodyPr wrap="square" rtlCol="0">
              <a:spAutoFit/>
            </a:bodyPr>
            <a:lstStyle/>
            <a:p>
              <a:r>
                <a:rPr lang="en-US" altLang="zh-CN" sz="3200" b="1" dirty="0" smtClean="0">
                  <a:solidFill>
                    <a:srgbClr val="C00000"/>
                  </a:solidFill>
                </a:rPr>
                <a:t>5</a:t>
              </a:r>
              <a:endParaRPr lang="zh-CN" altLang="en-US" sz="3200" b="1" dirty="0">
                <a:solidFill>
                  <a:srgbClr val="C00000"/>
                </a:solidFill>
              </a:endParaRPr>
            </a:p>
          </p:txBody>
        </p:sp>
        <p:sp>
          <p:nvSpPr>
            <p:cNvPr id="10" name="TextBox 9"/>
            <p:cNvSpPr txBox="1"/>
            <p:nvPr/>
          </p:nvSpPr>
          <p:spPr>
            <a:xfrm>
              <a:off x="971500" y="5004525"/>
              <a:ext cx="504070" cy="584775"/>
            </a:xfrm>
            <a:prstGeom prst="rect">
              <a:avLst/>
            </a:prstGeom>
            <a:solidFill>
              <a:schemeClr val="bg1"/>
            </a:solidFill>
            <a:ln>
              <a:solidFill>
                <a:schemeClr val="bg1"/>
              </a:solidFill>
            </a:ln>
          </p:spPr>
          <p:txBody>
            <a:bodyPr wrap="square" rtlCol="0">
              <a:spAutoFit/>
            </a:bodyPr>
            <a:lstStyle/>
            <a:p>
              <a:r>
                <a:rPr lang="en-US" altLang="zh-CN" sz="3200" b="1" dirty="0" smtClean="0">
                  <a:solidFill>
                    <a:srgbClr val="C00000"/>
                  </a:solidFill>
                </a:rPr>
                <a:t>0</a:t>
              </a:r>
              <a:endParaRPr lang="zh-CN" altLang="en-US" sz="3200" b="1" dirty="0">
                <a:solidFill>
                  <a:srgbClr val="C00000"/>
                </a:solidFill>
              </a:endParaRPr>
            </a:p>
          </p:txBody>
        </p:sp>
        <p:pic>
          <p:nvPicPr>
            <p:cNvPr id="13" name="图片 12"/>
            <p:cNvPicPr>
              <a:picLocks noChangeAspect="1"/>
            </p:cNvPicPr>
            <p:nvPr/>
          </p:nvPicPr>
          <p:blipFill rotWithShape="1">
            <a:blip r:embed="rId5">
              <a:extLst>
                <a:ext uri="{28A0092B-C50C-407E-A947-70E740481C1C}">
                  <a14:useLocalDpi xmlns:a14="http://schemas.microsoft.com/office/drawing/2010/main" val="0"/>
                </a:ext>
              </a:extLst>
            </a:blip>
            <a:srcRect l="18001" t="81562" r="27689" b="294"/>
            <a:stretch/>
          </p:blipFill>
          <p:spPr>
            <a:xfrm>
              <a:off x="2051650" y="1484730"/>
              <a:ext cx="4497217" cy="306412"/>
            </a:xfrm>
            <a:prstGeom prst="rect">
              <a:avLst/>
            </a:prstGeom>
          </p:spPr>
        </p:pic>
        <p:pic>
          <p:nvPicPr>
            <p:cNvPr id="14" name="Picture 7" descr="2"/>
            <p:cNvPicPr>
              <a:picLocks noChangeAspect="1" noChangeArrowheads="1"/>
            </p:cNvPicPr>
            <p:nvPr/>
          </p:nvPicPr>
          <p:blipFill rotWithShape="1">
            <a:blip r:embed="rId6">
              <a:extLst>
                <a:ext uri="{28A0092B-C50C-407E-A947-70E740481C1C}">
                  <a14:useLocalDpi xmlns:a14="http://schemas.microsoft.com/office/drawing/2010/main" val="0"/>
                </a:ext>
              </a:extLst>
            </a:blip>
            <a:srcRect l="76954" t="80154" r="14717"/>
            <a:stretch/>
          </p:blipFill>
          <p:spPr bwMode="auto">
            <a:xfrm>
              <a:off x="6835296" y="1484730"/>
              <a:ext cx="695739" cy="32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p:cNvPicPr>
              <a:picLocks noChangeAspect="1"/>
            </p:cNvPicPr>
            <p:nvPr/>
          </p:nvPicPr>
          <p:blipFill rotWithShape="1">
            <a:blip r:embed="rId5">
              <a:extLst>
                <a:ext uri="{28A0092B-C50C-407E-A947-70E740481C1C}">
                  <a14:useLocalDpi xmlns:a14="http://schemas.microsoft.com/office/drawing/2010/main" val="0"/>
                </a:ext>
              </a:extLst>
            </a:blip>
            <a:srcRect l="18001" t="81562" r="27689" b="294"/>
            <a:stretch/>
          </p:blipFill>
          <p:spPr>
            <a:xfrm>
              <a:off x="2123660" y="3626658"/>
              <a:ext cx="4497217" cy="306412"/>
            </a:xfrm>
            <a:prstGeom prst="rect">
              <a:avLst/>
            </a:prstGeom>
          </p:spPr>
        </p:pic>
        <p:pic>
          <p:nvPicPr>
            <p:cNvPr id="16" name="图片 15"/>
            <p:cNvPicPr>
              <a:picLocks noChangeAspect="1"/>
            </p:cNvPicPr>
            <p:nvPr/>
          </p:nvPicPr>
          <p:blipFill rotWithShape="1">
            <a:blip r:embed="rId5">
              <a:extLst>
                <a:ext uri="{28A0092B-C50C-407E-A947-70E740481C1C}">
                  <a14:useLocalDpi xmlns:a14="http://schemas.microsoft.com/office/drawing/2010/main" val="0"/>
                </a:ext>
              </a:extLst>
            </a:blip>
            <a:srcRect l="18001" t="81562" r="27689" b="294"/>
            <a:stretch/>
          </p:blipFill>
          <p:spPr>
            <a:xfrm>
              <a:off x="2046680" y="5819208"/>
              <a:ext cx="4497217" cy="306412"/>
            </a:xfrm>
            <a:prstGeom prst="rect">
              <a:avLst/>
            </a:prstGeom>
          </p:spPr>
        </p:pic>
      </p:grpSp>
    </p:spTree>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968625"/>
            <a:ext cx="8497888"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18001" t="81562" r="27689" b="294"/>
          <a:stretch/>
        </p:blipFill>
        <p:spPr>
          <a:xfrm>
            <a:off x="2123660" y="4365130"/>
            <a:ext cx="4497217" cy="306412"/>
          </a:xfrm>
          <a:prstGeom prst="rect">
            <a:avLst/>
          </a:prstGeom>
        </p:spPr>
      </p:pic>
      <p:grpSp>
        <p:nvGrpSpPr>
          <p:cNvPr id="2" name="组合 1"/>
          <p:cNvGrpSpPr/>
          <p:nvPr/>
        </p:nvGrpSpPr>
        <p:grpSpPr>
          <a:xfrm>
            <a:off x="250825" y="404813"/>
            <a:ext cx="8426450" cy="1931987"/>
            <a:chOff x="250825" y="404813"/>
            <a:chExt cx="8426450" cy="1931987"/>
          </a:xfrm>
        </p:grpSpPr>
        <p:pic>
          <p:nvPicPr>
            <p:cNvPr id="23555" name="Picture 5" descr="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404813"/>
              <a:ext cx="8426450"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18001" t="81562" r="27689" b="294"/>
            <a:stretch/>
          </p:blipFill>
          <p:spPr>
            <a:xfrm>
              <a:off x="2006920" y="1749428"/>
              <a:ext cx="4497217" cy="306412"/>
            </a:xfrm>
            <a:prstGeom prst="rect">
              <a:avLst/>
            </a:prstGeom>
          </p:spPr>
        </p:pic>
        <p:sp>
          <p:nvSpPr>
            <p:cNvPr id="6" name="TextBox 5"/>
            <p:cNvSpPr txBox="1"/>
            <p:nvPr/>
          </p:nvSpPr>
          <p:spPr>
            <a:xfrm>
              <a:off x="611450" y="1043975"/>
              <a:ext cx="360051" cy="584775"/>
            </a:xfrm>
            <a:prstGeom prst="rect">
              <a:avLst/>
            </a:prstGeom>
            <a:solidFill>
              <a:schemeClr val="bg1"/>
            </a:solidFill>
            <a:ln>
              <a:solidFill>
                <a:schemeClr val="bg1"/>
              </a:solidFill>
            </a:ln>
          </p:spPr>
          <p:txBody>
            <a:bodyPr wrap="square" rtlCol="0">
              <a:spAutoFit/>
            </a:bodyPr>
            <a:lstStyle/>
            <a:p>
              <a:r>
                <a:rPr lang="en-US" altLang="zh-CN" sz="3200" b="1" dirty="0" smtClean="0">
                  <a:solidFill>
                    <a:srgbClr val="C00000"/>
                  </a:solidFill>
                </a:rPr>
                <a:t>6</a:t>
              </a:r>
              <a:endParaRPr lang="zh-CN" altLang="en-US" sz="3200" b="1" dirty="0">
                <a:solidFill>
                  <a:srgbClr val="C00000"/>
                </a:solidFill>
              </a:endParaRPr>
            </a:p>
          </p:txBody>
        </p:sp>
      </p:grpSp>
    </p:spTree>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4">
            <a:hlinkClick r:id="rId2" action="ppaction://hlinksldjump"/>
          </p:cNvPr>
          <p:cNvSpPr txBox="1">
            <a:spLocks noChangeArrowheads="1"/>
          </p:cNvSpPr>
          <p:nvPr/>
        </p:nvSpPr>
        <p:spPr bwMode="auto">
          <a:xfrm>
            <a:off x="473075" y="533400"/>
            <a:ext cx="71167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zh-CN" altLang="en-US" sz="3200" b="1">
                <a:solidFill>
                  <a:srgbClr val="0000FF"/>
                </a:solidFill>
                <a:ea typeface="楷体_GB2312" pitchFamily="49" charset="-122"/>
              </a:rPr>
              <a:t>从</a:t>
            </a:r>
            <a:r>
              <a:rPr lang="en-US" altLang="zh-CN" sz="3200" b="1">
                <a:solidFill>
                  <a:srgbClr val="0000FF"/>
                </a:solidFill>
                <a:ea typeface="楷体_GB2312" pitchFamily="49" charset="-122"/>
              </a:rPr>
              <a:t>R[i-1]</a:t>
            </a:r>
            <a:r>
              <a:rPr lang="zh-CN" altLang="en-US" sz="3200" b="1">
                <a:solidFill>
                  <a:srgbClr val="0000FF"/>
                </a:solidFill>
                <a:ea typeface="楷体_GB2312" pitchFamily="49" charset="-122"/>
              </a:rPr>
              <a:t>起向前进行顺序查找，            </a:t>
            </a:r>
            <a:r>
              <a:rPr lang="zh-CN" altLang="en-US" sz="3200" b="1">
                <a:solidFill>
                  <a:srgbClr val="A50021"/>
                </a:solidFill>
                <a:ea typeface="楷体_GB2312" pitchFamily="49" charset="-122"/>
              </a:rPr>
              <a:t>监视哨设置在</a:t>
            </a:r>
            <a:r>
              <a:rPr lang="en-US" altLang="zh-CN" sz="3200" b="1">
                <a:solidFill>
                  <a:srgbClr val="A50021"/>
                </a:solidFill>
                <a:ea typeface="楷体_GB2312" pitchFamily="49" charset="-122"/>
              </a:rPr>
              <a:t>R[0]</a:t>
            </a:r>
            <a:r>
              <a:rPr lang="zh-CN" altLang="en-US" sz="3200" b="1">
                <a:solidFill>
                  <a:srgbClr val="A50021"/>
                </a:solidFill>
                <a:ea typeface="楷体_GB2312" pitchFamily="49" charset="-122"/>
              </a:rPr>
              <a:t>；</a:t>
            </a:r>
          </a:p>
        </p:txBody>
      </p:sp>
      <p:pic>
        <p:nvPicPr>
          <p:cNvPr id="24579" name="Picture 8" descr="Green Ball">
            <a:hlinkClick r:id="rId2" action="ppaction://hlinksldjump" highlightClick="1"/>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838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0" name="Text Box 12"/>
          <p:cNvSpPr txBox="1">
            <a:spLocks noChangeArrowheads="1"/>
          </p:cNvSpPr>
          <p:nvPr/>
        </p:nvSpPr>
        <p:spPr bwMode="auto">
          <a:xfrm>
            <a:off x="1120775" y="3576638"/>
            <a:ext cx="6346825"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40000"/>
              </a:lnSpc>
            </a:pPr>
            <a:r>
              <a:rPr lang="en-US" altLang="zh-CN" sz="3600"/>
              <a:t>R[0] = R[i];            // </a:t>
            </a:r>
            <a:r>
              <a:rPr lang="zh-CN" altLang="en-US" sz="3600"/>
              <a:t>设置“哨兵”</a:t>
            </a:r>
          </a:p>
        </p:txBody>
      </p:sp>
      <p:sp>
        <p:nvSpPr>
          <p:cNvPr id="22541" name="Text Box 13"/>
          <p:cNvSpPr txBox="1">
            <a:spLocks noChangeArrowheads="1"/>
          </p:cNvSpPr>
          <p:nvPr/>
        </p:nvSpPr>
        <p:spPr bwMode="auto">
          <a:xfrm>
            <a:off x="1133475" y="5845175"/>
            <a:ext cx="7251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zh-CN" altLang="en-US" sz="3200" b="1">
                <a:solidFill>
                  <a:srgbClr val="0000FF"/>
                </a:solidFill>
                <a:ea typeface="楷体_GB2312" pitchFamily="49" charset="-122"/>
              </a:rPr>
              <a:t>循环结束表明</a:t>
            </a:r>
            <a:r>
              <a:rPr lang="en-US" altLang="zh-CN" sz="3200" b="1">
                <a:solidFill>
                  <a:srgbClr val="0000FF"/>
                </a:solidFill>
                <a:ea typeface="楷体_GB2312" pitchFamily="49" charset="-122"/>
              </a:rPr>
              <a:t>R[i]</a:t>
            </a:r>
            <a:r>
              <a:rPr lang="zh-CN" altLang="en-US" sz="3200" b="1">
                <a:solidFill>
                  <a:srgbClr val="0000FF"/>
                </a:solidFill>
                <a:ea typeface="楷体_GB2312" pitchFamily="49" charset="-122"/>
              </a:rPr>
              <a:t>的插入位置为 </a:t>
            </a:r>
            <a:r>
              <a:rPr lang="en-US" altLang="zh-CN" sz="3200" b="1">
                <a:solidFill>
                  <a:srgbClr val="0000FF"/>
                </a:solidFill>
                <a:ea typeface="楷体_GB2312" pitchFamily="49" charset="-122"/>
              </a:rPr>
              <a:t>j +1</a:t>
            </a:r>
          </a:p>
        </p:txBody>
      </p:sp>
      <p:sp>
        <p:nvSpPr>
          <p:cNvPr id="22542" name="Rectangle 14" descr="大棋盘"/>
          <p:cNvSpPr>
            <a:spLocks noChangeArrowheads="1"/>
          </p:cNvSpPr>
          <p:nvPr/>
        </p:nvSpPr>
        <p:spPr bwMode="auto">
          <a:xfrm>
            <a:off x="1828800" y="2362200"/>
            <a:ext cx="3124200" cy="304800"/>
          </a:xfrm>
          <a:prstGeom prst="rect">
            <a:avLst/>
          </a:prstGeom>
          <a:pattFill prst="lgCheck">
            <a:fgClr>
              <a:srgbClr val="CCFFFF"/>
            </a:fgClr>
            <a:bgClr>
              <a:srgbClr val="FFFFFF"/>
            </a:bgClr>
          </a:patt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4" name="Rectangle 16"/>
          <p:cNvSpPr>
            <a:spLocks noChangeArrowheads="1"/>
          </p:cNvSpPr>
          <p:nvPr/>
        </p:nvSpPr>
        <p:spPr bwMode="auto">
          <a:xfrm>
            <a:off x="1524000" y="2362200"/>
            <a:ext cx="304800" cy="304800"/>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5" name="Text Box 17"/>
          <p:cNvSpPr txBox="1">
            <a:spLocks noChangeArrowheads="1"/>
          </p:cNvSpPr>
          <p:nvPr/>
        </p:nvSpPr>
        <p:spPr bwMode="auto">
          <a:xfrm>
            <a:off x="1295400" y="1752600"/>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t>R[0]</a:t>
            </a:r>
          </a:p>
        </p:txBody>
      </p:sp>
      <p:grpSp>
        <p:nvGrpSpPr>
          <p:cNvPr id="22558" name="Group 30"/>
          <p:cNvGrpSpPr>
            <a:grpSpLocks/>
          </p:cNvGrpSpPr>
          <p:nvPr/>
        </p:nvGrpSpPr>
        <p:grpSpPr bwMode="auto">
          <a:xfrm>
            <a:off x="3348038" y="2636838"/>
            <a:ext cx="609600" cy="793750"/>
            <a:chOff x="2208" y="1680"/>
            <a:chExt cx="384" cy="500"/>
          </a:xfrm>
        </p:grpSpPr>
        <p:sp>
          <p:nvSpPr>
            <p:cNvPr id="24599" name="Text Box 20"/>
            <p:cNvSpPr txBox="1">
              <a:spLocks noChangeArrowheads="1"/>
            </p:cNvSpPr>
            <p:nvPr/>
          </p:nvSpPr>
          <p:spPr bwMode="auto">
            <a:xfrm>
              <a:off x="2222" y="1776"/>
              <a:ext cx="37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3600"/>
                <a:t>j</a:t>
              </a:r>
              <a:endParaRPr lang="en-US" altLang="zh-CN"/>
            </a:p>
          </p:txBody>
        </p:sp>
        <p:sp>
          <p:nvSpPr>
            <p:cNvPr id="24600" name="Line 19"/>
            <p:cNvSpPr>
              <a:spLocks noChangeShapeType="1"/>
            </p:cNvSpPr>
            <p:nvPr/>
          </p:nvSpPr>
          <p:spPr bwMode="auto">
            <a:xfrm>
              <a:off x="2208" y="1680"/>
              <a:ext cx="0" cy="480"/>
            </a:xfrm>
            <a:prstGeom prst="line">
              <a:avLst/>
            </a:prstGeom>
            <a:noFill/>
            <a:ln w="28575">
              <a:solidFill>
                <a:schemeClr val="tx1"/>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49" name="Rectangle 21" descr="60%"/>
          <p:cNvSpPr>
            <a:spLocks noChangeArrowheads="1"/>
          </p:cNvSpPr>
          <p:nvPr/>
        </p:nvSpPr>
        <p:spPr bwMode="auto">
          <a:xfrm>
            <a:off x="3657600" y="2362200"/>
            <a:ext cx="1295400" cy="304800"/>
          </a:xfrm>
          <a:prstGeom prst="rect">
            <a:avLst/>
          </a:prstGeom>
          <a:pattFill prst="pct60">
            <a:fgClr>
              <a:srgbClr val="FF99FF"/>
            </a:fgClr>
            <a:bgClr>
              <a:srgbClr val="FFFFFF"/>
            </a:bgClr>
          </a:patt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0" name="Rectangle 22"/>
          <p:cNvSpPr>
            <a:spLocks noChangeArrowheads="1"/>
          </p:cNvSpPr>
          <p:nvPr/>
        </p:nvSpPr>
        <p:spPr bwMode="auto">
          <a:xfrm>
            <a:off x="4953000" y="2362200"/>
            <a:ext cx="3429000" cy="304800"/>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1" name="Rectangle 23"/>
          <p:cNvSpPr>
            <a:spLocks noChangeArrowheads="1"/>
          </p:cNvSpPr>
          <p:nvPr/>
        </p:nvSpPr>
        <p:spPr bwMode="auto">
          <a:xfrm>
            <a:off x="4953000" y="2362200"/>
            <a:ext cx="304800" cy="304800"/>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2" name="Rectangle 24"/>
          <p:cNvSpPr>
            <a:spLocks noChangeArrowheads="1"/>
          </p:cNvSpPr>
          <p:nvPr/>
        </p:nvSpPr>
        <p:spPr bwMode="auto">
          <a:xfrm>
            <a:off x="4724400" y="1828800"/>
            <a:ext cx="757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R[i]</a:t>
            </a:r>
          </a:p>
        </p:txBody>
      </p:sp>
      <p:sp>
        <p:nvSpPr>
          <p:cNvPr id="22553" name="Rectangle 25"/>
          <p:cNvSpPr>
            <a:spLocks noChangeArrowheads="1"/>
          </p:cNvSpPr>
          <p:nvPr/>
        </p:nvSpPr>
        <p:spPr bwMode="auto">
          <a:xfrm>
            <a:off x="1117600" y="4332288"/>
            <a:ext cx="68294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sz="3600" b="1"/>
              <a:t>for</a:t>
            </a:r>
            <a:r>
              <a:rPr lang="en-US" altLang="zh-CN" sz="3600"/>
              <a:t> (j=i</a:t>
            </a:r>
            <a:r>
              <a:rPr lang="en-US" altLang="zh-CN" sz="3600">
                <a:latin typeface="Symbol" pitchFamily="18" charset="2"/>
              </a:rPr>
              <a:t>-</a:t>
            </a:r>
            <a:r>
              <a:rPr lang="en-US" altLang="zh-CN" sz="3600"/>
              <a:t>1; R[0].key&lt;R[j].key; </a:t>
            </a:r>
            <a:r>
              <a:rPr lang="en-US" altLang="zh-CN" sz="3600" b="1"/>
              <a:t>--</a:t>
            </a:r>
            <a:r>
              <a:rPr lang="en-US" altLang="zh-CN" sz="3600"/>
              <a:t>j);  </a:t>
            </a:r>
          </a:p>
          <a:p>
            <a:pPr>
              <a:lnSpc>
                <a:spcPct val="140000"/>
              </a:lnSpc>
            </a:pPr>
            <a:r>
              <a:rPr lang="en-US" altLang="zh-CN" sz="3600"/>
              <a:t>                              // </a:t>
            </a:r>
            <a:r>
              <a:rPr lang="zh-CN" altLang="en-US" sz="3600"/>
              <a:t>从后往前找</a:t>
            </a:r>
          </a:p>
        </p:txBody>
      </p:sp>
      <p:grpSp>
        <p:nvGrpSpPr>
          <p:cNvPr id="22556" name="Group 28"/>
          <p:cNvGrpSpPr>
            <a:grpSpLocks/>
          </p:cNvGrpSpPr>
          <p:nvPr/>
        </p:nvGrpSpPr>
        <p:grpSpPr bwMode="auto">
          <a:xfrm>
            <a:off x="4800600" y="2743200"/>
            <a:ext cx="1044575" cy="823913"/>
            <a:chOff x="3024" y="1680"/>
            <a:chExt cx="658" cy="519"/>
          </a:xfrm>
        </p:grpSpPr>
        <p:sp>
          <p:nvSpPr>
            <p:cNvPr id="24597" name="Line 18"/>
            <p:cNvSpPr>
              <a:spLocks noChangeShapeType="1"/>
            </p:cNvSpPr>
            <p:nvPr/>
          </p:nvSpPr>
          <p:spPr bwMode="auto">
            <a:xfrm>
              <a:off x="3024" y="1680"/>
              <a:ext cx="0" cy="480"/>
            </a:xfrm>
            <a:prstGeom prst="line">
              <a:avLst/>
            </a:prstGeom>
            <a:noFill/>
            <a:ln w="9525">
              <a:solidFill>
                <a:schemeClr val="tx1"/>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8" name="Text Box 26"/>
            <p:cNvSpPr txBox="1">
              <a:spLocks noChangeArrowheads="1"/>
            </p:cNvSpPr>
            <p:nvPr/>
          </p:nvSpPr>
          <p:spPr bwMode="auto">
            <a:xfrm>
              <a:off x="3072" y="1872"/>
              <a:ext cx="6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t>j=i-1</a:t>
              </a:r>
            </a:p>
          </p:txBody>
        </p:sp>
      </p:grpSp>
      <p:sp useBgFill="1">
        <p:nvSpPr>
          <p:cNvPr id="22557" name="Rectangle 29"/>
          <p:cNvSpPr>
            <a:spLocks noChangeArrowheads="1"/>
          </p:cNvSpPr>
          <p:nvPr/>
        </p:nvSpPr>
        <p:spPr bwMode="auto">
          <a:xfrm>
            <a:off x="4648200" y="2743200"/>
            <a:ext cx="1219200" cy="762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5" name="AutoShape 27"/>
          <p:cNvSpPr>
            <a:spLocks noChangeArrowheads="1"/>
          </p:cNvSpPr>
          <p:nvPr/>
        </p:nvSpPr>
        <p:spPr bwMode="auto">
          <a:xfrm>
            <a:off x="4267200" y="3048000"/>
            <a:ext cx="1600200" cy="457200"/>
          </a:xfrm>
          <a:prstGeom prst="wedgeRoundRectCallout">
            <a:avLst>
              <a:gd name="adj1" fmla="val -80653"/>
              <a:gd name="adj2" fmla="val -129861"/>
              <a:gd name="adj3" fmla="val 16667"/>
            </a:avLst>
          </a:prstGeom>
          <a:solidFill>
            <a:srgbClr val="FFFF99">
              <a:alpha val="50195"/>
            </a:srgbClr>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solidFill>
                  <a:srgbClr val="990000"/>
                </a:solidFill>
              </a:rPr>
              <a:t>插入位置</a:t>
            </a:r>
            <a:endParaRPr lang="zh-CN" altLang="en-US" sz="2800"/>
          </a:p>
        </p:txBody>
      </p:sp>
      <p:sp>
        <p:nvSpPr>
          <p:cNvPr id="22559" name="Rectangle 31" descr="60%"/>
          <p:cNvSpPr>
            <a:spLocks noChangeArrowheads="1"/>
          </p:cNvSpPr>
          <p:nvPr/>
        </p:nvSpPr>
        <p:spPr bwMode="auto">
          <a:xfrm>
            <a:off x="3962400" y="2362200"/>
            <a:ext cx="1295400" cy="304800"/>
          </a:xfrm>
          <a:prstGeom prst="rect">
            <a:avLst/>
          </a:prstGeom>
          <a:pattFill prst="pct60">
            <a:fgClr>
              <a:srgbClr val="FF99FF"/>
            </a:fgClr>
            <a:bgClr>
              <a:srgbClr val="FFFFFF"/>
            </a:bgClr>
          </a:patt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0" name="Rectangle 32"/>
          <p:cNvSpPr>
            <a:spLocks noChangeArrowheads="1"/>
          </p:cNvSpPr>
          <p:nvPr/>
        </p:nvSpPr>
        <p:spPr bwMode="auto">
          <a:xfrm>
            <a:off x="3657600" y="2362200"/>
            <a:ext cx="304800" cy="304800"/>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6" name="Text Box 33"/>
          <p:cNvSpPr txBox="1">
            <a:spLocks noChangeArrowheads="1"/>
          </p:cNvSpPr>
          <p:nvPr/>
        </p:nvSpPr>
        <p:spPr bwMode="auto">
          <a:xfrm>
            <a:off x="323850" y="-26988"/>
            <a:ext cx="3608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840C26"/>
                </a:solidFill>
                <a:ea typeface="楷体_GB2312" pitchFamily="49" charset="-122"/>
              </a:rPr>
              <a:t>算法的实现要点：</a:t>
            </a:r>
            <a:endParaRPr lang="zh-CN" altLang="en-US" sz="3200" b="1">
              <a:ea typeface="楷体_GB2312"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42"/>
                                        </p:tgtEl>
                                        <p:attrNameLst>
                                          <p:attrName>style.visibility</p:attrName>
                                        </p:attrNameLst>
                                      </p:cBhvr>
                                      <p:to>
                                        <p:strVal val="visible"/>
                                      </p:to>
                                    </p:set>
                                    <p:animEffect transition="in" filter="wipe(left)">
                                      <p:cBhvr>
                                        <p:cTn id="7" dur="500"/>
                                        <p:tgtEl>
                                          <p:spTgt spid="2254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550"/>
                                        </p:tgtEl>
                                        <p:attrNameLst>
                                          <p:attrName>style.visibility</p:attrName>
                                        </p:attrNameLst>
                                      </p:cBhvr>
                                      <p:to>
                                        <p:strVal val="visible"/>
                                      </p:to>
                                    </p:set>
                                    <p:animEffect transition="in" filter="wipe(left)">
                                      <p:cBhvr>
                                        <p:cTn id="11" dur="500"/>
                                        <p:tgtEl>
                                          <p:spTgt spid="2255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grpId="0" nodeType="clickEffect">
                                  <p:stCondLst>
                                    <p:cond delay="0"/>
                                  </p:stCondLst>
                                  <p:childTnLst>
                                    <p:set>
                                      <p:cBhvr>
                                        <p:cTn id="15" dur="1" fill="hold">
                                          <p:stCondLst>
                                            <p:cond delay="0"/>
                                          </p:stCondLst>
                                        </p:cTn>
                                        <p:tgtEl>
                                          <p:spTgt spid="22552"/>
                                        </p:tgtEl>
                                        <p:attrNameLst>
                                          <p:attrName>style.visibility</p:attrName>
                                        </p:attrNameLst>
                                      </p:cBhvr>
                                      <p:to>
                                        <p:strVal val="visible"/>
                                      </p:to>
                                    </p:set>
                                    <p:animEffect transition="in" filter="slide(fromTop)">
                                      <p:cBhvr>
                                        <p:cTn id="16" dur="500"/>
                                        <p:tgtEl>
                                          <p:spTgt spid="22552"/>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2551"/>
                                        </p:tgtEl>
                                        <p:attrNameLst>
                                          <p:attrName>style.visibility</p:attrName>
                                        </p:attrNameLst>
                                      </p:cBhvr>
                                      <p:to>
                                        <p:strVal val="visible"/>
                                      </p:to>
                                    </p:set>
                                    <p:animEffect transition="in" filter="dissolve">
                                      <p:cBhvr>
                                        <p:cTn id="20" dur="500"/>
                                        <p:tgtEl>
                                          <p:spTgt spid="2255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22540"/>
                                        </p:tgtEl>
                                        <p:attrNameLst>
                                          <p:attrName>style.visibility</p:attrName>
                                        </p:attrNameLst>
                                      </p:cBhvr>
                                      <p:to>
                                        <p:strVal val="visible"/>
                                      </p:to>
                                    </p:set>
                                    <p:animEffect transition="in" filter="strips(downRight)">
                                      <p:cBhvr>
                                        <p:cTn id="25" dur="500"/>
                                        <p:tgtEl>
                                          <p:spTgt spid="2254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grpId="0" nodeType="clickEffect">
                                  <p:stCondLst>
                                    <p:cond delay="0"/>
                                  </p:stCondLst>
                                  <p:childTnLst>
                                    <p:set>
                                      <p:cBhvr>
                                        <p:cTn id="29" dur="1" fill="hold">
                                          <p:stCondLst>
                                            <p:cond delay="0"/>
                                          </p:stCondLst>
                                        </p:cTn>
                                        <p:tgtEl>
                                          <p:spTgt spid="22545"/>
                                        </p:tgtEl>
                                        <p:attrNameLst>
                                          <p:attrName>style.visibility</p:attrName>
                                        </p:attrNameLst>
                                      </p:cBhvr>
                                      <p:to>
                                        <p:strVal val="visible"/>
                                      </p:to>
                                    </p:set>
                                    <p:animEffect transition="in" filter="slide(fromTop)">
                                      <p:cBhvr>
                                        <p:cTn id="30" dur="500"/>
                                        <p:tgtEl>
                                          <p:spTgt spid="22545"/>
                                        </p:tgtEl>
                                      </p:cBhvr>
                                    </p:animEffect>
                                  </p:childTnLst>
                                </p:cTn>
                              </p:par>
                            </p:childTnLst>
                          </p:cTn>
                        </p:par>
                        <p:par>
                          <p:cTn id="31" fill="hold" nodeType="after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2544"/>
                                        </p:tgtEl>
                                        <p:attrNameLst>
                                          <p:attrName>style.visibility</p:attrName>
                                        </p:attrNameLst>
                                      </p:cBhvr>
                                      <p:to>
                                        <p:strVal val="visible"/>
                                      </p:to>
                                    </p:set>
                                    <p:animEffect transition="in" filter="dissolve">
                                      <p:cBhvr>
                                        <p:cTn id="34" dur="500"/>
                                        <p:tgtEl>
                                          <p:spTgt spid="2254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22553"/>
                                        </p:tgtEl>
                                        <p:attrNameLst>
                                          <p:attrName>style.visibility</p:attrName>
                                        </p:attrNameLst>
                                      </p:cBhvr>
                                      <p:to>
                                        <p:strVal val="visible"/>
                                      </p:to>
                                    </p:set>
                                    <p:animEffect transition="in" filter="strips(downRight)">
                                      <p:cBhvr>
                                        <p:cTn id="39" dur="500"/>
                                        <p:tgtEl>
                                          <p:spTgt spid="2255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nodeType="clickEffect">
                                  <p:stCondLst>
                                    <p:cond delay="0"/>
                                  </p:stCondLst>
                                  <p:childTnLst>
                                    <p:set>
                                      <p:cBhvr>
                                        <p:cTn id="43" dur="1" fill="hold">
                                          <p:stCondLst>
                                            <p:cond delay="0"/>
                                          </p:stCondLst>
                                        </p:cTn>
                                        <p:tgtEl>
                                          <p:spTgt spid="22556"/>
                                        </p:tgtEl>
                                        <p:attrNameLst>
                                          <p:attrName>style.visibility</p:attrName>
                                        </p:attrNameLst>
                                      </p:cBhvr>
                                      <p:to>
                                        <p:strVal val="visible"/>
                                      </p:to>
                                    </p:set>
                                    <p:animEffect transition="in" filter="slide(fromBottom)">
                                      <p:cBhvr>
                                        <p:cTn id="44" dur="500"/>
                                        <p:tgtEl>
                                          <p:spTgt spid="2255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22557"/>
                                        </p:tgtEl>
                                        <p:attrNameLst>
                                          <p:attrName>style.visibility</p:attrName>
                                        </p:attrNameLst>
                                      </p:cBhvr>
                                      <p:to>
                                        <p:strVal val="visible"/>
                                      </p:to>
                                    </p:set>
                                    <p:animEffect transition="in" filter="wipe(right)">
                                      <p:cBhvr>
                                        <p:cTn id="49" dur="500"/>
                                        <p:tgtEl>
                                          <p:spTgt spid="22557"/>
                                        </p:tgtEl>
                                      </p:cBhvr>
                                    </p:animEffect>
                                  </p:childTnLst>
                                </p:cTn>
                              </p:par>
                            </p:childTnLst>
                          </p:cTn>
                        </p:par>
                        <p:par>
                          <p:cTn id="50" fill="hold" nodeType="afterGroup">
                            <p:stCondLst>
                              <p:cond delay="500"/>
                            </p:stCondLst>
                            <p:childTnLst>
                              <p:par>
                                <p:cTn id="51" presetID="12" presetClass="entr" presetSubtype="2" fill="hold" nodeType="afterEffect">
                                  <p:stCondLst>
                                    <p:cond delay="0"/>
                                  </p:stCondLst>
                                  <p:childTnLst>
                                    <p:set>
                                      <p:cBhvr>
                                        <p:cTn id="52" dur="1" fill="hold">
                                          <p:stCondLst>
                                            <p:cond delay="0"/>
                                          </p:stCondLst>
                                        </p:cTn>
                                        <p:tgtEl>
                                          <p:spTgt spid="22558"/>
                                        </p:tgtEl>
                                        <p:attrNameLst>
                                          <p:attrName>style.visibility</p:attrName>
                                        </p:attrNameLst>
                                      </p:cBhvr>
                                      <p:to>
                                        <p:strVal val="visible"/>
                                      </p:to>
                                    </p:set>
                                    <p:animEffect transition="in" filter="slide(fromRight)">
                                      <p:cBhvr>
                                        <p:cTn id="53" dur="500"/>
                                        <p:tgtEl>
                                          <p:spTgt spid="22558"/>
                                        </p:tgtEl>
                                      </p:cBhvr>
                                    </p:animEffect>
                                  </p:childTnLst>
                                </p:cTn>
                              </p:par>
                            </p:childTnLst>
                          </p:cTn>
                        </p:par>
                        <p:par>
                          <p:cTn id="54" fill="hold" nodeType="afterGroup">
                            <p:stCondLst>
                              <p:cond delay="1000"/>
                            </p:stCondLst>
                            <p:childTnLst>
                              <p:par>
                                <p:cTn id="55" presetID="22" presetClass="entr" presetSubtype="2" fill="hold" grpId="0" nodeType="afterEffect">
                                  <p:stCondLst>
                                    <p:cond delay="0"/>
                                  </p:stCondLst>
                                  <p:childTnLst>
                                    <p:set>
                                      <p:cBhvr>
                                        <p:cTn id="56" dur="1" fill="hold">
                                          <p:stCondLst>
                                            <p:cond delay="0"/>
                                          </p:stCondLst>
                                        </p:cTn>
                                        <p:tgtEl>
                                          <p:spTgt spid="22549"/>
                                        </p:tgtEl>
                                        <p:attrNameLst>
                                          <p:attrName>style.visibility</p:attrName>
                                        </p:attrNameLst>
                                      </p:cBhvr>
                                      <p:to>
                                        <p:strVal val="visible"/>
                                      </p:to>
                                    </p:set>
                                    <p:animEffect transition="in" filter="wipe(right)">
                                      <p:cBhvr>
                                        <p:cTn id="57" dur="500"/>
                                        <p:tgtEl>
                                          <p:spTgt spid="2254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22541"/>
                                        </p:tgtEl>
                                        <p:attrNameLst>
                                          <p:attrName>style.visibility</p:attrName>
                                        </p:attrNameLst>
                                      </p:cBhvr>
                                      <p:to>
                                        <p:strVal val="visible"/>
                                      </p:to>
                                    </p:set>
                                    <p:animEffect transition="in" filter="strips(downRight)">
                                      <p:cBhvr>
                                        <p:cTn id="62" dur="500"/>
                                        <p:tgtEl>
                                          <p:spTgt spid="22541"/>
                                        </p:tgtEl>
                                      </p:cBhvr>
                                    </p:animEffect>
                                  </p:childTnLst>
                                </p:cTn>
                              </p:par>
                            </p:childTnLst>
                          </p:cTn>
                        </p:par>
                        <p:par>
                          <p:cTn id="63" fill="hold" nodeType="afterGroup">
                            <p:stCondLst>
                              <p:cond delay="500"/>
                            </p:stCondLst>
                            <p:childTnLst>
                              <p:par>
                                <p:cTn id="64" presetID="12" presetClass="entr" presetSubtype="2" fill="hold" grpId="0" nodeType="afterEffect">
                                  <p:stCondLst>
                                    <p:cond delay="0"/>
                                  </p:stCondLst>
                                  <p:childTnLst>
                                    <p:set>
                                      <p:cBhvr>
                                        <p:cTn id="65" dur="1" fill="hold">
                                          <p:stCondLst>
                                            <p:cond delay="0"/>
                                          </p:stCondLst>
                                        </p:cTn>
                                        <p:tgtEl>
                                          <p:spTgt spid="22555"/>
                                        </p:tgtEl>
                                        <p:attrNameLst>
                                          <p:attrName>style.visibility</p:attrName>
                                        </p:attrNameLst>
                                      </p:cBhvr>
                                      <p:to>
                                        <p:strVal val="visible"/>
                                      </p:to>
                                    </p:set>
                                    <p:animEffect transition="in" filter="slide(fromRight)">
                                      <p:cBhvr>
                                        <p:cTn id="66" dur="500"/>
                                        <p:tgtEl>
                                          <p:spTgt spid="2255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2" presetClass="entr" presetSubtype="8" fill="hold" grpId="0" nodeType="clickEffect">
                                  <p:stCondLst>
                                    <p:cond delay="0"/>
                                  </p:stCondLst>
                                  <p:childTnLst>
                                    <p:set>
                                      <p:cBhvr>
                                        <p:cTn id="70" dur="1" fill="hold">
                                          <p:stCondLst>
                                            <p:cond delay="0"/>
                                          </p:stCondLst>
                                        </p:cTn>
                                        <p:tgtEl>
                                          <p:spTgt spid="22559"/>
                                        </p:tgtEl>
                                        <p:attrNameLst>
                                          <p:attrName>style.visibility</p:attrName>
                                        </p:attrNameLst>
                                      </p:cBhvr>
                                      <p:to>
                                        <p:strVal val="visible"/>
                                      </p:to>
                                    </p:set>
                                    <p:animEffect transition="in" filter="slide(fromLeft)">
                                      <p:cBhvr>
                                        <p:cTn id="71" dur="500"/>
                                        <p:tgtEl>
                                          <p:spTgt spid="2255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1" fill="hold" grpId="0" nodeType="clickEffect">
                                  <p:stCondLst>
                                    <p:cond delay="0"/>
                                  </p:stCondLst>
                                  <p:childTnLst>
                                    <p:set>
                                      <p:cBhvr>
                                        <p:cTn id="75" dur="1" fill="hold">
                                          <p:stCondLst>
                                            <p:cond delay="0"/>
                                          </p:stCondLst>
                                        </p:cTn>
                                        <p:tgtEl>
                                          <p:spTgt spid="22560"/>
                                        </p:tgtEl>
                                        <p:attrNameLst>
                                          <p:attrName>style.visibility</p:attrName>
                                        </p:attrNameLst>
                                      </p:cBhvr>
                                      <p:to>
                                        <p:strVal val="visible"/>
                                      </p:to>
                                    </p:set>
                                    <p:animEffect transition="in" filter="slide(fromTop)">
                                      <p:cBhvr>
                                        <p:cTn id="76" dur="500"/>
                                        <p:tgtEl>
                                          <p:spTgt spid="22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0" grpId="0" autoUpdateAnimBg="0"/>
      <p:bldP spid="22541" grpId="0" autoUpdateAnimBg="0"/>
      <p:bldP spid="22542" grpId="0" animBg="1"/>
      <p:bldP spid="22544" grpId="0" animBg="1"/>
      <p:bldP spid="22545" grpId="0" autoUpdateAnimBg="0"/>
      <p:bldP spid="22549" grpId="0" animBg="1"/>
      <p:bldP spid="22550" grpId="0" animBg="1"/>
      <p:bldP spid="22551" grpId="0" animBg="1"/>
      <p:bldP spid="22552" grpId="0" autoUpdateAnimBg="0"/>
      <p:bldP spid="22553" grpId="0" autoUpdateAnimBg="0"/>
      <p:bldP spid="22557" grpId="0" animBg="1"/>
      <p:bldP spid="22555" grpId="0" animBg="1" autoUpdateAnimBg="0"/>
      <p:bldP spid="22559" grpId="0" animBg="1"/>
      <p:bldP spid="22560"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2" name="Picture 4" descr="Green Ball">
            <a:hlinkClick r:id="rId2" action="ppaction://hlinksldjump" highlightClick="1"/>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4048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 Box 5"/>
          <p:cNvSpPr txBox="1">
            <a:spLocks noChangeArrowheads="1"/>
          </p:cNvSpPr>
          <p:nvPr/>
        </p:nvSpPr>
        <p:spPr bwMode="auto">
          <a:xfrm>
            <a:off x="179388" y="115888"/>
            <a:ext cx="87852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en-US" altLang="zh-CN" sz="3200" b="1">
                <a:solidFill>
                  <a:srgbClr val="0000FF"/>
                </a:solidFill>
                <a:ea typeface="楷体_GB2312" pitchFamily="49" charset="-122"/>
              </a:rPr>
              <a:t>     </a:t>
            </a:r>
            <a:r>
              <a:rPr lang="zh-CN" altLang="en-US" sz="3200" b="1">
                <a:solidFill>
                  <a:srgbClr val="0000FF"/>
                </a:solidFill>
                <a:ea typeface="楷体_GB2312" pitchFamily="49" charset="-122"/>
              </a:rPr>
              <a:t>对于在查找过程中找到的那些关键字不小于</a:t>
            </a:r>
            <a:r>
              <a:rPr lang="en-US" altLang="zh-CN" sz="3200" b="1">
                <a:solidFill>
                  <a:srgbClr val="0000FF"/>
                </a:solidFill>
                <a:ea typeface="楷体_GB2312" pitchFamily="49" charset="-122"/>
              </a:rPr>
              <a:t>R[i].key</a:t>
            </a:r>
            <a:r>
              <a:rPr lang="zh-CN" altLang="en-US" sz="3200" b="1">
                <a:solidFill>
                  <a:srgbClr val="0000FF"/>
                </a:solidFill>
                <a:ea typeface="楷体_GB2312" pitchFamily="49" charset="-122"/>
              </a:rPr>
              <a:t>的记录，在查找的同时实现记录向后移动；</a:t>
            </a:r>
          </a:p>
        </p:txBody>
      </p:sp>
      <p:sp>
        <p:nvSpPr>
          <p:cNvPr id="23558" name="Text Box 6"/>
          <p:cNvSpPr txBox="1">
            <a:spLocks noChangeArrowheads="1"/>
          </p:cNvSpPr>
          <p:nvPr/>
        </p:nvSpPr>
        <p:spPr bwMode="auto">
          <a:xfrm>
            <a:off x="1117600" y="1978025"/>
            <a:ext cx="5999163"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0000"/>
              </a:lnSpc>
            </a:pPr>
            <a:r>
              <a:rPr lang="en-US" altLang="zh-CN" sz="3200" b="1"/>
              <a:t>for</a:t>
            </a:r>
            <a:r>
              <a:rPr lang="en-US" altLang="zh-CN" sz="3200"/>
              <a:t> (j=i-1; R[0].key&lt;R[j].key; </a:t>
            </a:r>
            <a:r>
              <a:rPr lang="en-US" altLang="zh-CN" sz="3200" b="1"/>
              <a:t>--</a:t>
            </a:r>
            <a:r>
              <a:rPr lang="en-US" altLang="zh-CN" sz="3200"/>
              <a:t>j);  </a:t>
            </a:r>
          </a:p>
          <a:p>
            <a:pPr eaLnBrk="1" hangingPunct="1">
              <a:lnSpc>
                <a:spcPct val="120000"/>
              </a:lnSpc>
            </a:pPr>
            <a:r>
              <a:rPr lang="en-US" altLang="zh-CN" sz="3200"/>
              <a:t>        </a:t>
            </a:r>
            <a:r>
              <a:rPr lang="en-US" altLang="zh-CN" sz="3200" b="1">
                <a:solidFill>
                  <a:srgbClr val="840C26"/>
                </a:solidFill>
              </a:rPr>
              <a:t>R[j+1] = R[j]</a:t>
            </a:r>
            <a:endParaRPr lang="en-US" altLang="zh-CN" sz="3200" b="1"/>
          </a:p>
        </p:txBody>
      </p:sp>
      <p:sp>
        <p:nvSpPr>
          <p:cNvPr id="23586" name="Text Box 34"/>
          <p:cNvSpPr txBox="1">
            <a:spLocks noChangeArrowheads="1"/>
          </p:cNvSpPr>
          <p:nvPr/>
        </p:nvSpPr>
        <p:spPr bwMode="auto">
          <a:xfrm>
            <a:off x="684213" y="3159125"/>
            <a:ext cx="7956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zh-CN" altLang="en-US" sz="3200" b="1">
                <a:solidFill>
                  <a:srgbClr val="0000FF"/>
                </a:solidFill>
                <a:ea typeface="楷体_GB2312" pitchFamily="49" charset="-122"/>
              </a:rPr>
              <a:t>上述循环结束后可以直接进行“插入”</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strips(downRight)">
                                      <p:cBhvr>
                                        <p:cTn id="7" dur="500"/>
                                        <p:tgtEl>
                                          <p:spTgt spid="235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586"/>
                                        </p:tgtEl>
                                        <p:attrNameLst>
                                          <p:attrName>style.visibility</p:attrName>
                                        </p:attrNameLst>
                                      </p:cBhvr>
                                      <p:to>
                                        <p:strVal val="visible"/>
                                      </p:to>
                                    </p:set>
                                    <p:anim calcmode="lin" valueType="num">
                                      <p:cBhvr additive="base">
                                        <p:cTn id="12" dur="500" fill="hold"/>
                                        <p:tgtEl>
                                          <p:spTgt spid="23586"/>
                                        </p:tgtEl>
                                        <p:attrNameLst>
                                          <p:attrName>ppt_x</p:attrName>
                                        </p:attrNameLst>
                                      </p:cBhvr>
                                      <p:tavLst>
                                        <p:tav tm="0">
                                          <p:val>
                                            <p:strVal val="#ppt_x"/>
                                          </p:val>
                                        </p:tav>
                                        <p:tav tm="100000">
                                          <p:val>
                                            <p:strVal val="#ppt_x"/>
                                          </p:val>
                                        </p:tav>
                                      </p:tavLst>
                                    </p:anim>
                                    <p:anim calcmode="lin" valueType="num">
                                      <p:cBhvr additive="base">
                                        <p:cTn id="13" dur="500" fill="hold"/>
                                        <p:tgtEl>
                                          <p:spTgt spid="235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P spid="2358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76200" y="-33338"/>
            <a:ext cx="8991600" cy="681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15000"/>
              </a:lnSpc>
            </a:pPr>
            <a:r>
              <a:rPr lang="en-US" altLang="zh-CN" sz="3200" b="1"/>
              <a:t>void</a:t>
            </a:r>
            <a:r>
              <a:rPr lang="en-US" altLang="zh-CN" sz="3200"/>
              <a:t> InsertionSort ( SqList </a:t>
            </a:r>
            <a:r>
              <a:rPr lang="en-US" altLang="zh-CN" sz="3200" b="1"/>
              <a:t>&amp;</a:t>
            </a:r>
            <a:r>
              <a:rPr lang="en-US" altLang="zh-CN" sz="3200"/>
              <a:t>L ) </a:t>
            </a:r>
            <a:r>
              <a:rPr lang="en-US" altLang="zh-CN" sz="3200" b="1"/>
              <a:t>{</a:t>
            </a:r>
          </a:p>
          <a:p>
            <a:pPr eaLnBrk="1" hangingPunct="1">
              <a:lnSpc>
                <a:spcPct val="120000"/>
              </a:lnSpc>
            </a:pPr>
            <a:r>
              <a:rPr lang="en-US" altLang="zh-CN" sz="3200"/>
              <a:t>  // </a:t>
            </a:r>
            <a:r>
              <a:rPr lang="zh-CN" altLang="en-US" sz="3200"/>
              <a:t>对顺序表 </a:t>
            </a:r>
            <a:r>
              <a:rPr lang="en-US" altLang="zh-CN" sz="3200"/>
              <a:t>L </a:t>
            </a:r>
            <a:r>
              <a:rPr lang="zh-CN" altLang="en-US" sz="3200"/>
              <a:t>作直接插入排序。</a:t>
            </a:r>
          </a:p>
          <a:p>
            <a:pPr eaLnBrk="1" hangingPunct="1">
              <a:lnSpc>
                <a:spcPct val="120000"/>
              </a:lnSpc>
            </a:pPr>
            <a:r>
              <a:rPr lang="zh-CN" altLang="en-US" sz="3200"/>
              <a:t>   </a:t>
            </a:r>
            <a:r>
              <a:rPr lang="en-US" altLang="zh-CN" sz="3200" b="1">
                <a:solidFill>
                  <a:schemeClr val="accent2"/>
                </a:solidFill>
              </a:rPr>
              <a:t>for</a:t>
            </a:r>
            <a:r>
              <a:rPr lang="en-US" altLang="zh-CN" sz="3200">
                <a:solidFill>
                  <a:schemeClr val="accent2"/>
                </a:solidFill>
              </a:rPr>
              <a:t> ( i=2; i&lt;=L.length; ++i ) </a:t>
            </a:r>
            <a:endParaRPr lang="en-US" altLang="zh-CN" sz="3200" b="1">
              <a:solidFill>
                <a:schemeClr val="accent2"/>
              </a:solidFill>
            </a:endParaRPr>
          </a:p>
          <a:p>
            <a:pPr eaLnBrk="1" hangingPunct="1">
              <a:lnSpc>
                <a:spcPct val="115000"/>
              </a:lnSpc>
            </a:pPr>
            <a:r>
              <a:rPr lang="en-US" altLang="zh-CN" sz="3200" b="1">
                <a:solidFill>
                  <a:schemeClr val="accent2"/>
                </a:solidFill>
              </a:rPr>
              <a:t>       if </a:t>
            </a:r>
            <a:r>
              <a:rPr lang="en-US" altLang="zh-CN" sz="3200">
                <a:solidFill>
                  <a:schemeClr val="accent2"/>
                </a:solidFill>
              </a:rPr>
              <a:t>(L.r[i].key &lt; L.r[i</a:t>
            </a:r>
            <a:r>
              <a:rPr lang="en-US" altLang="zh-CN" sz="3200">
                <a:solidFill>
                  <a:schemeClr val="accent2"/>
                </a:solidFill>
                <a:latin typeface="Symbol" pitchFamily="18" charset="2"/>
              </a:rPr>
              <a:t>-</a:t>
            </a:r>
            <a:r>
              <a:rPr lang="en-US" altLang="zh-CN" sz="3200">
                <a:solidFill>
                  <a:schemeClr val="accent2"/>
                </a:solidFill>
              </a:rPr>
              <a:t>1].key) </a:t>
            </a:r>
            <a:r>
              <a:rPr lang="en-US" altLang="zh-CN" sz="3200" b="1">
                <a:solidFill>
                  <a:schemeClr val="accent2"/>
                </a:solidFill>
              </a:rPr>
              <a:t>{</a:t>
            </a:r>
            <a:endParaRPr lang="en-US" altLang="zh-CN" sz="3200"/>
          </a:p>
          <a:p>
            <a:pPr eaLnBrk="1" hangingPunct="1">
              <a:lnSpc>
                <a:spcPct val="115000"/>
              </a:lnSpc>
            </a:pPr>
            <a:endParaRPr lang="en-US" altLang="zh-CN" sz="3200"/>
          </a:p>
          <a:p>
            <a:pPr eaLnBrk="1" hangingPunct="1">
              <a:lnSpc>
                <a:spcPct val="115000"/>
              </a:lnSpc>
            </a:pPr>
            <a:endParaRPr lang="en-US" altLang="zh-CN" sz="3200"/>
          </a:p>
          <a:p>
            <a:pPr eaLnBrk="1" hangingPunct="1">
              <a:lnSpc>
                <a:spcPct val="115000"/>
              </a:lnSpc>
            </a:pPr>
            <a:endParaRPr lang="en-US" altLang="zh-CN" sz="3200"/>
          </a:p>
          <a:p>
            <a:pPr eaLnBrk="1" hangingPunct="1">
              <a:lnSpc>
                <a:spcPct val="115000"/>
              </a:lnSpc>
            </a:pPr>
            <a:endParaRPr lang="en-US" altLang="zh-CN" sz="3200"/>
          </a:p>
          <a:p>
            <a:pPr eaLnBrk="1" hangingPunct="1">
              <a:lnSpc>
                <a:spcPct val="115000"/>
              </a:lnSpc>
            </a:pPr>
            <a:endParaRPr lang="en-US" altLang="zh-CN" sz="3200"/>
          </a:p>
          <a:p>
            <a:pPr eaLnBrk="1" hangingPunct="1">
              <a:lnSpc>
                <a:spcPct val="115000"/>
              </a:lnSpc>
            </a:pPr>
            <a:endParaRPr lang="en-US" altLang="zh-CN" sz="3200"/>
          </a:p>
          <a:p>
            <a:pPr eaLnBrk="1" hangingPunct="1">
              <a:lnSpc>
                <a:spcPct val="115000"/>
              </a:lnSpc>
            </a:pPr>
            <a:r>
              <a:rPr lang="en-US" altLang="zh-CN" sz="3200"/>
              <a:t>       </a:t>
            </a:r>
            <a:r>
              <a:rPr lang="en-US" altLang="zh-CN" sz="3200" b="1">
                <a:solidFill>
                  <a:schemeClr val="accent2"/>
                </a:solidFill>
              </a:rPr>
              <a:t>}</a:t>
            </a:r>
            <a:r>
              <a:rPr lang="en-US" altLang="zh-CN" sz="3200">
                <a:solidFill>
                  <a:schemeClr val="accent2"/>
                </a:solidFill>
              </a:rPr>
              <a:t>//if</a:t>
            </a:r>
            <a:endParaRPr lang="en-US" altLang="zh-CN" sz="3200"/>
          </a:p>
          <a:p>
            <a:pPr eaLnBrk="1" hangingPunct="1">
              <a:lnSpc>
                <a:spcPct val="105000"/>
              </a:lnSpc>
            </a:pPr>
            <a:r>
              <a:rPr lang="en-US" altLang="zh-CN" sz="3200" b="1"/>
              <a:t>} </a:t>
            </a:r>
            <a:r>
              <a:rPr lang="en-US" altLang="zh-CN" sz="3200"/>
              <a:t>// InsertSort</a:t>
            </a:r>
          </a:p>
        </p:txBody>
      </p:sp>
      <p:sp>
        <p:nvSpPr>
          <p:cNvPr id="13317" name="Rectangle 5"/>
          <p:cNvSpPr>
            <a:spLocks noChangeArrowheads="1"/>
          </p:cNvSpPr>
          <p:nvPr/>
        </p:nvSpPr>
        <p:spPr bwMode="auto">
          <a:xfrm>
            <a:off x="1143000" y="2209800"/>
            <a:ext cx="7978775" cy="35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600" b="1">
                <a:solidFill>
                  <a:srgbClr val="009999"/>
                </a:solidFill>
              </a:rPr>
              <a:t>L.r[0] = L.r[i];</a:t>
            </a:r>
            <a:r>
              <a:rPr lang="en-US" altLang="zh-CN" sz="3200" b="1">
                <a:solidFill>
                  <a:srgbClr val="009999"/>
                </a:solidFill>
              </a:rPr>
              <a:t>            // </a:t>
            </a:r>
            <a:r>
              <a:rPr lang="zh-CN" altLang="en-US" sz="3200" b="1">
                <a:solidFill>
                  <a:srgbClr val="009999"/>
                </a:solidFill>
              </a:rPr>
              <a:t>复制为监视哨</a:t>
            </a:r>
          </a:p>
          <a:p>
            <a:pPr>
              <a:lnSpc>
                <a:spcPct val="125000"/>
              </a:lnSpc>
            </a:pPr>
            <a:r>
              <a:rPr lang="en-US" altLang="zh-CN" sz="3600" b="1">
                <a:solidFill>
                  <a:srgbClr val="009999"/>
                </a:solidFill>
              </a:rPr>
              <a:t>L.r[i] = L.r[i</a:t>
            </a:r>
            <a:r>
              <a:rPr lang="en-US" altLang="zh-CN" sz="3600" b="1">
                <a:solidFill>
                  <a:srgbClr val="009999"/>
                </a:solidFill>
                <a:latin typeface="Symbol" pitchFamily="18" charset="2"/>
              </a:rPr>
              <a:t>-</a:t>
            </a:r>
            <a:r>
              <a:rPr lang="en-US" altLang="zh-CN" sz="3600" b="1">
                <a:solidFill>
                  <a:srgbClr val="009999"/>
                </a:solidFill>
              </a:rPr>
              <a:t>1];</a:t>
            </a:r>
          </a:p>
          <a:p>
            <a:pPr>
              <a:lnSpc>
                <a:spcPct val="125000"/>
              </a:lnSpc>
            </a:pPr>
            <a:r>
              <a:rPr lang="en-US" altLang="zh-CN" sz="3600" b="1">
                <a:solidFill>
                  <a:srgbClr val="840C26"/>
                </a:solidFill>
              </a:rPr>
              <a:t>for ( j=i</a:t>
            </a:r>
            <a:r>
              <a:rPr lang="en-US" altLang="zh-CN" sz="3600" b="1">
                <a:solidFill>
                  <a:srgbClr val="840C26"/>
                </a:solidFill>
                <a:latin typeface="Symbol" pitchFamily="18" charset="2"/>
              </a:rPr>
              <a:t>-</a:t>
            </a:r>
            <a:r>
              <a:rPr lang="en-US" altLang="zh-CN" sz="3600" b="1">
                <a:solidFill>
                  <a:srgbClr val="840C26"/>
                </a:solidFill>
              </a:rPr>
              <a:t>2; L.r[0].key &lt; L.r[j].key;  -- j )</a:t>
            </a:r>
          </a:p>
          <a:p>
            <a:pPr>
              <a:lnSpc>
                <a:spcPct val="125000"/>
              </a:lnSpc>
            </a:pPr>
            <a:r>
              <a:rPr lang="en-US" altLang="zh-CN" sz="3600" b="1">
                <a:solidFill>
                  <a:srgbClr val="840C26"/>
                </a:solidFill>
              </a:rPr>
              <a:t>    L.r[j+1] = L.r[j];</a:t>
            </a:r>
            <a:r>
              <a:rPr lang="en-US" altLang="zh-CN" sz="3200" b="1"/>
              <a:t>        </a:t>
            </a:r>
            <a:r>
              <a:rPr lang="en-US" altLang="zh-CN" sz="3200" b="1">
                <a:solidFill>
                  <a:srgbClr val="009999"/>
                </a:solidFill>
              </a:rPr>
              <a:t>// </a:t>
            </a:r>
            <a:r>
              <a:rPr lang="zh-CN" altLang="en-US" sz="3200" b="1">
                <a:solidFill>
                  <a:srgbClr val="009999"/>
                </a:solidFill>
              </a:rPr>
              <a:t>记录后移</a:t>
            </a:r>
          </a:p>
          <a:p>
            <a:pPr>
              <a:lnSpc>
                <a:spcPct val="125000"/>
              </a:lnSpc>
            </a:pPr>
            <a:r>
              <a:rPr lang="en-US" altLang="zh-CN" sz="3600" b="1">
                <a:solidFill>
                  <a:srgbClr val="009999"/>
                </a:solidFill>
              </a:rPr>
              <a:t>L.r[j+1] = L.r[0];</a:t>
            </a:r>
            <a:r>
              <a:rPr lang="en-US" altLang="zh-CN" sz="3200" b="1">
                <a:solidFill>
                  <a:srgbClr val="009999"/>
                </a:solidFill>
              </a:rPr>
              <a:t>        // </a:t>
            </a:r>
            <a:r>
              <a:rPr lang="zh-CN" altLang="en-US" sz="3200" b="1">
                <a:solidFill>
                  <a:srgbClr val="009999"/>
                </a:solidFill>
              </a:rPr>
              <a:t>插入到正确位置</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strips(downRight)">
                                      <p:cBhvr>
                                        <p:cTn id="7"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7488237" cy="623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AutoShape 8"/>
          <p:cNvSpPr>
            <a:spLocks noChangeArrowheads="1"/>
          </p:cNvSpPr>
          <p:nvPr/>
        </p:nvSpPr>
        <p:spPr bwMode="auto">
          <a:xfrm>
            <a:off x="6300788" y="117475"/>
            <a:ext cx="2087562" cy="935038"/>
          </a:xfrm>
          <a:prstGeom prst="cloudCallout">
            <a:avLst>
              <a:gd name="adj1" fmla="val -72282"/>
              <a:gd name="adj2" fmla="val 46264"/>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ea typeface="楷体_GB2312" pitchFamily="49" charset="-122"/>
              </a:rPr>
              <a:t>稳定的排序方法</a:t>
            </a:r>
          </a:p>
        </p:txBody>
      </p:sp>
    </p:spTree>
  </p:cSld>
  <p:clrMapOvr>
    <a:masterClrMapping/>
  </p:clrMapOvr>
  <p:transition>
    <p:pull dir="rd"/>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50825" y="188913"/>
            <a:ext cx="4672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chemeClr val="tx2"/>
                </a:solidFill>
                <a:ea typeface="楷体_GB2312" pitchFamily="49" charset="-122"/>
              </a:rPr>
              <a:t>直接插入排序算法分析：</a:t>
            </a:r>
          </a:p>
        </p:txBody>
      </p:sp>
      <p:sp>
        <p:nvSpPr>
          <p:cNvPr id="14339" name="Text Box 3"/>
          <p:cNvSpPr txBox="1">
            <a:spLocks noChangeArrowheads="1"/>
          </p:cNvSpPr>
          <p:nvPr/>
        </p:nvSpPr>
        <p:spPr bwMode="auto">
          <a:xfrm>
            <a:off x="323850" y="908050"/>
            <a:ext cx="7119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chemeClr val="tx2"/>
                </a:solidFill>
                <a:ea typeface="楷体_GB2312" pitchFamily="49" charset="-122"/>
              </a:rPr>
              <a:t>实现直接插入排序的基本操作有两个：</a:t>
            </a:r>
          </a:p>
        </p:txBody>
      </p:sp>
      <p:sp>
        <p:nvSpPr>
          <p:cNvPr id="14340" name="Rectangle 4"/>
          <p:cNvSpPr>
            <a:spLocks noChangeArrowheads="1"/>
          </p:cNvSpPr>
          <p:nvPr/>
        </p:nvSpPr>
        <p:spPr bwMode="auto">
          <a:xfrm>
            <a:off x="274638" y="2420938"/>
            <a:ext cx="36496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tx2"/>
                </a:solidFill>
                <a:ea typeface="楷体_GB2312" pitchFamily="49" charset="-122"/>
              </a:rPr>
              <a:t>（</a:t>
            </a:r>
            <a:r>
              <a:rPr lang="en-US" altLang="zh-CN" sz="3200" b="1">
                <a:solidFill>
                  <a:schemeClr val="tx2"/>
                </a:solidFill>
                <a:ea typeface="楷体_GB2312" pitchFamily="49" charset="-122"/>
              </a:rPr>
              <a:t>2</a:t>
            </a:r>
            <a:r>
              <a:rPr lang="zh-CN" altLang="en-US" sz="3200" b="1">
                <a:solidFill>
                  <a:schemeClr val="tx2"/>
                </a:solidFill>
                <a:ea typeface="楷体_GB2312" pitchFamily="49" charset="-122"/>
              </a:rPr>
              <a:t>）“移动”记录。</a:t>
            </a:r>
          </a:p>
        </p:txBody>
      </p:sp>
      <p:sp>
        <p:nvSpPr>
          <p:cNvPr id="14341" name="Rectangle 5"/>
          <p:cNvSpPr>
            <a:spLocks noChangeArrowheads="1"/>
          </p:cNvSpPr>
          <p:nvPr/>
        </p:nvSpPr>
        <p:spPr bwMode="auto">
          <a:xfrm>
            <a:off x="250825" y="1628775"/>
            <a:ext cx="8064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chemeClr val="tx2"/>
                </a:solidFill>
                <a:ea typeface="楷体_GB2312" pitchFamily="49" charset="-122"/>
              </a:rPr>
              <a:t>（</a:t>
            </a:r>
            <a:r>
              <a:rPr lang="en-US" altLang="zh-CN" sz="3200" b="1">
                <a:solidFill>
                  <a:schemeClr val="tx2"/>
                </a:solidFill>
                <a:ea typeface="楷体_GB2312" pitchFamily="49" charset="-122"/>
              </a:rPr>
              <a:t>1</a:t>
            </a:r>
            <a:r>
              <a:rPr lang="zh-CN" altLang="en-US" sz="3200" b="1">
                <a:solidFill>
                  <a:schemeClr val="tx2"/>
                </a:solidFill>
                <a:ea typeface="楷体_GB2312" pitchFamily="49" charset="-122"/>
              </a:rPr>
              <a:t>）“比较”序列中两个关键字的大小；</a:t>
            </a:r>
          </a:p>
        </p:txBody>
      </p:sp>
      <p:sp>
        <p:nvSpPr>
          <p:cNvPr id="14342" name="Rectangle 6"/>
          <p:cNvSpPr>
            <a:spLocks noChangeArrowheads="1"/>
          </p:cNvSpPr>
          <p:nvPr/>
        </p:nvSpPr>
        <p:spPr bwMode="auto">
          <a:xfrm>
            <a:off x="250825" y="3213100"/>
            <a:ext cx="87137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chemeClr val="tx2"/>
                </a:solidFill>
                <a:ea typeface="楷体_GB2312" pitchFamily="49" charset="-122"/>
              </a:rPr>
              <a:t>    </a:t>
            </a:r>
            <a:r>
              <a:rPr lang="zh-CN" altLang="en-US" sz="3200" b="1">
                <a:solidFill>
                  <a:schemeClr val="tx2"/>
                </a:solidFill>
                <a:ea typeface="楷体_GB2312" pitchFamily="49" charset="-122"/>
              </a:rPr>
              <a:t>设待排序元素个数为</a:t>
            </a:r>
            <a:r>
              <a:rPr lang="en-US" altLang="zh-CN" sz="3200" b="1">
                <a:solidFill>
                  <a:schemeClr val="tx2"/>
                </a:solidFill>
                <a:ea typeface="楷体_GB2312" pitchFamily="49" charset="-122"/>
              </a:rPr>
              <a:t>n</a:t>
            </a:r>
            <a:r>
              <a:rPr lang="zh-CN" altLang="en-US" sz="3200" b="1">
                <a:solidFill>
                  <a:schemeClr val="tx2"/>
                </a:solidFill>
                <a:ea typeface="楷体_GB2312" pitchFamily="49" charset="-122"/>
              </a:rPr>
              <a:t>，则该算法的主程序执行</a:t>
            </a:r>
            <a:r>
              <a:rPr lang="en-US" altLang="zh-CN" sz="3200" b="1">
                <a:solidFill>
                  <a:schemeClr val="tx2"/>
                </a:solidFill>
                <a:ea typeface="楷体_GB2312" pitchFamily="49" charset="-122"/>
              </a:rPr>
              <a:t>n-1</a:t>
            </a:r>
            <a:r>
              <a:rPr lang="zh-CN" altLang="en-US" sz="3200" b="1">
                <a:solidFill>
                  <a:schemeClr val="tx2"/>
                </a:solidFill>
                <a:ea typeface="楷体_GB2312" pitchFamily="49" charset="-122"/>
              </a:rPr>
              <a:t>趟。</a:t>
            </a:r>
          </a:p>
        </p:txBody>
      </p:sp>
      <p:sp>
        <p:nvSpPr>
          <p:cNvPr id="14343" name="Rectangle 7"/>
          <p:cNvSpPr>
            <a:spLocks noChangeArrowheads="1"/>
          </p:cNvSpPr>
          <p:nvPr/>
        </p:nvSpPr>
        <p:spPr bwMode="auto">
          <a:xfrm>
            <a:off x="323850" y="4449763"/>
            <a:ext cx="87137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chemeClr val="tx2"/>
                </a:solidFill>
                <a:ea typeface="楷体_GB2312" pitchFamily="49" charset="-122"/>
              </a:rPr>
              <a:t>    </a:t>
            </a:r>
            <a:r>
              <a:rPr lang="zh-CN" altLang="en-US" sz="3200" b="1">
                <a:solidFill>
                  <a:schemeClr val="tx2"/>
                </a:solidFill>
                <a:ea typeface="楷体_GB2312" pitchFamily="49" charset="-122"/>
              </a:rPr>
              <a:t>关键字比较次数和元素移动次数，与元素初始排列有关。</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slide(fromTop)">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wipe(left)">
                                      <p:cBhvr>
                                        <p:cTn id="12" dur="500"/>
                                        <p:tgtEl>
                                          <p:spTgt spid="143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1"/>
                                        </p:tgtEl>
                                        <p:attrNameLst>
                                          <p:attrName>style.visibility</p:attrName>
                                        </p:attrNameLst>
                                      </p:cBhvr>
                                      <p:to>
                                        <p:strVal val="visible"/>
                                      </p:to>
                                    </p:set>
                                    <p:animEffect transition="in" filter="wipe(left)">
                                      <p:cBhvr>
                                        <p:cTn id="17" dur="500"/>
                                        <p:tgtEl>
                                          <p:spTgt spid="143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40"/>
                                        </p:tgtEl>
                                        <p:attrNameLst>
                                          <p:attrName>style.visibility</p:attrName>
                                        </p:attrNameLst>
                                      </p:cBhvr>
                                      <p:to>
                                        <p:strVal val="visible"/>
                                      </p:to>
                                    </p:set>
                                    <p:animEffect transition="in" filter="wipe(left)">
                                      <p:cBhvr>
                                        <p:cTn id="22" dur="500"/>
                                        <p:tgtEl>
                                          <p:spTgt spid="143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342"/>
                                        </p:tgtEl>
                                        <p:attrNameLst>
                                          <p:attrName>style.visibility</p:attrName>
                                        </p:attrNameLst>
                                      </p:cBhvr>
                                      <p:to>
                                        <p:strVal val="visible"/>
                                      </p:to>
                                    </p:set>
                                    <p:animEffect transition="in" filter="wipe(left)">
                                      <p:cBhvr>
                                        <p:cTn id="27" dur="500"/>
                                        <p:tgtEl>
                                          <p:spTgt spid="143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343"/>
                                        </p:tgtEl>
                                        <p:attrNameLst>
                                          <p:attrName>style.visibility</p:attrName>
                                        </p:attrNameLst>
                                      </p:cBhvr>
                                      <p:to>
                                        <p:strVal val="visible"/>
                                      </p:to>
                                    </p:set>
                                    <p:animEffect transition="in" filter="wipe(left)">
                                      <p:cBhvr>
                                        <p:cTn id="32"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utoUpdateAnimBg="0"/>
      <p:bldP spid="14340" grpId="0" autoUpdateAnimBg="0"/>
      <p:bldP spid="14341" grpId="0" autoUpdateAnimBg="0"/>
      <p:bldP spid="14342" grpId="0" autoUpdateAnimBg="0"/>
      <p:bldP spid="1434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87313" y="188913"/>
            <a:ext cx="90217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000080"/>
                </a:solidFill>
                <a:ea typeface="楷体_GB2312" pitchFamily="49" charset="-122"/>
              </a:rPr>
              <a:t>最好的情况</a:t>
            </a:r>
            <a:r>
              <a:rPr lang="en-US" altLang="zh-CN" sz="3200" b="1">
                <a:solidFill>
                  <a:srgbClr val="000080"/>
                </a:solidFill>
                <a:ea typeface="楷体_GB2312" pitchFamily="49" charset="-122"/>
              </a:rPr>
              <a:t>(</a:t>
            </a:r>
            <a:r>
              <a:rPr lang="zh-CN" altLang="en-US" sz="3200" b="1">
                <a:solidFill>
                  <a:srgbClr val="000080"/>
                </a:solidFill>
                <a:ea typeface="楷体_GB2312" pitchFamily="49" charset="-122"/>
              </a:rPr>
              <a:t>关键字在初始记录序列中顺序有序</a:t>
            </a:r>
            <a:r>
              <a:rPr lang="en-US" altLang="zh-CN" sz="3200" b="1">
                <a:solidFill>
                  <a:srgbClr val="000080"/>
                </a:solidFill>
                <a:ea typeface="楷体_GB2312" pitchFamily="49" charset="-122"/>
              </a:rPr>
              <a:t>)</a:t>
            </a:r>
            <a:r>
              <a:rPr lang="zh-CN" altLang="en-US" sz="3200" b="1">
                <a:solidFill>
                  <a:srgbClr val="000080"/>
                </a:solidFill>
                <a:ea typeface="楷体_GB2312" pitchFamily="49" charset="-122"/>
              </a:rPr>
              <a:t>：</a:t>
            </a:r>
          </a:p>
        </p:txBody>
      </p:sp>
      <p:sp>
        <p:nvSpPr>
          <p:cNvPr id="15364" name="Text Box 4"/>
          <p:cNvSpPr txBox="1">
            <a:spLocks noChangeArrowheads="1"/>
          </p:cNvSpPr>
          <p:nvPr/>
        </p:nvSpPr>
        <p:spPr bwMode="auto">
          <a:xfrm>
            <a:off x="762000" y="836613"/>
            <a:ext cx="3038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solidFill>
                  <a:schemeClr val="accent2"/>
                </a:solidFill>
                <a:ea typeface="楷体_GB2312" pitchFamily="49" charset="-122"/>
              </a:rPr>
              <a:t>“</a:t>
            </a:r>
            <a:r>
              <a:rPr lang="zh-CN" altLang="en-US" sz="3200" b="1">
                <a:solidFill>
                  <a:schemeClr val="accent2"/>
                </a:solidFill>
                <a:ea typeface="楷体_GB2312" pitchFamily="49" charset="-122"/>
              </a:rPr>
              <a:t>比较”</a:t>
            </a:r>
            <a:r>
              <a:rPr lang="zh-CN" altLang="en-US" sz="3200" b="1">
                <a:ea typeface="楷体_GB2312" pitchFamily="49" charset="-122"/>
              </a:rPr>
              <a:t>的次数：</a:t>
            </a:r>
          </a:p>
        </p:txBody>
      </p:sp>
      <p:sp>
        <p:nvSpPr>
          <p:cNvPr id="15368" name="Text Box 8"/>
          <p:cNvSpPr txBox="1">
            <a:spLocks noChangeArrowheads="1"/>
          </p:cNvSpPr>
          <p:nvPr/>
        </p:nvSpPr>
        <p:spPr bwMode="auto">
          <a:xfrm>
            <a:off x="34925" y="2708275"/>
            <a:ext cx="910907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000080"/>
                </a:solidFill>
                <a:ea typeface="楷体_GB2312" pitchFamily="49" charset="-122"/>
              </a:rPr>
              <a:t>最坏的情况</a:t>
            </a:r>
            <a:r>
              <a:rPr lang="en-US" altLang="zh-CN" sz="3200" b="1">
                <a:solidFill>
                  <a:srgbClr val="000080"/>
                </a:solidFill>
                <a:ea typeface="楷体_GB2312" pitchFamily="49" charset="-122"/>
              </a:rPr>
              <a:t>(</a:t>
            </a:r>
            <a:r>
              <a:rPr lang="zh-CN" altLang="en-US" sz="3200" b="1">
                <a:solidFill>
                  <a:srgbClr val="000080"/>
                </a:solidFill>
                <a:ea typeface="楷体_GB2312" pitchFamily="49" charset="-122"/>
              </a:rPr>
              <a:t>关键字在初始记录序列中逆序有序</a:t>
            </a:r>
            <a:r>
              <a:rPr lang="en-US" altLang="zh-CN" sz="3200" b="1">
                <a:solidFill>
                  <a:srgbClr val="000080"/>
                </a:solidFill>
                <a:ea typeface="楷体_GB2312" pitchFamily="49" charset="-122"/>
              </a:rPr>
              <a:t>)</a:t>
            </a:r>
            <a:r>
              <a:rPr lang="zh-CN" altLang="en-US" sz="3200" b="1">
                <a:solidFill>
                  <a:srgbClr val="000080"/>
                </a:solidFill>
                <a:ea typeface="楷体_GB2312" pitchFamily="49" charset="-122"/>
              </a:rPr>
              <a:t>：</a:t>
            </a:r>
          </a:p>
          <a:p>
            <a:pPr eaLnBrk="1" hangingPunct="1"/>
            <a:r>
              <a:rPr lang="zh-CN" altLang="en-US" sz="3200" b="1">
                <a:solidFill>
                  <a:srgbClr val="000080"/>
                </a:solidFill>
                <a:ea typeface="楷体_GB2312" pitchFamily="49" charset="-122"/>
              </a:rPr>
              <a:t>第</a:t>
            </a:r>
            <a:r>
              <a:rPr lang="en-US" altLang="zh-CN" sz="3200" b="1">
                <a:solidFill>
                  <a:srgbClr val="000080"/>
                </a:solidFill>
                <a:ea typeface="楷体_GB2312" pitchFamily="49" charset="-122"/>
              </a:rPr>
              <a:t>i</a:t>
            </a:r>
            <a:r>
              <a:rPr lang="zh-CN" altLang="en-US" sz="3200" b="1">
                <a:solidFill>
                  <a:srgbClr val="000080"/>
                </a:solidFill>
                <a:ea typeface="楷体_GB2312" pitchFamily="49" charset="-122"/>
              </a:rPr>
              <a:t>趟时第</a:t>
            </a:r>
            <a:r>
              <a:rPr lang="en-US" altLang="zh-CN" sz="3200" b="1">
                <a:solidFill>
                  <a:srgbClr val="000080"/>
                </a:solidFill>
                <a:ea typeface="楷体_GB2312" pitchFamily="49" charset="-122"/>
              </a:rPr>
              <a:t>i</a:t>
            </a:r>
            <a:r>
              <a:rPr lang="zh-CN" altLang="en-US" sz="3200" b="1">
                <a:solidFill>
                  <a:srgbClr val="000080"/>
                </a:solidFill>
                <a:ea typeface="楷体_GB2312" pitchFamily="49" charset="-122"/>
              </a:rPr>
              <a:t>个元素必须与前面</a:t>
            </a:r>
            <a:r>
              <a:rPr lang="en-US" altLang="zh-CN" sz="3200" b="1">
                <a:solidFill>
                  <a:srgbClr val="000080"/>
                </a:solidFill>
                <a:ea typeface="楷体_GB2312" pitchFamily="49" charset="-122"/>
              </a:rPr>
              <a:t>i </a:t>
            </a:r>
            <a:r>
              <a:rPr lang="zh-CN" altLang="en-US" sz="3200" b="1">
                <a:solidFill>
                  <a:srgbClr val="000080"/>
                </a:solidFill>
                <a:ea typeface="楷体_GB2312" pitchFamily="49" charset="-122"/>
              </a:rPr>
              <a:t>个元素比较，且每比较</a:t>
            </a:r>
            <a:r>
              <a:rPr lang="en-US" altLang="zh-CN" sz="3200" b="1">
                <a:solidFill>
                  <a:srgbClr val="000080"/>
                </a:solidFill>
                <a:ea typeface="楷体_GB2312" pitchFamily="49" charset="-122"/>
              </a:rPr>
              <a:t>1</a:t>
            </a:r>
            <a:r>
              <a:rPr lang="zh-CN" altLang="en-US" sz="3200" b="1">
                <a:solidFill>
                  <a:srgbClr val="000080"/>
                </a:solidFill>
                <a:ea typeface="楷体_GB2312" pitchFamily="49" charset="-122"/>
              </a:rPr>
              <a:t>次就要移动</a:t>
            </a:r>
            <a:r>
              <a:rPr lang="en-US" altLang="zh-CN" sz="3200" b="1">
                <a:solidFill>
                  <a:srgbClr val="000080"/>
                </a:solidFill>
                <a:ea typeface="楷体_GB2312" pitchFamily="49" charset="-122"/>
              </a:rPr>
              <a:t>1</a:t>
            </a:r>
            <a:r>
              <a:rPr lang="zh-CN" altLang="en-US" sz="3200" b="1">
                <a:solidFill>
                  <a:srgbClr val="000080"/>
                </a:solidFill>
                <a:ea typeface="楷体_GB2312" pitchFamily="49" charset="-122"/>
              </a:rPr>
              <a:t>次。</a:t>
            </a:r>
          </a:p>
        </p:txBody>
      </p:sp>
      <p:sp>
        <p:nvSpPr>
          <p:cNvPr id="15369" name="Text Box 9"/>
          <p:cNvSpPr txBox="1">
            <a:spLocks noChangeArrowheads="1"/>
          </p:cNvSpPr>
          <p:nvPr/>
        </p:nvSpPr>
        <p:spPr bwMode="auto">
          <a:xfrm>
            <a:off x="685800" y="4510088"/>
            <a:ext cx="3038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solidFill>
                  <a:schemeClr val="accent2"/>
                </a:solidFill>
                <a:ea typeface="楷体_GB2312" pitchFamily="49" charset="-122"/>
              </a:rPr>
              <a:t>“</a:t>
            </a:r>
            <a:r>
              <a:rPr lang="zh-CN" altLang="en-US" sz="3200" b="1">
                <a:solidFill>
                  <a:schemeClr val="accent2"/>
                </a:solidFill>
                <a:ea typeface="楷体_GB2312" pitchFamily="49" charset="-122"/>
              </a:rPr>
              <a:t>比较”</a:t>
            </a:r>
            <a:r>
              <a:rPr lang="zh-CN" altLang="en-US" sz="3200" b="1">
                <a:ea typeface="楷体_GB2312" pitchFamily="49" charset="-122"/>
              </a:rPr>
              <a:t>的次数：</a:t>
            </a:r>
          </a:p>
        </p:txBody>
      </p:sp>
      <p:graphicFrame>
        <p:nvGraphicFramePr>
          <p:cNvPr id="15370" name="Object 10"/>
          <p:cNvGraphicFramePr>
            <a:graphicFrameLocks noChangeAspect="1"/>
          </p:cNvGraphicFramePr>
          <p:nvPr/>
        </p:nvGraphicFramePr>
        <p:xfrm>
          <a:off x="900113" y="1290638"/>
          <a:ext cx="2640012" cy="1274762"/>
        </p:xfrm>
        <a:graphic>
          <a:graphicData uri="http://schemas.openxmlformats.org/presentationml/2006/ole">
            <mc:AlternateContent xmlns:mc="http://schemas.openxmlformats.org/markup-compatibility/2006">
              <mc:Choice xmlns:v="urn:schemas-microsoft-com:vml" Requires="v">
                <p:oleObj spid="_x0000_s29753" name="公式" r:id="rId3" imgW="666545" imgH="414255" progId="Equation.3">
                  <p:embed/>
                </p:oleObj>
              </mc:Choice>
              <mc:Fallback>
                <p:oleObj name="公式" r:id="rId3" imgW="666545" imgH="414255"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290638"/>
                        <a:ext cx="2640012"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1" name="Text Box 11"/>
          <p:cNvSpPr txBox="1">
            <a:spLocks noChangeArrowheads="1"/>
          </p:cNvSpPr>
          <p:nvPr/>
        </p:nvSpPr>
        <p:spPr bwMode="auto">
          <a:xfrm>
            <a:off x="6019800" y="16970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solidFill>
                  <a:srgbClr val="A50021"/>
                </a:solidFill>
                <a:ea typeface="楷体_GB2312" pitchFamily="49" charset="-122"/>
              </a:rPr>
              <a:t>0</a:t>
            </a:r>
          </a:p>
        </p:txBody>
      </p:sp>
      <p:graphicFrame>
        <p:nvGraphicFramePr>
          <p:cNvPr id="15373" name="Object 13"/>
          <p:cNvGraphicFramePr>
            <a:graphicFrameLocks noChangeAspect="1"/>
          </p:cNvGraphicFramePr>
          <p:nvPr/>
        </p:nvGraphicFramePr>
        <p:xfrm>
          <a:off x="4643438" y="4941888"/>
          <a:ext cx="3743325" cy="1382712"/>
        </p:xfrm>
        <a:graphic>
          <a:graphicData uri="http://schemas.openxmlformats.org/presentationml/2006/ole">
            <mc:AlternateContent xmlns:mc="http://schemas.openxmlformats.org/markup-compatibility/2006">
              <mc:Choice xmlns:v="urn:schemas-microsoft-com:vml" Requires="v">
                <p:oleObj spid="_x0000_s29754" name="公式" r:id="rId5" imgW="1519021" imgH="414255" progId="Equation.3">
                  <p:embed/>
                </p:oleObj>
              </mc:Choice>
              <mc:Fallback>
                <p:oleObj name="公式" r:id="rId5" imgW="1519021" imgH="414255"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4941888"/>
                        <a:ext cx="3743325" cy="138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4" name="Rectangle 14"/>
          <p:cNvSpPr>
            <a:spLocks noChangeArrowheads="1"/>
          </p:cNvSpPr>
          <p:nvPr/>
        </p:nvSpPr>
        <p:spPr bwMode="auto">
          <a:xfrm>
            <a:off x="4800600" y="836613"/>
            <a:ext cx="3038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accent2"/>
                </a:solidFill>
                <a:ea typeface="楷体_GB2312" pitchFamily="49" charset="-122"/>
              </a:rPr>
              <a:t>“</a:t>
            </a:r>
            <a:r>
              <a:rPr lang="zh-CN" altLang="en-US" sz="3200" b="1">
                <a:solidFill>
                  <a:schemeClr val="accent2"/>
                </a:solidFill>
                <a:ea typeface="楷体_GB2312" pitchFamily="49" charset="-122"/>
              </a:rPr>
              <a:t>移动”</a:t>
            </a:r>
            <a:r>
              <a:rPr lang="zh-CN" altLang="en-US" sz="3200" b="1">
                <a:ea typeface="楷体_GB2312" pitchFamily="49" charset="-122"/>
              </a:rPr>
              <a:t>的次数：</a:t>
            </a:r>
          </a:p>
        </p:txBody>
      </p:sp>
      <p:sp>
        <p:nvSpPr>
          <p:cNvPr id="15375" name="Rectangle 15"/>
          <p:cNvSpPr>
            <a:spLocks noChangeArrowheads="1"/>
          </p:cNvSpPr>
          <p:nvPr/>
        </p:nvSpPr>
        <p:spPr bwMode="auto">
          <a:xfrm>
            <a:off x="4876800" y="4510088"/>
            <a:ext cx="3038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accent2"/>
                </a:solidFill>
                <a:ea typeface="楷体_GB2312" pitchFamily="49" charset="-122"/>
              </a:rPr>
              <a:t>“</a:t>
            </a:r>
            <a:r>
              <a:rPr lang="zh-CN" altLang="en-US" sz="3200" b="1">
                <a:solidFill>
                  <a:schemeClr val="accent2"/>
                </a:solidFill>
                <a:ea typeface="楷体_GB2312" pitchFamily="49" charset="-122"/>
              </a:rPr>
              <a:t>移动”</a:t>
            </a:r>
            <a:r>
              <a:rPr lang="zh-CN" altLang="en-US" sz="3200" b="1">
                <a:ea typeface="楷体_GB2312" pitchFamily="49" charset="-122"/>
              </a:rPr>
              <a:t>的次数：</a:t>
            </a:r>
          </a:p>
        </p:txBody>
      </p:sp>
      <p:graphicFrame>
        <p:nvGraphicFramePr>
          <p:cNvPr id="15379" name="Object 19"/>
          <p:cNvGraphicFramePr>
            <a:graphicFrameLocks noChangeAspect="1"/>
          </p:cNvGraphicFramePr>
          <p:nvPr/>
        </p:nvGraphicFramePr>
        <p:xfrm>
          <a:off x="466725" y="5086350"/>
          <a:ext cx="3097213" cy="1295400"/>
        </p:xfrm>
        <a:graphic>
          <a:graphicData uri="http://schemas.openxmlformats.org/presentationml/2006/ole">
            <mc:AlternateContent xmlns:mc="http://schemas.openxmlformats.org/markup-compatibility/2006">
              <mc:Choice xmlns:v="urn:schemas-microsoft-com:vml" Requires="v">
                <p:oleObj spid="_x0000_s29755" name="公式" r:id="rId7" imgW="1200282" imgH="385634" progId="Equation.3">
                  <p:embed/>
                </p:oleObj>
              </mc:Choice>
              <mc:Fallback>
                <p:oleObj name="公式" r:id="rId7" imgW="1200282" imgH="385634"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725" y="5086350"/>
                        <a:ext cx="30972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left)">
                                      <p:cBhvr>
                                        <p:cTn id="7" dur="500"/>
                                        <p:tgtEl>
                                          <p:spTgt spid="15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wipe(left)">
                                      <p:cBhvr>
                                        <p:cTn id="12" dur="500"/>
                                        <p:tgtEl>
                                          <p:spTgt spid="15364"/>
                                        </p:tgtEl>
                                      </p:cBhvr>
                                    </p:animEffect>
                                  </p:childTnLst>
                                </p:cTn>
                              </p:par>
                            </p:childTnLst>
                          </p:cTn>
                        </p:par>
                        <p:par>
                          <p:cTn id="13" fill="hold" nodeType="afterGroup">
                            <p:stCondLst>
                              <p:cond delay="500"/>
                            </p:stCondLst>
                            <p:childTnLst>
                              <p:par>
                                <p:cTn id="14" presetID="3" presetClass="entr" presetSubtype="5" fill="hold" nodeType="afterEffect">
                                  <p:stCondLst>
                                    <p:cond delay="0"/>
                                  </p:stCondLst>
                                  <p:childTnLst>
                                    <p:set>
                                      <p:cBhvr>
                                        <p:cTn id="15" dur="1" fill="hold">
                                          <p:stCondLst>
                                            <p:cond delay="0"/>
                                          </p:stCondLst>
                                        </p:cTn>
                                        <p:tgtEl>
                                          <p:spTgt spid="15370"/>
                                        </p:tgtEl>
                                        <p:attrNameLst>
                                          <p:attrName>style.visibility</p:attrName>
                                        </p:attrNameLst>
                                      </p:cBhvr>
                                      <p:to>
                                        <p:strVal val="visible"/>
                                      </p:to>
                                    </p:set>
                                    <p:animEffect transition="in" filter="blinds(vertical)">
                                      <p:cBhvr>
                                        <p:cTn id="16" dur="500"/>
                                        <p:tgtEl>
                                          <p:spTgt spid="1537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374"/>
                                        </p:tgtEl>
                                        <p:attrNameLst>
                                          <p:attrName>style.visibility</p:attrName>
                                        </p:attrNameLst>
                                      </p:cBhvr>
                                      <p:to>
                                        <p:strVal val="visible"/>
                                      </p:to>
                                    </p:set>
                                    <p:animEffect transition="in" filter="wipe(left)">
                                      <p:cBhvr>
                                        <p:cTn id="21" dur="500"/>
                                        <p:tgtEl>
                                          <p:spTgt spid="15374"/>
                                        </p:tgtEl>
                                      </p:cBhvr>
                                    </p:animEffect>
                                  </p:childTnLst>
                                </p:cTn>
                              </p:par>
                            </p:childTnLst>
                          </p:cTn>
                        </p:par>
                        <p:par>
                          <p:cTn id="22" fill="hold" nodeType="afterGroup">
                            <p:stCondLst>
                              <p:cond delay="500"/>
                            </p:stCondLst>
                            <p:childTnLst>
                              <p:par>
                                <p:cTn id="23" presetID="3" presetClass="entr" presetSubtype="5" fill="hold" grpId="0" nodeType="afterEffect">
                                  <p:stCondLst>
                                    <p:cond delay="0"/>
                                  </p:stCondLst>
                                  <p:childTnLst>
                                    <p:set>
                                      <p:cBhvr>
                                        <p:cTn id="24" dur="1" fill="hold">
                                          <p:stCondLst>
                                            <p:cond delay="0"/>
                                          </p:stCondLst>
                                        </p:cTn>
                                        <p:tgtEl>
                                          <p:spTgt spid="15371"/>
                                        </p:tgtEl>
                                        <p:attrNameLst>
                                          <p:attrName>style.visibility</p:attrName>
                                        </p:attrNameLst>
                                      </p:cBhvr>
                                      <p:to>
                                        <p:strVal val="visible"/>
                                      </p:to>
                                    </p:set>
                                    <p:animEffect transition="in" filter="blinds(vertical)">
                                      <p:cBhvr>
                                        <p:cTn id="25" dur="500"/>
                                        <p:tgtEl>
                                          <p:spTgt spid="1537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368"/>
                                        </p:tgtEl>
                                        <p:attrNameLst>
                                          <p:attrName>style.visibility</p:attrName>
                                        </p:attrNameLst>
                                      </p:cBhvr>
                                      <p:to>
                                        <p:strVal val="visible"/>
                                      </p:to>
                                    </p:set>
                                    <p:animEffect transition="in" filter="wipe(left)">
                                      <p:cBhvr>
                                        <p:cTn id="30" dur="500"/>
                                        <p:tgtEl>
                                          <p:spTgt spid="1536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369"/>
                                        </p:tgtEl>
                                        <p:attrNameLst>
                                          <p:attrName>style.visibility</p:attrName>
                                        </p:attrNameLst>
                                      </p:cBhvr>
                                      <p:to>
                                        <p:strVal val="visible"/>
                                      </p:to>
                                    </p:set>
                                    <p:animEffect transition="in" filter="wipe(left)">
                                      <p:cBhvr>
                                        <p:cTn id="35" dur="500"/>
                                        <p:tgtEl>
                                          <p:spTgt spid="15369"/>
                                        </p:tgtEl>
                                      </p:cBhvr>
                                    </p:animEffect>
                                  </p:childTnLst>
                                </p:cTn>
                              </p:par>
                            </p:childTnLst>
                          </p:cTn>
                        </p:par>
                        <p:par>
                          <p:cTn id="36" fill="hold" nodeType="afterGroup">
                            <p:stCondLst>
                              <p:cond delay="500"/>
                            </p:stCondLst>
                            <p:childTnLst>
                              <p:par>
                                <p:cTn id="37" presetID="3" presetClass="entr" presetSubtype="5" fill="hold" nodeType="afterEffect">
                                  <p:stCondLst>
                                    <p:cond delay="0"/>
                                  </p:stCondLst>
                                  <p:childTnLst>
                                    <p:set>
                                      <p:cBhvr>
                                        <p:cTn id="38" dur="1" fill="hold">
                                          <p:stCondLst>
                                            <p:cond delay="0"/>
                                          </p:stCondLst>
                                        </p:cTn>
                                        <p:tgtEl>
                                          <p:spTgt spid="15379"/>
                                        </p:tgtEl>
                                        <p:attrNameLst>
                                          <p:attrName>style.visibility</p:attrName>
                                        </p:attrNameLst>
                                      </p:cBhvr>
                                      <p:to>
                                        <p:strVal val="visible"/>
                                      </p:to>
                                    </p:set>
                                    <p:animEffect transition="in" filter="blinds(vertical)">
                                      <p:cBhvr>
                                        <p:cTn id="39" dur="500"/>
                                        <p:tgtEl>
                                          <p:spTgt spid="1537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5375"/>
                                        </p:tgtEl>
                                        <p:attrNameLst>
                                          <p:attrName>style.visibility</p:attrName>
                                        </p:attrNameLst>
                                      </p:cBhvr>
                                      <p:to>
                                        <p:strVal val="visible"/>
                                      </p:to>
                                    </p:set>
                                    <p:animEffect transition="in" filter="wipe(left)">
                                      <p:cBhvr>
                                        <p:cTn id="44" dur="500"/>
                                        <p:tgtEl>
                                          <p:spTgt spid="15375"/>
                                        </p:tgtEl>
                                      </p:cBhvr>
                                    </p:animEffect>
                                  </p:childTnLst>
                                </p:cTn>
                              </p:par>
                            </p:childTnLst>
                          </p:cTn>
                        </p:par>
                        <p:par>
                          <p:cTn id="45" fill="hold" nodeType="afterGroup">
                            <p:stCondLst>
                              <p:cond delay="500"/>
                            </p:stCondLst>
                            <p:childTnLst>
                              <p:par>
                                <p:cTn id="46" presetID="3" presetClass="entr" presetSubtype="5" fill="hold" nodeType="afterEffect">
                                  <p:stCondLst>
                                    <p:cond delay="0"/>
                                  </p:stCondLst>
                                  <p:childTnLst>
                                    <p:set>
                                      <p:cBhvr>
                                        <p:cTn id="47" dur="1" fill="hold">
                                          <p:stCondLst>
                                            <p:cond delay="0"/>
                                          </p:stCondLst>
                                        </p:cTn>
                                        <p:tgtEl>
                                          <p:spTgt spid="15373"/>
                                        </p:tgtEl>
                                        <p:attrNameLst>
                                          <p:attrName>style.visibility</p:attrName>
                                        </p:attrNameLst>
                                      </p:cBhvr>
                                      <p:to>
                                        <p:strVal val="visible"/>
                                      </p:to>
                                    </p:set>
                                    <p:animEffect transition="in" filter="blinds(vertical)">
                                      <p:cBhvr>
                                        <p:cTn id="48" dur="500"/>
                                        <p:tgtEl>
                                          <p:spTgt spid="15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15364" grpId="0" autoUpdateAnimBg="0"/>
      <p:bldP spid="15368" grpId="0" autoUpdateAnimBg="0"/>
      <p:bldP spid="15369" grpId="0" autoUpdateAnimBg="0"/>
      <p:bldP spid="15371" grpId="0" autoUpdateAnimBg="0"/>
      <p:bldP spid="15374" grpId="0" autoUpdateAnimBg="0"/>
      <p:bldP spid="1537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395288" y="1409700"/>
            <a:ext cx="8424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chemeClr val="tx2"/>
                </a:solidFill>
                <a:ea typeface="楷体_GB2312" pitchFamily="49" charset="-122"/>
              </a:rPr>
              <a:t>关键字比较次数和记录移动次数约为</a:t>
            </a:r>
            <a:r>
              <a:rPr lang="en-US" altLang="zh-CN" sz="3200" b="1">
                <a:solidFill>
                  <a:schemeClr val="tx2"/>
                </a:solidFill>
                <a:ea typeface="楷体_GB2312" pitchFamily="49" charset="-122"/>
              </a:rPr>
              <a:t>n</a:t>
            </a:r>
            <a:r>
              <a:rPr lang="en-US" altLang="zh-CN" sz="3200" b="1" baseline="30000">
                <a:solidFill>
                  <a:schemeClr val="tx2"/>
                </a:solidFill>
                <a:ea typeface="楷体_GB2312" pitchFamily="49" charset="-122"/>
              </a:rPr>
              <a:t>2</a:t>
            </a:r>
            <a:r>
              <a:rPr lang="en-US" altLang="zh-CN" sz="3200" b="1">
                <a:solidFill>
                  <a:schemeClr val="tx2"/>
                </a:solidFill>
                <a:ea typeface="楷体_GB2312" pitchFamily="49" charset="-122"/>
              </a:rPr>
              <a:t>/4</a:t>
            </a:r>
          </a:p>
        </p:txBody>
      </p:sp>
      <p:sp>
        <p:nvSpPr>
          <p:cNvPr id="30723" name="Text Box 5"/>
          <p:cNvSpPr txBox="1">
            <a:spLocks noChangeArrowheads="1"/>
          </p:cNvSpPr>
          <p:nvPr/>
        </p:nvSpPr>
        <p:spPr bwMode="auto">
          <a:xfrm>
            <a:off x="395288" y="549275"/>
            <a:ext cx="655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chemeClr val="tx2"/>
                </a:solidFill>
                <a:ea typeface="楷体_GB2312" pitchFamily="49" charset="-122"/>
              </a:rPr>
              <a:t>若待排序记录是随机的，取平均值</a:t>
            </a:r>
          </a:p>
        </p:txBody>
      </p:sp>
      <p:sp>
        <p:nvSpPr>
          <p:cNvPr id="30724" name="Text Box 6"/>
          <p:cNvSpPr txBox="1">
            <a:spLocks noChangeArrowheads="1"/>
          </p:cNvSpPr>
          <p:nvPr/>
        </p:nvSpPr>
        <p:spPr bwMode="auto">
          <a:xfrm>
            <a:off x="323850" y="3209925"/>
            <a:ext cx="84248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chemeClr val="tx2"/>
                </a:solidFill>
                <a:ea typeface="楷体_GB2312" pitchFamily="49" charset="-122"/>
              </a:rPr>
              <a:t>当要排序的序列基本有序时，比较次数少，</a:t>
            </a:r>
          </a:p>
          <a:p>
            <a:pPr eaLnBrk="1" hangingPunct="1"/>
            <a:r>
              <a:rPr lang="zh-CN" altLang="en-US" sz="3200" b="1">
                <a:solidFill>
                  <a:schemeClr val="tx2"/>
                </a:solidFill>
                <a:ea typeface="楷体_GB2312" pitchFamily="49" charset="-122"/>
              </a:rPr>
              <a:t>当排序记录的数量</a:t>
            </a:r>
            <a:r>
              <a:rPr lang="en-US" altLang="zh-CN" sz="3200" b="1">
                <a:solidFill>
                  <a:schemeClr val="tx2"/>
                </a:solidFill>
                <a:ea typeface="楷体_GB2312" pitchFamily="49" charset="-122"/>
              </a:rPr>
              <a:t>n</a:t>
            </a:r>
            <a:r>
              <a:rPr lang="zh-CN" altLang="en-US" sz="3200" b="1">
                <a:solidFill>
                  <a:schemeClr val="tx2"/>
                </a:solidFill>
                <a:ea typeface="楷体_GB2312" pitchFamily="49" charset="-122"/>
              </a:rPr>
              <a:t>很大时，不适合</a:t>
            </a:r>
          </a:p>
        </p:txBody>
      </p:sp>
      <p:sp>
        <p:nvSpPr>
          <p:cNvPr id="30725" name="Text Box 7"/>
          <p:cNvSpPr txBox="1">
            <a:spLocks noChangeArrowheads="1"/>
          </p:cNvSpPr>
          <p:nvPr/>
        </p:nvSpPr>
        <p:spPr bwMode="auto">
          <a:xfrm>
            <a:off x="323850" y="2349500"/>
            <a:ext cx="655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chemeClr val="tx2"/>
                </a:solidFill>
                <a:ea typeface="楷体_GB2312" pitchFamily="49" charset="-122"/>
              </a:rPr>
              <a:t>适合场合：</a:t>
            </a:r>
          </a:p>
        </p:txBody>
      </p:sp>
    </p:spTree>
  </p:cSld>
  <p:clrMapOvr>
    <a:masterClrMapping/>
  </p:clrMapOvr>
  <p:transition>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423863" y="1582738"/>
            <a:ext cx="6097587"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30000"/>
              </a:lnSpc>
            </a:pPr>
            <a:r>
              <a:rPr lang="en-US" altLang="zh-CN" sz="3200" b="1">
                <a:solidFill>
                  <a:srgbClr val="005042"/>
                </a:solidFill>
                <a:ea typeface="楷体_GB2312" pitchFamily="49" charset="-122"/>
              </a:rPr>
              <a:t>void</a:t>
            </a:r>
            <a:r>
              <a:rPr lang="en-US" altLang="zh-CN" sz="3200">
                <a:solidFill>
                  <a:srgbClr val="005042"/>
                </a:solidFill>
                <a:ea typeface="楷体_GB2312" pitchFamily="49" charset="-122"/>
              </a:rPr>
              <a:t> BiInsertionSort ( SqList &amp;L ) </a:t>
            </a:r>
            <a:r>
              <a:rPr lang="en-US" altLang="zh-CN" sz="3200" b="1">
                <a:solidFill>
                  <a:srgbClr val="005042"/>
                </a:solidFill>
                <a:ea typeface="楷体_GB2312" pitchFamily="49" charset="-122"/>
              </a:rPr>
              <a:t>{</a:t>
            </a:r>
            <a:endParaRPr lang="en-US" altLang="zh-CN" sz="3200">
              <a:solidFill>
                <a:srgbClr val="005042"/>
              </a:solidFill>
              <a:ea typeface="楷体_GB2312" pitchFamily="49" charset="-122"/>
            </a:endParaRPr>
          </a:p>
          <a:p>
            <a:pPr eaLnBrk="1" hangingPunct="1">
              <a:lnSpc>
                <a:spcPct val="130000"/>
              </a:lnSpc>
            </a:pPr>
            <a:endParaRPr lang="en-US" altLang="zh-CN" sz="3200" b="1">
              <a:solidFill>
                <a:srgbClr val="005042"/>
              </a:solidFill>
              <a:ea typeface="楷体_GB2312" pitchFamily="49" charset="-122"/>
            </a:endParaRPr>
          </a:p>
          <a:p>
            <a:pPr eaLnBrk="1" hangingPunct="1">
              <a:lnSpc>
                <a:spcPct val="130000"/>
              </a:lnSpc>
            </a:pPr>
            <a:endParaRPr lang="en-US" altLang="zh-CN" sz="3200" b="1">
              <a:solidFill>
                <a:srgbClr val="005042"/>
              </a:solidFill>
              <a:ea typeface="楷体_GB2312" pitchFamily="49" charset="-122"/>
            </a:endParaRPr>
          </a:p>
          <a:p>
            <a:pPr eaLnBrk="1" hangingPunct="1">
              <a:lnSpc>
                <a:spcPct val="130000"/>
              </a:lnSpc>
            </a:pPr>
            <a:endParaRPr lang="en-US" altLang="zh-CN" sz="3200" b="1">
              <a:solidFill>
                <a:srgbClr val="005042"/>
              </a:solidFill>
              <a:ea typeface="楷体_GB2312" pitchFamily="49" charset="-122"/>
            </a:endParaRPr>
          </a:p>
          <a:p>
            <a:pPr eaLnBrk="1" hangingPunct="1">
              <a:lnSpc>
                <a:spcPct val="130000"/>
              </a:lnSpc>
            </a:pPr>
            <a:endParaRPr lang="en-US" altLang="zh-CN" sz="3200" b="1">
              <a:solidFill>
                <a:srgbClr val="005042"/>
              </a:solidFill>
              <a:ea typeface="楷体_GB2312" pitchFamily="49" charset="-122"/>
            </a:endParaRPr>
          </a:p>
          <a:p>
            <a:pPr eaLnBrk="1" hangingPunct="1">
              <a:lnSpc>
                <a:spcPct val="130000"/>
              </a:lnSpc>
            </a:pPr>
            <a:endParaRPr lang="en-US" altLang="zh-CN" sz="3200" b="1">
              <a:solidFill>
                <a:srgbClr val="005042"/>
              </a:solidFill>
              <a:ea typeface="楷体_GB2312" pitchFamily="49" charset="-122"/>
            </a:endParaRPr>
          </a:p>
          <a:p>
            <a:pPr eaLnBrk="1" hangingPunct="1">
              <a:lnSpc>
                <a:spcPct val="130000"/>
              </a:lnSpc>
            </a:pPr>
            <a:endParaRPr lang="en-US" altLang="zh-CN" sz="3200" b="1">
              <a:solidFill>
                <a:srgbClr val="005042"/>
              </a:solidFill>
              <a:ea typeface="楷体_GB2312" pitchFamily="49" charset="-122"/>
            </a:endParaRPr>
          </a:p>
          <a:p>
            <a:pPr eaLnBrk="1" hangingPunct="1">
              <a:lnSpc>
                <a:spcPct val="130000"/>
              </a:lnSpc>
            </a:pPr>
            <a:r>
              <a:rPr lang="en-US" altLang="zh-CN" sz="3200" b="1">
                <a:solidFill>
                  <a:srgbClr val="005042"/>
                </a:solidFill>
                <a:ea typeface="楷体_GB2312" pitchFamily="49" charset="-122"/>
              </a:rPr>
              <a:t>} </a:t>
            </a:r>
            <a:r>
              <a:rPr lang="en-US" altLang="zh-CN" sz="3200">
                <a:solidFill>
                  <a:srgbClr val="005042"/>
                </a:solidFill>
                <a:ea typeface="楷体_GB2312" pitchFamily="49" charset="-122"/>
              </a:rPr>
              <a:t>// BInsertSort</a:t>
            </a:r>
          </a:p>
        </p:txBody>
      </p:sp>
      <p:sp>
        <p:nvSpPr>
          <p:cNvPr id="16392" name="Text Box 8">
            <a:hlinkClick r:id="" action="ppaction://hlinkshowjump?jump=nextslide"/>
          </p:cNvPr>
          <p:cNvSpPr txBox="1">
            <a:spLocks noChangeArrowheads="1"/>
          </p:cNvSpPr>
          <p:nvPr/>
        </p:nvSpPr>
        <p:spPr bwMode="auto">
          <a:xfrm>
            <a:off x="1219200" y="3357563"/>
            <a:ext cx="7237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zh-CN" sz="3200" b="1">
                <a:solidFill>
                  <a:srgbClr val="840C26"/>
                </a:solidFill>
                <a:ea typeface="楷体_GB2312" pitchFamily="49" charset="-122"/>
              </a:rPr>
              <a:t>在 </a:t>
            </a:r>
            <a:r>
              <a:rPr lang="en-US" altLang="zh-CN" sz="3200" b="1">
                <a:solidFill>
                  <a:srgbClr val="840C26"/>
                </a:solidFill>
                <a:ea typeface="楷体_GB2312" pitchFamily="49" charset="-122"/>
              </a:rPr>
              <a:t>L.r[1..i-1]</a:t>
            </a:r>
            <a:r>
              <a:rPr lang="zh-CN" altLang="zh-CN" sz="3200" b="1">
                <a:solidFill>
                  <a:srgbClr val="840C26"/>
                </a:solidFill>
                <a:ea typeface="楷体_GB2312" pitchFamily="49" charset="-122"/>
              </a:rPr>
              <a:t>中折半查找插入位置；</a:t>
            </a:r>
            <a:endParaRPr lang="zh-CN" altLang="en-US" sz="3200">
              <a:ea typeface="楷体_GB2312" pitchFamily="49" charset="-122"/>
            </a:endParaRPr>
          </a:p>
        </p:txBody>
      </p:sp>
      <p:sp>
        <p:nvSpPr>
          <p:cNvPr id="16394" name="Rectangle 10"/>
          <p:cNvSpPr>
            <a:spLocks noChangeArrowheads="1"/>
          </p:cNvSpPr>
          <p:nvPr/>
        </p:nvSpPr>
        <p:spPr bwMode="auto">
          <a:xfrm>
            <a:off x="762000" y="2151063"/>
            <a:ext cx="5024438" cy="401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3200" b="1">
                <a:solidFill>
                  <a:srgbClr val="9900CC"/>
                </a:solidFill>
                <a:ea typeface="楷体_GB2312" pitchFamily="49" charset="-122"/>
              </a:rPr>
              <a:t>for</a:t>
            </a:r>
            <a:r>
              <a:rPr lang="en-US" altLang="zh-CN" sz="3200">
                <a:solidFill>
                  <a:srgbClr val="9900CC"/>
                </a:solidFill>
                <a:ea typeface="楷体_GB2312" pitchFamily="49" charset="-122"/>
              </a:rPr>
              <a:t> ( i=2; i&lt;=L.length; </a:t>
            </a:r>
            <a:r>
              <a:rPr lang="en-US" altLang="zh-CN" sz="3200" b="1">
                <a:solidFill>
                  <a:srgbClr val="9900CC"/>
                </a:solidFill>
                <a:ea typeface="楷体_GB2312" pitchFamily="49" charset="-122"/>
              </a:rPr>
              <a:t>++</a:t>
            </a:r>
            <a:r>
              <a:rPr lang="en-US" altLang="zh-CN" sz="3200">
                <a:solidFill>
                  <a:srgbClr val="9900CC"/>
                </a:solidFill>
                <a:ea typeface="楷体_GB2312" pitchFamily="49" charset="-122"/>
              </a:rPr>
              <a:t>i ) </a:t>
            </a:r>
            <a:r>
              <a:rPr lang="en-US" altLang="zh-CN" sz="3200" b="1">
                <a:solidFill>
                  <a:srgbClr val="9900CC"/>
                </a:solidFill>
                <a:ea typeface="楷体_GB2312" pitchFamily="49" charset="-122"/>
              </a:rPr>
              <a:t>{</a:t>
            </a:r>
            <a:endParaRPr lang="en-US" altLang="zh-CN" sz="3200">
              <a:solidFill>
                <a:srgbClr val="9900CC"/>
              </a:solidFill>
              <a:ea typeface="楷体_GB2312" pitchFamily="49" charset="-122"/>
            </a:endParaRPr>
          </a:p>
          <a:p>
            <a:pPr>
              <a:lnSpc>
                <a:spcPct val="115000"/>
              </a:lnSpc>
            </a:pPr>
            <a:endParaRPr lang="en-US" altLang="zh-CN" sz="3200" b="1">
              <a:solidFill>
                <a:srgbClr val="9900CC"/>
              </a:solidFill>
              <a:ea typeface="楷体_GB2312" pitchFamily="49" charset="-122"/>
            </a:endParaRPr>
          </a:p>
          <a:p>
            <a:pPr>
              <a:lnSpc>
                <a:spcPct val="115000"/>
              </a:lnSpc>
            </a:pPr>
            <a:endParaRPr lang="en-US" altLang="zh-CN" sz="3200" b="1">
              <a:solidFill>
                <a:srgbClr val="9900CC"/>
              </a:solidFill>
              <a:ea typeface="楷体_GB2312" pitchFamily="49" charset="-122"/>
            </a:endParaRPr>
          </a:p>
          <a:p>
            <a:pPr>
              <a:lnSpc>
                <a:spcPct val="115000"/>
              </a:lnSpc>
            </a:pPr>
            <a:endParaRPr lang="en-US" altLang="zh-CN" sz="3200" b="1">
              <a:solidFill>
                <a:srgbClr val="9900CC"/>
              </a:solidFill>
              <a:ea typeface="楷体_GB2312" pitchFamily="49" charset="-122"/>
            </a:endParaRPr>
          </a:p>
          <a:p>
            <a:pPr>
              <a:lnSpc>
                <a:spcPct val="115000"/>
              </a:lnSpc>
            </a:pPr>
            <a:endParaRPr lang="en-US" altLang="zh-CN" sz="3200" b="1">
              <a:solidFill>
                <a:srgbClr val="9900CC"/>
              </a:solidFill>
              <a:ea typeface="楷体_GB2312" pitchFamily="49" charset="-122"/>
            </a:endParaRPr>
          </a:p>
          <a:p>
            <a:pPr>
              <a:lnSpc>
                <a:spcPct val="115000"/>
              </a:lnSpc>
            </a:pPr>
            <a:endParaRPr lang="en-US" altLang="zh-CN" sz="3200" b="1">
              <a:solidFill>
                <a:srgbClr val="9900CC"/>
              </a:solidFill>
              <a:ea typeface="楷体_GB2312" pitchFamily="49" charset="-122"/>
            </a:endParaRPr>
          </a:p>
          <a:p>
            <a:pPr>
              <a:lnSpc>
                <a:spcPct val="115000"/>
              </a:lnSpc>
            </a:pPr>
            <a:r>
              <a:rPr lang="en-US" altLang="zh-CN" sz="3200" b="1">
                <a:solidFill>
                  <a:srgbClr val="9900CC"/>
                </a:solidFill>
                <a:ea typeface="楷体_GB2312" pitchFamily="49" charset="-122"/>
              </a:rPr>
              <a:t>} // </a:t>
            </a:r>
            <a:r>
              <a:rPr lang="en-US" altLang="zh-CN" sz="3200">
                <a:solidFill>
                  <a:srgbClr val="9900CC"/>
                </a:solidFill>
                <a:ea typeface="楷体_GB2312" pitchFamily="49" charset="-122"/>
              </a:rPr>
              <a:t>for</a:t>
            </a:r>
          </a:p>
        </p:txBody>
      </p:sp>
      <p:sp>
        <p:nvSpPr>
          <p:cNvPr id="16395" name="Rectangle 11"/>
          <p:cNvSpPr>
            <a:spLocks noChangeArrowheads="1"/>
          </p:cNvSpPr>
          <p:nvPr/>
        </p:nvSpPr>
        <p:spPr bwMode="auto">
          <a:xfrm>
            <a:off x="1219200" y="2587625"/>
            <a:ext cx="7243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200">
                <a:solidFill>
                  <a:srgbClr val="000099"/>
                </a:solidFill>
                <a:ea typeface="楷体_GB2312" pitchFamily="49" charset="-122"/>
              </a:rPr>
              <a:t>L.r[0] = L.r[i];      // </a:t>
            </a:r>
            <a:r>
              <a:rPr lang="zh-CN" altLang="en-US" sz="3200">
                <a:solidFill>
                  <a:srgbClr val="000099"/>
                </a:solidFill>
                <a:ea typeface="楷体_GB2312" pitchFamily="49" charset="-122"/>
              </a:rPr>
              <a:t>将 </a:t>
            </a:r>
            <a:r>
              <a:rPr lang="en-US" altLang="zh-CN" sz="3200">
                <a:solidFill>
                  <a:srgbClr val="000099"/>
                </a:solidFill>
                <a:ea typeface="楷体_GB2312" pitchFamily="49" charset="-122"/>
              </a:rPr>
              <a:t>L.r[i] </a:t>
            </a:r>
            <a:r>
              <a:rPr lang="zh-CN" altLang="en-US" sz="3200">
                <a:solidFill>
                  <a:srgbClr val="000099"/>
                </a:solidFill>
                <a:ea typeface="楷体_GB2312" pitchFamily="49" charset="-122"/>
              </a:rPr>
              <a:t>暂存到 </a:t>
            </a:r>
            <a:r>
              <a:rPr lang="en-US" altLang="zh-CN" sz="3200">
                <a:solidFill>
                  <a:srgbClr val="000099"/>
                </a:solidFill>
                <a:ea typeface="楷体_GB2312" pitchFamily="49" charset="-122"/>
              </a:rPr>
              <a:t>L.r[0]</a:t>
            </a:r>
            <a:endParaRPr lang="en-US" altLang="zh-CN" sz="3200">
              <a:ea typeface="楷体_GB2312" pitchFamily="49" charset="-122"/>
            </a:endParaRPr>
          </a:p>
        </p:txBody>
      </p:sp>
      <p:sp>
        <p:nvSpPr>
          <p:cNvPr id="16396" name="Rectangle 12"/>
          <p:cNvSpPr>
            <a:spLocks noChangeArrowheads="1"/>
          </p:cNvSpPr>
          <p:nvPr/>
        </p:nvSpPr>
        <p:spPr bwMode="auto">
          <a:xfrm>
            <a:off x="1219200" y="3933825"/>
            <a:ext cx="586263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200" b="1">
                <a:solidFill>
                  <a:srgbClr val="000099"/>
                </a:solidFill>
                <a:ea typeface="楷体_GB2312" pitchFamily="49" charset="-122"/>
              </a:rPr>
              <a:t>for</a:t>
            </a:r>
            <a:r>
              <a:rPr lang="en-US" altLang="zh-CN" sz="3200">
                <a:solidFill>
                  <a:srgbClr val="000099"/>
                </a:solidFill>
                <a:ea typeface="楷体_GB2312" pitchFamily="49" charset="-122"/>
              </a:rPr>
              <a:t> ( j=i-1;  j&gt;=high+1;  --j )</a:t>
            </a:r>
          </a:p>
          <a:p>
            <a:pPr>
              <a:lnSpc>
                <a:spcPct val="125000"/>
              </a:lnSpc>
            </a:pPr>
            <a:r>
              <a:rPr lang="en-US" altLang="zh-CN" sz="3200">
                <a:solidFill>
                  <a:srgbClr val="000099"/>
                </a:solidFill>
                <a:ea typeface="楷体_GB2312" pitchFamily="49" charset="-122"/>
              </a:rPr>
              <a:t>    L.r[j+1] = L.r[j];      // </a:t>
            </a:r>
            <a:r>
              <a:rPr lang="zh-CN" altLang="en-US" sz="3200">
                <a:solidFill>
                  <a:srgbClr val="000099"/>
                </a:solidFill>
                <a:ea typeface="楷体_GB2312" pitchFamily="49" charset="-122"/>
              </a:rPr>
              <a:t>记录后移</a:t>
            </a:r>
            <a:endParaRPr lang="zh-CN" altLang="en-US" sz="3200">
              <a:ea typeface="楷体_GB2312" pitchFamily="49" charset="-122"/>
            </a:endParaRPr>
          </a:p>
        </p:txBody>
      </p:sp>
      <p:sp>
        <p:nvSpPr>
          <p:cNvPr id="16397" name="Rectangle 13"/>
          <p:cNvSpPr>
            <a:spLocks noChangeArrowheads="1"/>
          </p:cNvSpPr>
          <p:nvPr/>
        </p:nvSpPr>
        <p:spPr bwMode="auto">
          <a:xfrm>
            <a:off x="1363663" y="5119688"/>
            <a:ext cx="49371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200" dirty="0" err="1">
                <a:solidFill>
                  <a:srgbClr val="000099"/>
                </a:solidFill>
                <a:ea typeface="楷体_GB2312" pitchFamily="49" charset="-122"/>
              </a:rPr>
              <a:t>L.r</a:t>
            </a:r>
            <a:r>
              <a:rPr lang="en-US" altLang="zh-CN" sz="3200" dirty="0">
                <a:solidFill>
                  <a:srgbClr val="000099"/>
                </a:solidFill>
                <a:ea typeface="楷体_GB2312" pitchFamily="49" charset="-122"/>
              </a:rPr>
              <a:t>[</a:t>
            </a:r>
            <a:r>
              <a:rPr lang="en-US" altLang="zh-CN" sz="3200" dirty="0">
                <a:solidFill>
                  <a:srgbClr val="FF0000"/>
                </a:solidFill>
                <a:ea typeface="楷体_GB2312" pitchFamily="49" charset="-122"/>
              </a:rPr>
              <a:t>high+1</a:t>
            </a:r>
            <a:r>
              <a:rPr lang="en-US" altLang="zh-CN" sz="3200" dirty="0">
                <a:solidFill>
                  <a:srgbClr val="000099"/>
                </a:solidFill>
                <a:ea typeface="楷体_GB2312" pitchFamily="49" charset="-122"/>
              </a:rPr>
              <a:t>] = </a:t>
            </a:r>
            <a:r>
              <a:rPr lang="en-US" altLang="zh-CN" sz="3200" dirty="0" err="1">
                <a:solidFill>
                  <a:srgbClr val="000099"/>
                </a:solidFill>
                <a:ea typeface="楷体_GB2312" pitchFamily="49" charset="-122"/>
              </a:rPr>
              <a:t>L.r</a:t>
            </a:r>
            <a:r>
              <a:rPr lang="en-US" altLang="zh-CN" sz="3200" dirty="0">
                <a:solidFill>
                  <a:srgbClr val="000099"/>
                </a:solidFill>
                <a:ea typeface="楷体_GB2312" pitchFamily="49" charset="-122"/>
              </a:rPr>
              <a:t>[0];  // </a:t>
            </a:r>
            <a:r>
              <a:rPr lang="zh-CN" altLang="en-US" sz="3200" dirty="0">
                <a:solidFill>
                  <a:srgbClr val="000099"/>
                </a:solidFill>
                <a:ea typeface="楷体_GB2312" pitchFamily="49" charset="-122"/>
              </a:rPr>
              <a:t>插入</a:t>
            </a:r>
            <a:endParaRPr lang="zh-CN" altLang="en-US" sz="3200" dirty="0">
              <a:ea typeface="楷体_GB2312" pitchFamily="49" charset="-122"/>
            </a:endParaRPr>
          </a:p>
        </p:txBody>
      </p:sp>
      <p:sp>
        <p:nvSpPr>
          <p:cNvPr id="31752" name="Text Box 15"/>
          <p:cNvSpPr txBox="1">
            <a:spLocks noChangeArrowheads="1"/>
          </p:cNvSpPr>
          <p:nvPr/>
        </p:nvSpPr>
        <p:spPr bwMode="auto">
          <a:xfrm>
            <a:off x="179388" y="539750"/>
            <a:ext cx="8713787"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10000"/>
              </a:lnSpc>
            </a:pPr>
            <a:r>
              <a:rPr lang="zh-CN" altLang="en-US" sz="3200" b="1">
                <a:solidFill>
                  <a:srgbClr val="0000FF"/>
                </a:solidFill>
                <a:ea typeface="楷体_GB2312" pitchFamily="49" charset="-122"/>
              </a:rPr>
              <a:t>利用折半查找来确定</a:t>
            </a:r>
            <a:r>
              <a:rPr lang="en-US" altLang="zh-CN" sz="3200" b="1">
                <a:solidFill>
                  <a:srgbClr val="0000FF"/>
                </a:solidFill>
                <a:ea typeface="楷体_GB2312" pitchFamily="49" charset="-122"/>
              </a:rPr>
              <a:t>R[i] </a:t>
            </a:r>
            <a:r>
              <a:rPr lang="zh-CN" altLang="en-US" sz="3200" b="1">
                <a:solidFill>
                  <a:srgbClr val="0000FF"/>
                </a:solidFill>
                <a:ea typeface="楷体_GB2312" pitchFamily="49" charset="-122"/>
              </a:rPr>
              <a:t>在</a:t>
            </a:r>
            <a:r>
              <a:rPr lang="en-US" altLang="zh-CN" sz="3200" b="1">
                <a:solidFill>
                  <a:srgbClr val="0000FF"/>
                </a:solidFill>
                <a:ea typeface="楷体_GB2312" pitchFamily="49" charset="-122"/>
              </a:rPr>
              <a:t>R[1..i-1]</a:t>
            </a:r>
            <a:r>
              <a:rPr lang="zh-CN" altLang="en-US" sz="3200" b="1">
                <a:solidFill>
                  <a:srgbClr val="0000FF"/>
                </a:solidFill>
                <a:ea typeface="楷体_GB2312" pitchFamily="49" charset="-122"/>
              </a:rPr>
              <a:t>中的</a:t>
            </a:r>
            <a:r>
              <a:rPr lang="zh-CN" altLang="en-US" sz="3200" b="1">
                <a:solidFill>
                  <a:srgbClr val="005042"/>
                </a:solidFill>
                <a:ea typeface="楷体_GB2312" pitchFamily="49" charset="-122"/>
              </a:rPr>
              <a:t>插入位置</a:t>
            </a:r>
            <a:r>
              <a:rPr lang="zh-CN" altLang="en-US" sz="3200" b="1">
                <a:solidFill>
                  <a:srgbClr val="0000FF"/>
                </a:solidFill>
                <a:ea typeface="楷体_GB2312" pitchFamily="49" charset="-122"/>
              </a:rPr>
              <a:t>”</a:t>
            </a:r>
            <a:r>
              <a:rPr lang="zh-CN" altLang="en-US" sz="3200" b="1">
                <a:ea typeface="楷体_GB2312" pitchFamily="49" charset="-122"/>
              </a:rPr>
              <a:t>，如此实现的插入排序为</a:t>
            </a:r>
            <a:r>
              <a:rPr lang="zh-CN" altLang="en-US" sz="3200" b="1">
                <a:solidFill>
                  <a:srgbClr val="990033"/>
                </a:solidFill>
                <a:ea typeface="楷体_GB2312" pitchFamily="49" charset="-122"/>
              </a:rPr>
              <a:t>折半插入</a:t>
            </a:r>
            <a:r>
              <a:rPr lang="zh-CN" altLang="en-US" sz="3200" b="1">
                <a:ea typeface="楷体_GB2312" pitchFamily="49" charset="-122"/>
              </a:rPr>
              <a:t>排序。</a:t>
            </a:r>
          </a:p>
        </p:txBody>
      </p:sp>
      <p:sp>
        <p:nvSpPr>
          <p:cNvPr id="31753" name="Rectangle 16"/>
          <p:cNvSpPr>
            <a:spLocks noChangeArrowheads="1"/>
          </p:cNvSpPr>
          <p:nvPr/>
        </p:nvSpPr>
        <p:spPr bwMode="auto">
          <a:xfrm>
            <a:off x="179388" y="-26988"/>
            <a:ext cx="5073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chemeClr val="tx2"/>
                </a:solidFill>
                <a:ea typeface="楷体_GB2312" pitchFamily="49" charset="-122"/>
              </a:rPr>
              <a:t>二、折半插入排序</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strips(downRight)">
                                      <p:cBhvr>
                                        <p:cTn id="7" dur="500"/>
                                        <p:tgtEl>
                                          <p:spTgt spid="16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95"/>
                                        </p:tgtEl>
                                        <p:attrNameLst>
                                          <p:attrName>style.visibility</p:attrName>
                                        </p:attrNameLst>
                                      </p:cBhvr>
                                      <p:to>
                                        <p:strVal val="visible"/>
                                      </p:to>
                                    </p:set>
                                    <p:animEffect transition="in" filter="wipe(left)">
                                      <p:cBhvr>
                                        <p:cTn id="12" dur="500"/>
                                        <p:tgtEl>
                                          <p:spTgt spid="16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92"/>
                                        </p:tgtEl>
                                        <p:attrNameLst>
                                          <p:attrName>style.visibility</p:attrName>
                                        </p:attrNameLst>
                                      </p:cBhvr>
                                      <p:to>
                                        <p:strVal val="visible"/>
                                      </p:to>
                                    </p:set>
                                    <p:animEffect transition="in" filter="wipe(left)">
                                      <p:cBhvr>
                                        <p:cTn id="17" dur="500"/>
                                        <p:tgtEl>
                                          <p:spTgt spid="163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96"/>
                                        </p:tgtEl>
                                        <p:attrNameLst>
                                          <p:attrName>style.visibility</p:attrName>
                                        </p:attrNameLst>
                                      </p:cBhvr>
                                      <p:to>
                                        <p:strVal val="visible"/>
                                      </p:to>
                                    </p:set>
                                    <p:animEffect transition="in" filter="wipe(left)">
                                      <p:cBhvr>
                                        <p:cTn id="22" dur="500"/>
                                        <p:tgtEl>
                                          <p:spTgt spid="163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97"/>
                                        </p:tgtEl>
                                        <p:attrNameLst>
                                          <p:attrName>style.visibility</p:attrName>
                                        </p:attrNameLst>
                                      </p:cBhvr>
                                      <p:to>
                                        <p:strVal val="visible"/>
                                      </p:to>
                                    </p:set>
                                    <p:animEffect transition="in" filter="wipe(left)">
                                      <p:cBhvr>
                                        <p:cTn id="27" dur="500"/>
                                        <p:tgtEl>
                                          <p:spTgt spid="163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394"/>
                                        </p:tgtEl>
                                        <p:attrNameLst>
                                          <p:attrName>style.visibility</p:attrName>
                                        </p:attrNameLst>
                                      </p:cBhvr>
                                      <p:to>
                                        <p:strVal val="visible"/>
                                      </p:to>
                                    </p:set>
                                    <p:animEffect transition="in" filter="wipe(left)">
                                      <p:cBhvr>
                                        <p:cTn id="32" dur="5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utoUpdateAnimBg="0"/>
      <p:bldP spid="16392" grpId="0" autoUpdateAnimBg="0"/>
      <p:bldP spid="16394" grpId="0" autoUpdateAnimBg="0"/>
      <p:bldP spid="16395" grpId="0" autoUpdateAnimBg="0"/>
      <p:bldP spid="16396" grpId="0" autoUpdateAnimBg="0"/>
      <p:bldP spid="1639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3203575" y="44450"/>
            <a:ext cx="2016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ea typeface="楷体_GB2312" pitchFamily="49" charset="-122"/>
              </a:rPr>
              <a:t>10.1 </a:t>
            </a:r>
            <a:r>
              <a:rPr lang="zh-CN" altLang="en-US" sz="3600" b="1">
                <a:ea typeface="楷体_GB2312" pitchFamily="49" charset="-122"/>
              </a:rPr>
              <a:t>概述</a:t>
            </a:r>
          </a:p>
        </p:txBody>
      </p:sp>
      <p:sp>
        <p:nvSpPr>
          <p:cNvPr id="5123" name="Text Box 5"/>
          <p:cNvSpPr txBox="1">
            <a:spLocks noChangeArrowheads="1"/>
          </p:cNvSpPr>
          <p:nvPr/>
        </p:nvSpPr>
        <p:spPr bwMode="auto">
          <a:xfrm>
            <a:off x="179388" y="765175"/>
            <a:ext cx="87852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zh-CN" altLang="en-US" sz="3200" b="1">
                <a:ea typeface="楷体_GB2312" pitchFamily="49" charset="-122"/>
              </a:rPr>
              <a:t>在排序中，结点（数据元素）称为“</a:t>
            </a:r>
            <a:r>
              <a:rPr lang="zh-CN" altLang="en-US" sz="3200" b="1">
                <a:solidFill>
                  <a:srgbClr val="A50021"/>
                </a:solidFill>
                <a:ea typeface="楷体_GB2312" pitchFamily="49" charset="-122"/>
              </a:rPr>
              <a:t>记录</a:t>
            </a:r>
            <a:r>
              <a:rPr lang="zh-CN" altLang="en-US" sz="3200" b="1">
                <a:ea typeface="楷体_GB2312" pitchFamily="49" charset="-122"/>
              </a:rPr>
              <a:t>”，记录的集合称为“</a:t>
            </a:r>
            <a:r>
              <a:rPr lang="zh-CN" altLang="en-US" sz="3200" b="1">
                <a:solidFill>
                  <a:srgbClr val="A50021"/>
                </a:solidFill>
                <a:ea typeface="楷体_GB2312" pitchFamily="49" charset="-122"/>
              </a:rPr>
              <a:t>文件</a:t>
            </a:r>
            <a:r>
              <a:rPr lang="zh-CN" altLang="en-US" sz="3200" b="1">
                <a:ea typeface="楷体_GB2312" pitchFamily="49" charset="-122"/>
              </a:rPr>
              <a:t>”，内存中的文件也称为“</a:t>
            </a:r>
            <a:r>
              <a:rPr lang="zh-CN" altLang="en-US" sz="3200" b="1">
                <a:solidFill>
                  <a:srgbClr val="A50021"/>
                </a:solidFill>
                <a:ea typeface="楷体_GB2312" pitchFamily="49" charset="-122"/>
              </a:rPr>
              <a:t>线性表</a:t>
            </a:r>
            <a:r>
              <a:rPr lang="zh-CN" altLang="en-US" sz="3200" b="1">
                <a:ea typeface="楷体_GB2312" pitchFamily="49" charset="-122"/>
              </a:rPr>
              <a:t>”。</a:t>
            </a:r>
          </a:p>
        </p:txBody>
      </p:sp>
      <p:sp>
        <p:nvSpPr>
          <p:cNvPr id="5124" name="Text Box 6"/>
          <p:cNvSpPr txBox="1">
            <a:spLocks noChangeArrowheads="1"/>
          </p:cNvSpPr>
          <p:nvPr/>
        </p:nvSpPr>
        <p:spPr bwMode="auto">
          <a:xfrm>
            <a:off x="323850" y="2349500"/>
            <a:ext cx="2879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zh-CN" altLang="en-US" sz="3200" b="1">
                <a:ea typeface="楷体_GB2312" pitchFamily="49" charset="-122"/>
              </a:rPr>
              <a:t>什么是排序？</a:t>
            </a:r>
          </a:p>
        </p:txBody>
      </p:sp>
      <p:sp>
        <p:nvSpPr>
          <p:cNvPr id="175111" name="Text Box 7"/>
          <p:cNvSpPr txBox="1">
            <a:spLocks noChangeArrowheads="1"/>
          </p:cNvSpPr>
          <p:nvPr/>
        </p:nvSpPr>
        <p:spPr bwMode="auto">
          <a:xfrm>
            <a:off x="179388" y="2997200"/>
            <a:ext cx="87630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zh-CN" altLang="en-US" sz="3200" b="1">
                <a:ea typeface="楷体_GB2312" pitchFamily="49" charset="-122"/>
              </a:rPr>
              <a:t>　排序是计算机内经常进行的一种操作，其目的是将一组“无序”的记录序列调整为“有序”的记录序列。</a:t>
            </a:r>
          </a:p>
        </p:txBody>
      </p:sp>
      <p:sp>
        <p:nvSpPr>
          <p:cNvPr id="175112" name="Text Box 8"/>
          <p:cNvSpPr txBox="1">
            <a:spLocks noChangeArrowheads="1"/>
          </p:cNvSpPr>
          <p:nvPr/>
        </p:nvSpPr>
        <p:spPr bwMode="auto">
          <a:xfrm>
            <a:off x="368300" y="4848225"/>
            <a:ext cx="4672013"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15000"/>
              </a:lnSpc>
            </a:pPr>
            <a:r>
              <a:rPr lang="zh-CN" altLang="en-US" sz="3200" b="1">
                <a:ea typeface="楷体_GB2312" pitchFamily="49" charset="-122"/>
              </a:rPr>
              <a:t>例如：将下列关键字序列</a:t>
            </a:r>
          </a:p>
        </p:txBody>
      </p:sp>
      <p:sp>
        <p:nvSpPr>
          <p:cNvPr id="175113" name="Text Box 9"/>
          <p:cNvSpPr txBox="1">
            <a:spLocks noChangeArrowheads="1"/>
          </p:cNvSpPr>
          <p:nvPr/>
        </p:nvSpPr>
        <p:spPr bwMode="auto">
          <a:xfrm>
            <a:off x="1244600" y="5448300"/>
            <a:ext cx="6076950"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15000"/>
              </a:lnSpc>
            </a:pPr>
            <a:r>
              <a:rPr lang="en-US" altLang="zh-CN" sz="3200" b="1">
                <a:solidFill>
                  <a:srgbClr val="663300"/>
                </a:solidFill>
                <a:ea typeface="楷体_GB2312" pitchFamily="49" charset="-122"/>
              </a:rPr>
              <a:t>52, 49, 80, 36, 14, 58, 61, 23, 97, 75</a:t>
            </a:r>
            <a:endParaRPr lang="en-US" altLang="zh-CN" sz="3200" b="1">
              <a:ea typeface="楷体_GB2312" pitchFamily="49" charset="-122"/>
            </a:endParaRPr>
          </a:p>
        </p:txBody>
      </p:sp>
      <p:sp>
        <p:nvSpPr>
          <p:cNvPr id="175114" name="Text Box 10"/>
          <p:cNvSpPr txBox="1">
            <a:spLocks noChangeArrowheads="1"/>
          </p:cNvSpPr>
          <p:nvPr/>
        </p:nvSpPr>
        <p:spPr bwMode="auto">
          <a:xfrm>
            <a:off x="295275" y="6089650"/>
            <a:ext cx="1408113"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15000"/>
              </a:lnSpc>
            </a:pPr>
            <a:r>
              <a:rPr lang="zh-CN" altLang="en-US" sz="3200" b="1">
                <a:solidFill>
                  <a:srgbClr val="660033"/>
                </a:solidFill>
                <a:ea typeface="楷体_GB2312" pitchFamily="49" charset="-122"/>
              </a:rPr>
              <a:t>调整为</a:t>
            </a:r>
          </a:p>
        </p:txBody>
      </p:sp>
      <p:sp>
        <p:nvSpPr>
          <p:cNvPr id="175115" name="Text Box 11"/>
          <p:cNvSpPr txBox="1">
            <a:spLocks noChangeArrowheads="1"/>
          </p:cNvSpPr>
          <p:nvPr/>
        </p:nvSpPr>
        <p:spPr bwMode="auto">
          <a:xfrm>
            <a:off x="1808163" y="6145213"/>
            <a:ext cx="6076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solidFill>
                  <a:srgbClr val="663300"/>
                </a:solidFill>
                <a:ea typeface="楷体_GB2312" pitchFamily="49" charset="-122"/>
              </a:rPr>
              <a:t>14, 23, 36, 49, 52, 58, 61 ,75, 80, 97</a:t>
            </a:r>
            <a:endParaRPr lang="en-US" altLang="zh-CN" sz="3200" b="1">
              <a:ea typeface="楷体_GB2312"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5111"/>
                                        </p:tgtEl>
                                        <p:attrNameLst>
                                          <p:attrName>style.visibility</p:attrName>
                                        </p:attrNameLst>
                                      </p:cBhvr>
                                      <p:to>
                                        <p:strVal val="visible"/>
                                      </p:to>
                                    </p:set>
                                    <p:animEffect transition="in" filter="checkerboard(across)">
                                      <p:cBhvr>
                                        <p:cTn id="7" dur="500"/>
                                        <p:tgtEl>
                                          <p:spTgt spid="1751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5112"/>
                                        </p:tgtEl>
                                        <p:attrNameLst>
                                          <p:attrName>style.visibility</p:attrName>
                                        </p:attrNameLst>
                                      </p:cBhvr>
                                      <p:to>
                                        <p:strVal val="visible"/>
                                      </p:to>
                                    </p:set>
                                    <p:animEffect transition="in" filter="strips(downRight)">
                                      <p:cBhvr>
                                        <p:cTn id="12" dur="500"/>
                                        <p:tgtEl>
                                          <p:spTgt spid="1751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5113"/>
                                        </p:tgtEl>
                                        <p:attrNameLst>
                                          <p:attrName>style.visibility</p:attrName>
                                        </p:attrNameLst>
                                      </p:cBhvr>
                                      <p:to>
                                        <p:strVal val="visible"/>
                                      </p:to>
                                    </p:set>
                                    <p:animEffect transition="in" filter="wipe(left)">
                                      <p:cBhvr>
                                        <p:cTn id="17" dur="500"/>
                                        <p:tgtEl>
                                          <p:spTgt spid="1751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5114"/>
                                        </p:tgtEl>
                                        <p:attrNameLst>
                                          <p:attrName>style.visibility</p:attrName>
                                        </p:attrNameLst>
                                      </p:cBhvr>
                                      <p:to>
                                        <p:strVal val="visible"/>
                                      </p:to>
                                    </p:set>
                                    <p:animEffect transition="in" filter="wipe(left)">
                                      <p:cBhvr>
                                        <p:cTn id="22" dur="500"/>
                                        <p:tgtEl>
                                          <p:spTgt spid="1751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75115"/>
                                        </p:tgtEl>
                                        <p:attrNameLst>
                                          <p:attrName>style.visibility</p:attrName>
                                        </p:attrNameLst>
                                      </p:cBhvr>
                                      <p:to>
                                        <p:strVal val="visible"/>
                                      </p:to>
                                    </p:set>
                                    <p:animEffect transition="in" filter="wipe(left)">
                                      <p:cBhvr>
                                        <p:cTn id="27" dur="75"/>
                                        <p:tgtEl>
                                          <p:spTgt spid="175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1" grpId="0" autoUpdateAnimBg="0"/>
      <p:bldP spid="175112" grpId="0" autoUpdateAnimBg="0"/>
      <p:bldP spid="175113" grpId="0" autoUpdateAnimBg="0"/>
      <p:bldP spid="175114" grpId="0" autoUpdateAnimBg="0"/>
      <p:bldP spid="17511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68" name="Line 1036"/>
          <p:cNvSpPr>
            <a:spLocks noChangeShapeType="1"/>
          </p:cNvSpPr>
          <p:nvPr/>
        </p:nvSpPr>
        <p:spPr bwMode="auto">
          <a:xfrm>
            <a:off x="5165725" y="685800"/>
            <a:ext cx="0" cy="381000"/>
          </a:xfrm>
          <a:prstGeom prst="line">
            <a:avLst/>
          </a:prstGeom>
          <a:noFill/>
          <a:ln w="127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9" name="Text Box 1037"/>
          <p:cNvSpPr txBox="1">
            <a:spLocks noChangeArrowheads="1"/>
          </p:cNvSpPr>
          <p:nvPr/>
        </p:nvSpPr>
        <p:spPr bwMode="auto">
          <a:xfrm>
            <a:off x="5149850" y="523875"/>
            <a:ext cx="282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a:solidFill>
                  <a:srgbClr val="000099"/>
                </a:solidFill>
              </a:rPr>
              <a:t>i</a:t>
            </a:r>
            <a:endParaRPr lang="en-US" altLang="zh-CN" sz="2800"/>
          </a:p>
        </p:txBody>
      </p:sp>
      <p:sp>
        <p:nvSpPr>
          <p:cNvPr id="121870" name="Line 1038"/>
          <p:cNvSpPr>
            <a:spLocks noChangeShapeType="1"/>
          </p:cNvSpPr>
          <p:nvPr/>
        </p:nvSpPr>
        <p:spPr bwMode="auto">
          <a:xfrm flipV="1">
            <a:off x="1736725" y="1828800"/>
            <a:ext cx="0" cy="53340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1" name="Text Box 1039"/>
          <p:cNvSpPr txBox="1">
            <a:spLocks noChangeArrowheads="1"/>
          </p:cNvSpPr>
          <p:nvPr/>
        </p:nvSpPr>
        <p:spPr bwMode="auto">
          <a:xfrm>
            <a:off x="958850" y="1995488"/>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a:solidFill>
                  <a:srgbClr val="FF6600"/>
                </a:solidFill>
              </a:rPr>
              <a:t>low</a:t>
            </a:r>
            <a:endParaRPr lang="en-US" altLang="zh-CN" sz="2800"/>
          </a:p>
        </p:txBody>
      </p:sp>
      <p:sp>
        <p:nvSpPr>
          <p:cNvPr id="121872" name="Line 1040"/>
          <p:cNvSpPr>
            <a:spLocks noChangeShapeType="1"/>
          </p:cNvSpPr>
          <p:nvPr/>
        </p:nvSpPr>
        <p:spPr bwMode="auto">
          <a:xfrm flipV="1">
            <a:off x="4708525" y="1828800"/>
            <a:ext cx="0" cy="533400"/>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3" name="Text Box 1041"/>
          <p:cNvSpPr txBox="1">
            <a:spLocks noChangeArrowheads="1"/>
          </p:cNvSpPr>
          <p:nvPr/>
        </p:nvSpPr>
        <p:spPr bwMode="auto">
          <a:xfrm>
            <a:off x="4746625" y="1981200"/>
            <a:ext cx="81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a:solidFill>
                  <a:srgbClr val="006600"/>
                </a:solidFill>
              </a:rPr>
              <a:t>high</a:t>
            </a:r>
            <a:endParaRPr lang="en-US" altLang="zh-CN" sz="2800"/>
          </a:p>
        </p:txBody>
      </p:sp>
      <p:sp>
        <p:nvSpPr>
          <p:cNvPr id="121874" name="Line 1042"/>
          <p:cNvSpPr>
            <a:spLocks noChangeShapeType="1"/>
          </p:cNvSpPr>
          <p:nvPr/>
        </p:nvSpPr>
        <p:spPr bwMode="auto">
          <a:xfrm flipV="1">
            <a:off x="3124200" y="1828800"/>
            <a:ext cx="0" cy="533400"/>
          </a:xfrm>
          <a:prstGeom prst="line">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5" name="Text Box 1043"/>
          <p:cNvSpPr txBox="1">
            <a:spLocks noChangeArrowheads="1"/>
          </p:cNvSpPr>
          <p:nvPr/>
        </p:nvSpPr>
        <p:spPr bwMode="auto">
          <a:xfrm>
            <a:off x="2876550" y="2224088"/>
            <a:ext cx="460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a:solidFill>
                  <a:schemeClr val="accent1"/>
                </a:solidFill>
              </a:rPr>
              <a:t>m</a:t>
            </a:r>
            <a:endParaRPr lang="en-US" altLang="zh-CN" sz="2800"/>
          </a:p>
        </p:txBody>
      </p:sp>
      <p:sp>
        <p:nvSpPr>
          <p:cNvPr id="121876" name="Line 1044"/>
          <p:cNvSpPr>
            <a:spLocks noChangeShapeType="1"/>
          </p:cNvSpPr>
          <p:nvPr/>
        </p:nvSpPr>
        <p:spPr bwMode="auto">
          <a:xfrm flipV="1">
            <a:off x="3657600" y="1828800"/>
            <a:ext cx="0" cy="53340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1878" name="Rectangle 1046"/>
          <p:cNvSpPr>
            <a:spLocks noChangeArrowheads="1"/>
          </p:cNvSpPr>
          <p:nvPr/>
        </p:nvSpPr>
        <p:spPr bwMode="auto">
          <a:xfrm>
            <a:off x="990600" y="1828800"/>
            <a:ext cx="914400" cy="609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9" name="Line 1047"/>
          <p:cNvSpPr>
            <a:spLocks noChangeShapeType="1"/>
          </p:cNvSpPr>
          <p:nvPr/>
        </p:nvSpPr>
        <p:spPr bwMode="auto">
          <a:xfrm flipV="1">
            <a:off x="3870325" y="1905000"/>
            <a:ext cx="0" cy="533400"/>
          </a:xfrm>
          <a:prstGeom prst="line">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0" name="Text Box 1048"/>
          <p:cNvSpPr txBox="1">
            <a:spLocks noChangeArrowheads="1"/>
          </p:cNvSpPr>
          <p:nvPr/>
        </p:nvSpPr>
        <p:spPr bwMode="auto">
          <a:xfrm>
            <a:off x="3562350" y="2300288"/>
            <a:ext cx="460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a:solidFill>
                  <a:schemeClr val="accent1"/>
                </a:solidFill>
              </a:rPr>
              <a:t>m</a:t>
            </a:r>
            <a:endParaRPr lang="en-US" altLang="zh-CN" sz="2800"/>
          </a:p>
        </p:txBody>
      </p:sp>
      <p:sp useBgFill="1">
        <p:nvSpPr>
          <p:cNvPr id="121881" name="Rectangle 1049"/>
          <p:cNvSpPr>
            <a:spLocks noChangeArrowheads="1"/>
          </p:cNvSpPr>
          <p:nvPr/>
        </p:nvSpPr>
        <p:spPr bwMode="auto">
          <a:xfrm>
            <a:off x="2879725" y="1828800"/>
            <a:ext cx="3810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21882" name="Line 1050"/>
          <p:cNvSpPr>
            <a:spLocks noChangeShapeType="1"/>
          </p:cNvSpPr>
          <p:nvPr/>
        </p:nvSpPr>
        <p:spPr bwMode="auto">
          <a:xfrm flipV="1">
            <a:off x="4540250" y="1828800"/>
            <a:ext cx="0" cy="53340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3" name="Text Box 1051"/>
          <p:cNvSpPr txBox="1">
            <a:spLocks noChangeArrowheads="1"/>
          </p:cNvSpPr>
          <p:nvPr/>
        </p:nvSpPr>
        <p:spPr bwMode="auto">
          <a:xfrm>
            <a:off x="3914775" y="1995488"/>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a:solidFill>
                  <a:srgbClr val="FF6600"/>
                </a:solidFill>
              </a:rPr>
              <a:t>low</a:t>
            </a:r>
            <a:endParaRPr lang="en-US" altLang="zh-CN" sz="2800"/>
          </a:p>
        </p:txBody>
      </p:sp>
      <p:sp>
        <p:nvSpPr>
          <p:cNvPr id="121886" name="Text Box 1054"/>
          <p:cNvSpPr txBox="1">
            <a:spLocks noChangeArrowheads="1"/>
          </p:cNvSpPr>
          <p:nvPr/>
        </p:nvSpPr>
        <p:spPr bwMode="auto">
          <a:xfrm>
            <a:off x="2955925" y="1995488"/>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a:solidFill>
                  <a:srgbClr val="FF6600"/>
                </a:solidFill>
              </a:rPr>
              <a:t>low</a:t>
            </a:r>
            <a:endParaRPr lang="en-US" altLang="zh-CN" sz="2800"/>
          </a:p>
        </p:txBody>
      </p:sp>
      <p:sp useBgFill="1">
        <p:nvSpPr>
          <p:cNvPr id="121887" name="Rectangle 1055"/>
          <p:cNvSpPr>
            <a:spLocks noChangeArrowheads="1"/>
          </p:cNvSpPr>
          <p:nvPr/>
        </p:nvSpPr>
        <p:spPr bwMode="auto">
          <a:xfrm>
            <a:off x="2955925" y="1828800"/>
            <a:ext cx="7620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8" name="Line 1056"/>
          <p:cNvSpPr>
            <a:spLocks noChangeShapeType="1"/>
          </p:cNvSpPr>
          <p:nvPr/>
        </p:nvSpPr>
        <p:spPr bwMode="auto">
          <a:xfrm flipV="1">
            <a:off x="4632325" y="2514600"/>
            <a:ext cx="0" cy="533400"/>
          </a:xfrm>
          <a:prstGeom prst="line">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9" name="Text Box 1057"/>
          <p:cNvSpPr txBox="1">
            <a:spLocks noChangeArrowheads="1"/>
          </p:cNvSpPr>
          <p:nvPr/>
        </p:nvSpPr>
        <p:spPr bwMode="auto">
          <a:xfrm>
            <a:off x="4324350" y="2909888"/>
            <a:ext cx="460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a:solidFill>
                  <a:schemeClr val="accent1"/>
                </a:solidFill>
              </a:rPr>
              <a:t>m</a:t>
            </a:r>
            <a:endParaRPr lang="en-US" altLang="zh-CN" sz="2800"/>
          </a:p>
        </p:txBody>
      </p:sp>
      <p:sp useBgFill="1">
        <p:nvSpPr>
          <p:cNvPr id="121890" name="Rectangle 1058"/>
          <p:cNvSpPr>
            <a:spLocks noChangeArrowheads="1"/>
          </p:cNvSpPr>
          <p:nvPr/>
        </p:nvSpPr>
        <p:spPr bwMode="auto">
          <a:xfrm>
            <a:off x="3565525" y="1828800"/>
            <a:ext cx="3810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1" name="Line 1059"/>
          <p:cNvSpPr>
            <a:spLocks noChangeShapeType="1"/>
          </p:cNvSpPr>
          <p:nvPr/>
        </p:nvSpPr>
        <p:spPr bwMode="auto">
          <a:xfrm flipV="1">
            <a:off x="3702050" y="1828800"/>
            <a:ext cx="0" cy="533400"/>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2" name="Text Box 1060"/>
          <p:cNvSpPr txBox="1">
            <a:spLocks noChangeArrowheads="1"/>
          </p:cNvSpPr>
          <p:nvPr/>
        </p:nvSpPr>
        <p:spPr bwMode="auto">
          <a:xfrm>
            <a:off x="2879725" y="1981200"/>
            <a:ext cx="81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a:solidFill>
                  <a:srgbClr val="006600"/>
                </a:solidFill>
              </a:rPr>
              <a:t>high</a:t>
            </a:r>
            <a:endParaRPr lang="en-US" altLang="zh-CN" sz="2800"/>
          </a:p>
        </p:txBody>
      </p:sp>
      <p:sp useBgFill="1">
        <p:nvSpPr>
          <p:cNvPr id="121893" name="Rectangle 1061"/>
          <p:cNvSpPr>
            <a:spLocks noChangeArrowheads="1"/>
          </p:cNvSpPr>
          <p:nvPr/>
        </p:nvSpPr>
        <p:spPr bwMode="auto">
          <a:xfrm>
            <a:off x="4632325" y="1828800"/>
            <a:ext cx="9144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04" name="Line 1072"/>
          <p:cNvSpPr>
            <a:spLocks noChangeShapeType="1"/>
          </p:cNvSpPr>
          <p:nvPr/>
        </p:nvSpPr>
        <p:spPr bwMode="auto">
          <a:xfrm>
            <a:off x="6537325" y="3352800"/>
            <a:ext cx="0" cy="457200"/>
          </a:xfrm>
          <a:prstGeom prst="line">
            <a:avLst/>
          </a:prstGeom>
          <a:noFill/>
          <a:ln w="127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05" name="Text Box 1073"/>
          <p:cNvSpPr txBox="1">
            <a:spLocks noChangeArrowheads="1"/>
          </p:cNvSpPr>
          <p:nvPr/>
        </p:nvSpPr>
        <p:spPr bwMode="auto">
          <a:xfrm>
            <a:off x="6521450" y="3114675"/>
            <a:ext cx="282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a:solidFill>
                  <a:srgbClr val="000099"/>
                </a:solidFill>
              </a:rPr>
              <a:t>i</a:t>
            </a:r>
            <a:endParaRPr lang="en-US" altLang="zh-CN" sz="2800"/>
          </a:p>
        </p:txBody>
      </p:sp>
      <p:sp>
        <p:nvSpPr>
          <p:cNvPr id="121906" name="Line 1074"/>
          <p:cNvSpPr>
            <a:spLocks noChangeShapeType="1"/>
          </p:cNvSpPr>
          <p:nvPr/>
        </p:nvSpPr>
        <p:spPr bwMode="auto">
          <a:xfrm flipV="1">
            <a:off x="1600200" y="4557713"/>
            <a:ext cx="0" cy="53340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07" name="Text Box 1075"/>
          <p:cNvSpPr txBox="1">
            <a:spLocks noChangeArrowheads="1"/>
          </p:cNvSpPr>
          <p:nvPr/>
        </p:nvSpPr>
        <p:spPr bwMode="auto">
          <a:xfrm>
            <a:off x="958850" y="4724400"/>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a:solidFill>
                  <a:srgbClr val="FF6600"/>
                </a:solidFill>
              </a:rPr>
              <a:t>low</a:t>
            </a:r>
            <a:endParaRPr lang="en-US" altLang="zh-CN" sz="2800"/>
          </a:p>
        </p:txBody>
      </p:sp>
      <p:sp>
        <p:nvSpPr>
          <p:cNvPr id="121908" name="Line 1076"/>
          <p:cNvSpPr>
            <a:spLocks noChangeShapeType="1"/>
          </p:cNvSpPr>
          <p:nvPr/>
        </p:nvSpPr>
        <p:spPr bwMode="auto">
          <a:xfrm flipV="1">
            <a:off x="5759450" y="4572000"/>
            <a:ext cx="0" cy="533400"/>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09" name="Text Box 1077"/>
          <p:cNvSpPr txBox="1">
            <a:spLocks noChangeArrowheads="1"/>
          </p:cNvSpPr>
          <p:nvPr/>
        </p:nvSpPr>
        <p:spPr bwMode="auto">
          <a:xfrm>
            <a:off x="5797550" y="4724400"/>
            <a:ext cx="81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a:solidFill>
                  <a:srgbClr val="006600"/>
                </a:solidFill>
              </a:rPr>
              <a:t>high</a:t>
            </a:r>
            <a:endParaRPr lang="en-US" altLang="zh-CN" sz="2800"/>
          </a:p>
        </p:txBody>
      </p:sp>
      <p:sp>
        <p:nvSpPr>
          <p:cNvPr id="121910" name="Line 1078"/>
          <p:cNvSpPr>
            <a:spLocks noChangeShapeType="1"/>
          </p:cNvSpPr>
          <p:nvPr/>
        </p:nvSpPr>
        <p:spPr bwMode="auto">
          <a:xfrm flipV="1">
            <a:off x="3870325" y="4724400"/>
            <a:ext cx="0" cy="609600"/>
          </a:xfrm>
          <a:prstGeom prst="line">
            <a:avLst/>
          </a:prstGeom>
          <a:noFill/>
          <a:ln w="9525">
            <a:solidFill>
              <a:srgbClr val="00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11" name="Text Box 1079"/>
          <p:cNvSpPr txBox="1">
            <a:spLocks noChangeArrowheads="1"/>
          </p:cNvSpPr>
          <p:nvPr/>
        </p:nvSpPr>
        <p:spPr bwMode="auto">
          <a:xfrm>
            <a:off x="3641725" y="5181600"/>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a:solidFill>
                  <a:srgbClr val="003366"/>
                </a:solidFill>
              </a:rPr>
              <a:t>m</a:t>
            </a:r>
            <a:endParaRPr lang="en-US" altLang="zh-CN" sz="2800"/>
          </a:p>
        </p:txBody>
      </p:sp>
      <p:sp>
        <p:nvSpPr>
          <p:cNvPr id="121912" name="Line 1080"/>
          <p:cNvSpPr>
            <a:spLocks noChangeShapeType="1"/>
          </p:cNvSpPr>
          <p:nvPr/>
        </p:nvSpPr>
        <p:spPr bwMode="auto">
          <a:xfrm flipV="1">
            <a:off x="3016250" y="4572000"/>
            <a:ext cx="0" cy="533400"/>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13" name="Text Box 1081"/>
          <p:cNvSpPr txBox="1">
            <a:spLocks noChangeArrowheads="1"/>
          </p:cNvSpPr>
          <p:nvPr/>
        </p:nvSpPr>
        <p:spPr bwMode="auto">
          <a:xfrm>
            <a:off x="2955925" y="4724400"/>
            <a:ext cx="81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a:solidFill>
                  <a:srgbClr val="006600"/>
                </a:solidFill>
              </a:rPr>
              <a:t>high</a:t>
            </a:r>
            <a:endParaRPr lang="en-US" altLang="zh-CN" sz="2800"/>
          </a:p>
        </p:txBody>
      </p:sp>
      <p:sp useBgFill="1">
        <p:nvSpPr>
          <p:cNvPr id="121914" name="Rectangle 1082"/>
          <p:cNvSpPr>
            <a:spLocks noChangeArrowheads="1"/>
          </p:cNvSpPr>
          <p:nvPr/>
        </p:nvSpPr>
        <p:spPr bwMode="auto">
          <a:xfrm>
            <a:off x="5622925" y="4572000"/>
            <a:ext cx="9906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15" name="Line 1083"/>
          <p:cNvSpPr>
            <a:spLocks noChangeShapeType="1"/>
          </p:cNvSpPr>
          <p:nvPr/>
        </p:nvSpPr>
        <p:spPr bwMode="auto">
          <a:xfrm flipV="1">
            <a:off x="2574925" y="4800600"/>
            <a:ext cx="0" cy="609600"/>
          </a:xfrm>
          <a:prstGeom prst="line">
            <a:avLst/>
          </a:prstGeom>
          <a:noFill/>
          <a:ln w="9525">
            <a:solidFill>
              <a:srgbClr val="00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16" name="Text Box 1084"/>
          <p:cNvSpPr txBox="1">
            <a:spLocks noChangeArrowheads="1"/>
          </p:cNvSpPr>
          <p:nvPr/>
        </p:nvSpPr>
        <p:spPr bwMode="auto">
          <a:xfrm>
            <a:off x="2419350" y="5257800"/>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a:solidFill>
                  <a:srgbClr val="003366"/>
                </a:solidFill>
              </a:rPr>
              <a:t>m</a:t>
            </a:r>
            <a:endParaRPr lang="en-US" altLang="zh-CN" sz="2800"/>
          </a:p>
        </p:txBody>
      </p:sp>
      <p:sp>
        <p:nvSpPr>
          <p:cNvPr id="121917" name="Line 1085"/>
          <p:cNvSpPr>
            <a:spLocks noChangeShapeType="1"/>
          </p:cNvSpPr>
          <p:nvPr/>
        </p:nvSpPr>
        <p:spPr bwMode="auto">
          <a:xfrm flipV="1">
            <a:off x="1797050" y="4572000"/>
            <a:ext cx="0" cy="533400"/>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18" name="Text Box 1086"/>
          <p:cNvSpPr txBox="1">
            <a:spLocks noChangeArrowheads="1"/>
          </p:cNvSpPr>
          <p:nvPr/>
        </p:nvSpPr>
        <p:spPr bwMode="auto">
          <a:xfrm>
            <a:off x="1736725" y="4724400"/>
            <a:ext cx="81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a:solidFill>
                  <a:srgbClr val="006600"/>
                </a:solidFill>
              </a:rPr>
              <a:t>high</a:t>
            </a:r>
            <a:endParaRPr lang="en-US" altLang="zh-CN" sz="2800"/>
          </a:p>
        </p:txBody>
      </p:sp>
      <p:sp useBgFill="1">
        <p:nvSpPr>
          <p:cNvPr id="121919" name="Rectangle 1087"/>
          <p:cNvSpPr>
            <a:spLocks noChangeArrowheads="1"/>
          </p:cNvSpPr>
          <p:nvPr/>
        </p:nvSpPr>
        <p:spPr bwMode="auto">
          <a:xfrm>
            <a:off x="3717925" y="4648200"/>
            <a:ext cx="304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1920" name="Rectangle 1088"/>
          <p:cNvSpPr>
            <a:spLocks noChangeArrowheads="1"/>
          </p:cNvSpPr>
          <p:nvPr/>
        </p:nvSpPr>
        <p:spPr bwMode="auto">
          <a:xfrm>
            <a:off x="2879725" y="4572000"/>
            <a:ext cx="9144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21" name="Line 1089"/>
          <p:cNvSpPr>
            <a:spLocks noChangeShapeType="1"/>
          </p:cNvSpPr>
          <p:nvPr/>
        </p:nvSpPr>
        <p:spPr bwMode="auto">
          <a:xfrm flipV="1">
            <a:off x="1739900" y="4800600"/>
            <a:ext cx="0" cy="609600"/>
          </a:xfrm>
          <a:prstGeom prst="line">
            <a:avLst/>
          </a:prstGeom>
          <a:noFill/>
          <a:ln w="9525">
            <a:solidFill>
              <a:srgbClr val="00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22" name="Text Box 1090"/>
          <p:cNvSpPr txBox="1">
            <a:spLocks noChangeArrowheads="1"/>
          </p:cNvSpPr>
          <p:nvPr/>
        </p:nvSpPr>
        <p:spPr bwMode="auto">
          <a:xfrm>
            <a:off x="1508125" y="5257800"/>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a:solidFill>
                  <a:srgbClr val="003366"/>
                </a:solidFill>
              </a:rPr>
              <a:t>m</a:t>
            </a:r>
            <a:endParaRPr lang="en-US" altLang="zh-CN" sz="2800"/>
          </a:p>
        </p:txBody>
      </p:sp>
      <p:sp useBgFill="1">
        <p:nvSpPr>
          <p:cNvPr id="121923" name="Rectangle 1091"/>
          <p:cNvSpPr>
            <a:spLocks noChangeArrowheads="1"/>
          </p:cNvSpPr>
          <p:nvPr/>
        </p:nvSpPr>
        <p:spPr bwMode="auto">
          <a:xfrm>
            <a:off x="2498725" y="4800600"/>
            <a:ext cx="3048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24" name="Line 1092"/>
          <p:cNvSpPr>
            <a:spLocks noChangeShapeType="1"/>
          </p:cNvSpPr>
          <p:nvPr/>
        </p:nvSpPr>
        <p:spPr bwMode="auto">
          <a:xfrm flipV="1">
            <a:off x="2559050" y="4572000"/>
            <a:ext cx="0" cy="53340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25" name="Text Box 1093"/>
          <p:cNvSpPr txBox="1">
            <a:spLocks noChangeArrowheads="1"/>
          </p:cNvSpPr>
          <p:nvPr/>
        </p:nvSpPr>
        <p:spPr bwMode="auto">
          <a:xfrm>
            <a:off x="2543175" y="4738688"/>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2800">
                <a:solidFill>
                  <a:srgbClr val="FF6600"/>
                </a:solidFill>
              </a:rPr>
              <a:t>low</a:t>
            </a:r>
            <a:endParaRPr lang="en-US" altLang="zh-CN" sz="2800"/>
          </a:p>
        </p:txBody>
      </p:sp>
      <p:sp useBgFill="1">
        <p:nvSpPr>
          <p:cNvPr id="121926" name="Rectangle 1094"/>
          <p:cNvSpPr>
            <a:spLocks noChangeArrowheads="1"/>
          </p:cNvSpPr>
          <p:nvPr/>
        </p:nvSpPr>
        <p:spPr bwMode="auto">
          <a:xfrm>
            <a:off x="990600" y="4572000"/>
            <a:ext cx="6858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27" name="Text Box 1095"/>
          <p:cNvSpPr txBox="1">
            <a:spLocks noChangeArrowheads="1"/>
          </p:cNvSpPr>
          <p:nvPr/>
        </p:nvSpPr>
        <p:spPr bwMode="auto">
          <a:xfrm>
            <a:off x="212725" y="19685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600">
                <a:solidFill>
                  <a:srgbClr val="000099"/>
                </a:solidFill>
              </a:rPr>
              <a:t>例如</a:t>
            </a:r>
            <a:r>
              <a:rPr lang="en-US" altLang="zh-CN" sz="3600">
                <a:solidFill>
                  <a:srgbClr val="000099"/>
                </a:solidFill>
              </a:rPr>
              <a:t>:</a:t>
            </a:r>
            <a:endParaRPr lang="en-US" altLang="zh-CN" sz="3600"/>
          </a:p>
        </p:txBody>
      </p:sp>
      <p:sp>
        <p:nvSpPr>
          <p:cNvPr id="121928" name="Text Box 1096"/>
          <p:cNvSpPr txBox="1">
            <a:spLocks noChangeArrowheads="1"/>
          </p:cNvSpPr>
          <p:nvPr/>
        </p:nvSpPr>
        <p:spPr bwMode="auto">
          <a:xfrm>
            <a:off x="228600" y="301625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600">
                <a:solidFill>
                  <a:srgbClr val="000099"/>
                </a:solidFill>
              </a:rPr>
              <a:t>再如</a:t>
            </a:r>
            <a:r>
              <a:rPr lang="en-US" altLang="zh-CN" sz="3600">
                <a:solidFill>
                  <a:srgbClr val="000099"/>
                </a:solidFill>
              </a:rPr>
              <a:t>:</a:t>
            </a:r>
            <a:endParaRPr lang="en-US" altLang="zh-CN" sz="3600"/>
          </a:p>
        </p:txBody>
      </p:sp>
      <p:sp>
        <p:nvSpPr>
          <p:cNvPr id="121930" name="Line 1098"/>
          <p:cNvSpPr>
            <a:spLocks noChangeShapeType="1"/>
          </p:cNvSpPr>
          <p:nvPr/>
        </p:nvSpPr>
        <p:spPr bwMode="auto">
          <a:xfrm>
            <a:off x="4479925" y="228600"/>
            <a:ext cx="0" cy="838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31" name="Text Box 1099"/>
          <p:cNvSpPr txBox="1">
            <a:spLocks noChangeArrowheads="1"/>
          </p:cNvSpPr>
          <p:nvPr/>
        </p:nvSpPr>
        <p:spPr bwMode="auto">
          <a:xfrm>
            <a:off x="3489325" y="68263"/>
            <a:ext cx="9969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a:solidFill>
                  <a:srgbClr val="FF0000"/>
                </a:solidFill>
              </a:rPr>
              <a:t>插入</a:t>
            </a:r>
          </a:p>
          <a:p>
            <a:pPr eaLnBrk="1" hangingPunct="1"/>
            <a:r>
              <a:rPr lang="zh-CN" altLang="en-US" sz="3200">
                <a:solidFill>
                  <a:srgbClr val="FF0000"/>
                </a:solidFill>
              </a:rPr>
              <a:t>位置</a:t>
            </a:r>
            <a:endParaRPr lang="zh-CN" altLang="en-US" sz="3200"/>
          </a:p>
        </p:txBody>
      </p:sp>
      <p:sp>
        <p:nvSpPr>
          <p:cNvPr id="121932" name="Line 1100"/>
          <p:cNvSpPr>
            <a:spLocks noChangeShapeType="1"/>
          </p:cNvSpPr>
          <p:nvPr/>
        </p:nvSpPr>
        <p:spPr bwMode="auto">
          <a:xfrm>
            <a:off x="2422525" y="2979738"/>
            <a:ext cx="0" cy="838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33" name="Text Box 1101"/>
          <p:cNvSpPr txBox="1">
            <a:spLocks noChangeArrowheads="1"/>
          </p:cNvSpPr>
          <p:nvPr/>
        </p:nvSpPr>
        <p:spPr bwMode="auto">
          <a:xfrm>
            <a:off x="2416175" y="2819400"/>
            <a:ext cx="9969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a:solidFill>
                  <a:srgbClr val="FF0000"/>
                </a:solidFill>
              </a:rPr>
              <a:t>插入</a:t>
            </a:r>
          </a:p>
          <a:p>
            <a:pPr eaLnBrk="1" hangingPunct="1"/>
            <a:r>
              <a:rPr lang="zh-CN" altLang="en-US" sz="3200">
                <a:solidFill>
                  <a:srgbClr val="FF0000"/>
                </a:solidFill>
              </a:rPr>
              <a:t>位置</a:t>
            </a:r>
            <a:endParaRPr lang="zh-CN" altLang="en-US" sz="3200"/>
          </a:p>
        </p:txBody>
      </p:sp>
      <p:grpSp>
        <p:nvGrpSpPr>
          <p:cNvPr id="121936" name="Group 1104"/>
          <p:cNvGrpSpPr>
            <a:grpSpLocks/>
          </p:cNvGrpSpPr>
          <p:nvPr/>
        </p:nvGrpSpPr>
        <p:grpSpPr bwMode="auto">
          <a:xfrm>
            <a:off x="609600" y="1066800"/>
            <a:ext cx="7772400" cy="695325"/>
            <a:chOff x="384" y="672"/>
            <a:chExt cx="4896" cy="438"/>
          </a:xfrm>
        </p:grpSpPr>
        <p:sp>
          <p:nvSpPr>
            <p:cNvPr id="32835" name="Text Box 1026"/>
            <p:cNvSpPr txBox="1">
              <a:spLocks noChangeArrowheads="1"/>
            </p:cNvSpPr>
            <p:nvPr/>
          </p:nvSpPr>
          <p:spPr bwMode="auto">
            <a:xfrm>
              <a:off x="940" y="700"/>
              <a:ext cx="2170" cy="410"/>
            </a:xfrm>
            <a:prstGeom prst="rect">
              <a:avLst/>
            </a:prstGeom>
            <a:solidFill>
              <a:srgbClr val="FFFF99">
                <a:alpha val="50195"/>
              </a:srgbClr>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800000"/>
                  </a:solidFill>
                </a:rPr>
                <a:t>14  36  49  52  80</a:t>
              </a:r>
              <a:endParaRPr lang="en-US" altLang="zh-CN" sz="3600"/>
            </a:p>
          </p:txBody>
        </p:sp>
        <p:sp>
          <p:nvSpPr>
            <p:cNvPr id="32836" name="Line 1027"/>
            <p:cNvSpPr>
              <a:spLocks noChangeShapeType="1"/>
            </p:cNvSpPr>
            <p:nvPr/>
          </p:nvSpPr>
          <p:spPr bwMode="auto">
            <a:xfrm>
              <a:off x="1334" y="672"/>
              <a:ext cx="0" cy="432"/>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7" name="Line 1028"/>
            <p:cNvSpPr>
              <a:spLocks noChangeShapeType="1"/>
            </p:cNvSpPr>
            <p:nvPr/>
          </p:nvSpPr>
          <p:spPr bwMode="auto">
            <a:xfrm>
              <a:off x="1766" y="672"/>
              <a:ext cx="0" cy="432"/>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8" name="Line 1029"/>
            <p:cNvSpPr>
              <a:spLocks noChangeShapeType="1"/>
            </p:cNvSpPr>
            <p:nvPr/>
          </p:nvSpPr>
          <p:spPr bwMode="auto">
            <a:xfrm>
              <a:off x="2198" y="672"/>
              <a:ext cx="0" cy="432"/>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9" name="Line 1030"/>
            <p:cNvSpPr>
              <a:spLocks noChangeShapeType="1"/>
            </p:cNvSpPr>
            <p:nvPr/>
          </p:nvSpPr>
          <p:spPr bwMode="auto">
            <a:xfrm>
              <a:off x="2630" y="672"/>
              <a:ext cx="0" cy="432"/>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40" name="Text Box 1031"/>
            <p:cNvSpPr txBox="1">
              <a:spLocks noChangeArrowheads="1"/>
            </p:cNvSpPr>
            <p:nvPr/>
          </p:nvSpPr>
          <p:spPr bwMode="auto">
            <a:xfrm>
              <a:off x="3110" y="694"/>
              <a:ext cx="2170" cy="410"/>
            </a:xfrm>
            <a:prstGeom prst="rect">
              <a:avLst/>
            </a:prstGeom>
            <a:solidFill>
              <a:srgbClr val="CCFFFF">
                <a:alpha val="50195"/>
              </a:srgbClr>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000099"/>
                  </a:solidFill>
                </a:rPr>
                <a:t>58  </a:t>
              </a:r>
              <a:r>
                <a:rPr lang="en-US" altLang="zh-CN" sz="3600">
                  <a:solidFill>
                    <a:srgbClr val="000099"/>
                  </a:solidFill>
                </a:rPr>
                <a:t>61  23  97  75</a:t>
              </a:r>
              <a:endParaRPr lang="en-US" altLang="zh-CN" sz="3600"/>
            </a:p>
          </p:txBody>
        </p:sp>
        <p:sp>
          <p:nvSpPr>
            <p:cNvPr id="32841" name="Line 1032"/>
            <p:cNvSpPr>
              <a:spLocks noChangeShapeType="1"/>
            </p:cNvSpPr>
            <p:nvPr/>
          </p:nvSpPr>
          <p:spPr bwMode="auto">
            <a:xfrm>
              <a:off x="3494" y="672"/>
              <a:ext cx="0"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42" name="Line 1033"/>
            <p:cNvSpPr>
              <a:spLocks noChangeShapeType="1"/>
            </p:cNvSpPr>
            <p:nvPr/>
          </p:nvSpPr>
          <p:spPr bwMode="auto">
            <a:xfrm>
              <a:off x="3926" y="672"/>
              <a:ext cx="0"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43" name="Line 1034"/>
            <p:cNvSpPr>
              <a:spLocks noChangeShapeType="1"/>
            </p:cNvSpPr>
            <p:nvPr/>
          </p:nvSpPr>
          <p:spPr bwMode="auto">
            <a:xfrm>
              <a:off x="4358" y="672"/>
              <a:ext cx="0"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44" name="Line 1035"/>
            <p:cNvSpPr>
              <a:spLocks noChangeShapeType="1"/>
            </p:cNvSpPr>
            <p:nvPr/>
          </p:nvSpPr>
          <p:spPr bwMode="auto">
            <a:xfrm>
              <a:off x="4790" y="672"/>
              <a:ext cx="0"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45" name="Text Box 1102"/>
            <p:cNvSpPr txBox="1">
              <a:spLocks noChangeArrowheads="1"/>
            </p:cNvSpPr>
            <p:nvPr/>
          </p:nvSpPr>
          <p:spPr bwMode="auto">
            <a:xfrm>
              <a:off x="384" y="700"/>
              <a:ext cx="4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a:solidFill>
                    <a:srgbClr val="005042"/>
                  </a:solidFill>
                </a:rPr>
                <a:t>L.r</a:t>
              </a:r>
              <a:endParaRPr lang="en-US" altLang="zh-CN" sz="3600"/>
            </a:p>
          </p:txBody>
        </p:sp>
      </p:grpSp>
      <p:grpSp>
        <p:nvGrpSpPr>
          <p:cNvPr id="121937" name="Group 1105"/>
          <p:cNvGrpSpPr>
            <a:grpSpLocks/>
          </p:cNvGrpSpPr>
          <p:nvPr/>
        </p:nvGrpSpPr>
        <p:grpSpPr bwMode="auto">
          <a:xfrm>
            <a:off x="609600" y="3800475"/>
            <a:ext cx="7848600" cy="695325"/>
            <a:chOff x="384" y="2394"/>
            <a:chExt cx="4944" cy="438"/>
          </a:xfrm>
        </p:grpSpPr>
        <p:sp>
          <p:nvSpPr>
            <p:cNvPr id="32824" name="Text Box 1062"/>
            <p:cNvSpPr txBox="1">
              <a:spLocks noChangeArrowheads="1"/>
            </p:cNvSpPr>
            <p:nvPr/>
          </p:nvSpPr>
          <p:spPr bwMode="auto">
            <a:xfrm>
              <a:off x="940" y="2422"/>
              <a:ext cx="2986" cy="410"/>
            </a:xfrm>
            <a:prstGeom prst="rect">
              <a:avLst/>
            </a:prstGeom>
            <a:solidFill>
              <a:srgbClr val="FFFF99">
                <a:alpha val="50195"/>
              </a:srgbClr>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800000"/>
                  </a:solidFill>
                </a:rPr>
                <a:t>14  36  49  52  58  61 80</a:t>
              </a:r>
              <a:endParaRPr lang="en-US" altLang="zh-CN" sz="3600"/>
            </a:p>
          </p:txBody>
        </p:sp>
        <p:sp>
          <p:nvSpPr>
            <p:cNvPr id="32825" name="Line 1063"/>
            <p:cNvSpPr>
              <a:spLocks noChangeShapeType="1"/>
            </p:cNvSpPr>
            <p:nvPr/>
          </p:nvSpPr>
          <p:spPr bwMode="auto">
            <a:xfrm>
              <a:off x="1334" y="2394"/>
              <a:ext cx="0" cy="432"/>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6" name="Line 1064"/>
            <p:cNvSpPr>
              <a:spLocks noChangeShapeType="1"/>
            </p:cNvSpPr>
            <p:nvPr/>
          </p:nvSpPr>
          <p:spPr bwMode="auto">
            <a:xfrm>
              <a:off x="1766" y="2394"/>
              <a:ext cx="0" cy="432"/>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7" name="Line 1065"/>
            <p:cNvSpPr>
              <a:spLocks noChangeShapeType="1"/>
            </p:cNvSpPr>
            <p:nvPr/>
          </p:nvSpPr>
          <p:spPr bwMode="auto">
            <a:xfrm>
              <a:off x="2198" y="2394"/>
              <a:ext cx="0" cy="432"/>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8" name="Line 1066"/>
            <p:cNvSpPr>
              <a:spLocks noChangeShapeType="1"/>
            </p:cNvSpPr>
            <p:nvPr/>
          </p:nvSpPr>
          <p:spPr bwMode="auto">
            <a:xfrm>
              <a:off x="2630" y="2394"/>
              <a:ext cx="0" cy="432"/>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9" name="Line 1067"/>
            <p:cNvSpPr>
              <a:spLocks noChangeShapeType="1"/>
            </p:cNvSpPr>
            <p:nvPr/>
          </p:nvSpPr>
          <p:spPr bwMode="auto">
            <a:xfrm>
              <a:off x="3062" y="2400"/>
              <a:ext cx="0" cy="432"/>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0" name="Line 1068"/>
            <p:cNvSpPr>
              <a:spLocks noChangeShapeType="1"/>
            </p:cNvSpPr>
            <p:nvPr/>
          </p:nvSpPr>
          <p:spPr bwMode="auto">
            <a:xfrm>
              <a:off x="3494" y="2400"/>
              <a:ext cx="0" cy="432"/>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1" name="Text Box 1069"/>
            <p:cNvSpPr txBox="1">
              <a:spLocks noChangeArrowheads="1"/>
            </p:cNvSpPr>
            <p:nvPr/>
          </p:nvSpPr>
          <p:spPr bwMode="auto">
            <a:xfrm>
              <a:off x="3926" y="2422"/>
              <a:ext cx="1402" cy="410"/>
            </a:xfrm>
            <a:prstGeom prst="rect">
              <a:avLst/>
            </a:prstGeom>
            <a:solidFill>
              <a:srgbClr val="CCFFFF">
                <a:alpha val="50195"/>
              </a:srgbClr>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a:solidFill>
                    <a:srgbClr val="000099"/>
                  </a:solidFill>
                </a:rPr>
                <a:t> 23  97  75</a:t>
              </a:r>
              <a:endParaRPr lang="en-US" altLang="zh-CN" sz="3600"/>
            </a:p>
          </p:txBody>
        </p:sp>
        <p:sp>
          <p:nvSpPr>
            <p:cNvPr id="32832" name="Line 1070"/>
            <p:cNvSpPr>
              <a:spLocks noChangeShapeType="1"/>
            </p:cNvSpPr>
            <p:nvPr/>
          </p:nvSpPr>
          <p:spPr bwMode="auto">
            <a:xfrm>
              <a:off x="4406" y="2400"/>
              <a:ext cx="0"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3" name="Line 1071"/>
            <p:cNvSpPr>
              <a:spLocks noChangeShapeType="1"/>
            </p:cNvSpPr>
            <p:nvPr/>
          </p:nvSpPr>
          <p:spPr bwMode="auto">
            <a:xfrm>
              <a:off x="4838" y="2400"/>
              <a:ext cx="0"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4" name="Text Box 1103"/>
            <p:cNvSpPr txBox="1">
              <a:spLocks noChangeArrowheads="1"/>
            </p:cNvSpPr>
            <p:nvPr/>
          </p:nvSpPr>
          <p:spPr bwMode="auto">
            <a:xfrm>
              <a:off x="384" y="2428"/>
              <a:ext cx="4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a:solidFill>
                    <a:srgbClr val="005042"/>
                  </a:solidFill>
                </a:rPr>
                <a:t>L.r</a:t>
              </a:r>
              <a:endParaRPr lang="en-US" altLang="zh-CN" sz="3600"/>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1927"/>
                                        </p:tgtEl>
                                        <p:attrNameLst>
                                          <p:attrName>style.visibility</p:attrName>
                                        </p:attrNameLst>
                                      </p:cBhvr>
                                      <p:to>
                                        <p:strVal val="visible"/>
                                      </p:to>
                                    </p:set>
                                    <p:anim calcmode="lin" valueType="num">
                                      <p:cBhvr additive="base">
                                        <p:cTn id="7" dur="500" fill="hold"/>
                                        <p:tgtEl>
                                          <p:spTgt spid="121927"/>
                                        </p:tgtEl>
                                        <p:attrNameLst>
                                          <p:attrName>ppt_x</p:attrName>
                                        </p:attrNameLst>
                                      </p:cBhvr>
                                      <p:tavLst>
                                        <p:tav tm="0">
                                          <p:val>
                                            <p:strVal val="0-#ppt_w/2"/>
                                          </p:val>
                                        </p:tav>
                                        <p:tav tm="100000">
                                          <p:val>
                                            <p:strVal val="#ppt_x"/>
                                          </p:val>
                                        </p:tav>
                                      </p:tavLst>
                                    </p:anim>
                                    <p:anim calcmode="lin" valueType="num">
                                      <p:cBhvr additive="base">
                                        <p:cTn id="8" dur="500" fill="hold"/>
                                        <p:tgtEl>
                                          <p:spTgt spid="1219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21936"/>
                                        </p:tgtEl>
                                        <p:attrNameLst>
                                          <p:attrName>style.visibility</p:attrName>
                                        </p:attrNameLst>
                                      </p:cBhvr>
                                      <p:to>
                                        <p:strVal val="visible"/>
                                      </p:to>
                                    </p:set>
                                    <p:animEffect transition="in" filter="wipe(left)">
                                      <p:cBhvr>
                                        <p:cTn id="13" dur="500"/>
                                        <p:tgtEl>
                                          <p:spTgt spid="1219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21868"/>
                                        </p:tgtEl>
                                        <p:attrNameLst>
                                          <p:attrName>style.visibility</p:attrName>
                                        </p:attrNameLst>
                                      </p:cBhvr>
                                      <p:to>
                                        <p:strVal val="visible"/>
                                      </p:to>
                                    </p:set>
                                    <p:animEffect transition="in" filter="wipe(up)">
                                      <p:cBhvr>
                                        <p:cTn id="18" dur="500"/>
                                        <p:tgtEl>
                                          <p:spTgt spid="121868"/>
                                        </p:tgtEl>
                                      </p:cBhvr>
                                    </p:animEffect>
                                  </p:childTnLst>
                                </p:cTn>
                              </p:par>
                            </p:childTnLst>
                          </p:cTn>
                        </p:par>
                        <p:par>
                          <p:cTn id="19" fill="hold" nodeType="afterGroup">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21869"/>
                                        </p:tgtEl>
                                        <p:attrNameLst>
                                          <p:attrName>style.visibility</p:attrName>
                                        </p:attrNameLst>
                                      </p:cBhvr>
                                      <p:to>
                                        <p:strVal val="visible"/>
                                      </p:to>
                                    </p:set>
                                    <p:animEffect transition="in" filter="wipe(up)">
                                      <p:cBhvr>
                                        <p:cTn id="22" dur="500"/>
                                        <p:tgtEl>
                                          <p:spTgt spid="1218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1870"/>
                                        </p:tgtEl>
                                        <p:attrNameLst>
                                          <p:attrName>style.visibility</p:attrName>
                                        </p:attrNameLst>
                                      </p:cBhvr>
                                      <p:to>
                                        <p:strVal val="visible"/>
                                      </p:to>
                                    </p:set>
                                    <p:animEffect transition="in" filter="wipe(up)">
                                      <p:cBhvr>
                                        <p:cTn id="27" dur="500"/>
                                        <p:tgtEl>
                                          <p:spTgt spid="121870"/>
                                        </p:tgtEl>
                                      </p:cBhvr>
                                    </p:animEffect>
                                  </p:childTnLst>
                                </p:cTn>
                              </p:par>
                            </p:childTnLst>
                          </p:cTn>
                        </p:par>
                        <p:par>
                          <p:cTn id="28" fill="hold" nodeType="afterGroup">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21871"/>
                                        </p:tgtEl>
                                        <p:attrNameLst>
                                          <p:attrName>style.visibility</p:attrName>
                                        </p:attrNameLst>
                                      </p:cBhvr>
                                      <p:to>
                                        <p:strVal val="visible"/>
                                      </p:to>
                                    </p:set>
                                    <p:animEffect transition="in" filter="wipe(up)">
                                      <p:cBhvr>
                                        <p:cTn id="31" dur="500"/>
                                        <p:tgtEl>
                                          <p:spTgt spid="12187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21872"/>
                                        </p:tgtEl>
                                        <p:attrNameLst>
                                          <p:attrName>style.visibility</p:attrName>
                                        </p:attrNameLst>
                                      </p:cBhvr>
                                      <p:to>
                                        <p:strVal val="visible"/>
                                      </p:to>
                                    </p:set>
                                    <p:animEffect transition="in" filter="wipe(up)">
                                      <p:cBhvr>
                                        <p:cTn id="36" dur="500"/>
                                        <p:tgtEl>
                                          <p:spTgt spid="121872"/>
                                        </p:tgtEl>
                                      </p:cBhvr>
                                    </p:animEffect>
                                  </p:childTnLst>
                                </p:cTn>
                              </p:par>
                            </p:childTnLst>
                          </p:cTn>
                        </p:par>
                        <p:par>
                          <p:cTn id="37" fill="hold" nodeType="afterGroup">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121873"/>
                                        </p:tgtEl>
                                        <p:attrNameLst>
                                          <p:attrName>style.visibility</p:attrName>
                                        </p:attrNameLst>
                                      </p:cBhvr>
                                      <p:to>
                                        <p:strVal val="visible"/>
                                      </p:to>
                                    </p:set>
                                    <p:animEffect transition="in" filter="wipe(up)">
                                      <p:cBhvr>
                                        <p:cTn id="40" dur="500"/>
                                        <p:tgtEl>
                                          <p:spTgt spid="12187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21874"/>
                                        </p:tgtEl>
                                        <p:attrNameLst>
                                          <p:attrName>style.visibility</p:attrName>
                                        </p:attrNameLst>
                                      </p:cBhvr>
                                      <p:to>
                                        <p:strVal val="visible"/>
                                      </p:to>
                                    </p:set>
                                    <p:animEffect transition="in" filter="wipe(up)">
                                      <p:cBhvr>
                                        <p:cTn id="45" dur="500"/>
                                        <p:tgtEl>
                                          <p:spTgt spid="121874"/>
                                        </p:tgtEl>
                                      </p:cBhvr>
                                    </p:animEffect>
                                  </p:childTnLst>
                                </p:cTn>
                              </p:par>
                            </p:childTnLst>
                          </p:cTn>
                        </p:par>
                        <p:par>
                          <p:cTn id="46" fill="hold" nodeType="afterGroup">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121875"/>
                                        </p:tgtEl>
                                        <p:attrNameLst>
                                          <p:attrName>style.visibility</p:attrName>
                                        </p:attrNameLst>
                                      </p:cBhvr>
                                      <p:to>
                                        <p:strVal val="visible"/>
                                      </p:to>
                                    </p:set>
                                    <p:animEffect transition="in" filter="wipe(up)">
                                      <p:cBhvr>
                                        <p:cTn id="49" dur="500"/>
                                        <p:tgtEl>
                                          <p:spTgt spid="12187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21878"/>
                                        </p:tgtEl>
                                        <p:attrNameLst>
                                          <p:attrName>style.visibility</p:attrName>
                                        </p:attrNameLst>
                                      </p:cBhvr>
                                      <p:to>
                                        <p:strVal val="visible"/>
                                      </p:to>
                                    </p:set>
                                    <p:animEffect transition="in" filter="wipe(up)">
                                      <p:cBhvr>
                                        <p:cTn id="54" dur="500"/>
                                        <p:tgtEl>
                                          <p:spTgt spid="121878"/>
                                        </p:tgtEl>
                                      </p:cBhvr>
                                    </p:animEffect>
                                  </p:childTnLst>
                                </p:cTn>
                              </p:par>
                            </p:childTnLst>
                          </p:cTn>
                        </p:par>
                        <p:par>
                          <p:cTn id="55" fill="hold" nodeType="afterGroup">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121876"/>
                                        </p:tgtEl>
                                        <p:attrNameLst>
                                          <p:attrName>style.visibility</p:attrName>
                                        </p:attrNameLst>
                                      </p:cBhvr>
                                      <p:to>
                                        <p:strVal val="visible"/>
                                      </p:to>
                                    </p:set>
                                    <p:animEffect transition="in" filter="wipe(up)">
                                      <p:cBhvr>
                                        <p:cTn id="58" dur="500"/>
                                        <p:tgtEl>
                                          <p:spTgt spid="121876"/>
                                        </p:tgtEl>
                                      </p:cBhvr>
                                    </p:animEffect>
                                  </p:childTnLst>
                                </p:cTn>
                              </p:par>
                            </p:childTnLst>
                          </p:cTn>
                        </p:par>
                        <p:par>
                          <p:cTn id="59" fill="hold" nodeType="afterGroup">
                            <p:stCondLst>
                              <p:cond delay="1000"/>
                            </p:stCondLst>
                            <p:childTnLst>
                              <p:par>
                                <p:cTn id="60" presetID="22" presetClass="entr" presetSubtype="1" fill="hold" grpId="0" nodeType="afterEffect">
                                  <p:stCondLst>
                                    <p:cond delay="0"/>
                                  </p:stCondLst>
                                  <p:childTnLst>
                                    <p:set>
                                      <p:cBhvr>
                                        <p:cTn id="61" dur="1" fill="hold">
                                          <p:stCondLst>
                                            <p:cond delay="0"/>
                                          </p:stCondLst>
                                        </p:cTn>
                                        <p:tgtEl>
                                          <p:spTgt spid="121886"/>
                                        </p:tgtEl>
                                        <p:attrNameLst>
                                          <p:attrName>style.visibility</p:attrName>
                                        </p:attrNameLst>
                                      </p:cBhvr>
                                      <p:to>
                                        <p:strVal val="visible"/>
                                      </p:to>
                                    </p:set>
                                    <p:animEffect transition="in" filter="wipe(up)">
                                      <p:cBhvr>
                                        <p:cTn id="62" dur="500"/>
                                        <p:tgtEl>
                                          <p:spTgt spid="12188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21881"/>
                                        </p:tgtEl>
                                        <p:attrNameLst>
                                          <p:attrName>style.visibility</p:attrName>
                                        </p:attrNameLst>
                                      </p:cBhvr>
                                      <p:to>
                                        <p:strVal val="visible"/>
                                      </p:to>
                                    </p:set>
                                    <p:animEffect transition="in" filter="wipe(up)">
                                      <p:cBhvr>
                                        <p:cTn id="67" dur="500"/>
                                        <p:tgtEl>
                                          <p:spTgt spid="121881"/>
                                        </p:tgtEl>
                                      </p:cBhvr>
                                    </p:animEffect>
                                  </p:childTnLst>
                                </p:cTn>
                              </p:par>
                            </p:childTnLst>
                          </p:cTn>
                        </p:par>
                        <p:par>
                          <p:cTn id="68" fill="hold" nodeType="afterGroup">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121879"/>
                                        </p:tgtEl>
                                        <p:attrNameLst>
                                          <p:attrName>style.visibility</p:attrName>
                                        </p:attrNameLst>
                                      </p:cBhvr>
                                      <p:to>
                                        <p:strVal val="visible"/>
                                      </p:to>
                                    </p:set>
                                    <p:animEffect transition="in" filter="wipe(up)">
                                      <p:cBhvr>
                                        <p:cTn id="71" dur="500"/>
                                        <p:tgtEl>
                                          <p:spTgt spid="121879"/>
                                        </p:tgtEl>
                                      </p:cBhvr>
                                    </p:animEffect>
                                  </p:childTnLst>
                                </p:cTn>
                              </p:par>
                            </p:childTnLst>
                          </p:cTn>
                        </p:par>
                        <p:par>
                          <p:cTn id="72" fill="hold" nodeType="afterGroup">
                            <p:stCondLst>
                              <p:cond delay="1000"/>
                            </p:stCondLst>
                            <p:childTnLst>
                              <p:par>
                                <p:cTn id="73" presetID="22" presetClass="entr" presetSubtype="1" fill="hold" grpId="0" nodeType="afterEffect">
                                  <p:stCondLst>
                                    <p:cond delay="0"/>
                                  </p:stCondLst>
                                  <p:childTnLst>
                                    <p:set>
                                      <p:cBhvr>
                                        <p:cTn id="74" dur="1" fill="hold">
                                          <p:stCondLst>
                                            <p:cond delay="0"/>
                                          </p:stCondLst>
                                        </p:cTn>
                                        <p:tgtEl>
                                          <p:spTgt spid="121880"/>
                                        </p:tgtEl>
                                        <p:attrNameLst>
                                          <p:attrName>style.visibility</p:attrName>
                                        </p:attrNameLst>
                                      </p:cBhvr>
                                      <p:to>
                                        <p:strVal val="visible"/>
                                      </p:to>
                                    </p:set>
                                    <p:animEffect transition="in" filter="wipe(up)">
                                      <p:cBhvr>
                                        <p:cTn id="75" dur="500"/>
                                        <p:tgtEl>
                                          <p:spTgt spid="12188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121887"/>
                                        </p:tgtEl>
                                        <p:attrNameLst>
                                          <p:attrName>style.visibility</p:attrName>
                                        </p:attrNameLst>
                                      </p:cBhvr>
                                      <p:to>
                                        <p:strVal val="visible"/>
                                      </p:to>
                                    </p:set>
                                    <p:animEffect transition="in" filter="wipe(up)">
                                      <p:cBhvr>
                                        <p:cTn id="80" dur="500"/>
                                        <p:tgtEl>
                                          <p:spTgt spid="121887"/>
                                        </p:tgtEl>
                                      </p:cBhvr>
                                    </p:animEffect>
                                  </p:childTnLst>
                                </p:cTn>
                              </p:par>
                            </p:childTnLst>
                          </p:cTn>
                        </p:par>
                        <p:par>
                          <p:cTn id="81" fill="hold" nodeType="afterGroup">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121882"/>
                                        </p:tgtEl>
                                        <p:attrNameLst>
                                          <p:attrName>style.visibility</p:attrName>
                                        </p:attrNameLst>
                                      </p:cBhvr>
                                      <p:to>
                                        <p:strVal val="visible"/>
                                      </p:to>
                                    </p:set>
                                    <p:animEffect transition="in" filter="wipe(up)">
                                      <p:cBhvr>
                                        <p:cTn id="84" dur="500"/>
                                        <p:tgtEl>
                                          <p:spTgt spid="121882"/>
                                        </p:tgtEl>
                                      </p:cBhvr>
                                    </p:animEffect>
                                  </p:childTnLst>
                                </p:cTn>
                              </p:par>
                            </p:childTnLst>
                          </p:cTn>
                        </p:par>
                        <p:par>
                          <p:cTn id="85" fill="hold" nodeType="afterGroup">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121883"/>
                                        </p:tgtEl>
                                        <p:attrNameLst>
                                          <p:attrName>style.visibility</p:attrName>
                                        </p:attrNameLst>
                                      </p:cBhvr>
                                      <p:to>
                                        <p:strVal val="visible"/>
                                      </p:to>
                                    </p:set>
                                    <p:animEffect transition="in" filter="wipe(up)">
                                      <p:cBhvr>
                                        <p:cTn id="88" dur="500"/>
                                        <p:tgtEl>
                                          <p:spTgt spid="12188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121890"/>
                                        </p:tgtEl>
                                        <p:attrNameLst>
                                          <p:attrName>style.visibility</p:attrName>
                                        </p:attrNameLst>
                                      </p:cBhvr>
                                      <p:to>
                                        <p:strVal val="visible"/>
                                      </p:to>
                                    </p:set>
                                    <p:animEffect transition="in" filter="wipe(up)">
                                      <p:cBhvr>
                                        <p:cTn id="93" dur="500"/>
                                        <p:tgtEl>
                                          <p:spTgt spid="121890"/>
                                        </p:tgtEl>
                                      </p:cBhvr>
                                    </p:animEffect>
                                  </p:childTnLst>
                                </p:cTn>
                              </p:par>
                            </p:childTnLst>
                          </p:cTn>
                        </p:par>
                        <p:par>
                          <p:cTn id="94" fill="hold" nodeType="afterGroup">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121888"/>
                                        </p:tgtEl>
                                        <p:attrNameLst>
                                          <p:attrName>style.visibility</p:attrName>
                                        </p:attrNameLst>
                                      </p:cBhvr>
                                      <p:to>
                                        <p:strVal val="visible"/>
                                      </p:to>
                                    </p:set>
                                    <p:animEffect transition="in" filter="wipe(up)">
                                      <p:cBhvr>
                                        <p:cTn id="97" dur="500"/>
                                        <p:tgtEl>
                                          <p:spTgt spid="121888"/>
                                        </p:tgtEl>
                                      </p:cBhvr>
                                    </p:animEffect>
                                  </p:childTnLst>
                                </p:cTn>
                              </p:par>
                            </p:childTnLst>
                          </p:cTn>
                        </p:par>
                        <p:par>
                          <p:cTn id="98" fill="hold" nodeType="afterGroup">
                            <p:stCondLst>
                              <p:cond delay="1000"/>
                            </p:stCondLst>
                            <p:childTnLst>
                              <p:par>
                                <p:cTn id="99" presetID="22" presetClass="entr" presetSubtype="1" fill="hold" grpId="0" nodeType="afterEffect">
                                  <p:stCondLst>
                                    <p:cond delay="0"/>
                                  </p:stCondLst>
                                  <p:childTnLst>
                                    <p:set>
                                      <p:cBhvr>
                                        <p:cTn id="100" dur="1" fill="hold">
                                          <p:stCondLst>
                                            <p:cond delay="0"/>
                                          </p:stCondLst>
                                        </p:cTn>
                                        <p:tgtEl>
                                          <p:spTgt spid="121889"/>
                                        </p:tgtEl>
                                        <p:attrNameLst>
                                          <p:attrName>style.visibility</p:attrName>
                                        </p:attrNameLst>
                                      </p:cBhvr>
                                      <p:to>
                                        <p:strVal val="visible"/>
                                      </p:to>
                                    </p:set>
                                    <p:animEffect transition="in" filter="wipe(up)">
                                      <p:cBhvr>
                                        <p:cTn id="101" dur="500"/>
                                        <p:tgtEl>
                                          <p:spTgt spid="121889"/>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121893"/>
                                        </p:tgtEl>
                                        <p:attrNameLst>
                                          <p:attrName>style.visibility</p:attrName>
                                        </p:attrNameLst>
                                      </p:cBhvr>
                                      <p:to>
                                        <p:strVal val="visible"/>
                                      </p:to>
                                    </p:set>
                                    <p:animEffect transition="in" filter="wipe(up)">
                                      <p:cBhvr>
                                        <p:cTn id="106" dur="500"/>
                                        <p:tgtEl>
                                          <p:spTgt spid="121893"/>
                                        </p:tgtEl>
                                      </p:cBhvr>
                                    </p:animEffect>
                                  </p:childTnLst>
                                </p:cTn>
                              </p:par>
                            </p:childTnLst>
                          </p:cTn>
                        </p:par>
                        <p:par>
                          <p:cTn id="107" fill="hold" nodeType="afterGroup">
                            <p:stCondLst>
                              <p:cond delay="500"/>
                            </p:stCondLst>
                            <p:childTnLst>
                              <p:par>
                                <p:cTn id="108" presetID="22" presetClass="entr" presetSubtype="1" fill="hold" grpId="0" nodeType="afterEffect">
                                  <p:stCondLst>
                                    <p:cond delay="0"/>
                                  </p:stCondLst>
                                  <p:childTnLst>
                                    <p:set>
                                      <p:cBhvr>
                                        <p:cTn id="109" dur="1" fill="hold">
                                          <p:stCondLst>
                                            <p:cond delay="0"/>
                                          </p:stCondLst>
                                        </p:cTn>
                                        <p:tgtEl>
                                          <p:spTgt spid="121891"/>
                                        </p:tgtEl>
                                        <p:attrNameLst>
                                          <p:attrName>style.visibility</p:attrName>
                                        </p:attrNameLst>
                                      </p:cBhvr>
                                      <p:to>
                                        <p:strVal val="visible"/>
                                      </p:to>
                                    </p:set>
                                    <p:animEffect transition="in" filter="wipe(up)">
                                      <p:cBhvr>
                                        <p:cTn id="110" dur="500"/>
                                        <p:tgtEl>
                                          <p:spTgt spid="121891"/>
                                        </p:tgtEl>
                                      </p:cBhvr>
                                    </p:animEffect>
                                  </p:childTnLst>
                                </p:cTn>
                              </p:par>
                            </p:childTnLst>
                          </p:cTn>
                        </p:par>
                        <p:par>
                          <p:cTn id="111" fill="hold" nodeType="afterGroup">
                            <p:stCondLst>
                              <p:cond delay="1000"/>
                            </p:stCondLst>
                            <p:childTnLst>
                              <p:par>
                                <p:cTn id="112" presetID="22" presetClass="entr" presetSubtype="1" fill="hold" grpId="0" nodeType="afterEffect">
                                  <p:stCondLst>
                                    <p:cond delay="0"/>
                                  </p:stCondLst>
                                  <p:childTnLst>
                                    <p:set>
                                      <p:cBhvr>
                                        <p:cTn id="113" dur="1" fill="hold">
                                          <p:stCondLst>
                                            <p:cond delay="0"/>
                                          </p:stCondLst>
                                        </p:cTn>
                                        <p:tgtEl>
                                          <p:spTgt spid="121892"/>
                                        </p:tgtEl>
                                        <p:attrNameLst>
                                          <p:attrName>style.visibility</p:attrName>
                                        </p:attrNameLst>
                                      </p:cBhvr>
                                      <p:to>
                                        <p:strVal val="visible"/>
                                      </p:to>
                                    </p:set>
                                    <p:animEffect transition="in" filter="wipe(up)">
                                      <p:cBhvr>
                                        <p:cTn id="114" dur="500"/>
                                        <p:tgtEl>
                                          <p:spTgt spid="121892"/>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121930"/>
                                        </p:tgtEl>
                                        <p:attrNameLst>
                                          <p:attrName>style.visibility</p:attrName>
                                        </p:attrNameLst>
                                      </p:cBhvr>
                                      <p:to>
                                        <p:strVal val="visible"/>
                                      </p:to>
                                    </p:set>
                                    <p:animEffect transition="in" filter="wipe(up)">
                                      <p:cBhvr>
                                        <p:cTn id="119" dur="500"/>
                                        <p:tgtEl>
                                          <p:spTgt spid="121930"/>
                                        </p:tgtEl>
                                      </p:cBhvr>
                                    </p:animEffect>
                                  </p:childTnLst>
                                </p:cTn>
                              </p:par>
                            </p:childTnLst>
                          </p:cTn>
                        </p:par>
                        <p:par>
                          <p:cTn id="120" fill="hold" nodeType="afterGroup">
                            <p:stCondLst>
                              <p:cond delay="500"/>
                            </p:stCondLst>
                            <p:childTnLst>
                              <p:par>
                                <p:cTn id="121" presetID="22" presetClass="entr" presetSubtype="1" fill="hold" grpId="0" nodeType="afterEffect">
                                  <p:stCondLst>
                                    <p:cond delay="0"/>
                                  </p:stCondLst>
                                  <p:childTnLst>
                                    <p:set>
                                      <p:cBhvr>
                                        <p:cTn id="122" dur="1" fill="hold">
                                          <p:stCondLst>
                                            <p:cond delay="0"/>
                                          </p:stCondLst>
                                        </p:cTn>
                                        <p:tgtEl>
                                          <p:spTgt spid="121931"/>
                                        </p:tgtEl>
                                        <p:attrNameLst>
                                          <p:attrName>style.visibility</p:attrName>
                                        </p:attrNameLst>
                                      </p:cBhvr>
                                      <p:to>
                                        <p:strVal val="visible"/>
                                      </p:to>
                                    </p:set>
                                    <p:animEffect transition="in" filter="wipe(up)">
                                      <p:cBhvr>
                                        <p:cTn id="123" dur="500"/>
                                        <p:tgtEl>
                                          <p:spTgt spid="121931"/>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 presetClass="entr" presetSubtype="8" fill="hold" grpId="0" nodeType="clickEffect">
                                  <p:stCondLst>
                                    <p:cond delay="0"/>
                                  </p:stCondLst>
                                  <p:childTnLst>
                                    <p:set>
                                      <p:cBhvr>
                                        <p:cTn id="127" dur="1" fill="hold">
                                          <p:stCondLst>
                                            <p:cond delay="0"/>
                                          </p:stCondLst>
                                        </p:cTn>
                                        <p:tgtEl>
                                          <p:spTgt spid="121928"/>
                                        </p:tgtEl>
                                        <p:attrNameLst>
                                          <p:attrName>style.visibility</p:attrName>
                                        </p:attrNameLst>
                                      </p:cBhvr>
                                      <p:to>
                                        <p:strVal val="visible"/>
                                      </p:to>
                                    </p:set>
                                    <p:anim calcmode="lin" valueType="num">
                                      <p:cBhvr additive="base">
                                        <p:cTn id="128" dur="500" fill="hold"/>
                                        <p:tgtEl>
                                          <p:spTgt spid="121928"/>
                                        </p:tgtEl>
                                        <p:attrNameLst>
                                          <p:attrName>ppt_x</p:attrName>
                                        </p:attrNameLst>
                                      </p:cBhvr>
                                      <p:tavLst>
                                        <p:tav tm="0">
                                          <p:val>
                                            <p:strVal val="0-#ppt_w/2"/>
                                          </p:val>
                                        </p:tav>
                                        <p:tav tm="100000">
                                          <p:val>
                                            <p:strVal val="#ppt_x"/>
                                          </p:val>
                                        </p:tav>
                                      </p:tavLst>
                                    </p:anim>
                                    <p:anim calcmode="lin" valueType="num">
                                      <p:cBhvr additive="base">
                                        <p:cTn id="129" dur="500" fill="hold"/>
                                        <p:tgtEl>
                                          <p:spTgt spid="121928"/>
                                        </p:tgtEl>
                                        <p:attrNameLst>
                                          <p:attrName>ppt_y</p:attrName>
                                        </p:attrNameLst>
                                      </p:cBhvr>
                                      <p:tavLst>
                                        <p:tav tm="0">
                                          <p:val>
                                            <p:strVal val="#ppt_y"/>
                                          </p:val>
                                        </p:tav>
                                        <p:tav tm="100000">
                                          <p:val>
                                            <p:strVal val="#ppt_y"/>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121937"/>
                                        </p:tgtEl>
                                        <p:attrNameLst>
                                          <p:attrName>style.visibility</p:attrName>
                                        </p:attrNameLst>
                                      </p:cBhvr>
                                      <p:to>
                                        <p:strVal val="visible"/>
                                      </p:to>
                                    </p:set>
                                    <p:animEffect transition="in" filter="wipe(left)">
                                      <p:cBhvr>
                                        <p:cTn id="134" dur="500"/>
                                        <p:tgtEl>
                                          <p:spTgt spid="121937"/>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1" fill="hold" grpId="0" nodeType="clickEffect">
                                  <p:stCondLst>
                                    <p:cond delay="0"/>
                                  </p:stCondLst>
                                  <p:childTnLst>
                                    <p:set>
                                      <p:cBhvr>
                                        <p:cTn id="138" dur="1" fill="hold">
                                          <p:stCondLst>
                                            <p:cond delay="0"/>
                                          </p:stCondLst>
                                        </p:cTn>
                                        <p:tgtEl>
                                          <p:spTgt spid="121904"/>
                                        </p:tgtEl>
                                        <p:attrNameLst>
                                          <p:attrName>style.visibility</p:attrName>
                                        </p:attrNameLst>
                                      </p:cBhvr>
                                      <p:to>
                                        <p:strVal val="visible"/>
                                      </p:to>
                                    </p:set>
                                    <p:animEffect transition="in" filter="wipe(up)">
                                      <p:cBhvr>
                                        <p:cTn id="139" dur="500"/>
                                        <p:tgtEl>
                                          <p:spTgt spid="121904"/>
                                        </p:tgtEl>
                                      </p:cBhvr>
                                    </p:animEffect>
                                  </p:childTnLst>
                                </p:cTn>
                              </p:par>
                            </p:childTnLst>
                          </p:cTn>
                        </p:par>
                        <p:par>
                          <p:cTn id="140" fill="hold" nodeType="afterGroup">
                            <p:stCondLst>
                              <p:cond delay="500"/>
                            </p:stCondLst>
                            <p:childTnLst>
                              <p:par>
                                <p:cTn id="141" presetID="22" presetClass="entr" presetSubtype="1" fill="hold" grpId="0" nodeType="afterEffect">
                                  <p:stCondLst>
                                    <p:cond delay="0"/>
                                  </p:stCondLst>
                                  <p:childTnLst>
                                    <p:set>
                                      <p:cBhvr>
                                        <p:cTn id="142" dur="1" fill="hold">
                                          <p:stCondLst>
                                            <p:cond delay="0"/>
                                          </p:stCondLst>
                                        </p:cTn>
                                        <p:tgtEl>
                                          <p:spTgt spid="121905"/>
                                        </p:tgtEl>
                                        <p:attrNameLst>
                                          <p:attrName>style.visibility</p:attrName>
                                        </p:attrNameLst>
                                      </p:cBhvr>
                                      <p:to>
                                        <p:strVal val="visible"/>
                                      </p:to>
                                    </p:set>
                                    <p:animEffect transition="in" filter="wipe(up)">
                                      <p:cBhvr>
                                        <p:cTn id="143" dur="500"/>
                                        <p:tgtEl>
                                          <p:spTgt spid="121905"/>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1" fill="hold" grpId="0" nodeType="clickEffect">
                                  <p:stCondLst>
                                    <p:cond delay="0"/>
                                  </p:stCondLst>
                                  <p:childTnLst>
                                    <p:set>
                                      <p:cBhvr>
                                        <p:cTn id="147" dur="1" fill="hold">
                                          <p:stCondLst>
                                            <p:cond delay="0"/>
                                          </p:stCondLst>
                                        </p:cTn>
                                        <p:tgtEl>
                                          <p:spTgt spid="121906"/>
                                        </p:tgtEl>
                                        <p:attrNameLst>
                                          <p:attrName>style.visibility</p:attrName>
                                        </p:attrNameLst>
                                      </p:cBhvr>
                                      <p:to>
                                        <p:strVal val="visible"/>
                                      </p:to>
                                    </p:set>
                                    <p:animEffect transition="in" filter="wipe(up)">
                                      <p:cBhvr>
                                        <p:cTn id="148" dur="500"/>
                                        <p:tgtEl>
                                          <p:spTgt spid="121906"/>
                                        </p:tgtEl>
                                      </p:cBhvr>
                                    </p:animEffect>
                                  </p:childTnLst>
                                </p:cTn>
                              </p:par>
                            </p:childTnLst>
                          </p:cTn>
                        </p:par>
                        <p:par>
                          <p:cTn id="149" fill="hold" nodeType="afterGroup">
                            <p:stCondLst>
                              <p:cond delay="500"/>
                            </p:stCondLst>
                            <p:childTnLst>
                              <p:par>
                                <p:cTn id="150" presetID="22" presetClass="entr" presetSubtype="1" fill="hold" grpId="0" nodeType="afterEffect">
                                  <p:stCondLst>
                                    <p:cond delay="0"/>
                                  </p:stCondLst>
                                  <p:childTnLst>
                                    <p:set>
                                      <p:cBhvr>
                                        <p:cTn id="151" dur="1" fill="hold">
                                          <p:stCondLst>
                                            <p:cond delay="0"/>
                                          </p:stCondLst>
                                        </p:cTn>
                                        <p:tgtEl>
                                          <p:spTgt spid="121907"/>
                                        </p:tgtEl>
                                        <p:attrNameLst>
                                          <p:attrName>style.visibility</p:attrName>
                                        </p:attrNameLst>
                                      </p:cBhvr>
                                      <p:to>
                                        <p:strVal val="visible"/>
                                      </p:to>
                                    </p:set>
                                    <p:animEffect transition="in" filter="wipe(up)">
                                      <p:cBhvr>
                                        <p:cTn id="152" dur="500"/>
                                        <p:tgtEl>
                                          <p:spTgt spid="121907"/>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1" fill="hold" grpId="0" nodeType="clickEffect">
                                  <p:stCondLst>
                                    <p:cond delay="0"/>
                                  </p:stCondLst>
                                  <p:childTnLst>
                                    <p:set>
                                      <p:cBhvr>
                                        <p:cTn id="156" dur="1" fill="hold">
                                          <p:stCondLst>
                                            <p:cond delay="0"/>
                                          </p:stCondLst>
                                        </p:cTn>
                                        <p:tgtEl>
                                          <p:spTgt spid="121908"/>
                                        </p:tgtEl>
                                        <p:attrNameLst>
                                          <p:attrName>style.visibility</p:attrName>
                                        </p:attrNameLst>
                                      </p:cBhvr>
                                      <p:to>
                                        <p:strVal val="visible"/>
                                      </p:to>
                                    </p:set>
                                    <p:animEffect transition="in" filter="wipe(up)">
                                      <p:cBhvr>
                                        <p:cTn id="157" dur="500"/>
                                        <p:tgtEl>
                                          <p:spTgt spid="121908"/>
                                        </p:tgtEl>
                                      </p:cBhvr>
                                    </p:animEffect>
                                  </p:childTnLst>
                                </p:cTn>
                              </p:par>
                            </p:childTnLst>
                          </p:cTn>
                        </p:par>
                        <p:par>
                          <p:cTn id="158" fill="hold" nodeType="afterGroup">
                            <p:stCondLst>
                              <p:cond delay="500"/>
                            </p:stCondLst>
                            <p:childTnLst>
                              <p:par>
                                <p:cTn id="159" presetID="22" presetClass="entr" presetSubtype="1" fill="hold" grpId="0" nodeType="afterEffect">
                                  <p:stCondLst>
                                    <p:cond delay="0"/>
                                  </p:stCondLst>
                                  <p:childTnLst>
                                    <p:set>
                                      <p:cBhvr>
                                        <p:cTn id="160" dur="1" fill="hold">
                                          <p:stCondLst>
                                            <p:cond delay="0"/>
                                          </p:stCondLst>
                                        </p:cTn>
                                        <p:tgtEl>
                                          <p:spTgt spid="121909"/>
                                        </p:tgtEl>
                                        <p:attrNameLst>
                                          <p:attrName>style.visibility</p:attrName>
                                        </p:attrNameLst>
                                      </p:cBhvr>
                                      <p:to>
                                        <p:strVal val="visible"/>
                                      </p:to>
                                    </p:set>
                                    <p:animEffect transition="in" filter="wipe(up)">
                                      <p:cBhvr>
                                        <p:cTn id="161" dur="500"/>
                                        <p:tgtEl>
                                          <p:spTgt spid="121909"/>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1" fill="hold" grpId="0" nodeType="clickEffect">
                                  <p:stCondLst>
                                    <p:cond delay="0"/>
                                  </p:stCondLst>
                                  <p:childTnLst>
                                    <p:set>
                                      <p:cBhvr>
                                        <p:cTn id="165" dur="1" fill="hold">
                                          <p:stCondLst>
                                            <p:cond delay="0"/>
                                          </p:stCondLst>
                                        </p:cTn>
                                        <p:tgtEl>
                                          <p:spTgt spid="121910"/>
                                        </p:tgtEl>
                                        <p:attrNameLst>
                                          <p:attrName>style.visibility</p:attrName>
                                        </p:attrNameLst>
                                      </p:cBhvr>
                                      <p:to>
                                        <p:strVal val="visible"/>
                                      </p:to>
                                    </p:set>
                                    <p:animEffect transition="in" filter="wipe(up)">
                                      <p:cBhvr>
                                        <p:cTn id="166" dur="500"/>
                                        <p:tgtEl>
                                          <p:spTgt spid="121910"/>
                                        </p:tgtEl>
                                      </p:cBhvr>
                                    </p:animEffect>
                                  </p:childTnLst>
                                </p:cTn>
                              </p:par>
                            </p:childTnLst>
                          </p:cTn>
                        </p:par>
                        <p:par>
                          <p:cTn id="167" fill="hold" nodeType="afterGroup">
                            <p:stCondLst>
                              <p:cond delay="500"/>
                            </p:stCondLst>
                            <p:childTnLst>
                              <p:par>
                                <p:cTn id="168" presetID="22" presetClass="entr" presetSubtype="1" fill="hold" grpId="0" nodeType="afterEffect">
                                  <p:stCondLst>
                                    <p:cond delay="0"/>
                                  </p:stCondLst>
                                  <p:childTnLst>
                                    <p:set>
                                      <p:cBhvr>
                                        <p:cTn id="169" dur="1" fill="hold">
                                          <p:stCondLst>
                                            <p:cond delay="0"/>
                                          </p:stCondLst>
                                        </p:cTn>
                                        <p:tgtEl>
                                          <p:spTgt spid="121911"/>
                                        </p:tgtEl>
                                        <p:attrNameLst>
                                          <p:attrName>style.visibility</p:attrName>
                                        </p:attrNameLst>
                                      </p:cBhvr>
                                      <p:to>
                                        <p:strVal val="visible"/>
                                      </p:to>
                                    </p:set>
                                    <p:animEffect transition="in" filter="wipe(up)">
                                      <p:cBhvr>
                                        <p:cTn id="170" dur="500"/>
                                        <p:tgtEl>
                                          <p:spTgt spid="121911"/>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2" presetClass="entr" presetSubtype="1" fill="hold" grpId="0" nodeType="clickEffect">
                                  <p:stCondLst>
                                    <p:cond delay="0"/>
                                  </p:stCondLst>
                                  <p:childTnLst>
                                    <p:set>
                                      <p:cBhvr>
                                        <p:cTn id="174" dur="1" fill="hold">
                                          <p:stCondLst>
                                            <p:cond delay="0"/>
                                          </p:stCondLst>
                                        </p:cTn>
                                        <p:tgtEl>
                                          <p:spTgt spid="121914"/>
                                        </p:tgtEl>
                                        <p:attrNameLst>
                                          <p:attrName>style.visibility</p:attrName>
                                        </p:attrNameLst>
                                      </p:cBhvr>
                                      <p:to>
                                        <p:strVal val="visible"/>
                                      </p:to>
                                    </p:set>
                                    <p:animEffect transition="in" filter="wipe(up)">
                                      <p:cBhvr>
                                        <p:cTn id="175" dur="500"/>
                                        <p:tgtEl>
                                          <p:spTgt spid="121914"/>
                                        </p:tgtEl>
                                      </p:cBhvr>
                                    </p:animEffect>
                                  </p:childTnLst>
                                </p:cTn>
                              </p:par>
                            </p:childTnLst>
                          </p:cTn>
                        </p:par>
                        <p:par>
                          <p:cTn id="176" fill="hold" nodeType="afterGroup">
                            <p:stCondLst>
                              <p:cond delay="500"/>
                            </p:stCondLst>
                            <p:childTnLst>
                              <p:par>
                                <p:cTn id="177" presetID="22" presetClass="entr" presetSubtype="1" fill="hold" grpId="0" nodeType="afterEffect">
                                  <p:stCondLst>
                                    <p:cond delay="0"/>
                                  </p:stCondLst>
                                  <p:childTnLst>
                                    <p:set>
                                      <p:cBhvr>
                                        <p:cTn id="178" dur="1" fill="hold">
                                          <p:stCondLst>
                                            <p:cond delay="0"/>
                                          </p:stCondLst>
                                        </p:cTn>
                                        <p:tgtEl>
                                          <p:spTgt spid="121912"/>
                                        </p:tgtEl>
                                        <p:attrNameLst>
                                          <p:attrName>style.visibility</p:attrName>
                                        </p:attrNameLst>
                                      </p:cBhvr>
                                      <p:to>
                                        <p:strVal val="visible"/>
                                      </p:to>
                                    </p:set>
                                    <p:animEffect transition="in" filter="wipe(up)">
                                      <p:cBhvr>
                                        <p:cTn id="179" dur="500"/>
                                        <p:tgtEl>
                                          <p:spTgt spid="121912"/>
                                        </p:tgtEl>
                                      </p:cBhvr>
                                    </p:animEffect>
                                  </p:childTnLst>
                                </p:cTn>
                              </p:par>
                            </p:childTnLst>
                          </p:cTn>
                        </p:par>
                        <p:par>
                          <p:cTn id="180" fill="hold" nodeType="afterGroup">
                            <p:stCondLst>
                              <p:cond delay="1000"/>
                            </p:stCondLst>
                            <p:childTnLst>
                              <p:par>
                                <p:cTn id="181" presetID="22" presetClass="entr" presetSubtype="1" fill="hold" grpId="0" nodeType="afterEffect">
                                  <p:stCondLst>
                                    <p:cond delay="0"/>
                                  </p:stCondLst>
                                  <p:childTnLst>
                                    <p:set>
                                      <p:cBhvr>
                                        <p:cTn id="182" dur="1" fill="hold">
                                          <p:stCondLst>
                                            <p:cond delay="0"/>
                                          </p:stCondLst>
                                        </p:cTn>
                                        <p:tgtEl>
                                          <p:spTgt spid="121913"/>
                                        </p:tgtEl>
                                        <p:attrNameLst>
                                          <p:attrName>style.visibility</p:attrName>
                                        </p:attrNameLst>
                                      </p:cBhvr>
                                      <p:to>
                                        <p:strVal val="visible"/>
                                      </p:to>
                                    </p:set>
                                    <p:animEffect transition="in" filter="wipe(up)">
                                      <p:cBhvr>
                                        <p:cTn id="183" dur="500"/>
                                        <p:tgtEl>
                                          <p:spTgt spid="121913"/>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2" presetClass="entr" presetSubtype="1" fill="hold" grpId="0" nodeType="clickEffect">
                                  <p:stCondLst>
                                    <p:cond delay="0"/>
                                  </p:stCondLst>
                                  <p:childTnLst>
                                    <p:set>
                                      <p:cBhvr>
                                        <p:cTn id="187" dur="1" fill="hold">
                                          <p:stCondLst>
                                            <p:cond delay="0"/>
                                          </p:stCondLst>
                                        </p:cTn>
                                        <p:tgtEl>
                                          <p:spTgt spid="121919"/>
                                        </p:tgtEl>
                                        <p:attrNameLst>
                                          <p:attrName>style.visibility</p:attrName>
                                        </p:attrNameLst>
                                      </p:cBhvr>
                                      <p:to>
                                        <p:strVal val="visible"/>
                                      </p:to>
                                    </p:set>
                                    <p:animEffect transition="in" filter="wipe(up)">
                                      <p:cBhvr>
                                        <p:cTn id="188" dur="500"/>
                                        <p:tgtEl>
                                          <p:spTgt spid="121919"/>
                                        </p:tgtEl>
                                      </p:cBhvr>
                                    </p:animEffect>
                                  </p:childTnLst>
                                </p:cTn>
                              </p:par>
                            </p:childTnLst>
                          </p:cTn>
                        </p:par>
                        <p:par>
                          <p:cTn id="189" fill="hold" nodeType="afterGroup">
                            <p:stCondLst>
                              <p:cond delay="500"/>
                            </p:stCondLst>
                            <p:childTnLst>
                              <p:par>
                                <p:cTn id="190" presetID="22" presetClass="entr" presetSubtype="1" fill="hold" grpId="0" nodeType="afterEffect">
                                  <p:stCondLst>
                                    <p:cond delay="0"/>
                                  </p:stCondLst>
                                  <p:childTnLst>
                                    <p:set>
                                      <p:cBhvr>
                                        <p:cTn id="191" dur="1" fill="hold">
                                          <p:stCondLst>
                                            <p:cond delay="0"/>
                                          </p:stCondLst>
                                        </p:cTn>
                                        <p:tgtEl>
                                          <p:spTgt spid="121915"/>
                                        </p:tgtEl>
                                        <p:attrNameLst>
                                          <p:attrName>style.visibility</p:attrName>
                                        </p:attrNameLst>
                                      </p:cBhvr>
                                      <p:to>
                                        <p:strVal val="visible"/>
                                      </p:to>
                                    </p:set>
                                    <p:animEffect transition="in" filter="wipe(up)">
                                      <p:cBhvr>
                                        <p:cTn id="192" dur="500"/>
                                        <p:tgtEl>
                                          <p:spTgt spid="121915"/>
                                        </p:tgtEl>
                                      </p:cBhvr>
                                    </p:animEffect>
                                  </p:childTnLst>
                                </p:cTn>
                              </p:par>
                            </p:childTnLst>
                          </p:cTn>
                        </p:par>
                        <p:par>
                          <p:cTn id="193" fill="hold" nodeType="afterGroup">
                            <p:stCondLst>
                              <p:cond delay="1000"/>
                            </p:stCondLst>
                            <p:childTnLst>
                              <p:par>
                                <p:cTn id="194" presetID="22" presetClass="entr" presetSubtype="1" fill="hold" grpId="0" nodeType="afterEffect">
                                  <p:stCondLst>
                                    <p:cond delay="0"/>
                                  </p:stCondLst>
                                  <p:childTnLst>
                                    <p:set>
                                      <p:cBhvr>
                                        <p:cTn id="195" dur="1" fill="hold">
                                          <p:stCondLst>
                                            <p:cond delay="0"/>
                                          </p:stCondLst>
                                        </p:cTn>
                                        <p:tgtEl>
                                          <p:spTgt spid="121916"/>
                                        </p:tgtEl>
                                        <p:attrNameLst>
                                          <p:attrName>style.visibility</p:attrName>
                                        </p:attrNameLst>
                                      </p:cBhvr>
                                      <p:to>
                                        <p:strVal val="visible"/>
                                      </p:to>
                                    </p:set>
                                    <p:animEffect transition="in" filter="wipe(up)">
                                      <p:cBhvr>
                                        <p:cTn id="196" dur="500"/>
                                        <p:tgtEl>
                                          <p:spTgt spid="121916"/>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1" fill="hold" grpId="0" nodeType="clickEffect">
                                  <p:stCondLst>
                                    <p:cond delay="0"/>
                                  </p:stCondLst>
                                  <p:childTnLst>
                                    <p:set>
                                      <p:cBhvr>
                                        <p:cTn id="200" dur="1" fill="hold">
                                          <p:stCondLst>
                                            <p:cond delay="0"/>
                                          </p:stCondLst>
                                        </p:cTn>
                                        <p:tgtEl>
                                          <p:spTgt spid="121920"/>
                                        </p:tgtEl>
                                        <p:attrNameLst>
                                          <p:attrName>style.visibility</p:attrName>
                                        </p:attrNameLst>
                                      </p:cBhvr>
                                      <p:to>
                                        <p:strVal val="visible"/>
                                      </p:to>
                                    </p:set>
                                    <p:animEffect transition="in" filter="wipe(up)">
                                      <p:cBhvr>
                                        <p:cTn id="201" dur="500"/>
                                        <p:tgtEl>
                                          <p:spTgt spid="121920"/>
                                        </p:tgtEl>
                                      </p:cBhvr>
                                    </p:animEffect>
                                  </p:childTnLst>
                                </p:cTn>
                              </p:par>
                            </p:childTnLst>
                          </p:cTn>
                        </p:par>
                        <p:par>
                          <p:cTn id="202" fill="hold" nodeType="afterGroup">
                            <p:stCondLst>
                              <p:cond delay="500"/>
                            </p:stCondLst>
                            <p:childTnLst>
                              <p:par>
                                <p:cTn id="203" presetID="22" presetClass="entr" presetSubtype="1" fill="hold" grpId="0" nodeType="afterEffect">
                                  <p:stCondLst>
                                    <p:cond delay="0"/>
                                  </p:stCondLst>
                                  <p:childTnLst>
                                    <p:set>
                                      <p:cBhvr>
                                        <p:cTn id="204" dur="1" fill="hold">
                                          <p:stCondLst>
                                            <p:cond delay="0"/>
                                          </p:stCondLst>
                                        </p:cTn>
                                        <p:tgtEl>
                                          <p:spTgt spid="121917"/>
                                        </p:tgtEl>
                                        <p:attrNameLst>
                                          <p:attrName>style.visibility</p:attrName>
                                        </p:attrNameLst>
                                      </p:cBhvr>
                                      <p:to>
                                        <p:strVal val="visible"/>
                                      </p:to>
                                    </p:set>
                                    <p:animEffect transition="in" filter="wipe(up)">
                                      <p:cBhvr>
                                        <p:cTn id="205" dur="500"/>
                                        <p:tgtEl>
                                          <p:spTgt spid="121917"/>
                                        </p:tgtEl>
                                      </p:cBhvr>
                                    </p:animEffect>
                                  </p:childTnLst>
                                </p:cTn>
                              </p:par>
                            </p:childTnLst>
                          </p:cTn>
                        </p:par>
                        <p:par>
                          <p:cTn id="206" fill="hold" nodeType="afterGroup">
                            <p:stCondLst>
                              <p:cond delay="1000"/>
                            </p:stCondLst>
                            <p:childTnLst>
                              <p:par>
                                <p:cTn id="207" presetID="22" presetClass="entr" presetSubtype="1" fill="hold" grpId="0" nodeType="afterEffect">
                                  <p:stCondLst>
                                    <p:cond delay="0"/>
                                  </p:stCondLst>
                                  <p:childTnLst>
                                    <p:set>
                                      <p:cBhvr>
                                        <p:cTn id="208" dur="1" fill="hold">
                                          <p:stCondLst>
                                            <p:cond delay="0"/>
                                          </p:stCondLst>
                                        </p:cTn>
                                        <p:tgtEl>
                                          <p:spTgt spid="121918"/>
                                        </p:tgtEl>
                                        <p:attrNameLst>
                                          <p:attrName>style.visibility</p:attrName>
                                        </p:attrNameLst>
                                      </p:cBhvr>
                                      <p:to>
                                        <p:strVal val="visible"/>
                                      </p:to>
                                    </p:set>
                                    <p:animEffect transition="in" filter="wipe(up)">
                                      <p:cBhvr>
                                        <p:cTn id="209" dur="500"/>
                                        <p:tgtEl>
                                          <p:spTgt spid="121918"/>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2" presetClass="entr" presetSubtype="1" fill="hold" grpId="0" nodeType="clickEffect">
                                  <p:stCondLst>
                                    <p:cond delay="0"/>
                                  </p:stCondLst>
                                  <p:childTnLst>
                                    <p:set>
                                      <p:cBhvr>
                                        <p:cTn id="213" dur="1" fill="hold">
                                          <p:stCondLst>
                                            <p:cond delay="0"/>
                                          </p:stCondLst>
                                        </p:cTn>
                                        <p:tgtEl>
                                          <p:spTgt spid="121923"/>
                                        </p:tgtEl>
                                        <p:attrNameLst>
                                          <p:attrName>style.visibility</p:attrName>
                                        </p:attrNameLst>
                                      </p:cBhvr>
                                      <p:to>
                                        <p:strVal val="visible"/>
                                      </p:to>
                                    </p:set>
                                    <p:animEffect transition="in" filter="wipe(up)">
                                      <p:cBhvr>
                                        <p:cTn id="214" dur="500"/>
                                        <p:tgtEl>
                                          <p:spTgt spid="121923"/>
                                        </p:tgtEl>
                                      </p:cBhvr>
                                    </p:animEffect>
                                  </p:childTnLst>
                                </p:cTn>
                              </p:par>
                            </p:childTnLst>
                          </p:cTn>
                        </p:par>
                        <p:par>
                          <p:cTn id="215" fill="hold" nodeType="afterGroup">
                            <p:stCondLst>
                              <p:cond delay="500"/>
                            </p:stCondLst>
                            <p:childTnLst>
                              <p:par>
                                <p:cTn id="216" presetID="22" presetClass="entr" presetSubtype="1" fill="hold" grpId="0" nodeType="afterEffect">
                                  <p:stCondLst>
                                    <p:cond delay="0"/>
                                  </p:stCondLst>
                                  <p:childTnLst>
                                    <p:set>
                                      <p:cBhvr>
                                        <p:cTn id="217" dur="1" fill="hold">
                                          <p:stCondLst>
                                            <p:cond delay="0"/>
                                          </p:stCondLst>
                                        </p:cTn>
                                        <p:tgtEl>
                                          <p:spTgt spid="121921"/>
                                        </p:tgtEl>
                                        <p:attrNameLst>
                                          <p:attrName>style.visibility</p:attrName>
                                        </p:attrNameLst>
                                      </p:cBhvr>
                                      <p:to>
                                        <p:strVal val="visible"/>
                                      </p:to>
                                    </p:set>
                                    <p:animEffect transition="in" filter="wipe(up)">
                                      <p:cBhvr>
                                        <p:cTn id="218" dur="500"/>
                                        <p:tgtEl>
                                          <p:spTgt spid="121921"/>
                                        </p:tgtEl>
                                      </p:cBhvr>
                                    </p:animEffect>
                                  </p:childTnLst>
                                </p:cTn>
                              </p:par>
                            </p:childTnLst>
                          </p:cTn>
                        </p:par>
                        <p:par>
                          <p:cTn id="219" fill="hold" nodeType="afterGroup">
                            <p:stCondLst>
                              <p:cond delay="1000"/>
                            </p:stCondLst>
                            <p:childTnLst>
                              <p:par>
                                <p:cTn id="220" presetID="22" presetClass="entr" presetSubtype="1" fill="hold" grpId="0" nodeType="afterEffect">
                                  <p:stCondLst>
                                    <p:cond delay="0"/>
                                  </p:stCondLst>
                                  <p:childTnLst>
                                    <p:set>
                                      <p:cBhvr>
                                        <p:cTn id="221" dur="1" fill="hold">
                                          <p:stCondLst>
                                            <p:cond delay="0"/>
                                          </p:stCondLst>
                                        </p:cTn>
                                        <p:tgtEl>
                                          <p:spTgt spid="121922"/>
                                        </p:tgtEl>
                                        <p:attrNameLst>
                                          <p:attrName>style.visibility</p:attrName>
                                        </p:attrNameLst>
                                      </p:cBhvr>
                                      <p:to>
                                        <p:strVal val="visible"/>
                                      </p:to>
                                    </p:set>
                                    <p:animEffect transition="in" filter="wipe(up)">
                                      <p:cBhvr>
                                        <p:cTn id="222" dur="500"/>
                                        <p:tgtEl>
                                          <p:spTgt spid="121922"/>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22" presetClass="entr" presetSubtype="1" fill="hold" grpId="0" nodeType="clickEffect">
                                  <p:stCondLst>
                                    <p:cond delay="0"/>
                                  </p:stCondLst>
                                  <p:childTnLst>
                                    <p:set>
                                      <p:cBhvr>
                                        <p:cTn id="226" dur="1" fill="hold">
                                          <p:stCondLst>
                                            <p:cond delay="0"/>
                                          </p:stCondLst>
                                        </p:cTn>
                                        <p:tgtEl>
                                          <p:spTgt spid="121926"/>
                                        </p:tgtEl>
                                        <p:attrNameLst>
                                          <p:attrName>style.visibility</p:attrName>
                                        </p:attrNameLst>
                                      </p:cBhvr>
                                      <p:to>
                                        <p:strVal val="visible"/>
                                      </p:to>
                                    </p:set>
                                    <p:animEffect transition="in" filter="wipe(up)">
                                      <p:cBhvr>
                                        <p:cTn id="227" dur="500"/>
                                        <p:tgtEl>
                                          <p:spTgt spid="121926"/>
                                        </p:tgtEl>
                                      </p:cBhvr>
                                    </p:animEffect>
                                  </p:childTnLst>
                                </p:cTn>
                              </p:par>
                            </p:childTnLst>
                          </p:cTn>
                        </p:par>
                        <p:par>
                          <p:cTn id="228" fill="hold" nodeType="afterGroup">
                            <p:stCondLst>
                              <p:cond delay="500"/>
                            </p:stCondLst>
                            <p:childTnLst>
                              <p:par>
                                <p:cTn id="229" presetID="22" presetClass="entr" presetSubtype="1" fill="hold" grpId="0" nodeType="afterEffect">
                                  <p:stCondLst>
                                    <p:cond delay="0"/>
                                  </p:stCondLst>
                                  <p:childTnLst>
                                    <p:set>
                                      <p:cBhvr>
                                        <p:cTn id="230" dur="1" fill="hold">
                                          <p:stCondLst>
                                            <p:cond delay="0"/>
                                          </p:stCondLst>
                                        </p:cTn>
                                        <p:tgtEl>
                                          <p:spTgt spid="121924"/>
                                        </p:tgtEl>
                                        <p:attrNameLst>
                                          <p:attrName>style.visibility</p:attrName>
                                        </p:attrNameLst>
                                      </p:cBhvr>
                                      <p:to>
                                        <p:strVal val="visible"/>
                                      </p:to>
                                    </p:set>
                                    <p:animEffect transition="in" filter="wipe(up)">
                                      <p:cBhvr>
                                        <p:cTn id="231" dur="500"/>
                                        <p:tgtEl>
                                          <p:spTgt spid="121924"/>
                                        </p:tgtEl>
                                      </p:cBhvr>
                                    </p:animEffect>
                                  </p:childTnLst>
                                </p:cTn>
                              </p:par>
                            </p:childTnLst>
                          </p:cTn>
                        </p:par>
                        <p:par>
                          <p:cTn id="232" fill="hold" nodeType="afterGroup">
                            <p:stCondLst>
                              <p:cond delay="1000"/>
                            </p:stCondLst>
                            <p:childTnLst>
                              <p:par>
                                <p:cTn id="233" presetID="22" presetClass="entr" presetSubtype="1" fill="hold" grpId="0" nodeType="afterEffect">
                                  <p:stCondLst>
                                    <p:cond delay="0"/>
                                  </p:stCondLst>
                                  <p:childTnLst>
                                    <p:set>
                                      <p:cBhvr>
                                        <p:cTn id="234" dur="1" fill="hold">
                                          <p:stCondLst>
                                            <p:cond delay="0"/>
                                          </p:stCondLst>
                                        </p:cTn>
                                        <p:tgtEl>
                                          <p:spTgt spid="121925"/>
                                        </p:tgtEl>
                                        <p:attrNameLst>
                                          <p:attrName>style.visibility</p:attrName>
                                        </p:attrNameLst>
                                      </p:cBhvr>
                                      <p:to>
                                        <p:strVal val="visible"/>
                                      </p:to>
                                    </p:set>
                                    <p:animEffect transition="in" filter="wipe(up)">
                                      <p:cBhvr>
                                        <p:cTn id="235" dur="500"/>
                                        <p:tgtEl>
                                          <p:spTgt spid="121925"/>
                                        </p:tgtEl>
                                      </p:cBhvr>
                                    </p:animEffec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2" presetClass="entr" presetSubtype="1" fill="hold" grpId="0" nodeType="clickEffect">
                                  <p:stCondLst>
                                    <p:cond delay="0"/>
                                  </p:stCondLst>
                                  <p:childTnLst>
                                    <p:set>
                                      <p:cBhvr>
                                        <p:cTn id="239" dur="1" fill="hold">
                                          <p:stCondLst>
                                            <p:cond delay="0"/>
                                          </p:stCondLst>
                                        </p:cTn>
                                        <p:tgtEl>
                                          <p:spTgt spid="121932"/>
                                        </p:tgtEl>
                                        <p:attrNameLst>
                                          <p:attrName>style.visibility</p:attrName>
                                        </p:attrNameLst>
                                      </p:cBhvr>
                                      <p:to>
                                        <p:strVal val="visible"/>
                                      </p:to>
                                    </p:set>
                                    <p:animEffect transition="in" filter="wipe(up)">
                                      <p:cBhvr>
                                        <p:cTn id="240" dur="500"/>
                                        <p:tgtEl>
                                          <p:spTgt spid="121932"/>
                                        </p:tgtEl>
                                      </p:cBhvr>
                                    </p:animEffect>
                                  </p:childTnLst>
                                </p:cTn>
                              </p:par>
                            </p:childTnLst>
                          </p:cTn>
                        </p:par>
                        <p:par>
                          <p:cTn id="241" fill="hold" nodeType="afterGroup">
                            <p:stCondLst>
                              <p:cond delay="500"/>
                            </p:stCondLst>
                            <p:childTnLst>
                              <p:par>
                                <p:cTn id="242" presetID="22" presetClass="entr" presetSubtype="1" fill="hold" grpId="0" nodeType="afterEffect">
                                  <p:stCondLst>
                                    <p:cond delay="0"/>
                                  </p:stCondLst>
                                  <p:childTnLst>
                                    <p:set>
                                      <p:cBhvr>
                                        <p:cTn id="243" dur="1" fill="hold">
                                          <p:stCondLst>
                                            <p:cond delay="0"/>
                                          </p:stCondLst>
                                        </p:cTn>
                                        <p:tgtEl>
                                          <p:spTgt spid="121933"/>
                                        </p:tgtEl>
                                        <p:attrNameLst>
                                          <p:attrName>style.visibility</p:attrName>
                                        </p:attrNameLst>
                                      </p:cBhvr>
                                      <p:to>
                                        <p:strVal val="visible"/>
                                      </p:to>
                                    </p:set>
                                    <p:animEffect transition="in" filter="wipe(up)">
                                      <p:cBhvr>
                                        <p:cTn id="244" dur="500"/>
                                        <p:tgtEl>
                                          <p:spTgt spid="121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8" grpId="0" animBg="1"/>
      <p:bldP spid="121869" grpId="0" autoUpdateAnimBg="0"/>
      <p:bldP spid="121870" grpId="0" animBg="1"/>
      <p:bldP spid="121871" grpId="0" autoUpdateAnimBg="0"/>
      <p:bldP spid="121872" grpId="0" animBg="1"/>
      <p:bldP spid="121873" grpId="0" autoUpdateAnimBg="0"/>
      <p:bldP spid="121874" grpId="0" animBg="1"/>
      <p:bldP spid="121875" grpId="0" autoUpdateAnimBg="0"/>
      <p:bldP spid="121876" grpId="0" animBg="1"/>
      <p:bldP spid="121878" grpId="0" animBg="1"/>
      <p:bldP spid="121879" grpId="0" animBg="1"/>
      <p:bldP spid="121880" grpId="0" autoUpdateAnimBg="0"/>
      <p:bldP spid="121881" grpId="0" animBg="1" autoUpdateAnimBg="0"/>
      <p:bldP spid="121882" grpId="0" animBg="1"/>
      <p:bldP spid="121883" grpId="0" autoUpdateAnimBg="0"/>
      <p:bldP spid="121886" grpId="0" autoUpdateAnimBg="0"/>
      <p:bldP spid="121887" grpId="0" animBg="1"/>
      <p:bldP spid="121888" grpId="0" animBg="1"/>
      <p:bldP spid="121889" grpId="0" autoUpdateAnimBg="0"/>
      <p:bldP spid="121890" grpId="0" animBg="1"/>
      <p:bldP spid="121891" grpId="0" animBg="1"/>
      <p:bldP spid="121892" grpId="0" autoUpdateAnimBg="0"/>
      <p:bldP spid="121893" grpId="0" animBg="1"/>
      <p:bldP spid="121904" grpId="0" animBg="1"/>
      <p:bldP spid="121905" grpId="0" autoUpdateAnimBg="0"/>
      <p:bldP spid="121906" grpId="0" animBg="1"/>
      <p:bldP spid="121907" grpId="0" autoUpdateAnimBg="0"/>
      <p:bldP spid="121908" grpId="0" animBg="1"/>
      <p:bldP spid="121909" grpId="0" autoUpdateAnimBg="0"/>
      <p:bldP spid="121910" grpId="0" animBg="1"/>
      <p:bldP spid="121911" grpId="0" autoUpdateAnimBg="0"/>
      <p:bldP spid="121912" grpId="0" animBg="1"/>
      <p:bldP spid="121913" grpId="0" autoUpdateAnimBg="0"/>
      <p:bldP spid="121914" grpId="0" animBg="1"/>
      <p:bldP spid="121915" grpId="0" animBg="1"/>
      <p:bldP spid="121916" grpId="0" autoUpdateAnimBg="0"/>
      <p:bldP spid="121917" grpId="0" animBg="1"/>
      <p:bldP spid="121918" grpId="0" autoUpdateAnimBg="0"/>
      <p:bldP spid="121919" grpId="0" animBg="1"/>
      <p:bldP spid="121920" grpId="0" animBg="1"/>
      <p:bldP spid="121921" grpId="0" animBg="1"/>
      <p:bldP spid="121922" grpId="0" autoUpdateAnimBg="0"/>
      <p:bldP spid="121923" grpId="0" animBg="1"/>
      <p:bldP spid="121924" grpId="0" animBg="1"/>
      <p:bldP spid="121925" grpId="0" autoUpdateAnimBg="0"/>
      <p:bldP spid="121926" grpId="0" animBg="1"/>
      <p:bldP spid="121927" grpId="0" autoUpdateAnimBg="0"/>
      <p:bldP spid="121928" grpId="0" autoUpdateAnimBg="0"/>
      <p:bldP spid="121930" grpId="0" animBg="1"/>
      <p:bldP spid="121931" grpId="0" autoUpdateAnimBg="0"/>
      <p:bldP spid="121932" grpId="0" animBg="1"/>
      <p:bldP spid="12193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179388" y="115888"/>
            <a:ext cx="5073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chemeClr val="tx2"/>
                </a:solidFill>
                <a:ea typeface="楷体_GB2312" pitchFamily="49" charset="-122"/>
              </a:rPr>
              <a:t>算法分析：</a:t>
            </a:r>
          </a:p>
        </p:txBody>
      </p:sp>
      <p:sp>
        <p:nvSpPr>
          <p:cNvPr id="33795" name="Rectangle 5"/>
          <p:cNvSpPr>
            <a:spLocks noChangeArrowheads="1"/>
          </p:cNvSpPr>
          <p:nvPr/>
        </p:nvSpPr>
        <p:spPr bwMode="auto">
          <a:xfrm>
            <a:off x="250825" y="1557338"/>
            <a:ext cx="84264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chemeClr val="tx2"/>
                </a:solidFill>
                <a:ea typeface="楷体_GB2312" pitchFamily="49" charset="-122"/>
              </a:rPr>
              <a:t>2</a:t>
            </a:r>
            <a:r>
              <a:rPr lang="zh-CN" altLang="en-US" sz="3200" b="1">
                <a:solidFill>
                  <a:schemeClr val="tx2"/>
                </a:solidFill>
                <a:ea typeface="楷体_GB2312" pitchFamily="49" charset="-122"/>
              </a:rPr>
              <a:t>、折半查找比顺序查找快，所以折半插入排序就平均性能来说比直接插入排序要快。</a:t>
            </a:r>
          </a:p>
        </p:txBody>
      </p:sp>
      <p:sp>
        <p:nvSpPr>
          <p:cNvPr id="33796" name="Rectangle 6"/>
          <p:cNvSpPr>
            <a:spLocks noChangeArrowheads="1"/>
          </p:cNvSpPr>
          <p:nvPr/>
        </p:nvSpPr>
        <p:spPr bwMode="auto">
          <a:xfrm>
            <a:off x="250825" y="2781300"/>
            <a:ext cx="842645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chemeClr val="tx2"/>
                </a:solidFill>
                <a:ea typeface="楷体_GB2312" pitchFamily="49" charset="-122"/>
              </a:rPr>
              <a:t>3</a:t>
            </a:r>
            <a:r>
              <a:rPr lang="zh-CN" altLang="en-US" sz="3200" b="1">
                <a:solidFill>
                  <a:schemeClr val="tx2"/>
                </a:solidFill>
                <a:ea typeface="楷体_GB2312" pitchFamily="49" charset="-122"/>
              </a:rPr>
              <a:t>、它所需的关键字比较次数与关键字初始排列无关，仅依赖于元素个数。在插入第</a:t>
            </a:r>
            <a:r>
              <a:rPr lang="en-US" altLang="zh-CN" sz="3200" b="1">
                <a:solidFill>
                  <a:schemeClr val="tx2"/>
                </a:solidFill>
                <a:ea typeface="楷体_GB2312" pitchFamily="49" charset="-122"/>
              </a:rPr>
              <a:t>i</a:t>
            </a:r>
            <a:r>
              <a:rPr lang="zh-CN" altLang="en-US" sz="3200" b="1">
                <a:solidFill>
                  <a:schemeClr val="tx2"/>
                </a:solidFill>
                <a:ea typeface="楷体_GB2312" pitchFamily="49" charset="-122"/>
              </a:rPr>
              <a:t>个元素时，需要经过</a:t>
            </a:r>
            <a:r>
              <a:rPr lang="zh-CN" altLang="en-US" sz="3200">
                <a:ea typeface="宋体" pitchFamily="2" charset="-122"/>
                <a:sym typeface="Symbol" pitchFamily="18" charset="2"/>
              </a:rPr>
              <a:t></a:t>
            </a:r>
            <a:r>
              <a:rPr lang="en-US" altLang="zh-CN" sz="3200">
                <a:ea typeface="宋体" pitchFamily="2" charset="-122"/>
              </a:rPr>
              <a:t>log</a:t>
            </a:r>
            <a:r>
              <a:rPr lang="en-US" altLang="zh-CN" sz="3200" baseline="-25000">
                <a:ea typeface="宋体" pitchFamily="2" charset="-122"/>
              </a:rPr>
              <a:t>2</a:t>
            </a:r>
            <a:r>
              <a:rPr lang="en-US" altLang="zh-CN" sz="3200">
                <a:ea typeface="宋体" pitchFamily="2" charset="-122"/>
              </a:rPr>
              <a:t>i</a:t>
            </a:r>
            <a:r>
              <a:rPr lang="en-US" altLang="zh-CN" sz="3200">
                <a:ea typeface="宋体" pitchFamily="2" charset="-122"/>
                <a:sym typeface="Symbol" pitchFamily="18" charset="2"/>
              </a:rPr>
              <a:t> </a:t>
            </a:r>
            <a:r>
              <a:rPr lang="en-US" altLang="zh-CN" sz="3200">
                <a:ea typeface="宋体" pitchFamily="2" charset="-122"/>
              </a:rPr>
              <a:t>+1 </a:t>
            </a:r>
            <a:r>
              <a:rPr lang="zh-CN" altLang="en-US" sz="3200" b="1">
                <a:solidFill>
                  <a:schemeClr val="tx2"/>
                </a:solidFill>
                <a:ea typeface="楷体_GB2312" pitchFamily="49" charset="-122"/>
              </a:rPr>
              <a:t>次关键字比较，才能确定它应插入的位置。因此，将</a:t>
            </a:r>
            <a:r>
              <a:rPr lang="en-US" altLang="zh-CN" sz="3200" b="1">
                <a:solidFill>
                  <a:schemeClr val="tx2"/>
                </a:solidFill>
                <a:ea typeface="楷体_GB2312" pitchFamily="49" charset="-122"/>
              </a:rPr>
              <a:t>n</a:t>
            </a:r>
            <a:r>
              <a:rPr lang="zh-CN" altLang="en-US" sz="3200" b="1">
                <a:solidFill>
                  <a:schemeClr val="tx2"/>
                </a:solidFill>
                <a:ea typeface="楷体_GB2312" pitchFamily="49" charset="-122"/>
              </a:rPr>
              <a:t>个元素用折半插入排序进行比较的次数为：</a:t>
            </a:r>
          </a:p>
        </p:txBody>
      </p:sp>
      <p:graphicFrame>
        <p:nvGraphicFramePr>
          <p:cNvPr id="33797" name="Object 7"/>
          <p:cNvGraphicFramePr>
            <a:graphicFrameLocks noChangeAspect="1"/>
          </p:cNvGraphicFramePr>
          <p:nvPr/>
        </p:nvGraphicFramePr>
        <p:xfrm>
          <a:off x="2124075" y="5445125"/>
          <a:ext cx="4681538" cy="1254125"/>
        </p:xfrm>
        <a:graphic>
          <a:graphicData uri="http://schemas.openxmlformats.org/presentationml/2006/ole">
            <mc:AlternateContent xmlns:mc="http://schemas.openxmlformats.org/markup-compatibility/2006">
              <mc:Choice xmlns:v="urn:schemas-microsoft-com:vml" Requires="v">
                <p:oleObj spid="_x0000_s33814" name="公式" r:id="rId3" imgW="1612900" imgH="431800" progId="Equation.3">
                  <p:embed/>
                </p:oleObj>
              </mc:Choice>
              <mc:Fallback>
                <p:oleObj name="公式" r:id="rId3" imgW="1612900" imgH="431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5445125"/>
                        <a:ext cx="4681538"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8" name="Rectangle 8"/>
          <p:cNvSpPr>
            <a:spLocks noChangeArrowheads="1"/>
          </p:cNvSpPr>
          <p:nvPr/>
        </p:nvSpPr>
        <p:spPr bwMode="auto">
          <a:xfrm>
            <a:off x="250825" y="833438"/>
            <a:ext cx="78501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chemeClr val="tx2"/>
                </a:solidFill>
                <a:ea typeface="楷体_GB2312" pitchFamily="49" charset="-122"/>
              </a:rPr>
              <a:t>1</a:t>
            </a:r>
            <a:r>
              <a:rPr lang="zh-CN" altLang="en-US" sz="3200" b="1">
                <a:solidFill>
                  <a:schemeClr val="tx2"/>
                </a:solidFill>
                <a:ea typeface="楷体_GB2312" pitchFamily="49" charset="-122"/>
              </a:rPr>
              <a:t>、折半插入排序是一个稳定的排序方法</a:t>
            </a:r>
          </a:p>
        </p:txBody>
      </p:sp>
    </p:spTree>
  </p:cSld>
  <p:clrMapOvr>
    <a:masterClrMapping/>
  </p:clrMapOvr>
  <p:transition>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142875" y="260350"/>
            <a:ext cx="88931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chemeClr val="tx2"/>
                </a:solidFill>
                <a:ea typeface="楷体_GB2312" pitchFamily="49" charset="-122"/>
              </a:rPr>
              <a:t>4</a:t>
            </a:r>
            <a:r>
              <a:rPr lang="zh-CN" altLang="en-US" sz="3200" b="1">
                <a:solidFill>
                  <a:schemeClr val="tx2"/>
                </a:solidFill>
                <a:ea typeface="楷体_GB2312" pitchFamily="49" charset="-122"/>
              </a:rPr>
              <a:t>、当</a:t>
            </a:r>
            <a:r>
              <a:rPr lang="en-US" altLang="zh-CN" sz="3200" b="1">
                <a:solidFill>
                  <a:schemeClr val="tx2"/>
                </a:solidFill>
                <a:ea typeface="楷体_GB2312" pitchFamily="49" charset="-122"/>
              </a:rPr>
              <a:t>n</a:t>
            </a:r>
            <a:r>
              <a:rPr lang="zh-CN" altLang="en-US" sz="3200" b="1">
                <a:solidFill>
                  <a:schemeClr val="tx2"/>
                </a:solidFill>
                <a:ea typeface="楷体_GB2312" pitchFamily="49" charset="-122"/>
              </a:rPr>
              <a:t>较大时，总的比较次数比直接插入排序的最坏情况要好得多，但比其最好情况要差。</a:t>
            </a:r>
          </a:p>
        </p:txBody>
      </p:sp>
      <p:sp>
        <p:nvSpPr>
          <p:cNvPr id="34819" name="Rectangle 5"/>
          <p:cNvSpPr>
            <a:spLocks noChangeArrowheads="1"/>
          </p:cNvSpPr>
          <p:nvPr/>
        </p:nvSpPr>
        <p:spPr bwMode="auto">
          <a:xfrm>
            <a:off x="179388" y="1641475"/>
            <a:ext cx="896461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chemeClr val="tx2"/>
                </a:solidFill>
                <a:ea typeface="楷体_GB2312" pitchFamily="49" charset="-122"/>
              </a:rPr>
              <a:t>5</a:t>
            </a:r>
            <a:r>
              <a:rPr lang="zh-CN" altLang="en-US" sz="3200" b="1">
                <a:solidFill>
                  <a:schemeClr val="tx2"/>
                </a:solidFill>
                <a:ea typeface="楷体_GB2312" pitchFamily="49" charset="-122"/>
              </a:rPr>
              <a:t>、折半插入查找只能减少排序过程中关键字的比较时间，并不能减少记录移动时间。</a:t>
            </a:r>
          </a:p>
        </p:txBody>
      </p:sp>
      <p:sp>
        <p:nvSpPr>
          <p:cNvPr id="34820" name="Rectangle 7"/>
          <p:cNvSpPr>
            <a:spLocks noChangeArrowheads="1"/>
          </p:cNvSpPr>
          <p:nvPr/>
        </p:nvSpPr>
        <p:spPr bwMode="auto">
          <a:xfrm>
            <a:off x="323410" y="2996940"/>
            <a:ext cx="864235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a:solidFill>
                  <a:schemeClr val="tx2"/>
                </a:solidFill>
                <a:ea typeface="楷体_GB2312" pitchFamily="49" charset="-122"/>
              </a:rPr>
              <a:t>      </a:t>
            </a:r>
            <a:r>
              <a:rPr lang="zh-CN" altLang="en-US" sz="3200" b="1" dirty="0">
                <a:solidFill>
                  <a:schemeClr val="tx2"/>
                </a:solidFill>
                <a:ea typeface="楷体_GB2312" pitchFamily="49" charset="-122"/>
              </a:rPr>
              <a:t>在元素初始序列已经基本有序的情况下，折半插入排序执行的比较次数要</a:t>
            </a:r>
            <a:r>
              <a:rPr lang="zh-CN" altLang="en-US" sz="3200" b="1" dirty="0" smtClean="0">
                <a:solidFill>
                  <a:schemeClr val="tx2"/>
                </a:solidFill>
                <a:ea typeface="楷体_GB2312" pitchFamily="49" charset="-122"/>
              </a:rPr>
              <a:t>多于直接</a:t>
            </a:r>
            <a:r>
              <a:rPr lang="zh-CN" altLang="en-US" sz="3200" b="1" dirty="0">
                <a:solidFill>
                  <a:schemeClr val="tx2"/>
                </a:solidFill>
                <a:ea typeface="楷体_GB2312" pitchFamily="49" charset="-122"/>
              </a:rPr>
              <a:t>插入排序比较次数，折半插入排序的元素移动次数与直接插入排序相同。</a:t>
            </a:r>
          </a:p>
        </p:txBody>
      </p:sp>
    </p:spTree>
  </p:cSld>
  <p:clrMapOvr>
    <a:masterClrMapping/>
  </p:clrMapOvr>
  <p:transition>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ext Box 1026"/>
          <p:cNvSpPr txBox="1">
            <a:spLocks noChangeArrowheads="1"/>
          </p:cNvSpPr>
          <p:nvPr/>
        </p:nvSpPr>
        <p:spPr bwMode="auto">
          <a:xfrm>
            <a:off x="236538" y="188913"/>
            <a:ext cx="6711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r" rtl="1" eaLnBrk="1" hangingPunct="1"/>
            <a:r>
              <a:rPr lang="zh-CN" altLang="en-US" sz="3200" b="1">
                <a:ea typeface="楷体_GB2312" pitchFamily="49" charset="-122"/>
              </a:rPr>
              <a:t>三、希尔排序（又称缩小增量排序）</a:t>
            </a:r>
          </a:p>
        </p:txBody>
      </p:sp>
      <p:sp>
        <p:nvSpPr>
          <p:cNvPr id="79875" name="Text Box 1027"/>
          <p:cNvSpPr txBox="1">
            <a:spLocks noChangeArrowheads="1"/>
          </p:cNvSpPr>
          <p:nvPr/>
        </p:nvSpPr>
        <p:spPr bwMode="auto">
          <a:xfrm>
            <a:off x="179388" y="908050"/>
            <a:ext cx="8915400"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15000"/>
              </a:lnSpc>
            </a:pPr>
            <a:r>
              <a:rPr lang="zh-CN" altLang="en-US" sz="3200" b="1" dirty="0">
                <a:solidFill>
                  <a:srgbClr val="0000FF"/>
                </a:solidFill>
                <a:ea typeface="楷体_GB2312" pitchFamily="49" charset="-122"/>
              </a:rPr>
              <a:t>基本思想：对待排记录序列先作“宏观”调整，待序列中的记录“基本有序”时再作</a:t>
            </a:r>
            <a:r>
              <a:rPr lang="zh-CN" altLang="en-US" sz="3200" b="1" dirty="0">
                <a:solidFill>
                  <a:srgbClr val="990033"/>
                </a:solidFill>
                <a:ea typeface="楷体_GB2312" pitchFamily="49" charset="-122"/>
              </a:rPr>
              <a:t>直接插入排序</a:t>
            </a:r>
            <a:r>
              <a:rPr lang="zh-CN" altLang="en-US" sz="3200" b="1" dirty="0">
                <a:solidFill>
                  <a:srgbClr val="0000FF"/>
                </a:solidFill>
                <a:ea typeface="楷体_GB2312" pitchFamily="49" charset="-122"/>
              </a:rPr>
              <a:t>。</a:t>
            </a:r>
          </a:p>
        </p:txBody>
      </p:sp>
      <p:sp>
        <p:nvSpPr>
          <p:cNvPr id="79876" name="Text Box 1028"/>
          <p:cNvSpPr txBox="1">
            <a:spLocks noChangeArrowheads="1"/>
          </p:cNvSpPr>
          <p:nvPr/>
        </p:nvSpPr>
        <p:spPr bwMode="auto">
          <a:xfrm>
            <a:off x="236538" y="2924930"/>
            <a:ext cx="85693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0000"/>
              </a:lnSpc>
            </a:pPr>
            <a:r>
              <a:rPr lang="en-US" altLang="zh-CN" sz="3200" b="1" dirty="0">
                <a:ea typeface="楷体_GB2312" pitchFamily="49" charset="-122"/>
              </a:rPr>
              <a:t>     </a:t>
            </a:r>
            <a:r>
              <a:rPr lang="zh-CN" altLang="en-US" sz="3200" b="1" dirty="0">
                <a:ea typeface="楷体_GB2312" pitchFamily="49" charset="-122"/>
              </a:rPr>
              <a:t>所谓“宏观”调整，指的是，关键字较大的记录时“跳跃式”的往后移动，从而使得在进行最后一趟插入排序之前，序列中的关键字已基本有序。具体做法为：</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box(out)">
                                      <p:cBhvr>
                                        <p:cTn id="7" dur="500"/>
                                        <p:tgtEl>
                                          <p:spTgt spid="79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876"/>
                                        </p:tgtEl>
                                        <p:attrNameLst>
                                          <p:attrName>style.visibility</p:attrName>
                                        </p:attrNameLst>
                                      </p:cBhvr>
                                      <p:to>
                                        <p:strVal val="visible"/>
                                      </p:to>
                                    </p:set>
                                    <p:animEffect transition="in" filter="box(in)">
                                      <p:cBhvr>
                                        <p:cTn id="12"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utoUpdateAnimBg="0"/>
      <p:bldP spid="7987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 Box 1026"/>
          <p:cNvSpPr txBox="1">
            <a:spLocks noChangeArrowheads="1"/>
          </p:cNvSpPr>
          <p:nvPr/>
        </p:nvSpPr>
        <p:spPr bwMode="auto">
          <a:xfrm>
            <a:off x="228600" y="171450"/>
            <a:ext cx="8915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9933FF"/>
                </a:solidFill>
                <a:ea typeface="楷体_GB2312" pitchFamily="49" charset="-122"/>
              </a:rPr>
              <a:t>将记录序列分成若干子序列，分别对每个子序列进行插入排序。</a:t>
            </a:r>
            <a:endParaRPr lang="zh-CN" altLang="en-US" sz="3200" b="1">
              <a:ea typeface="楷体_GB2312" pitchFamily="49" charset="-122"/>
            </a:endParaRPr>
          </a:p>
        </p:txBody>
      </p:sp>
      <p:sp>
        <p:nvSpPr>
          <p:cNvPr id="80899" name="Text Box 1027"/>
          <p:cNvSpPr txBox="1">
            <a:spLocks noChangeArrowheads="1"/>
          </p:cNvSpPr>
          <p:nvPr/>
        </p:nvSpPr>
        <p:spPr bwMode="auto">
          <a:xfrm>
            <a:off x="136525" y="4905375"/>
            <a:ext cx="893127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90000"/>
              </a:lnSpc>
            </a:pPr>
            <a:r>
              <a:rPr lang="zh-CN" altLang="en-US" sz="3200" b="1">
                <a:solidFill>
                  <a:srgbClr val="005042"/>
                </a:solidFill>
                <a:ea typeface="楷体_GB2312" pitchFamily="49" charset="-122"/>
              </a:rPr>
              <a:t>其中，</a:t>
            </a:r>
            <a:r>
              <a:rPr lang="en-US" altLang="zh-CN" sz="3200" b="1">
                <a:solidFill>
                  <a:srgbClr val="FF0000"/>
                </a:solidFill>
                <a:ea typeface="楷体_GB2312" pitchFamily="49" charset="-122"/>
              </a:rPr>
              <a:t>d</a:t>
            </a:r>
            <a:r>
              <a:rPr lang="en-US" altLang="zh-CN" sz="3200" b="1">
                <a:ea typeface="楷体_GB2312" pitchFamily="49" charset="-122"/>
              </a:rPr>
              <a:t> </a:t>
            </a:r>
            <a:r>
              <a:rPr lang="zh-CN" altLang="en-US" sz="3200" b="1">
                <a:solidFill>
                  <a:srgbClr val="005042"/>
                </a:solidFill>
                <a:ea typeface="楷体_GB2312" pitchFamily="49" charset="-122"/>
              </a:rPr>
              <a:t>称为增量，它的值在排序过程中从大到小逐渐缩小，直至最后一趟排序</a:t>
            </a:r>
            <a:r>
              <a:rPr lang="zh-CN" altLang="en-US" sz="3200" b="1">
                <a:solidFill>
                  <a:srgbClr val="FF0000"/>
                </a:solidFill>
                <a:ea typeface="楷体_GB2312" pitchFamily="49" charset="-122"/>
              </a:rPr>
              <a:t>减为 </a:t>
            </a:r>
            <a:r>
              <a:rPr lang="en-US" altLang="zh-CN" sz="3200" b="1">
                <a:solidFill>
                  <a:srgbClr val="FF0000"/>
                </a:solidFill>
                <a:ea typeface="楷体_GB2312" pitchFamily="49" charset="-122"/>
              </a:rPr>
              <a:t>1</a:t>
            </a:r>
            <a:r>
              <a:rPr lang="zh-CN" altLang="en-US" sz="3200" b="1">
                <a:ea typeface="楷体_GB2312" pitchFamily="49" charset="-122"/>
              </a:rPr>
              <a:t>。</a:t>
            </a:r>
          </a:p>
        </p:txBody>
      </p:sp>
      <p:sp>
        <p:nvSpPr>
          <p:cNvPr id="80900" name="Text Box 1028"/>
          <p:cNvSpPr txBox="1">
            <a:spLocks noChangeArrowheads="1"/>
          </p:cNvSpPr>
          <p:nvPr/>
        </p:nvSpPr>
        <p:spPr bwMode="auto">
          <a:xfrm>
            <a:off x="212725" y="1541463"/>
            <a:ext cx="88646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0000"/>
              </a:lnSpc>
            </a:pPr>
            <a:r>
              <a:rPr lang="zh-CN" altLang="en-US" sz="3200" b="1">
                <a:solidFill>
                  <a:srgbClr val="005042"/>
                </a:solidFill>
                <a:ea typeface="楷体_GB2312" pitchFamily="49" charset="-122"/>
              </a:rPr>
              <a:t>例如：将 </a:t>
            </a:r>
            <a:r>
              <a:rPr lang="en-US" altLang="zh-CN" sz="3200" b="1">
                <a:solidFill>
                  <a:srgbClr val="005042"/>
                </a:solidFill>
                <a:ea typeface="楷体_GB2312" pitchFamily="49" charset="-122"/>
              </a:rPr>
              <a:t>n </a:t>
            </a:r>
            <a:r>
              <a:rPr lang="zh-CN" altLang="en-US" sz="3200" b="1">
                <a:solidFill>
                  <a:srgbClr val="005042"/>
                </a:solidFill>
                <a:ea typeface="楷体_GB2312" pitchFamily="49" charset="-122"/>
              </a:rPr>
              <a:t>个记录分成 </a:t>
            </a:r>
            <a:r>
              <a:rPr lang="en-US" altLang="zh-CN" sz="3200" b="1">
                <a:solidFill>
                  <a:srgbClr val="005042"/>
                </a:solidFill>
                <a:ea typeface="楷体_GB2312" pitchFamily="49" charset="-122"/>
              </a:rPr>
              <a:t>d </a:t>
            </a:r>
            <a:r>
              <a:rPr lang="zh-CN" altLang="en-US" sz="3200" b="1">
                <a:solidFill>
                  <a:srgbClr val="005042"/>
                </a:solidFill>
                <a:ea typeface="楷体_GB2312" pitchFamily="49" charset="-122"/>
              </a:rPr>
              <a:t>个子序列：</a:t>
            </a:r>
          </a:p>
          <a:p>
            <a:pPr eaLnBrk="1" hangingPunct="1">
              <a:lnSpc>
                <a:spcPct val="120000"/>
              </a:lnSpc>
            </a:pPr>
            <a:r>
              <a:rPr lang="zh-CN" altLang="en-US" sz="3200" b="1">
                <a:solidFill>
                  <a:srgbClr val="005042"/>
                </a:solidFill>
                <a:ea typeface="楷体_GB2312" pitchFamily="49" charset="-122"/>
              </a:rPr>
              <a:t>  </a:t>
            </a:r>
            <a:r>
              <a:rPr lang="en-US" altLang="zh-CN" sz="3200" b="1">
                <a:solidFill>
                  <a:srgbClr val="005042"/>
                </a:solidFill>
                <a:ea typeface="楷体_GB2312" pitchFamily="49" charset="-122"/>
              </a:rPr>
              <a:t>{ R[1]</a:t>
            </a:r>
            <a:r>
              <a:rPr lang="zh-CN" altLang="en-US" sz="3200" b="1">
                <a:solidFill>
                  <a:srgbClr val="005042"/>
                </a:solidFill>
                <a:ea typeface="楷体_GB2312" pitchFamily="49" charset="-122"/>
              </a:rPr>
              <a:t>，</a:t>
            </a:r>
            <a:r>
              <a:rPr lang="en-US" altLang="zh-CN" sz="3200" b="1">
                <a:solidFill>
                  <a:srgbClr val="005042"/>
                </a:solidFill>
                <a:ea typeface="楷体_GB2312" pitchFamily="49" charset="-122"/>
              </a:rPr>
              <a:t>R[1+d]</a:t>
            </a:r>
            <a:r>
              <a:rPr lang="zh-CN" altLang="en-US" sz="3200" b="1">
                <a:solidFill>
                  <a:srgbClr val="005042"/>
                </a:solidFill>
                <a:ea typeface="楷体_GB2312" pitchFamily="49" charset="-122"/>
              </a:rPr>
              <a:t>，</a:t>
            </a:r>
            <a:r>
              <a:rPr lang="en-US" altLang="zh-CN" sz="3200" b="1">
                <a:solidFill>
                  <a:srgbClr val="005042"/>
                </a:solidFill>
                <a:ea typeface="楷体_GB2312" pitchFamily="49" charset="-122"/>
              </a:rPr>
              <a:t>R[1+2d]</a:t>
            </a:r>
            <a:r>
              <a:rPr lang="zh-CN" altLang="en-US" sz="3200" b="1">
                <a:solidFill>
                  <a:srgbClr val="005042"/>
                </a:solidFill>
                <a:ea typeface="楷体_GB2312" pitchFamily="49" charset="-122"/>
              </a:rPr>
              <a:t>，</a:t>
            </a:r>
            <a:r>
              <a:rPr lang="en-US" altLang="zh-CN" sz="3200" b="1">
                <a:solidFill>
                  <a:srgbClr val="005042"/>
                </a:solidFill>
                <a:ea typeface="楷体_GB2312" pitchFamily="49" charset="-122"/>
              </a:rPr>
              <a:t>…</a:t>
            </a:r>
            <a:r>
              <a:rPr lang="zh-CN" altLang="en-US" sz="3200" b="1">
                <a:solidFill>
                  <a:srgbClr val="005042"/>
                </a:solidFill>
                <a:ea typeface="楷体_GB2312" pitchFamily="49" charset="-122"/>
              </a:rPr>
              <a:t>，</a:t>
            </a:r>
            <a:r>
              <a:rPr lang="en-US" altLang="zh-CN" sz="3200" b="1">
                <a:solidFill>
                  <a:srgbClr val="005042"/>
                </a:solidFill>
                <a:ea typeface="楷体_GB2312" pitchFamily="49" charset="-122"/>
              </a:rPr>
              <a:t>R[1+kd] }</a:t>
            </a:r>
          </a:p>
          <a:p>
            <a:pPr eaLnBrk="1" hangingPunct="1">
              <a:lnSpc>
                <a:spcPct val="120000"/>
              </a:lnSpc>
            </a:pPr>
            <a:r>
              <a:rPr lang="en-US" altLang="zh-CN" sz="3200" b="1">
                <a:solidFill>
                  <a:srgbClr val="005042"/>
                </a:solidFill>
                <a:ea typeface="楷体_GB2312" pitchFamily="49" charset="-122"/>
              </a:rPr>
              <a:t>  { R[2]</a:t>
            </a:r>
            <a:r>
              <a:rPr lang="zh-CN" altLang="en-US" sz="3200" b="1">
                <a:solidFill>
                  <a:srgbClr val="005042"/>
                </a:solidFill>
                <a:ea typeface="楷体_GB2312" pitchFamily="49" charset="-122"/>
              </a:rPr>
              <a:t>，</a:t>
            </a:r>
            <a:r>
              <a:rPr lang="en-US" altLang="zh-CN" sz="3200" b="1">
                <a:solidFill>
                  <a:srgbClr val="005042"/>
                </a:solidFill>
                <a:ea typeface="楷体_GB2312" pitchFamily="49" charset="-122"/>
              </a:rPr>
              <a:t>R[2+d]</a:t>
            </a:r>
            <a:r>
              <a:rPr lang="zh-CN" altLang="en-US" sz="3200" b="1">
                <a:solidFill>
                  <a:srgbClr val="005042"/>
                </a:solidFill>
                <a:ea typeface="楷体_GB2312" pitchFamily="49" charset="-122"/>
              </a:rPr>
              <a:t>，</a:t>
            </a:r>
            <a:r>
              <a:rPr lang="en-US" altLang="zh-CN" sz="3200" b="1">
                <a:solidFill>
                  <a:srgbClr val="005042"/>
                </a:solidFill>
                <a:ea typeface="楷体_GB2312" pitchFamily="49" charset="-122"/>
              </a:rPr>
              <a:t>R[2+2d]</a:t>
            </a:r>
            <a:r>
              <a:rPr lang="zh-CN" altLang="en-US" sz="3200" b="1">
                <a:solidFill>
                  <a:srgbClr val="005042"/>
                </a:solidFill>
                <a:ea typeface="楷体_GB2312" pitchFamily="49" charset="-122"/>
              </a:rPr>
              <a:t>，</a:t>
            </a:r>
            <a:r>
              <a:rPr lang="en-US" altLang="zh-CN" sz="3200" b="1">
                <a:solidFill>
                  <a:srgbClr val="005042"/>
                </a:solidFill>
                <a:ea typeface="楷体_GB2312" pitchFamily="49" charset="-122"/>
              </a:rPr>
              <a:t>…</a:t>
            </a:r>
            <a:r>
              <a:rPr lang="zh-CN" altLang="en-US" sz="3200" b="1">
                <a:solidFill>
                  <a:srgbClr val="005042"/>
                </a:solidFill>
                <a:ea typeface="楷体_GB2312" pitchFamily="49" charset="-122"/>
              </a:rPr>
              <a:t>，</a:t>
            </a:r>
            <a:r>
              <a:rPr lang="en-US" altLang="zh-CN" sz="3200" b="1">
                <a:solidFill>
                  <a:srgbClr val="005042"/>
                </a:solidFill>
                <a:ea typeface="楷体_GB2312" pitchFamily="49" charset="-122"/>
              </a:rPr>
              <a:t>R[2+kd] }</a:t>
            </a:r>
          </a:p>
          <a:p>
            <a:pPr eaLnBrk="1" hangingPunct="1">
              <a:lnSpc>
                <a:spcPct val="120000"/>
              </a:lnSpc>
            </a:pPr>
            <a:r>
              <a:rPr lang="en-US" altLang="zh-CN" sz="3200" b="1">
                <a:solidFill>
                  <a:srgbClr val="005042"/>
                </a:solidFill>
                <a:ea typeface="楷体_GB2312" pitchFamily="49" charset="-122"/>
              </a:rPr>
              <a:t>    …</a:t>
            </a:r>
          </a:p>
          <a:p>
            <a:pPr eaLnBrk="1" hangingPunct="1">
              <a:lnSpc>
                <a:spcPct val="120000"/>
              </a:lnSpc>
            </a:pPr>
            <a:r>
              <a:rPr lang="en-US" altLang="zh-CN" sz="3200" b="1">
                <a:solidFill>
                  <a:srgbClr val="005042"/>
                </a:solidFill>
                <a:ea typeface="楷体_GB2312" pitchFamily="49" charset="-122"/>
              </a:rPr>
              <a:t>  { R[d]</a:t>
            </a:r>
            <a:r>
              <a:rPr lang="zh-CN" altLang="en-US" sz="3200" b="1">
                <a:solidFill>
                  <a:srgbClr val="005042"/>
                </a:solidFill>
                <a:ea typeface="楷体_GB2312" pitchFamily="49" charset="-122"/>
              </a:rPr>
              <a:t>，</a:t>
            </a:r>
            <a:r>
              <a:rPr lang="en-US" altLang="zh-CN" sz="3200" b="1">
                <a:solidFill>
                  <a:srgbClr val="005042"/>
                </a:solidFill>
                <a:ea typeface="楷体_GB2312" pitchFamily="49" charset="-122"/>
              </a:rPr>
              <a:t>R[2d]</a:t>
            </a:r>
            <a:r>
              <a:rPr lang="zh-CN" altLang="en-US" sz="3200" b="1">
                <a:solidFill>
                  <a:srgbClr val="005042"/>
                </a:solidFill>
                <a:ea typeface="楷体_GB2312" pitchFamily="49" charset="-122"/>
              </a:rPr>
              <a:t>，</a:t>
            </a:r>
            <a:r>
              <a:rPr lang="en-US" altLang="zh-CN" sz="3200" b="1">
                <a:solidFill>
                  <a:srgbClr val="005042"/>
                </a:solidFill>
                <a:ea typeface="楷体_GB2312" pitchFamily="49" charset="-122"/>
              </a:rPr>
              <a:t>R[3d]</a:t>
            </a:r>
            <a:r>
              <a:rPr lang="zh-CN" altLang="en-US" sz="3200" b="1">
                <a:solidFill>
                  <a:srgbClr val="005042"/>
                </a:solidFill>
                <a:ea typeface="楷体_GB2312" pitchFamily="49" charset="-122"/>
              </a:rPr>
              <a:t>，</a:t>
            </a:r>
            <a:r>
              <a:rPr lang="en-US" altLang="zh-CN" sz="3200" b="1">
                <a:solidFill>
                  <a:srgbClr val="005042"/>
                </a:solidFill>
                <a:ea typeface="楷体_GB2312" pitchFamily="49" charset="-122"/>
              </a:rPr>
              <a:t>…</a:t>
            </a:r>
            <a:r>
              <a:rPr lang="zh-CN" altLang="en-US" sz="3200" b="1">
                <a:solidFill>
                  <a:srgbClr val="005042"/>
                </a:solidFill>
                <a:ea typeface="楷体_GB2312" pitchFamily="49" charset="-122"/>
              </a:rPr>
              <a:t>，</a:t>
            </a:r>
            <a:r>
              <a:rPr lang="en-US" altLang="zh-CN" sz="3200" b="1">
                <a:solidFill>
                  <a:srgbClr val="005042"/>
                </a:solidFill>
                <a:ea typeface="楷体_GB2312" pitchFamily="49" charset="-122"/>
              </a:rPr>
              <a:t>R[kd]</a:t>
            </a:r>
            <a:r>
              <a:rPr lang="zh-CN" altLang="en-US" sz="3200" b="1">
                <a:solidFill>
                  <a:srgbClr val="005042"/>
                </a:solidFill>
                <a:ea typeface="楷体_GB2312" pitchFamily="49" charset="-122"/>
              </a:rPr>
              <a:t>，</a:t>
            </a:r>
            <a:r>
              <a:rPr lang="en-US" altLang="zh-CN" sz="3200" b="1">
                <a:solidFill>
                  <a:srgbClr val="005042"/>
                </a:solidFill>
                <a:ea typeface="楷体_GB2312" pitchFamily="49" charset="-122"/>
              </a:rPr>
              <a:t>R[(k+1)d] }</a:t>
            </a:r>
            <a:endParaRPr lang="en-US" altLang="zh-CN" sz="3200" b="1">
              <a:ea typeface="楷体_GB2312"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blinds(vertical)">
                                      <p:cBhvr>
                                        <p:cTn id="7" dur="500"/>
                                        <p:tgtEl>
                                          <p:spTgt spid="80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80899"/>
                                        </p:tgtEl>
                                        <p:attrNameLst>
                                          <p:attrName>style.visibility</p:attrName>
                                        </p:attrNameLst>
                                      </p:cBhvr>
                                      <p:to>
                                        <p:strVal val="visible"/>
                                      </p:to>
                                    </p:set>
                                    <p:animEffect transition="in" filter="blinds(vertical)">
                                      <p:cBhvr>
                                        <p:cTn id="12" dur="500"/>
                                        <p:tgtEl>
                                          <p:spTgt spid="80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P spid="8090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54" name="Text Box 50"/>
          <p:cNvSpPr txBox="1">
            <a:spLocks noChangeArrowheads="1"/>
          </p:cNvSpPr>
          <p:nvPr/>
        </p:nvSpPr>
        <p:spPr bwMode="auto">
          <a:xfrm>
            <a:off x="179388" y="293688"/>
            <a:ext cx="14081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9933FF"/>
                </a:solidFill>
                <a:ea typeface="楷体_GB2312" pitchFamily="49" charset="-122"/>
              </a:rPr>
              <a:t>例如：</a:t>
            </a:r>
            <a:endParaRPr lang="zh-CN" altLang="en-US" sz="3200" b="1">
              <a:ea typeface="楷体_GB2312" pitchFamily="49" charset="-122"/>
            </a:endParaRPr>
          </a:p>
        </p:txBody>
      </p:sp>
      <p:grpSp>
        <p:nvGrpSpPr>
          <p:cNvPr id="21562" name="Group 58"/>
          <p:cNvGrpSpPr>
            <a:grpSpLocks/>
          </p:cNvGrpSpPr>
          <p:nvPr/>
        </p:nvGrpSpPr>
        <p:grpSpPr bwMode="auto">
          <a:xfrm>
            <a:off x="1985963" y="188913"/>
            <a:ext cx="7194550" cy="701675"/>
            <a:chOff x="768" y="480"/>
            <a:chExt cx="4532" cy="442"/>
          </a:xfrm>
        </p:grpSpPr>
        <p:sp>
          <p:nvSpPr>
            <p:cNvPr id="37973" name="Rectangle 4"/>
            <p:cNvSpPr>
              <a:spLocks noChangeArrowheads="1"/>
            </p:cNvSpPr>
            <p:nvPr/>
          </p:nvSpPr>
          <p:spPr bwMode="auto">
            <a:xfrm>
              <a:off x="816" y="528"/>
              <a:ext cx="4224" cy="384"/>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FF6600"/>
                </a:solidFill>
              </a:endParaRPr>
            </a:p>
          </p:txBody>
        </p:sp>
        <p:sp>
          <p:nvSpPr>
            <p:cNvPr id="37974" name="Line 5"/>
            <p:cNvSpPr>
              <a:spLocks noChangeShapeType="1"/>
            </p:cNvSpPr>
            <p:nvPr/>
          </p:nvSpPr>
          <p:spPr bwMode="auto">
            <a:xfrm>
              <a:off x="1200"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75" name="Line 7"/>
            <p:cNvSpPr>
              <a:spLocks noChangeShapeType="1"/>
            </p:cNvSpPr>
            <p:nvPr/>
          </p:nvSpPr>
          <p:spPr bwMode="auto">
            <a:xfrm>
              <a:off x="1584"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76" name="Line 8"/>
            <p:cNvSpPr>
              <a:spLocks noChangeShapeType="1"/>
            </p:cNvSpPr>
            <p:nvPr/>
          </p:nvSpPr>
          <p:spPr bwMode="auto">
            <a:xfrm>
              <a:off x="1968"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77" name="Line 9"/>
            <p:cNvSpPr>
              <a:spLocks noChangeShapeType="1"/>
            </p:cNvSpPr>
            <p:nvPr/>
          </p:nvSpPr>
          <p:spPr bwMode="auto">
            <a:xfrm>
              <a:off x="2352"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78" name="Line 10"/>
            <p:cNvSpPr>
              <a:spLocks noChangeShapeType="1"/>
            </p:cNvSpPr>
            <p:nvPr/>
          </p:nvSpPr>
          <p:spPr bwMode="auto">
            <a:xfrm>
              <a:off x="2736"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79" name="Line 11"/>
            <p:cNvSpPr>
              <a:spLocks noChangeShapeType="1"/>
            </p:cNvSpPr>
            <p:nvPr/>
          </p:nvSpPr>
          <p:spPr bwMode="auto">
            <a:xfrm>
              <a:off x="3120"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80" name="Line 12"/>
            <p:cNvSpPr>
              <a:spLocks noChangeShapeType="1"/>
            </p:cNvSpPr>
            <p:nvPr/>
          </p:nvSpPr>
          <p:spPr bwMode="auto">
            <a:xfrm>
              <a:off x="3504"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81" name="Line 13"/>
            <p:cNvSpPr>
              <a:spLocks noChangeShapeType="1"/>
            </p:cNvSpPr>
            <p:nvPr/>
          </p:nvSpPr>
          <p:spPr bwMode="auto">
            <a:xfrm>
              <a:off x="3888"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82" name="Line 14"/>
            <p:cNvSpPr>
              <a:spLocks noChangeShapeType="1"/>
            </p:cNvSpPr>
            <p:nvPr/>
          </p:nvSpPr>
          <p:spPr bwMode="auto">
            <a:xfrm>
              <a:off x="4272"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83" name="Line 15"/>
            <p:cNvSpPr>
              <a:spLocks noChangeShapeType="1"/>
            </p:cNvSpPr>
            <p:nvPr/>
          </p:nvSpPr>
          <p:spPr bwMode="auto">
            <a:xfrm>
              <a:off x="4656"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84" name="Text Box 51"/>
            <p:cNvSpPr txBox="1">
              <a:spLocks noChangeArrowheads="1"/>
            </p:cNvSpPr>
            <p:nvPr/>
          </p:nvSpPr>
          <p:spPr bwMode="auto">
            <a:xfrm>
              <a:off x="768" y="480"/>
              <a:ext cx="453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a:solidFill>
                    <a:schemeClr val="accent2"/>
                  </a:solidFill>
                </a:rPr>
                <a:t>16  25 12  30 47 11  23 36  9   18 31</a:t>
              </a:r>
              <a:r>
                <a:rPr lang="en-US" altLang="zh-CN" sz="4000">
                  <a:solidFill>
                    <a:srgbClr val="0000FF"/>
                  </a:solidFill>
                </a:rPr>
                <a:t>   </a:t>
              </a:r>
            </a:p>
          </p:txBody>
        </p:sp>
      </p:grpSp>
      <p:sp>
        <p:nvSpPr>
          <p:cNvPr id="21556" name="Text Box 52"/>
          <p:cNvSpPr txBox="1">
            <a:spLocks noChangeArrowheads="1"/>
          </p:cNvSpPr>
          <p:nvPr/>
        </p:nvSpPr>
        <p:spPr bwMode="auto">
          <a:xfrm>
            <a:off x="539750" y="2447925"/>
            <a:ext cx="56372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solidFill>
                  <a:srgbClr val="0000FF"/>
                </a:solidFill>
                <a:ea typeface="楷体_GB2312" pitchFamily="49" charset="-122"/>
              </a:rPr>
              <a:t> </a:t>
            </a:r>
            <a:r>
              <a:rPr lang="zh-CN" altLang="en-US" sz="3200" b="1">
                <a:solidFill>
                  <a:srgbClr val="005042"/>
                </a:solidFill>
                <a:ea typeface="楷体_GB2312" pitchFamily="49" charset="-122"/>
              </a:rPr>
              <a:t>第一趟希尔排序，设增量 </a:t>
            </a:r>
            <a:r>
              <a:rPr lang="en-US" altLang="zh-CN" sz="3200" b="1">
                <a:solidFill>
                  <a:srgbClr val="A50021"/>
                </a:solidFill>
                <a:ea typeface="楷体_GB2312" pitchFamily="49" charset="-122"/>
              </a:rPr>
              <a:t>d =5</a:t>
            </a:r>
            <a:endParaRPr lang="en-US" altLang="zh-CN" sz="3200" b="1">
              <a:solidFill>
                <a:schemeClr val="tx2"/>
              </a:solidFill>
              <a:ea typeface="楷体_GB2312" pitchFamily="49" charset="-122"/>
            </a:endParaRPr>
          </a:p>
        </p:txBody>
      </p:sp>
      <p:grpSp>
        <p:nvGrpSpPr>
          <p:cNvPr id="21563" name="Group 59"/>
          <p:cNvGrpSpPr>
            <a:grpSpLocks/>
          </p:cNvGrpSpPr>
          <p:nvPr/>
        </p:nvGrpSpPr>
        <p:grpSpPr bwMode="auto">
          <a:xfrm>
            <a:off x="1116013" y="3141663"/>
            <a:ext cx="6940550" cy="701675"/>
            <a:chOff x="768" y="1526"/>
            <a:chExt cx="4372" cy="442"/>
          </a:xfrm>
        </p:grpSpPr>
        <p:sp>
          <p:nvSpPr>
            <p:cNvPr id="37961" name="Rectangle 17"/>
            <p:cNvSpPr>
              <a:spLocks noChangeArrowheads="1"/>
            </p:cNvSpPr>
            <p:nvPr/>
          </p:nvSpPr>
          <p:spPr bwMode="auto">
            <a:xfrm>
              <a:off x="816" y="1536"/>
              <a:ext cx="4224" cy="384"/>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62" name="Line 18"/>
            <p:cNvSpPr>
              <a:spLocks noChangeShapeType="1"/>
            </p:cNvSpPr>
            <p:nvPr/>
          </p:nvSpPr>
          <p:spPr bwMode="auto">
            <a:xfrm>
              <a:off x="1200"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63" name="Line 19"/>
            <p:cNvSpPr>
              <a:spLocks noChangeShapeType="1"/>
            </p:cNvSpPr>
            <p:nvPr/>
          </p:nvSpPr>
          <p:spPr bwMode="auto">
            <a:xfrm>
              <a:off x="1584"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64" name="Line 20"/>
            <p:cNvSpPr>
              <a:spLocks noChangeShapeType="1"/>
            </p:cNvSpPr>
            <p:nvPr/>
          </p:nvSpPr>
          <p:spPr bwMode="auto">
            <a:xfrm>
              <a:off x="1968"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65" name="Line 21"/>
            <p:cNvSpPr>
              <a:spLocks noChangeShapeType="1"/>
            </p:cNvSpPr>
            <p:nvPr/>
          </p:nvSpPr>
          <p:spPr bwMode="auto">
            <a:xfrm>
              <a:off x="2352"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66" name="Line 22"/>
            <p:cNvSpPr>
              <a:spLocks noChangeShapeType="1"/>
            </p:cNvSpPr>
            <p:nvPr/>
          </p:nvSpPr>
          <p:spPr bwMode="auto">
            <a:xfrm>
              <a:off x="2736"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67" name="Line 23"/>
            <p:cNvSpPr>
              <a:spLocks noChangeShapeType="1"/>
            </p:cNvSpPr>
            <p:nvPr/>
          </p:nvSpPr>
          <p:spPr bwMode="auto">
            <a:xfrm>
              <a:off x="3120"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68" name="Line 24"/>
            <p:cNvSpPr>
              <a:spLocks noChangeShapeType="1"/>
            </p:cNvSpPr>
            <p:nvPr/>
          </p:nvSpPr>
          <p:spPr bwMode="auto">
            <a:xfrm>
              <a:off x="3504"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69" name="Line 25"/>
            <p:cNvSpPr>
              <a:spLocks noChangeShapeType="1"/>
            </p:cNvSpPr>
            <p:nvPr/>
          </p:nvSpPr>
          <p:spPr bwMode="auto">
            <a:xfrm>
              <a:off x="3888"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70" name="Line 26"/>
            <p:cNvSpPr>
              <a:spLocks noChangeShapeType="1"/>
            </p:cNvSpPr>
            <p:nvPr/>
          </p:nvSpPr>
          <p:spPr bwMode="auto">
            <a:xfrm>
              <a:off x="4272"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71" name="Line 27"/>
            <p:cNvSpPr>
              <a:spLocks noChangeShapeType="1"/>
            </p:cNvSpPr>
            <p:nvPr/>
          </p:nvSpPr>
          <p:spPr bwMode="auto">
            <a:xfrm>
              <a:off x="4656"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72" name="Text Box 53"/>
            <p:cNvSpPr txBox="1">
              <a:spLocks noChangeArrowheads="1"/>
            </p:cNvSpPr>
            <p:nvPr/>
          </p:nvSpPr>
          <p:spPr bwMode="auto">
            <a:xfrm>
              <a:off x="768" y="1526"/>
              <a:ext cx="437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a:solidFill>
                    <a:srgbClr val="0000FF"/>
                  </a:solidFill>
                </a:rPr>
                <a:t>11  </a:t>
              </a:r>
              <a:r>
                <a:rPr lang="en-US" altLang="zh-CN" sz="3600">
                  <a:solidFill>
                    <a:srgbClr val="FF6600"/>
                  </a:solidFill>
                </a:rPr>
                <a:t>23</a:t>
              </a:r>
              <a:r>
                <a:rPr lang="en-US" altLang="zh-CN" sz="3600">
                  <a:solidFill>
                    <a:srgbClr val="0000FF"/>
                  </a:solidFill>
                </a:rPr>
                <a:t> </a:t>
              </a:r>
              <a:r>
                <a:rPr lang="en-US" altLang="zh-CN" sz="3600">
                  <a:solidFill>
                    <a:srgbClr val="840C26"/>
                  </a:solidFill>
                </a:rPr>
                <a:t>12</a:t>
              </a:r>
              <a:r>
                <a:rPr lang="en-US" altLang="zh-CN" sz="3600">
                  <a:solidFill>
                    <a:srgbClr val="0000FF"/>
                  </a:solidFill>
                </a:rPr>
                <a:t> </a:t>
              </a:r>
              <a:r>
                <a:rPr lang="en-US" altLang="zh-CN" sz="3600">
                  <a:solidFill>
                    <a:srgbClr val="FF6600"/>
                  </a:solidFill>
                </a:rPr>
                <a:t> </a:t>
              </a:r>
              <a:r>
                <a:rPr lang="en-US" altLang="zh-CN" sz="3600">
                  <a:solidFill>
                    <a:srgbClr val="FF99FF"/>
                  </a:solidFill>
                </a:rPr>
                <a:t>9 </a:t>
              </a:r>
              <a:r>
                <a:rPr lang="en-US" altLang="zh-CN" sz="3600">
                  <a:solidFill>
                    <a:srgbClr val="0000FF"/>
                  </a:solidFill>
                </a:rPr>
                <a:t>  </a:t>
              </a:r>
              <a:r>
                <a:rPr lang="en-US" altLang="zh-CN" sz="3600">
                  <a:solidFill>
                    <a:schemeClr val="bg2"/>
                  </a:solidFill>
                </a:rPr>
                <a:t>18</a:t>
              </a:r>
              <a:r>
                <a:rPr lang="en-US" altLang="zh-CN" sz="3600">
                  <a:solidFill>
                    <a:srgbClr val="0000FF"/>
                  </a:solidFill>
                </a:rPr>
                <a:t> 16  </a:t>
              </a:r>
              <a:r>
                <a:rPr lang="en-US" altLang="zh-CN" sz="3600">
                  <a:solidFill>
                    <a:srgbClr val="FF6600"/>
                  </a:solidFill>
                </a:rPr>
                <a:t>25</a:t>
              </a:r>
              <a:r>
                <a:rPr lang="en-US" altLang="zh-CN" sz="3600">
                  <a:solidFill>
                    <a:srgbClr val="FF99FF"/>
                  </a:solidFill>
                </a:rPr>
                <a:t> </a:t>
              </a:r>
              <a:r>
                <a:rPr lang="en-US" altLang="zh-CN" sz="3600">
                  <a:solidFill>
                    <a:srgbClr val="840C26"/>
                  </a:solidFill>
                </a:rPr>
                <a:t>36</a:t>
              </a:r>
              <a:r>
                <a:rPr lang="en-US" altLang="zh-CN" sz="3600">
                  <a:solidFill>
                    <a:srgbClr val="0000FF"/>
                  </a:solidFill>
                </a:rPr>
                <a:t> </a:t>
              </a:r>
              <a:r>
                <a:rPr lang="en-US" altLang="zh-CN" sz="3600">
                  <a:solidFill>
                    <a:srgbClr val="FF99FF"/>
                  </a:solidFill>
                </a:rPr>
                <a:t>30</a:t>
              </a:r>
              <a:r>
                <a:rPr lang="en-US" altLang="zh-CN" sz="3600">
                  <a:solidFill>
                    <a:srgbClr val="0000FF"/>
                  </a:solidFill>
                </a:rPr>
                <a:t>  </a:t>
              </a:r>
              <a:r>
                <a:rPr lang="en-US" altLang="zh-CN" sz="3600">
                  <a:solidFill>
                    <a:schemeClr val="bg2"/>
                  </a:solidFill>
                </a:rPr>
                <a:t>47</a:t>
              </a:r>
              <a:r>
                <a:rPr lang="en-US" altLang="zh-CN" sz="3600">
                  <a:solidFill>
                    <a:srgbClr val="0000FF"/>
                  </a:solidFill>
                </a:rPr>
                <a:t> 31</a:t>
              </a:r>
              <a:r>
                <a:rPr lang="en-US" altLang="zh-CN" sz="4000">
                  <a:solidFill>
                    <a:srgbClr val="0000FF"/>
                  </a:solidFill>
                </a:rPr>
                <a:t> </a:t>
              </a:r>
            </a:p>
          </p:txBody>
        </p:sp>
      </p:grpSp>
      <p:sp>
        <p:nvSpPr>
          <p:cNvPr id="21558" name="Text Box 54"/>
          <p:cNvSpPr txBox="1">
            <a:spLocks noChangeArrowheads="1"/>
          </p:cNvSpPr>
          <p:nvPr/>
        </p:nvSpPr>
        <p:spPr bwMode="auto">
          <a:xfrm>
            <a:off x="395288" y="5143500"/>
            <a:ext cx="56372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005042"/>
                </a:solidFill>
                <a:ea typeface="楷体_GB2312" pitchFamily="49" charset="-122"/>
              </a:rPr>
              <a:t>第二趟希尔排序，设增量 </a:t>
            </a:r>
            <a:r>
              <a:rPr lang="en-US" altLang="zh-CN" sz="3200" b="1">
                <a:solidFill>
                  <a:srgbClr val="A50021"/>
                </a:solidFill>
                <a:ea typeface="楷体_GB2312" pitchFamily="49" charset="-122"/>
              </a:rPr>
              <a:t>d = 3</a:t>
            </a:r>
          </a:p>
        </p:txBody>
      </p:sp>
      <p:grpSp>
        <p:nvGrpSpPr>
          <p:cNvPr id="21564" name="Group 60"/>
          <p:cNvGrpSpPr>
            <a:grpSpLocks/>
          </p:cNvGrpSpPr>
          <p:nvPr/>
        </p:nvGrpSpPr>
        <p:grpSpPr bwMode="auto">
          <a:xfrm>
            <a:off x="1116013" y="5876925"/>
            <a:ext cx="6705600" cy="641350"/>
            <a:chOff x="816" y="2592"/>
            <a:chExt cx="4224" cy="404"/>
          </a:xfrm>
        </p:grpSpPr>
        <p:sp>
          <p:nvSpPr>
            <p:cNvPr id="37949" name="Rectangle 28"/>
            <p:cNvSpPr>
              <a:spLocks noChangeArrowheads="1"/>
            </p:cNvSpPr>
            <p:nvPr/>
          </p:nvSpPr>
          <p:spPr bwMode="auto">
            <a:xfrm>
              <a:off x="816" y="2592"/>
              <a:ext cx="4224" cy="384"/>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50" name="Line 29"/>
            <p:cNvSpPr>
              <a:spLocks noChangeShapeType="1"/>
            </p:cNvSpPr>
            <p:nvPr/>
          </p:nvSpPr>
          <p:spPr bwMode="auto">
            <a:xfrm>
              <a:off x="1200"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51" name="Line 30"/>
            <p:cNvSpPr>
              <a:spLocks noChangeShapeType="1"/>
            </p:cNvSpPr>
            <p:nvPr/>
          </p:nvSpPr>
          <p:spPr bwMode="auto">
            <a:xfrm>
              <a:off x="1584"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52" name="Line 31"/>
            <p:cNvSpPr>
              <a:spLocks noChangeShapeType="1"/>
            </p:cNvSpPr>
            <p:nvPr/>
          </p:nvSpPr>
          <p:spPr bwMode="auto">
            <a:xfrm>
              <a:off x="1968"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53" name="Line 32"/>
            <p:cNvSpPr>
              <a:spLocks noChangeShapeType="1"/>
            </p:cNvSpPr>
            <p:nvPr/>
          </p:nvSpPr>
          <p:spPr bwMode="auto">
            <a:xfrm>
              <a:off x="2352"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54" name="Line 33"/>
            <p:cNvSpPr>
              <a:spLocks noChangeShapeType="1"/>
            </p:cNvSpPr>
            <p:nvPr/>
          </p:nvSpPr>
          <p:spPr bwMode="auto">
            <a:xfrm>
              <a:off x="2736"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55" name="Line 34"/>
            <p:cNvSpPr>
              <a:spLocks noChangeShapeType="1"/>
            </p:cNvSpPr>
            <p:nvPr/>
          </p:nvSpPr>
          <p:spPr bwMode="auto">
            <a:xfrm>
              <a:off x="3120"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56" name="Line 35"/>
            <p:cNvSpPr>
              <a:spLocks noChangeShapeType="1"/>
            </p:cNvSpPr>
            <p:nvPr/>
          </p:nvSpPr>
          <p:spPr bwMode="auto">
            <a:xfrm>
              <a:off x="3504"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57" name="Line 36"/>
            <p:cNvSpPr>
              <a:spLocks noChangeShapeType="1"/>
            </p:cNvSpPr>
            <p:nvPr/>
          </p:nvSpPr>
          <p:spPr bwMode="auto">
            <a:xfrm>
              <a:off x="3888"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58" name="Line 37"/>
            <p:cNvSpPr>
              <a:spLocks noChangeShapeType="1"/>
            </p:cNvSpPr>
            <p:nvPr/>
          </p:nvSpPr>
          <p:spPr bwMode="auto">
            <a:xfrm>
              <a:off x="4272"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59" name="Line 38"/>
            <p:cNvSpPr>
              <a:spLocks noChangeShapeType="1"/>
            </p:cNvSpPr>
            <p:nvPr/>
          </p:nvSpPr>
          <p:spPr bwMode="auto">
            <a:xfrm>
              <a:off x="4656"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60" name="Text Box 55"/>
            <p:cNvSpPr txBox="1">
              <a:spLocks noChangeArrowheads="1"/>
            </p:cNvSpPr>
            <p:nvPr/>
          </p:nvSpPr>
          <p:spPr bwMode="auto">
            <a:xfrm>
              <a:off x="864" y="2592"/>
              <a:ext cx="414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a:solidFill>
                    <a:srgbClr val="0000FF"/>
                  </a:solidFill>
                </a:rPr>
                <a:t>9  </a:t>
              </a:r>
              <a:r>
                <a:rPr lang="en-US" altLang="zh-CN" sz="3600">
                  <a:solidFill>
                    <a:srgbClr val="FF6600"/>
                  </a:solidFill>
                </a:rPr>
                <a:t>18</a:t>
              </a:r>
              <a:r>
                <a:rPr lang="en-US" altLang="zh-CN" sz="3600">
                  <a:solidFill>
                    <a:srgbClr val="0000FF"/>
                  </a:solidFill>
                </a:rPr>
                <a:t>  </a:t>
              </a:r>
              <a:r>
                <a:rPr lang="en-US" altLang="zh-CN" sz="3600">
                  <a:solidFill>
                    <a:srgbClr val="840C26"/>
                  </a:solidFill>
                </a:rPr>
                <a:t>12</a:t>
              </a:r>
              <a:r>
                <a:rPr lang="en-US" altLang="zh-CN" sz="3600">
                  <a:solidFill>
                    <a:srgbClr val="0000FF"/>
                  </a:solidFill>
                </a:rPr>
                <a:t>  11 </a:t>
              </a:r>
              <a:r>
                <a:rPr lang="en-US" altLang="zh-CN" sz="3600">
                  <a:solidFill>
                    <a:srgbClr val="FF6600"/>
                  </a:solidFill>
                </a:rPr>
                <a:t>23</a:t>
              </a:r>
              <a:r>
                <a:rPr lang="en-US" altLang="zh-CN" sz="3600">
                  <a:solidFill>
                    <a:srgbClr val="0000FF"/>
                  </a:solidFill>
                </a:rPr>
                <a:t> </a:t>
              </a:r>
              <a:r>
                <a:rPr lang="en-US" altLang="zh-CN" sz="3600">
                  <a:solidFill>
                    <a:srgbClr val="840C26"/>
                  </a:solidFill>
                </a:rPr>
                <a:t>16</a:t>
              </a:r>
              <a:r>
                <a:rPr lang="en-US" altLang="zh-CN" sz="3600">
                  <a:solidFill>
                    <a:srgbClr val="0000FF"/>
                  </a:solidFill>
                </a:rPr>
                <a:t> 25  </a:t>
              </a:r>
              <a:r>
                <a:rPr lang="en-US" altLang="zh-CN" sz="3600">
                  <a:solidFill>
                    <a:srgbClr val="FF6600"/>
                  </a:solidFill>
                </a:rPr>
                <a:t>31</a:t>
              </a:r>
              <a:r>
                <a:rPr lang="en-US" altLang="zh-CN" sz="3600">
                  <a:solidFill>
                    <a:srgbClr val="0000FF"/>
                  </a:solidFill>
                </a:rPr>
                <a:t> </a:t>
              </a:r>
              <a:r>
                <a:rPr lang="en-US" altLang="zh-CN" sz="3600">
                  <a:solidFill>
                    <a:srgbClr val="840C26"/>
                  </a:solidFill>
                </a:rPr>
                <a:t>30</a:t>
              </a:r>
              <a:r>
                <a:rPr lang="en-US" altLang="zh-CN" sz="3600">
                  <a:solidFill>
                    <a:srgbClr val="0000FF"/>
                  </a:solidFill>
                </a:rPr>
                <a:t> 47 </a:t>
              </a:r>
              <a:r>
                <a:rPr lang="en-US" altLang="zh-CN" sz="3600">
                  <a:solidFill>
                    <a:srgbClr val="FF6600"/>
                  </a:solidFill>
                </a:rPr>
                <a:t>36</a:t>
              </a:r>
              <a:endParaRPr lang="en-US" altLang="zh-CN" sz="4000">
                <a:solidFill>
                  <a:srgbClr val="0000FF"/>
                </a:solidFill>
              </a:endParaRPr>
            </a:p>
          </p:txBody>
        </p:sp>
      </p:grpSp>
      <p:grpSp>
        <p:nvGrpSpPr>
          <p:cNvPr id="21581" name="Group 77"/>
          <p:cNvGrpSpPr>
            <a:grpSpLocks/>
          </p:cNvGrpSpPr>
          <p:nvPr/>
        </p:nvGrpSpPr>
        <p:grpSpPr bwMode="auto">
          <a:xfrm>
            <a:off x="2386013" y="839788"/>
            <a:ext cx="6048375" cy="1296987"/>
            <a:chOff x="1020" y="890"/>
            <a:chExt cx="3810" cy="817"/>
          </a:xfrm>
        </p:grpSpPr>
        <p:sp>
          <p:nvSpPr>
            <p:cNvPr id="37944" name="Line 64"/>
            <p:cNvSpPr>
              <a:spLocks noChangeShapeType="1"/>
            </p:cNvSpPr>
            <p:nvPr/>
          </p:nvSpPr>
          <p:spPr bwMode="auto">
            <a:xfrm>
              <a:off x="2971" y="935"/>
              <a:ext cx="0" cy="726"/>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7945" name="Group 76"/>
            <p:cNvGrpSpPr>
              <a:grpSpLocks/>
            </p:cNvGrpSpPr>
            <p:nvPr/>
          </p:nvGrpSpPr>
          <p:grpSpPr bwMode="auto">
            <a:xfrm>
              <a:off x="1020" y="890"/>
              <a:ext cx="3810" cy="817"/>
              <a:chOff x="1020" y="1917"/>
              <a:chExt cx="3810" cy="470"/>
            </a:xfrm>
          </p:grpSpPr>
          <p:sp>
            <p:nvSpPr>
              <p:cNvPr id="37946" name="Line 62"/>
              <p:cNvSpPr>
                <a:spLocks noChangeShapeType="1"/>
              </p:cNvSpPr>
              <p:nvPr/>
            </p:nvSpPr>
            <p:spPr bwMode="auto">
              <a:xfrm>
                <a:off x="1020" y="1933"/>
                <a:ext cx="0" cy="454"/>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7" name="Line 63"/>
              <p:cNvSpPr>
                <a:spLocks noChangeShapeType="1"/>
              </p:cNvSpPr>
              <p:nvPr/>
            </p:nvSpPr>
            <p:spPr bwMode="auto">
              <a:xfrm flipV="1">
                <a:off x="1020" y="2355"/>
                <a:ext cx="3810" cy="16"/>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8" name="Line 65"/>
              <p:cNvSpPr>
                <a:spLocks noChangeShapeType="1"/>
              </p:cNvSpPr>
              <p:nvPr/>
            </p:nvSpPr>
            <p:spPr bwMode="auto">
              <a:xfrm>
                <a:off x="4830" y="1917"/>
                <a:ext cx="0" cy="454"/>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1575" name="Group 71"/>
          <p:cNvGrpSpPr>
            <a:grpSpLocks/>
          </p:cNvGrpSpPr>
          <p:nvPr/>
        </p:nvGrpSpPr>
        <p:grpSpPr bwMode="auto">
          <a:xfrm>
            <a:off x="3033713" y="911225"/>
            <a:ext cx="3097212" cy="936625"/>
            <a:chOff x="1428" y="1930"/>
            <a:chExt cx="1951" cy="457"/>
          </a:xfrm>
        </p:grpSpPr>
        <p:sp>
          <p:nvSpPr>
            <p:cNvPr id="37941" name="Line 66"/>
            <p:cNvSpPr>
              <a:spLocks noChangeShapeType="1"/>
            </p:cNvSpPr>
            <p:nvPr/>
          </p:nvSpPr>
          <p:spPr bwMode="auto">
            <a:xfrm>
              <a:off x="1428" y="1933"/>
              <a:ext cx="0" cy="454"/>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2" name="Line 68"/>
            <p:cNvSpPr>
              <a:spLocks noChangeShapeType="1"/>
            </p:cNvSpPr>
            <p:nvPr/>
          </p:nvSpPr>
          <p:spPr bwMode="auto">
            <a:xfrm>
              <a:off x="3360" y="1930"/>
              <a:ext cx="0" cy="454"/>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3" name="Line 70"/>
            <p:cNvSpPr>
              <a:spLocks noChangeShapeType="1"/>
            </p:cNvSpPr>
            <p:nvPr/>
          </p:nvSpPr>
          <p:spPr bwMode="auto">
            <a:xfrm>
              <a:off x="1428" y="2387"/>
              <a:ext cx="1951"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76" name="Group 72"/>
          <p:cNvGrpSpPr>
            <a:grpSpLocks/>
          </p:cNvGrpSpPr>
          <p:nvPr/>
        </p:nvGrpSpPr>
        <p:grpSpPr bwMode="auto">
          <a:xfrm>
            <a:off x="3609975" y="911225"/>
            <a:ext cx="3097213" cy="647700"/>
            <a:chOff x="1428" y="1930"/>
            <a:chExt cx="1951" cy="457"/>
          </a:xfrm>
        </p:grpSpPr>
        <p:sp>
          <p:nvSpPr>
            <p:cNvPr id="37938" name="Line 73"/>
            <p:cNvSpPr>
              <a:spLocks noChangeShapeType="1"/>
            </p:cNvSpPr>
            <p:nvPr/>
          </p:nvSpPr>
          <p:spPr bwMode="auto">
            <a:xfrm>
              <a:off x="1428" y="1933"/>
              <a:ext cx="0" cy="454"/>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9" name="Line 74"/>
            <p:cNvSpPr>
              <a:spLocks noChangeShapeType="1"/>
            </p:cNvSpPr>
            <p:nvPr/>
          </p:nvSpPr>
          <p:spPr bwMode="auto">
            <a:xfrm>
              <a:off x="3360" y="1930"/>
              <a:ext cx="0" cy="454"/>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0" name="Line 75"/>
            <p:cNvSpPr>
              <a:spLocks noChangeShapeType="1"/>
            </p:cNvSpPr>
            <p:nvPr/>
          </p:nvSpPr>
          <p:spPr bwMode="auto">
            <a:xfrm>
              <a:off x="1428" y="2387"/>
              <a:ext cx="195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82" name="Group 78"/>
          <p:cNvGrpSpPr>
            <a:grpSpLocks/>
          </p:cNvGrpSpPr>
          <p:nvPr/>
        </p:nvGrpSpPr>
        <p:grpSpPr bwMode="auto">
          <a:xfrm>
            <a:off x="4186238" y="911225"/>
            <a:ext cx="3097212" cy="431800"/>
            <a:chOff x="1428" y="1930"/>
            <a:chExt cx="1951" cy="457"/>
          </a:xfrm>
        </p:grpSpPr>
        <p:sp>
          <p:nvSpPr>
            <p:cNvPr id="37935" name="Line 79"/>
            <p:cNvSpPr>
              <a:spLocks noChangeShapeType="1"/>
            </p:cNvSpPr>
            <p:nvPr/>
          </p:nvSpPr>
          <p:spPr bwMode="auto">
            <a:xfrm>
              <a:off x="1428" y="1933"/>
              <a:ext cx="0" cy="45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6" name="Line 80"/>
            <p:cNvSpPr>
              <a:spLocks noChangeShapeType="1"/>
            </p:cNvSpPr>
            <p:nvPr/>
          </p:nvSpPr>
          <p:spPr bwMode="auto">
            <a:xfrm>
              <a:off x="3360" y="1930"/>
              <a:ext cx="0" cy="45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7" name="Line 81"/>
            <p:cNvSpPr>
              <a:spLocks noChangeShapeType="1"/>
            </p:cNvSpPr>
            <p:nvPr/>
          </p:nvSpPr>
          <p:spPr bwMode="auto">
            <a:xfrm>
              <a:off x="1428" y="2387"/>
              <a:ext cx="1951"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86" name="Group 82"/>
          <p:cNvGrpSpPr>
            <a:grpSpLocks/>
          </p:cNvGrpSpPr>
          <p:nvPr/>
        </p:nvGrpSpPr>
        <p:grpSpPr bwMode="auto">
          <a:xfrm>
            <a:off x="4833938" y="911225"/>
            <a:ext cx="3097212" cy="215900"/>
            <a:chOff x="1428" y="1930"/>
            <a:chExt cx="1951" cy="457"/>
          </a:xfrm>
        </p:grpSpPr>
        <p:sp>
          <p:nvSpPr>
            <p:cNvPr id="37932" name="Line 83"/>
            <p:cNvSpPr>
              <a:spLocks noChangeShapeType="1"/>
            </p:cNvSpPr>
            <p:nvPr/>
          </p:nvSpPr>
          <p:spPr bwMode="auto">
            <a:xfrm>
              <a:off x="1428" y="1933"/>
              <a:ext cx="0" cy="454"/>
            </a:xfrm>
            <a:prstGeom prst="line">
              <a:avLst/>
            </a:prstGeom>
            <a:noFill/>
            <a:ln w="3810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3" name="Line 84"/>
            <p:cNvSpPr>
              <a:spLocks noChangeShapeType="1"/>
            </p:cNvSpPr>
            <p:nvPr/>
          </p:nvSpPr>
          <p:spPr bwMode="auto">
            <a:xfrm>
              <a:off x="3360" y="1930"/>
              <a:ext cx="0" cy="454"/>
            </a:xfrm>
            <a:prstGeom prst="line">
              <a:avLst/>
            </a:prstGeom>
            <a:noFill/>
            <a:ln w="3810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4" name="Line 85"/>
            <p:cNvSpPr>
              <a:spLocks noChangeShapeType="1"/>
            </p:cNvSpPr>
            <p:nvPr/>
          </p:nvSpPr>
          <p:spPr bwMode="auto">
            <a:xfrm>
              <a:off x="1428" y="2387"/>
              <a:ext cx="1951" cy="0"/>
            </a:xfrm>
            <a:prstGeom prst="line">
              <a:avLst/>
            </a:prstGeom>
            <a:noFill/>
            <a:ln w="3810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98" name="Group 94"/>
          <p:cNvGrpSpPr>
            <a:grpSpLocks/>
          </p:cNvGrpSpPr>
          <p:nvPr/>
        </p:nvGrpSpPr>
        <p:grpSpPr bwMode="auto">
          <a:xfrm>
            <a:off x="1403350" y="3689350"/>
            <a:ext cx="5616575" cy="1279525"/>
            <a:chOff x="884" y="2324"/>
            <a:chExt cx="3538" cy="806"/>
          </a:xfrm>
        </p:grpSpPr>
        <p:sp>
          <p:nvSpPr>
            <p:cNvPr id="37927" name="Line 87"/>
            <p:cNvSpPr>
              <a:spLocks noChangeShapeType="1"/>
            </p:cNvSpPr>
            <p:nvPr/>
          </p:nvSpPr>
          <p:spPr bwMode="auto">
            <a:xfrm>
              <a:off x="2064" y="2387"/>
              <a:ext cx="0" cy="726"/>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8" name="Line 89"/>
            <p:cNvSpPr>
              <a:spLocks noChangeShapeType="1"/>
            </p:cNvSpPr>
            <p:nvPr/>
          </p:nvSpPr>
          <p:spPr bwMode="auto">
            <a:xfrm>
              <a:off x="884" y="2324"/>
              <a:ext cx="0" cy="789"/>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9" name="Line 91"/>
            <p:cNvSpPr>
              <a:spLocks noChangeShapeType="1"/>
            </p:cNvSpPr>
            <p:nvPr/>
          </p:nvSpPr>
          <p:spPr bwMode="auto">
            <a:xfrm>
              <a:off x="3288" y="2341"/>
              <a:ext cx="0" cy="789"/>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0" name="Line 92"/>
            <p:cNvSpPr>
              <a:spLocks noChangeShapeType="1"/>
            </p:cNvSpPr>
            <p:nvPr/>
          </p:nvSpPr>
          <p:spPr bwMode="auto">
            <a:xfrm>
              <a:off x="4422" y="2341"/>
              <a:ext cx="0" cy="789"/>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1" name="Line 93"/>
            <p:cNvSpPr>
              <a:spLocks noChangeShapeType="1"/>
            </p:cNvSpPr>
            <p:nvPr/>
          </p:nvSpPr>
          <p:spPr bwMode="auto">
            <a:xfrm>
              <a:off x="884" y="3113"/>
              <a:ext cx="3538"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606" name="Group 102"/>
          <p:cNvGrpSpPr>
            <a:grpSpLocks/>
          </p:cNvGrpSpPr>
          <p:nvPr/>
        </p:nvGrpSpPr>
        <p:grpSpPr bwMode="auto">
          <a:xfrm>
            <a:off x="2124075" y="3789363"/>
            <a:ext cx="5472113" cy="936625"/>
            <a:chOff x="1338" y="2387"/>
            <a:chExt cx="3447" cy="590"/>
          </a:xfrm>
        </p:grpSpPr>
        <p:sp>
          <p:nvSpPr>
            <p:cNvPr id="37922" name="Line 96"/>
            <p:cNvSpPr>
              <a:spLocks noChangeShapeType="1"/>
            </p:cNvSpPr>
            <p:nvPr/>
          </p:nvSpPr>
          <p:spPr bwMode="auto">
            <a:xfrm>
              <a:off x="1338" y="2391"/>
              <a:ext cx="0" cy="586"/>
            </a:xfrm>
            <a:prstGeom prst="line">
              <a:avLst/>
            </a:prstGeom>
            <a:noFill/>
            <a:ln w="3810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3" name="Line 97"/>
            <p:cNvSpPr>
              <a:spLocks noChangeShapeType="1"/>
            </p:cNvSpPr>
            <p:nvPr/>
          </p:nvSpPr>
          <p:spPr bwMode="auto">
            <a:xfrm>
              <a:off x="2517" y="2387"/>
              <a:ext cx="0" cy="586"/>
            </a:xfrm>
            <a:prstGeom prst="line">
              <a:avLst/>
            </a:prstGeom>
            <a:noFill/>
            <a:ln w="3810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4" name="Line 99"/>
            <p:cNvSpPr>
              <a:spLocks noChangeShapeType="1"/>
            </p:cNvSpPr>
            <p:nvPr/>
          </p:nvSpPr>
          <p:spPr bwMode="auto">
            <a:xfrm>
              <a:off x="3651" y="2387"/>
              <a:ext cx="0" cy="586"/>
            </a:xfrm>
            <a:prstGeom prst="line">
              <a:avLst/>
            </a:prstGeom>
            <a:noFill/>
            <a:ln w="3810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5" name="Line 100"/>
            <p:cNvSpPr>
              <a:spLocks noChangeShapeType="1"/>
            </p:cNvSpPr>
            <p:nvPr/>
          </p:nvSpPr>
          <p:spPr bwMode="auto">
            <a:xfrm>
              <a:off x="4785" y="2387"/>
              <a:ext cx="0" cy="586"/>
            </a:xfrm>
            <a:prstGeom prst="line">
              <a:avLst/>
            </a:prstGeom>
            <a:noFill/>
            <a:ln w="3810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6" name="Line 101"/>
            <p:cNvSpPr>
              <a:spLocks noChangeShapeType="1"/>
            </p:cNvSpPr>
            <p:nvPr/>
          </p:nvSpPr>
          <p:spPr bwMode="auto">
            <a:xfrm>
              <a:off x="1338" y="2976"/>
              <a:ext cx="3447" cy="0"/>
            </a:xfrm>
            <a:prstGeom prst="line">
              <a:avLst/>
            </a:prstGeom>
            <a:noFill/>
            <a:ln w="3810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613" name="Group 109"/>
          <p:cNvGrpSpPr>
            <a:grpSpLocks/>
          </p:cNvGrpSpPr>
          <p:nvPr/>
        </p:nvGrpSpPr>
        <p:grpSpPr bwMode="auto">
          <a:xfrm>
            <a:off x="2700338" y="3789363"/>
            <a:ext cx="3744912" cy="647700"/>
            <a:chOff x="1730" y="3748"/>
            <a:chExt cx="2359" cy="408"/>
          </a:xfrm>
        </p:grpSpPr>
        <p:sp>
          <p:nvSpPr>
            <p:cNvPr id="37918" name="Line 104"/>
            <p:cNvSpPr>
              <a:spLocks noChangeShapeType="1"/>
            </p:cNvSpPr>
            <p:nvPr/>
          </p:nvSpPr>
          <p:spPr bwMode="auto">
            <a:xfrm>
              <a:off x="1746" y="3751"/>
              <a:ext cx="0" cy="405"/>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9" name="Line 105"/>
            <p:cNvSpPr>
              <a:spLocks noChangeShapeType="1"/>
            </p:cNvSpPr>
            <p:nvPr/>
          </p:nvSpPr>
          <p:spPr bwMode="auto">
            <a:xfrm>
              <a:off x="2925" y="3748"/>
              <a:ext cx="0" cy="405"/>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0" name="Line 106"/>
            <p:cNvSpPr>
              <a:spLocks noChangeShapeType="1"/>
            </p:cNvSpPr>
            <p:nvPr/>
          </p:nvSpPr>
          <p:spPr bwMode="auto">
            <a:xfrm>
              <a:off x="4059" y="3748"/>
              <a:ext cx="0" cy="405"/>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1" name="Line 108"/>
            <p:cNvSpPr>
              <a:spLocks noChangeShapeType="1"/>
            </p:cNvSpPr>
            <p:nvPr/>
          </p:nvSpPr>
          <p:spPr bwMode="auto">
            <a:xfrm>
              <a:off x="1730" y="4155"/>
              <a:ext cx="2359" cy="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615" name="Rectangle 111"/>
          <p:cNvSpPr>
            <a:spLocks noChangeArrowheads="1"/>
          </p:cNvSpPr>
          <p:nvPr/>
        </p:nvSpPr>
        <p:spPr bwMode="auto">
          <a:xfrm>
            <a:off x="2068513" y="285750"/>
            <a:ext cx="590550" cy="5794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990033"/>
                </a:solidFill>
              </a:rPr>
              <a:t>11</a:t>
            </a:r>
          </a:p>
        </p:txBody>
      </p:sp>
      <p:sp>
        <p:nvSpPr>
          <p:cNvPr id="21618" name="Rectangle 114"/>
          <p:cNvSpPr>
            <a:spLocks noChangeArrowheads="1"/>
          </p:cNvSpPr>
          <p:nvPr/>
        </p:nvSpPr>
        <p:spPr bwMode="auto">
          <a:xfrm>
            <a:off x="5122863" y="273050"/>
            <a:ext cx="590550" cy="5794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990033"/>
                </a:solidFill>
              </a:rPr>
              <a:t>16</a:t>
            </a:r>
          </a:p>
        </p:txBody>
      </p:sp>
      <p:sp>
        <p:nvSpPr>
          <p:cNvPr id="21620" name="Rectangle 116"/>
          <p:cNvSpPr>
            <a:spLocks noChangeArrowheads="1"/>
          </p:cNvSpPr>
          <p:nvPr/>
        </p:nvSpPr>
        <p:spPr bwMode="auto">
          <a:xfrm>
            <a:off x="2687638" y="273050"/>
            <a:ext cx="5905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FF6600"/>
                </a:solidFill>
              </a:rPr>
              <a:t>23</a:t>
            </a:r>
          </a:p>
        </p:txBody>
      </p:sp>
      <p:sp>
        <p:nvSpPr>
          <p:cNvPr id="21622" name="Rectangle 118"/>
          <p:cNvSpPr>
            <a:spLocks noChangeArrowheads="1"/>
          </p:cNvSpPr>
          <p:nvPr/>
        </p:nvSpPr>
        <p:spPr bwMode="auto">
          <a:xfrm>
            <a:off x="5724525" y="273050"/>
            <a:ext cx="5905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FF6600"/>
                </a:solidFill>
              </a:rPr>
              <a:t>25</a:t>
            </a:r>
          </a:p>
        </p:txBody>
      </p:sp>
      <p:sp>
        <p:nvSpPr>
          <p:cNvPr id="21624" name="Rectangle 120"/>
          <p:cNvSpPr>
            <a:spLocks noChangeArrowheads="1"/>
          </p:cNvSpPr>
          <p:nvPr/>
        </p:nvSpPr>
        <p:spPr bwMode="auto">
          <a:xfrm>
            <a:off x="3983038" y="273050"/>
            <a:ext cx="504825" cy="579438"/>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chemeClr val="tx2"/>
                </a:solidFill>
              </a:rPr>
              <a:t>9</a:t>
            </a:r>
          </a:p>
        </p:txBody>
      </p:sp>
      <p:sp>
        <p:nvSpPr>
          <p:cNvPr id="21626" name="Rectangle 122"/>
          <p:cNvSpPr>
            <a:spLocks noChangeArrowheads="1"/>
          </p:cNvSpPr>
          <p:nvPr/>
        </p:nvSpPr>
        <p:spPr bwMode="auto">
          <a:xfrm>
            <a:off x="6948488" y="273050"/>
            <a:ext cx="590550" cy="579438"/>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30</a:t>
            </a:r>
          </a:p>
        </p:txBody>
      </p:sp>
      <p:sp>
        <p:nvSpPr>
          <p:cNvPr id="21628" name="Rectangle 124"/>
          <p:cNvSpPr>
            <a:spLocks noChangeArrowheads="1"/>
          </p:cNvSpPr>
          <p:nvPr/>
        </p:nvSpPr>
        <p:spPr bwMode="auto">
          <a:xfrm>
            <a:off x="4513263" y="273050"/>
            <a:ext cx="5905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2"/>
                </a:solidFill>
              </a:rPr>
              <a:t>18</a:t>
            </a:r>
          </a:p>
        </p:txBody>
      </p:sp>
      <p:sp>
        <p:nvSpPr>
          <p:cNvPr id="21630" name="Rectangle 126"/>
          <p:cNvSpPr>
            <a:spLocks noChangeArrowheads="1"/>
          </p:cNvSpPr>
          <p:nvPr/>
        </p:nvSpPr>
        <p:spPr bwMode="auto">
          <a:xfrm>
            <a:off x="7550150" y="273050"/>
            <a:ext cx="5905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2"/>
                </a:solidFill>
              </a:rPr>
              <a:t>47</a:t>
            </a:r>
          </a:p>
        </p:txBody>
      </p:sp>
      <p:sp>
        <p:nvSpPr>
          <p:cNvPr id="21632" name="Rectangle 128"/>
          <p:cNvSpPr>
            <a:spLocks noChangeArrowheads="1"/>
          </p:cNvSpPr>
          <p:nvPr/>
        </p:nvSpPr>
        <p:spPr bwMode="auto">
          <a:xfrm>
            <a:off x="1284288" y="3167063"/>
            <a:ext cx="3873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0000FF"/>
                </a:solidFill>
              </a:rPr>
              <a:t>9</a:t>
            </a:r>
          </a:p>
        </p:txBody>
      </p:sp>
      <p:sp>
        <p:nvSpPr>
          <p:cNvPr id="21634" name="Rectangle 130"/>
          <p:cNvSpPr>
            <a:spLocks noChangeArrowheads="1"/>
          </p:cNvSpPr>
          <p:nvPr/>
        </p:nvSpPr>
        <p:spPr bwMode="auto">
          <a:xfrm>
            <a:off x="3033713" y="3162300"/>
            <a:ext cx="5905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0000FF"/>
                </a:solidFill>
              </a:rPr>
              <a:t>11</a:t>
            </a:r>
          </a:p>
        </p:txBody>
      </p:sp>
      <p:sp>
        <p:nvSpPr>
          <p:cNvPr id="21636" name="Rectangle 132"/>
          <p:cNvSpPr>
            <a:spLocks noChangeArrowheads="1"/>
          </p:cNvSpPr>
          <p:nvPr/>
        </p:nvSpPr>
        <p:spPr bwMode="auto">
          <a:xfrm>
            <a:off x="1809750" y="3175000"/>
            <a:ext cx="5905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FF6600"/>
                </a:solidFill>
              </a:rPr>
              <a:t>18</a:t>
            </a:r>
          </a:p>
        </p:txBody>
      </p:sp>
      <p:sp>
        <p:nvSpPr>
          <p:cNvPr id="21638" name="Rectangle 134"/>
          <p:cNvSpPr>
            <a:spLocks noChangeArrowheads="1"/>
          </p:cNvSpPr>
          <p:nvPr/>
        </p:nvSpPr>
        <p:spPr bwMode="auto">
          <a:xfrm>
            <a:off x="3644900" y="3167063"/>
            <a:ext cx="5905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FF6600"/>
                </a:solidFill>
              </a:rPr>
              <a:t>23</a:t>
            </a:r>
          </a:p>
        </p:txBody>
      </p:sp>
      <p:sp>
        <p:nvSpPr>
          <p:cNvPr id="21640" name="Rectangle 136"/>
          <p:cNvSpPr>
            <a:spLocks noChangeArrowheads="1"/>
          </p:cNvSpPr>
          <p:nvPr/>
        </p:nvSpPr>
        <p:spPr bwMode="auto">
          <a:xfrm>
            <a:off x="5473700" y="3162300"/>
            <a:ext cx="5905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FF6600"/>
                </a:solidFill>
              </a:rPr>
              <a:t>31</a:t>
            </a:r>
          </a:p>
        </p:txBody>
      </p:sp>
      <p:sp>
        <p:nvSpPr>
          <p:cNvPr id="21642" name="Rectangle 138"/>
          <p:cNvSpPr>
            <a:spLocks noChangeArrowheads="1"/>
          </p:cNvSpPr>
          <p:nvPr/>
        </p:nvSpPr>
        <p:spPr bwMode="auto">
          <a:xfrm>
            <a:off x="7286625" y="3167063"/>
            <a:ext cx="5905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FF6600"/>
                </a:solidFill>
              </a:rPr>
              <a:t>36</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1554"/>
                                        </p:tgtEl>
                                        <p:attrNameLst>
                                          <p:attrName>style.visibility</p:attrName>
                                        </p:attrNameLst>
                                      </p:cBhvr>
                                      <p:to>
                                        <p:strVal val="visible"/>
                                      </p:to>
                                    </p:set>
                                    <p:anim calcmode="lin" valueType="num">
                                      <p:cBhvr additive="base">
                                        <p:cTn id="7" dur="500" fill="hold"/>
                                        <p:tgtEl>
                                          <p:spTgt spid="21554"/>
                                        </p:tgtEl>
                                        <p:attrNameLst>
                                          <p:attrName>ppt_x</p:attrName>
                                        </p:attrNameLst>
                                      </p:cBhvr>
                                      <p:tavLst>
                                        <p:tav tm="0">
                                          <p:val>
                                            <p:strVal val="#ppt_x"/>
                                          </p:val>
                                        </p:tav>
                                        <p:tav tm="100000">
                                          <p:val>
                                            <p:strVal val="#ppt_x"/>
                                          </p:val>
                                        </p:tav>
                                      </p:tavLst>
                                    </p:anim>
                                    <p:anim calcmode="lin" valueType="num">
                                      <p:cBhvr additive="base">
                                        <p:cTn id="8" dur="500" fill="hold"/>
                                        <p:tgtEl>
                                          <p:spTgt spid="2155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1562"/>
                                        </p:tgtEl>
                                        <p:attrNameLst>
                                          <p:attrName>style.visibility</p:attrName>
                                        </p:attrNameLst>
                                      </p:cBhvr>
                                      <p:to>
                                        <p:strVal val="visible"/>
                                      </p:to>
                                    </p:set>
                                    <p:animEffect transition="in" filter="wipe(left)">
                                      <p:cBhvr>
                                        <p:cTn id="13" dur="2000"/>
                                        <p:tgtEl>
                                          <p:spTgt spid="2156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556"/>
                                        </p:tgtEl>
                                        <p:attrNameLst>
                                          <p:attrName>style.visibility</p:attrName>
                                        </p:attrNameLst>
                                      </p:cBhvr>
                                      <p:to>
                                        <p:strVal val="visible"/>
                                      </p:to>
                                    </p:set>
                                    <p:animEffect transition="in" filter="wipe(left)">
                                      <p:cBhvr>
                                        <p:cTn id="18" dur="500"/>
                                        <p:tgtEl>
                                          <p:spTgt spid="2155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1581"/>
                                        </p:tgtEl>
                                        <p:attrNameLst>
                                          <p:attrName>style.visibility</p:attrName>
                                        </p:attrNameLst>
                                      </p:cBhvr>
                                      <p:to>
                                        <p:strVal val="visible"/>
                                      </p:to>
                                    </p:set>
                                    <p:animEffect transition="in" filter="blinds(horizontal)">
                                      <p:cBhvr>
                                        <p:cTn id="23" dur="500"/>
                                        <p:tgtEl>
                                          <p:spTgt spid="2158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1615"/>
                                        </p:tgtEl>
                                        <p:attrNameLst>
                                          <p:attrName>style.visibility</p:attrName>
                                        </p:attrNameLst>
                                      </p:cBhvr>
                                      <p:to>
                                        <p:strVal val="visible"/>
                                      </p:to>
                                    </p:set>
                                    <p:animEffect transition="in" filter="blinds(horizontal)">
                                      <p:cBhvr>
                                        <p:cTn id="28" dur="500"/>
                                        <p:tgtEl>
                                          <p:spTgt spid="2161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1618"/>
                                        </p:tgtEl>
                                        <p:attrNameLst>
                                          <p:attrName>style.visibility</p:attrName>
                                        </p:attrNameLst>
                                      </p:cBhvr>
                                      <p:to>
                                        <p:strVal val="visible"/>
                                      </p:to>
                                    </p:set>
                                    <p:animEffect transition="in" filter="blinds(horizontal)">
                                      <p:cBhvr>
                                        <p:cTn id="31" dur="500"/>
                                        <p:tgtEl>
                                          <p:spTgt spid="216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1575"/>
                                        </p:tgtEl>
                                        <p:attrNameLst>
                                          <p:attrName>style.visibility</p:attrName>
                                        </p:attrNameLst>
                                      </p:cBhvr>
                                      <p:to>
                                        <p:strVal val="visible"/>
                                      </p:to>
                                    </p:set>
                                    <p:animEffect transition="in" filter="blinds(horizontal)">
                                      <p:cBhvr>
                                        <p:cTn id="36" dur="500"/>
                                        <p:tgtEl>
                                          <p:spTgt spid="2157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1620"/>
                                        </p:tgtEl>
                                        <p:attrNameLst>
                                          <p:attrName>style.visibility</p:attrName>
                                        </p:attrNameLst>
                                      </p:cBhvr>
                                      <p:to>
                                        <p:strVal val="visible"/>
                                      </p:to>
                                    </p:set>
                                    <p:animEffect transition="in" filter="blinds(horizontal)">
                                      <p:cBhvr>
                                        <p:cTn id="41" dur="500"/>
                                        <p:tgtEl>
                                          <p:spTgt spid="2162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1622"/>
                                        </p:tgtEl>
                                        <p:attrNameLst>
                                          <p:attrName>style.visibility</p:attrName>
                                        </p:attrNameLst>
                                      </p:cBhvr>
                                      <p:to>
                                        <p:strVal val="visible"/>
                                      </p:to>
                                    </p:set>
                                    <p:animEffect transition="in" filter="blinds(horizontal)">
                                      <p:cBhvr>
                                        <p:cTn id="44" dur="500"/>
                                        <p:tgtEl>
                                          <p:spTgt spid="2162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21576"/>
                                        </p:tgtEl>
                                        <p:attrNameLst>
                                          <p:attrName>style.visibility</p:attrName>
                                        </p:attrNameLst>
                                      </p:cBhvr>
                                      <p:to>
                                        <p:strVal val="visible"/>
                                      </p:to>
                                    </p:set>
                                    <p:animEffect transition="in" filter="blinds(horizontal)">
                                      <p:cBhvr>
                                        <p:cTn id="49" dur="500"/>
                                        <p:tgtEl>
                                          <p:spTgt spid="2157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21582"/>
                                        </p:tgtEl>
                                        <p:attrNameLst>
                                          <p:attrName>style.visibility</p:attrName>
                                        </p:attrNameLst>
                                      </p:cBhvr>
                                      <p:to>
                                        <p:strVal val="visible"/>
                                      </p:to>
                                    </p:set>
                                    <p:animEffect transition="in" filter="blinds(horizontal)">
                                      <p:cBhvr>
                                        <p:cTn id="54" dur="500"/>
                                        <p:tgtEl>
                                          <p:spTgt spid="2158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1624"/>
                                        </p:tgtEl>
                                        <p:attrNameLst>
                                          <p:attrName>style.visibility</p:attrName>
                                        </p:attrNameLst>
                                      </p:cBhvr>
                                      <p:to>
                                        <p:strVal val="visible"/>
                                      </p:to>
                                    </p:set>
                                    <p:animEffect transition="in" filter="blinds(horizontal)">
                                      <p:cBhvr>
                                        <p:cTn id="59" dur="500"/>
                                        <p:tgtEl>
                                          <p:spTgt spid="2162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1626"/>
                                        </p:tgtEl>
                                        <p:attrNameLst>
                                          <p:attrName>style.visibility</p:attrName>
                                        </p:attrNameLst>
                                      </p:cBhvr>
                                      <p:to>
                                        <p:strVal val="visible"/>
                                      </p:to>
                                    </p:set>
                                    <p:animEffect transition="in" filter="blinds(horizontal)">
                                      <p:cBhvr>
                                        <p:cTn id="62" dur="500"/>
                                        <p:tgtEl>
                                          <p:spTgt spid="2162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21586"/>
                                        </p:tgtEl>
                                        <p:attrNameLst>
                                          <p:attrName>style.visibility</p:attrName>
                                        </p:attrNameLst>
                                      </p:cBhvr>
                                      <p:to>
                                        <p:strVal val="visible"/>
                                      </p:to>
                                    </p:set>
                                    <p:animEffect transition="in" filter="blinds(horizontal)">
                                      <p:cBhvr>
                                        <p:cTn id="67" dur="500"/>
                                        <p:tgtEl>
                                          <p:spTgt spid="2158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1628"/>
                                        </p:tgtEl>
                                        <p:attrNameLst>
                                          <p:attrName>style.visibility</p:attrName>
                                        </p:attrNameLst>
                                      </p:cBhvr>
                                      <p:to>
                                        <p:strVal val="visible"/>
                                      </p:to>
                                    </p:set>
                                    <p:animEffect transition="in" filter="blinds(horizontal)">
                                      <p:cBhvr>
                                        <p:cTn id="72" dur="500"/>
                                        <p:tgtEl>
                                          <p:spTgt spid="21628"/>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1630"/>
                                        </p:tgtEl>
                                        <p:attrNameLst>
                                          <p:attrName>style.visibility</p:attrName>
                                        </p:attrNameLst>
                                      </p:cBhvr>
                                      <p:to>
                                        <p:strVal val="visible"/>
                                      </p:to>
                                    </p:set>
                                    <p:animEffect transition="in" filter="blinds(horizontal)">
                                      <p:cBhvr>
                                        <p:cTn id="75" dur="500"/>
                                        <p:tgtEl>
                                          <p:spTgt spid="2163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21563"/>
                                        </p:tgtEl>
                                        <p:attrNameLst>
                                          <p:attrName>style.visibility</p:attrName>
                                        </p:attrNameLst>
                                      </p:cBhvr>
                                      <p:to>
                                        <p:strVal val="visible"/>
                                      </p:to>
                                    </p:set>
                                    <p:animEffect transition="in" filter="wipe(left)">
                                      <p:cBhvr>
                                        <p:cTn id="80" dur="500"/>
                                        <p:tgtEl>
                                          <p:spTgt spid="2156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1558"/>
                                        </p:tgtEl>
                                        <p:attrNameLst>
                                          <p:attrName>style.visibility</p:attrName>
                                        </p:attrNameLst>
                                      </p:cBhvr>
                                      <p:to>
                                        <p:strVal val="visible"/>
                                      </p:to>
                                    </p:set>
                                    <p:animEffect transition="in" filter="wipe(left)">
                                      <p:cBhvr>
                                        <p:cTn id="85" dur="500"/>
                                        <p:tgtEl>
                                          <p:spTgt spid="2155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nodeType="clickEffect">
                                  <p:stCondLst>
                                    <p:cond delay="0"/>
                                  </p:stCondLst>
                                  <p:childTnLst>
                                    <p:set>
                                      <p:cBhvr>
                                        <p:cTn id="89" dur="1" fill="hold">
                                          <p:stCondLst>
                                            <p:cond delay="0"/>
                                          </p:stCondLst>
                                        </p:cTn>
                                        <p:tgtEl>
                                          <p:spTgt spid="21598"/>
                                        </p:tgtEl>
                                        <p:attrNameLst>
                                          <p:attrName>style.visibility</p:attrName>
                                        </p:attrNameLst>
                                      </p:cBhvr>
                                      <p:to>
                                        <p:strVal val="visible"/>
                                      </p:to>
                                    </p:set>
                                    <p:animEffect transition="in" filter="blinds(horizontal)">
                                      <p:cBhvr>
                                        <p:cTn id="90" dur="500"/>
                                        <p:tgtEl>
                                          <p:spTgt spid="21598"/>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21632"/>
                                        </p:tgtEl>
                                        <p:attrNameLst>
                                          <p:attrName>style.visibility</p:attrName>
                                        </p:attrNameLst>
                                      </p:cBhvr>
                                      <p:to>
                                        <p:strVal val="visible"/>
                                      </p:to>
                                    </p:set>
                                    <p:animEffect transition="in" filter="blinds(horizontal)">
                                      <p:cBhvr>
                                        <p:cTn id="95" dur="500"/>
                                        <p:tgtEl>
                                          <p:spTgt spid="21632"/>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21634"/>
                                        </p:tgtEl>
                                        <p:attrNameLst>
                                          <p:attrName>style.visibility</p:attrName>
                                        </p:attrNameLst>
                                      </p:cBhvr>
                                      <p:to>
                                        <p:strVal val="visible"/>
                                      </p:to>
                                    </p:set>
                                    <p:animEffect transition="in" filter="blinds(horizontal)">
                                      <p:cBhvr>
                                        <p:cTn id="98" dur="500"/>
                                        <p:tgtEl>
                                          <p:spTgt spid="2163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nodeType="clickEffect">
                                  <p:stCondLst>
                                    <p:cond delay="0"/>
                                  </p:stCondLst>
                                  <p:childTnLst>
                                    <p:set>
                                      <p:cBhvr>
                                        <p:cTn id="102" dur="1" fill="hold">
                                          <p:stCondLst>
                                            <p:cond delay="0"/>
                                          </p:stCondLst>
                                        </p:cTn>
                                        <p:tgtEl>
                                          <p:spTgt spid="21606"/>
                                        </p:tgtEl>
                                        <p:attrNameLst>
                                          <p:attrName>style.visibility</p:attrName>
                                        </p:attrNameLst>
                                      </p:cBhvr>
                                      <p:to>
                                        <p:strVal val="visible"/>
                                      </p:to>
                                    </p:set>
                                    <p:animEffect transition="in" filter="blinds(horizontal)">
                                      <p:cBhvr>
                                        <p:cTn id="103" dur="500"/>
                                        <p:tgtEl>
                                          <p:spTgt spid="21606"/>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21636"/>
                                        </p:tgtEl>
                                        <p:attrNameLst>
                                          <p:attrName>style.visibility</p:attrName>
                                        </p:attrNameLst>
                                      </p:cBhvr>
                                      <p:to>
                                        <p:strVal val="visible"/>
                                      </p:to>
                                    </p:set>
                                    <p:animEffect transition="in" filter="blinds(horizontal)">
                                      <p:cBhvr>
                                        <p:cTn id="108" dur="500"/>
                                        <p:tgtEl>
                                          <p:spTgt spid="21636"/>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21638"/>
                                        </p:tgtEl>
                                        <p:attrNameLst>
                                          <p:attrName>style.visibility</p:attrName>
                                        </p:attrNameLst>
                                      </p:cBhvr>
                                      <p:to>
                                        <p:strVal val="visible"/>
                                      </p:to>
                                    </p:set>
                                    <p:animEffect transition="in" filter="blinds(horizontal)">
                                      <p:cBhvr>
                                        <p:cTn id="111" dur="500"/>
                                        <p:tgtEl>
                                          <p:spTgt spid="2163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21640"/>
                                        </p:tgtEl>
                                        <p:attrNameLst>
                                          <p:attrName>style.visibility</p:attrName>
                                        </p:attrNameLst>
                                      </p:cBhvr>
                                      <p:to>
                                        <p:strVal val="visible"/>
                                      </p:to>
                                    </p:set>
                                    <p:animEffect transition="in" filter="blinds(horizontal)">
                                      <p:cBhvr>
                                        <p:cTn id="116" dur="500"/>
                                        <p:tgtEl>
                                          <p:spTgt spid="21640"/>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21642"/>
                                        </p:tgtEl>
                                        <p:attrNameLst>
                                          <p:attrName>style.visibility</p:attrName>
                                        </p:attrNameLst>
                                      </p:cBhvr>
                                      <p:to>
                                        <p:strVal val="visible"/>
                                      </p:to>
                                    </p:set>
                                    <p:animEffect transition="in" filter="blinds(horizontal)">
                                      <p:cBhvr>
                                        <p:cTn id="119" dur="500"/>
                                        <p:tgtEl>
                                          <p:spTgt spid="21642"/>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3" presetClass="entr" presetSubtype="10" fill="hold" nodeType="clickEffect">
                                  <p:stCondLst>
                                    <p:cond delay="0"/>
                                  </p:stCondLst>
                                  <p:childTnLst>
                                    <p:set>
                                      <p:cBhvr>
                                        <p:cTn id="123" dur="1" fill="hold">
                                          <p:stCondLst>
                                            <p:cond delay="0"/>
                                          </p:stCondLst>
                                        </p:cTn>
                                        <p:tgtEl>
                                          <p:spTgt spid="21613"/>
                                        </p:tgtEl>
                                        <p:attrNameLst>
                                          <p:attrName>style.visibility</p:attrName>
                                        </p:attrNameLst>
                                      </p:cBhvr>
                                      <p:to>
                                        <p:strVal val="visible"/>
                                      </p:to>
                                    </p:set>
                                    <p:animEffect transition="in" filter="blinds(horizontal)">
                                      <p:cBhvr>
                                        <p:cTn id="124" dur="500"/>
                                        <p:tgtEl>
                                          <p:spTgt spid="21613"/>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nodeType="clickEffect">
                                  <p:stCondLst>
                                    <p:cond delay="0"/>
                                  </p:stCondLst>
                                  <p:childTnLst>
                                    <p:set>
                                      <p:cBhvr>
                                        <p:cTn id="128" dur="1" fill="hold">
                                          <p:stCondLst>
                                            <p:cond delay="0"/>
                                          </p:stCondLst>
                                        </p:cTn>
                                        <p:tgtEl>
                                          <p:spTgt spid="21564"/>
                                        </p:tgtEl>
                                        <p:attrNameLst>
                                          <p:attrName>style.visibility</p:attrName>
                                        </p:attrNameLst>
                                      </p:cBhvr>
                                      <p:to>
                                        <p:strVal val="visible"/>
                                      </p:to>
                                    </p:set>
                                    <p:animEffect transition="in" filter="wipe(left)">
                                      <p:cBhvr>
                                        <p:cTn id="129" dur="500"/>
                                        <p:tgtEl>
                                          <p:spTgt spid="21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4" grpId="0" autoUpdateAnimBg="0"/>
      <p:bldP spid="21556" grpId="0" autoUpdateAnimBg="0"/>
      <p:bldP spid="21558" grpId="0" autoUpdateAnimBg="0"/>
      <p:bldP spid="21615" grpId="0" animBg="1"/>
      <p:bldP spid="21618" grpId="0" animBg="1"/>
      <p:bldP spid="21620" grpId="0" animBg="1"/>
      <p:bldP spid="21622" grpId="0" animBg="1"/>
      <p:bldP spid="21624" grpId="0" animBg="1"/>
      <p:bldP spid="21626" grpId="0" animBg="1"/>
      <p:bldP spid="21628" grpId="0" animBg="1"/>
      <p:bldP spid="21630" grpId="0" animBg="1"/>
      <p:bldP spid="21632" grpId="0" animBg="1"/>
      <p:bldP spid="21634" grpId="0" animBg="1"/>
      <p:bldP spid="21636" grpId="0" animBg="1"/>
      <p:bldP spid="21638" grpId="0" animBg="1"/>
      <p:bldP spid="21640" grpId="0" animBg="1"/>
      <p:bldP spid="216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Text Box 4"/>
          <p:cNvSpPr txBox="1">
            <a:spLocks noChangeArrowheads="1"/>
          </p:cNvSpPr>
          <p:nvPr/>
        </p:nvSpPr>
        <p:spPr bwMode="auto">
          <a:xfrm>
            <a:off x="466725" y="1844675"/>
            <a:ext cx="629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600">
                <a:solidFill>
                  <a:srgbClr val="005042"/>
                </a:solidFill>
              </a:rPr>
              <a:t>第三趟希尔排序，设增量 </a:t>
            </a:r>
            <a:r>
              <a:rPr lang="en-US" altLang="zh-CN" sz="3600" b="1">
                <a:solidFill>
                  <a:srgbClr val="A50021"/>
                </a:solidFill>
              </a:rPr>
              <a:t>d = 1</a:t>
            </a:r>
            <a:endParaRPr lang="en-US" altLang="zh-CN" sz="4000" b="1">
              <a:solidFill>
                <a:srgbClr val="A50021"/>
              </a:solidFill>
            </a:endParaRPr>
          </a:p>
        </p:txBody>
      </p:sp>
      <p:grpSp>
        <p:nvGrpSpPr>
          <p:cNvPr id="155653" name="Group 5"/>
          <p:cNvGrpSpPr>
            <a:grpSpLocks/>
          </p:cNvGrpSpPr>
          <p:nvPr/>
        </p:nvGrpSpPr>
        <p:grpSpPr bwMode="auto">
          <a:xfrm>
            <a:off x="684213" y="2924175"/>
            <a:ext cx="6940550" cy="701675"/>
            <a:chOff x="768" y="3648"/>
            <a:chExt cx="4372" cy="442"/>
          </a:xfrm>
        </p:grpSpPr>
        <p:sp>
          <p:nvSpPr>
            <p:cNvPr id="38929" name="Rectangle 6"/>
            <p:cNvSpPr>
              <a:spLocks noChangeArrowheads="1"/>
            </p:cNvSpPr>
            <p:nvPr/>
          </p:nvSpPr>
          <p:spPr bwMode="auto">
            <a:xfrm>
              <a:off x="816" y="3696"/>
              <a:ext cx="4224" cy="384"/>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0" name="Line 7"/>
            <p:cNvSpPr>
              <a:spLocks noChangeShapeType="1"/>
            </p:cNvSpPr>
            <p:nvPr/>
          </p:nvSpPr>
          <p:spPr bwMode="auto">
            <a:xfrm>
              <a:off x="1200"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1" name="Line 8"/>
            <p:cNvSpPr>
              <a:spLocks noChangeShapeType="1"/>
            </p:cNvSpPr>
            <p:nvPr/>
          </p:nvSpPr>
          <p:spPr bwMode="auto">
            <a:xfrm>
              <a:off x="1584"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2" name="Line 9"/>
            <p:cNvSpPr>
              <a:spLocks noChangeShapeType="1"/>
            </p:cNvSpPr>
            <p:nvPr/>
          </p:nvSpPr>
          <p:spPr bwMode="auto">
            <a:xfrm>
              <a:off x="1968"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3" name="Line 10"/>
            <p:cNvSpPr>
              <a:spLocks noChangeShapeType="1"/>
            </p:cNvSpPr>
            <p:nvPr/>
          </p:nvSpPr>
          <p:spPr bwMode="auto">
            <a:xfrm>
              <a:off x="2352"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4" name="Line 11"/>
            <p:cNvSpPr>
              <a:spLocks noChangeShapeType="1"/>
            </p:cNvSpPr>
            <p:nvPr/>
          </p:nvSpPr>
          <p:spPr bwMode="auto">
            <a:xfrm>
              <a:off x="2736"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5" name="Line 12"/>
            <p:cNvSpPr>
              <a:spLocks noChangeShapeType="1"/>
            </p:cNvSpPr>
            <p:nvPr/>
          </p:nvSpPr>
          <p:spPr bwMode="auto">
            <a:xfrm>
              <a:off x="3120"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6" name="Line 13"/>
            <p:cNvSpPr>
              <a:spLocks noChangeShapeType="1"/>
            </p:cNvSpPr>
            <p:nvPr/>
          </p:nvSpPr>
          <p:spPr bwMode="auto">
            <a:xfrm>
              <a:off x="3504"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7" name="Line 14"/>
            <p:cNvSpPr>
              <a:spLocks noChangeShapeType="1"/>
            </p:cNvSpPr>
            <p:nvPr/>
          </p:nvSpPr>
          <p:spPr bwMode="auto">
            <a:xfrm>
              <a:off x="3888"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8" name="Line 15"/>
            <p:cNvSpPr>
              <a:spLocks noChangeShapeType="1"/>
            </p:cNvSpPr>
            <p:nvPr/>
          </p:nvSpPr>
          <p:spPr bwMode="auto">
            <a:xfrm>
              <a:off x="4272"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9" name="Line 16"/>
            <p:cNvSpPr>
              <a:spLocks noChangeShapeType="1"/>
            </p:cNvSpPr>
            <p:nvPr/>
          </p:nvSpPr>
          <p:spPr bwMode="auto">
            <a:xfrm>
              <a:off x="4656"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0" name="Text Box 17"/>
            <p:cNvSpPr txBox="1">
              <a:spLocks noChangeArrowheads="1"/>
            </p:cNvSpPr>
            <p:nvPr/>
          </p:nvSpPr>
          <p:spPr bwMode="auto">
            <a:xfrm>
              <a:off x="768" y="3648"/>
              <a:ext cx="437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4000">
                  <a:solidFill>
                    <a:srgbClr val="0000FF"/>
                  </a:solidFill>
                </a:rPr>
                <a:t> </a:t>
              </a:r>
              <a:r>
                <a:rPr lang="en-US" altLang="zh-CN" sz="3600">
                  <a:solidFill>
                    <a:srgbClr val="0000FF"/>
                  </a:solidFill>
                </a:rPr>
                <a:t>9   11 12 16  18 23  25 30 31 36  47 </a:t>
              </a:r>
            </a:p>
          </p:txBody>
        </p:sp>
      </p:grpSp>
      <p:grpSp>
        <p:nvGrpSpPr>
          <p:cNvPr id="38916" name="Group 18"/>
          <p:cNvGrpSpPr>
            <a:grpSpLocks/>
          </p:cNvGrpSpPr>
          <p:nvPr/>
        </p:nvGrpSpPr>
        <p:grpSpPr bwMode="auto">
          <a:xfrm>
            <a:off x="890588" y="692150"/>
            <a:ext cx="6705600" cy="641350"/>
            <a:chOff x="816" y="2592"/>
            <a:chExt cx="4224" cy="404"/>
          </a:xfrm>
        </p:grpSpPr>
        <p:sp>
          <p:nvSpPr>
            <p:cNvPr id="38917" name="Rectangle 19"/>
            <p:cNvSpPr>
              <a:spLocks noChangeArrowheads="1"/>
            </p:cNvSpPr>
            <p:nvPr/>
          </p:nvSpPr>
          <p:spPr bwMode="auto">
            <a:xfrm>
              <a:off x="816" y="2592"/>
              <a:ext cx="4224" cy="384"/>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8" name="Line 20"/>
            <p:cNvSpPr>
              <a:spLocks noChangeShapeType="1"/>
            </p:cNvSpPr>
            <p:nvPr/>
          </p:nvSpPr>
          <p:spPr bwMode="auto">
            <a:xfrm>
              <a:off x="1200"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9" name="Line 21"/>
            <p:cNvSpPr>
              <a:spLocks noChangeShapeType="1"/>
            </p:cNvSpPr>
            <p:nvPr/>
          </p:nvSpPr>
          <p:spPr bwMode="auto">
            <a:xfrm>
              <a:off x="1584"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0" name="Line 22"/>
            <p:cNvSpPr>
              <a:spLocks noChangeShapeType="1"/>
            </p:cNvSpPr>
            <p:nvPr/>
          </p:nvSpPr>
          <p:spPr bwMode="auto">
            <a:xfrm>
              <a:off x="1968"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1" name="Line 23"/>
            <p:cNvSpPr>
              <a:spLocks noChangeShapeType="1"/>
            </p:cNvSpPr>
            <p:nvPr/>
          </p:nvSpPr>
          <p:spPr bwMode="auto">
            <a:xfrm>
              <a:off x="2352"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2" name="Line 24"/>
            <p:cNvSpPr>
              <a:spLocks noChangeShapeType="1"/>
            </p:cNvSpPr>
            <p:nvPr/>
          </p:nvSpPr>
          <p:spPr bwMode="auto">
            <a:xfrm>
              <a:off x="2736"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3" name="Line 25"/>
            <p:cNvSpPr>
              <a:spLocks noChangeShapeType="1"/>
            </p:cNvSpPr>
            <p:nvPr/>
          </p:nvSpPr>
          <p:spPr bwMode="auto">
            <a:xfrm>
              <a:off x="3120"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4" name="Line 26"/>
            <p:cNvSpPr>
              <a:spLocks noChangeShapeType="1"/>
            </p:cNvSpPr>
            <p:nvPr/>
          </p:nvSpPr>
          <p:spPr bwMode="auto">
            <a:xfrm>
              <a:off x="3504"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5" name="Line 27"/>
            <p:cNvSpPr>
              <a:spLocks noChangeShapeType="1"/>
            </p:cNvSpPr>
            <p:nvPr/>
          </p:nvSpPr>
          <p:spPr bwMode="auto">
            <a:xfrm>
              <a:off x="3888"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6" name="Line 28"/>
            <p:cNvSpPr>
              <a:spLocks noChangeShapeType="1"/>
            </p:cNvSpPr>
            <p:nvPr/>
          </p:nvSpPr>
          <p:spPr bwMode="auto">
            <a:xfrm>
              <a:off x="4272"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7" name="Line 29"/>
            <p:cNvSpPr>
              <a:spLocks noChangeShapeType="1"/>
            </p:cNvSpPr>
            <p:nvPr/>
          </p:nvSpPr>
          <p:spPr bwMode="auto">
            <a:xfrm>
              <a:off x="4656"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8" name="Text Box 30"/>
            <p:cNvSpPr txBox="1">
              <a:spLocks noChangeArrowheads="1"/>
            </p:cNvSpPr>
            <p:nvPr/>
          </p:nvSpPr>
          <p:spPr bwMode="auto">
            <a:xfrm>
              <a:off x="864" y="2592"/>
              <a:ext cx="414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a:solidFill>
                    <a:srgbClr val="0000FF"/>
                  </a:solidFill>
                </a:rPr>
                <a:t>9  </a:t>
              </a:r>
              <a:r>
                <a:rPr lang="en-US" altLang="zh-CN" sz="3600">
                  <a:solidFill>
                    <a:srgbClr val="FF6600"/>
                  </a:solidFill>
                </a:rPr>
                <a:t>18</a:t>
              </a:r>
              <a:r>
                <a:rPr lang="en-US" altLang="zh-CN" sz="3600">
                  <a:solidFill>
                    <a:srgbClr val="0000FF"/>
                  </a:solidFill>
                </a:rPr>
                <a:t>  </a:t>
              </a:r>
              <a:r>
                <a:rPr lang="en-US" altLang="zh-CN" sz="3600">
                  <a:solidFill>
                    <a:srgbClr val="840C26"/>
                  </a:solidFill>
                </a:rPr>
                <a:t>12</a:t>
              </a:r>
              <a:r>
                <a:rPr lang="en-US" altLang="zh-CN" sz="3600">
                  <a:solidFill>
                    <a:srgbClr val="0000FF"/>
                  </a:solidFill>
                </a:rPr>
                <a:t>  11 </a:t>
              </a:r>
              <a:r>
                <a:rPr lang="en-US" altLang="zh-CN" sz="3600">
                  <a:solidFill>
                    <a:srgbClr val="FF6600"/>
                  </a:solidFill>
                </a:rPr>
                <a:t>23</a:t>
              </a:r>
              <a:r>
                <a:rPr lang="en-US" altLang="zh-CN" sz="3600">
                  <a:solidFill>
                    <a:srgbClr val="0000FF"/>
                  </a:solidFill>
                </a:rPr>
                <a:t> </a:t>
              </a:r>
              <a:r>
                <a:rPr lang="en-US" altLang="zh-CN" sz="3600">
                  <a:solidFill>
                    <a:srgbClr val="840C26"/>
                  </a:solidFill>
                </a:rPr>
                <a:t>16</a:t>
              </a:r>
              <a:r>
                <a:rPr lang="en-US" altLang="zh-CN" sz="3600">
                  <a:solidFill>
                    <a:srgbClr val="0000FF"/>
                  </a:solidFill>
                </a:rPr>
                <a:t> 25  </a:t>
              </a:r>
              <a:r>
                <a:rPr lang="en-US" altLang="zh-CN" sz="3600">
                  <a:solidFill>
                    <a:srgbClr val="FF6600"/>
                  </a:solidFill>
                </a:rPr>
                <a:t>31</a:t>
              </a:r>
              <a:r>
                <a:rPr lang="en-US" altLang="zh-CN" sz="3600">
                  <a:solidFill>
                    <a:srgbClr val="0000FF"/>
                  </a:solidFill>
                </a:rPr>
                <a:t> </a:t>
              </a:r>
              <a:r>
                <a:rPr lang="en-US" altLang="zh-CN" sz="3600">
                  <a:solidFill>
                    <a:srgbClr val="840C26"/>
                  </a:solidFill>
                </a:rPr>
                <a:t>30</a:t>
              </a:r>
              <a:r>
                <a:rPr lang="en-US" altLang="zh-CN" sz="3600">
                  <a:solidFill>
                    <a:srgbClr val="0000FF"/>
                  </a:solidFill>
                </a:rPr>
                <a:t> 47 </a:t>
              </a:r>
              <a:r>
                <a:rPr lang="en-US" altLang="zh-CN" sz="3600">
                  <a:solidFill>
                    <a:srgbClr val="FF6600"/>
                  </a:solidFill>
                </a:rPr>
                <a:t>36</a:t>
              </a:r>
              <a:endParaRPr lang="en-US" altLang="zh-CN" sz="4000">
                <a:solidFill>
                  <a:srgbClr val="0000FF"/>
                </a:solidFill>
              </a:endParaRP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5652"/>
                                        </p:tgtEl>
                                        <p:attrNameLst>
                                          <p:attrName>style.visibility</p:attrName>
                                        </p:attrNameLst>
                                      </p:cBhvr>
                                      <p:to>
                                        <p:strVal val="visible"/>
                                      </p:to>
                                    </p:set>
                                    <p:animEffect transition="in" filter="wipe(left)">
                                      <p:cBhvr>
                                        <p:cTn id="7" dur="500"/>
                                        <p:tgtEl>
                                          <p:spTgt spid="155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5653"/>
                                        </p:tgtEl>
                                        <p:attrNameLst>
                                          <p:attrName>style.visibility</p:attrName>
                                        </p:attrNameLst>
                                      </p:cBhvr>
                                      <p:to>
                                        <p:strVal val="visible"/>
                                      </p:to>
                                    </p:set>
                                    <p:animEffect transition="in" filter="wipe(left)">
                                      <p:cBhvr>
                                        <p:cTn id="12"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0" y="188913"/>
            <a:ext cx="8991600" cy="644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0000"/>
              </a:lnSpc>
            </a:pPr>
            <a:r>
              <a:rPr lang="en-US" altLang="zh-CN" sz="3200" b="1">
                <a:solidFill>
                  <a:srgbClr val="005042"/>
                </a:solidFill>
              </a:rPr>
              <a:t>void</a:t>
            </a:r>
            <a:r>
              <a:rPr lang="en-US" altLang="zh-CN" sz="3200">
                <a:solidFill>
                  <a:srgbClr val="005042"/>
                </a:solidFill>
              </a:rPr>
              <a:t> ShellInsert ( SqList </a:t>
            </a:r>
            <a:r>
              <a:rPr lang="en-US" altLang="zh-CN" sz="3200" b="1">
                <a:solidFill>
                  <a:srgbClr val="005042"/>
                </a:solidFill>
              </a:rPr>
              <a:t>&amp;</a:t>
            </a:r>
            <a:r>
              <a:rPr lang="en-US" altLang="zh-CN" sz="3200">
                <a:solidFill>
                  <a:srgbClr val="005042"/>
                </a:solidFill>
              </a:rPr>
              <a:t>L, </a:t>
            </a:r>
            <a:r>
              <a:rPr lang="en-US" altLang="zh-CN" sz="3200" b="1">
                <a:solidFill>
                  <a:srgbClr val="005042"/>
                </a:solidFill>
              </a:rPr>
              <a:t>int</a:t>
            </a:r>
            <a:r>
              <a:rPr lang="en-US" altLang="zh-CN" sz="3200">
                <a:solidFill>
                  <a:srgbClr val="005042"/>
                </a:solidFill>
              </a:rPr>
              <a:t> dk ) </a:t>
            </a:r>
            <a:r>
              <a:rPr lang="en-US" altLang="zh-CN" sz="3200" b="1">
                <a:solidFill>
                  <a:srgbClr val="005042"/>
                </a:solidFill>
              </a:rPr>
              <a:t>{ </a:t>
            </a:r>
          </a:p>
          <a:p>
            <a:pPr eaLnBrk="1" hangingPunct="1">
              <a:lnSpc>
                <a:spcPct val="120000"/>
              </a:lnSpc>
            </a:pPr>
            <a:r>
              <a:rPr lang="en-US" altLang="zh-CN" b="1">
                <a:solidFill>
                  <a:srgbClr val="005042"/>
                </a:solidFill>
              </a:rPr>
              <a:t>    </a:t>
            </a:r>
            <a:r>
              <a:rPr lang="en-US" altLang="zh-CN" sz="2800" b="1">
                <a:solidFill>
                  <a:srgbClr val="005042"/>
                </a:solidFill>
              </a:rPr>
              <a:t>//</a:t>
            </a:r>
            <a:r>
              <a:rPr lang="zh-CN" altLang="en-US" sz="2800" b="1">
                <a:solidFill>
                  <a:srgbClr val="005042"/>
                </a:solidFill>
              </a:rPr>
              <a:t>一趟希尔插入排序，前后记录位置的增量是</a:t>
            </a:r>
            <a:r>
              <a:rPr lang="en-US" altLang="zh-CN" sz="2800" b="1">
                <a:solidFill>
                  <a:srgbClr val="005042"/>
                </a:solidFill>
              </a:rPr>
              <a:t>dk</a:t>
            </a:r>
            <a:r>
              <a:rPr lang="zh-CN" altLang="en-US" sz="2800" b="1">
                <a:solidFill>
                  <a:srgbClr val="005042"/>
                </a:solidFill>
              </a:rPr>
              <a:t>。</a:t>
            </a:r>
            <a:endParaRPr lang="zh-CN" altLang="en-US" sz="2800">
              <a:solidFill>
                <a:srgbClr val="005042"/>
              </a:solidFill>
            </a:endParaRPr>
          </a:p>
          <a:p>
            <a:pPr eaLnBrk="1" hangingPunct="1">
              <a:lnSpc>
                <a:spcPct val="120000"/>
              </a:lnSpc>
            </a:pPr>
            <a:r>
              <a:rPr lang="zh-CN" altLang="en-US" sz="3200"/>
              <a:t>   </a:t>
            </a:r>
            <a:r>
              <a:rPr lang="en-US" altLang="zh-CN" sz="3200" b="1"/>
              <a:t>for</a:t>
            </a:r>
            <a:r>
              <a:rPr lang="en-US" altLang="zh-CN" sz="3200"/>
              <a:t> ( </a:t>
            </a:r>
            <a:r>
              <a:rPr lang="en-US" altLang="zh-CN" sz="3200">
                <a:solidFill>
                  <a:srgbClr val="840C26"/>
                </a:solidFill>
              </a:rPr>
              <a:t>i=1+dk</a:t>
            </a:r>
            <a:r>
              <a:rPr lang="en-US" altLang="zh-CN" sz="3200"/>
              <a:t>; i&lt;=n; </a:t>
            </a:r>
            <a:r>
              <a:rPr lang="en-US" altLang="zh-CN" sz="3200" b="1"/>
              <a:t>++</a:t>
            </a:r>
            <a:r>
              <a:rPr lang="en-US" altLang="zh-CN" sz="3200"/>
              <a:t>i )</a:t>
            </a:r>
          </a:p>
          <a:p>
            <a:pPr eaLnBrk="1" hangingPunct="1">
              <a:lnSpc>
                <a:spcPct val="120000"/>
              </a:lnSpc>
            </a:pPr>
            <a:r>
              <a:rPr lang="en-US" altLang="zh-CN" sz="3200"/>
              <a:t>      </a:t>
            </a:r>
            <a:r>
              <a:rPr lang="en-US" altLang="zh-CN" sz="3200" b="1">
                <a:solidFill>
                  <a:schemeClr val="accent2"/>
                </a:solidFill>
              </a:rPr>
              <a:t>if</a:t>
            </a:r>
            <a:r>
              <a:rPr lang="en-US" altLang="zh-CN" sz="3200">
                <a:solidFill>
                  <a:schemeClr val="accent2"/>
                </a:solidFill>
              </a:rPr>
              <a:t> ( L.r[i].key&lt; L.r[</a:t>
            </a:r>
            <a:r>
              <a:rPr lang="en-US" altLang="zh-CN" sz="3200">
                <a:solidFill>
                  <a:srgbClr val="840C26"/>
                </a:solidFill>
              </a:rPr>
              <a:t>i</a:t>
            </a:r>
            <a:r>
              <a:rPr lang="en-US" altLang="zh-CN" sz="3200">
                <a:solidFill>
                  <a:srgbClr val="840C26"/>
                </a:solidFill>
                <a:latin typeface="Symbol" pitchFamily="18" charset="2"/>
              </a:rPr>
              <a:t>-</a:t>
            </a:r>
            <a:r>
              <a:rPr lang="en-US" altLang="zh-CN" sz="3200">
                <a:solidFill>
                  <a:srgbClr val="840C26"/>
                </a:solidFill>
              </a:rPr>
              <a:t>dk</a:t>
            </a:r>
            <a:r>
              <a:rPr lang="en-US" altLang="zh-CN" sz="3200">
                <a:solidFill>
                  <a:schemeClr val="accent2"/>
                </a:solidFill>
              </a:rPr>
              <a:t>].key) </a:t>
            </a:r>
            <a:r>
              <a:rPr lang="en-US" altLang="zh-CN" sz="3200" b="1">
                <a:solidFill>
                  <a:schemeClr val="accent2"/>
                </a:solidFill>
              </a:rPr>
              <a:t>{</a:t>
            </a:r>
            <a:endParaRPr lang="en-US" altLang="zh-CN" sz="3200" b="1"/>
          </a:p>
          <a:p>
            <a:pPr eaLnBrk="1" hangingPunct="1">
              <a:lnSpc>
                <a:spcPct val="120000"/>
              </a:lnSpc>
            </a:pPr>
            <a:r>
              <a:rPr lang="en-US" altLang="zh-CN" sz="3200" b="1"/>
              <a:t>      </a:t>
            </a:r>
            <a:r>
              <a:rPr lang="en-US" altLang="zh-CN" sz="3200"/>
              <a:t>L.r[0] = L.r[i];          </a:t>
            </a:r>
            <a:r>
              <a:rPr lang="en-US" altLang="zh-CN" sz="2800"/>
              <a:t>// </a:t>
            </a:r>
            <a:r>
              <a:rPr lang="zh-CN" altLang="en-US" sz="2800"/>
              <a:t>暂存在</a:t>
            </a:r>
            <a:r>
              <a:rPr lang="en-US" altLang="zh-CN" sz="2800"/>
              <a:t>L.r[0]</a:t>
            </a:r>
            <a:r>
              <a:rPr lang="zh-CN" altLang="en-US" sz="2800"/>
              <a:t>，不是哨兵</a:t>
            </a:r>
          </a:p>
          <a:p>
            <a:pPr eaLnBrk="1" hangingPunct="1">
              <a:lnSpc>
                <a:spcPct val="120000"/>
              </a:lnSpc>
            </a:pPr>
            <a:r>
              <a:rPr lang="zh-CN" altLang="en-US" sz="3200"/>
              <a:t>      </a:t>
            </a:r>
            <a:r>
              <a:rPr lang="en-US" altLang="zh-CN" sz="3200" b="1"/>
              <a:t>for</a:t>
            </a:r>
            <a:r>
              <a:rPr lang="en-US" altLang="zh-CN" sz="3200"/>
              <a:t> (</a:t>
            </a:r>
            <a:r>
              <a:rPr lang="en-US" altLang="zh-CN" sz="3200">
                <a:solidFill>
                  <a:srgbClr val="840C26"/>
                </a:solidFill>
              </a:rPr>
              <a:t>j=i</a:t>
            </a:r>
            <a:r>
              <a:rPr lang="en-US" altLang="zh-CN" sz="3200">
                <a:solidFill>
                  <a:srgbClr val="840C26"/>
                </a:solidFill>
                <a:latin typeface="Symbol" pitchFamily="18" charset="2"/>
              </a:rPr>
              <a:t>-</a:t>
            </a:r>
            <a:r>
              <a:rPr lang="en-US" altLang="zh-CN" sz="3200">
                <a:solidFill>
                  <a:srgbClr val="840C26"/>
                </a:solidFill>
              </a:rPr>
              <a:t>dk</a:t>
            </a:r>
            <a:r>
              <a:rPr lang="en-US" altLang="zh-CN" sz="3200"/>
              <a:t>;  j&gt;0</a:t>
            </a:r>
            <a:r>
              <a:rPr lang="en-US" altLang="zh-CN" sz="3200" b="1"/>
              <a:t>&amp;&amp;</a:t>
            </a:r>
            <a:r>
              <a:rPr lang="en-US" altLang="zh-CN" sz="3200"/>
              <a:t>(L.r[0].key&lt;L.r[j].key);</a:t>
            </a:r>
            <a:r>
              <a:rPr lang="en-US" altLang="zh-CN" sz="3200">
                <a:solidFill>
                  <a:srgbClr val="840C26"/>
                </a:solidFill>
              </a:rPr>
              <a:t>j</a:t>
            </a:r>
            <a:r>
              <a:rPr lang="en-US" altLang="zh-CN" sz="3200">
                <a:solidFill>
                  <a:srgbClr val="840C26"/>
                </a:solidFill>
                <a:latin typeface="Symbol" pitchFamily="18" charset="2"/>
              </a:rPr>
              <a:t>-</a:t>
            </a:r>
            <a:r>
              <a:rPr lang="en-US" altLang="zh-CN" sz="3200">
                <a:solidFill>
                  <a:srgbClr val="840C26"/>
                </a:solidFill>
              </a:rPr>
              <a:t>=dk</a:t>
            </a:r>
            <a:r>
              <a:rPr lang="en-US" altLang="zh-CN" sz="3200"/>
              <a:t>)     </a:t>
            </a:r>
          </a:p>
          <a:p>
            <a:pPr eaLnBrk="1" hangingPunct="1">
              <a:lnSpc>
                <a:spcPct val="120000"/>
              </a:lnSpc>
            </a:pPr>
            <a:r>
              <a:rPr lang="en-US" altLang="zh-CN" sz="3200"/>
              <a:t>                 </a:t>
            </a:r>
            <a:r>
              <a:rPr lang="en-US" altLang="zh-CN" sz="2800"/>
              <a:t>//j&lt;=0</a:t>
            </a:r>
            <a:r>
              <a:rPr lang="zh-CN" altLang="en-US" sz="2800"/>
              <a:t>是循环结束条件，表明插入位置已找到</a:t>
            </a:r>
          </a:p>
          <a:p>
            <a:pPr eaLnBrk="1" hangingPunct="1">
              <a:lnSpc>
                <a:spcPct val="120000"/>
              </a:lnSpc>
            </a:pPr>
            <a:r>
              <a:rPr lang="zh-CN" altLang="en-US" sz="3200"/>
              <a:t>           </a:t>
            </a:r>
            <a:r>
              <a:rPr lang="en-US" altLang="zh-CN" sz="3200"/>
              <a:t>L.r[</a:t>
            </a:r>
            <a:r>
              <a:rPr lang="en-US" altLang="zh-CN" sz="3200">
                <a:solidFill>
                  <a:srgbClr val="840C26"/>
                </a:solidFill>
              </a:rPr>
              <a:t>j+dk</a:t>
            </a:r>
            <a:r>
              <a:rPr lang="en-US" altLang="zh-CN" sz="3200"/>
              <a:t>] = L.r[j];  </a:t>
            </a:r>
            <a:r>
              <a:rPr lang="en-US" altLang="zh-CN" sz="2800"/>
              <a:t>// </a:t>
            </a:r>
            <a:r>
              <a:rPr lang="zh-CN" altLang="en-US" sz="2800"/>
              <a:t>记录后移，查找插入位置</a:t>
            </a:r>
          </a:p>
          <a:p>
            <a:pPr eaLnBrk="1" hangingPunct="1">
              <a:lnSpc>
                <a:spcPct val="120000"/>
              </a:lnSpc>
            </a:pPr>
            <a:r>
              <a:rPr lang="zh-CN" altLang="en-US" sz="3200"/>
              <a:t>        </a:t>
            </a:r>
            <a:r>
              <a:rPr lang="en-US" altLang="zh-CN" sz="3200"/>
              <a:t>L.r[</a:t>
            </a:r>
            <a:r>
              <a:rPr lang="en-US" altLang="zh-CN" sz="3200">
                <a:solidFill>
                  <a:srgbClr val="840C26"/>
                </a:solidFill>
              </a:rPr>
              <a:t>j+dk</a:t>
            </a:r>
            <a:r>
              <a:rPr lang="en-US" altLang="zh-CN" sz="3200"/>
              <a:t>] = L.r[0];                </a:t>
            </a:r>
            <a:r>
              <a:rPr lang="en-US" altLang="zh-CN" sz="2800"/>
              <a:t>// </a:t>
            </a:r>
            <a:r>
              <a:rPr lang="zh-CN" altLang="en-US" sz="2800"/>
              <a:t>插入</a:t>
            </a:r>
          </a:p>
          <a:p>
            <a:pPr eaLnBrk="1" hangingPunct="1">
              <a:lnSpc>
                <a:spcPct val="120000"/>
              </a:lnSpc>
            </a:pPr>
            <a:r>
              <a:rPr lang="zh-CN" altLang="en-US" sz="3200"/>
              <a:t>      </a:t>
            </a:r>
            <a:r>
              <a:rPr lang="en-US" altLang="zh-CN" sz="3200" b="1">
                <a:solidFill>
                  <a:schemeClr val="accent2"/>
                </a:solidFill>
              </a:rPr>
              <a:t>} </a:t>
            </a:r>
            <a:r>
              <a:rPr lang="en-US" altLang="zh-CN" sz="3200">
                <a:solidFill>
                  <a:schemeClr val="accent2"/>
                </a:solidFill>
              </a:rPr>
              <a:t>// if</a:t>
            </a:r>
          </a:p>
          <a:p>
            <a:pPr eaLnBrk="1" hangingPunct="1">
              <a:lnSpc>
                <a:spcPct val="120000"/>
              </a:lnSpc>
            </a:pPr>
            <a:r>
              <a:rPr lang="en-US" altLang="zh-CN" sz="3200" b="1">
                <a:solidFill>
                  <a:srgbClr val="005042"/>
                </a:solidFill>
              </a:rPr>
              <a:t>}</a:t>
            </a:r>
            <a:r>
              <a:rPr lang="en-US" altLang="zh-CN" sz="3200">
                <a:solidFill>
                  <a:srgbClr val="005042"/>
                </a:solidFill>
              </a:rPr>
              <a:t> // ShellInsert</a:t>
            </a:r>
            <a:endParaRPr lang="en-US" altLang="zh-CN" sz="3200"/>
          </a:p>
        </p:txBody>
      </p:sp>
    </p:spTree>
  </p:cSld>
  <p:clrMapOvr>
    <a:masterClrMapping/>
  </p:clrMapOvr>
  <p:transition>
    <p:pull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ext Box 1026"/>
          <p:cNvSpPr txBox="1">
            <a:spLocks noChangeArrowheads="1"/>
          </p:cNvSpPr>
          <p:nvPr/>
        </p:nvSpPr>
        <p:spPr bwMode="auto">
          <a:xfrm>
            <a:off x="514350" y="533400"/>
            <a:ext cx="809625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50000"/>
              </a:lnSpc>
            </a:pPr>
            <a:r>
              <a:rPr lang="en-US" altLang="zh-CN" sz="3600" b="1">
                <a:solidFill>
                  <a:srgbClr val="005042"/>
                </a:solidFill>
              </a:rPr>
              <a:t>void</a:t>
            </a:r>
            <a:r>
              <a:rPr lang="en-US" altLang="zh-CN" sz="3600">
                <a:solidFill>
                  <a:srgbClr val="005042"/>
                </a:solidFill>
              </a:rPr>
              <a:t> ShellSort (SqList </a:t>
            </a:r>
            <a:r>
              <a:rPr lang="en-US" altLang="zh-CN" sz="3600" b="1">
                <a:solidFill>
                  <a:srgbClr val="005042"/>
                </a:solidFill>
              </a:rPr>
              <a:t>&amp;</a:t>
            </a:r>
            <a:r>
              <a:rPr lang="en-US" altLang="zh-CN" sz="3600">
                <a:solidFill>
                  <a:srgbClr val="005042"/>
                </a:solidFill>
              </a:rPr>
              <a:t>L, </a:t>
            </a:r>
            <a:r>
              <a:rPr lang="en-US" altLang="zh-CN" sz="3600" b="1">
                <a:solidFill>
                  <a:srgbClr val="005042"/>
                </a:solidFill>
              </a:rPr>
              <a:t>int</a:t>
            </a:r>
            <a:r>
              <a:rPr lang="en-US" altLang="zh-CN" sz="3600">
                <a:solidFill>
                  <a:srgbClr val="005042"/>
                </a:solidFill>
              </a:rPr>
              <a:t> dlta[], </a:t>
            </a:r>
            <a:r>
              <a:rPr lang="en-US" altLang="zh-CN" sz="3600" b="1">
                <a:solidFill>
                  <a:srgbClr val="005042"/>
                </a:solidFill>
              </a:rPr>
              <a:t>int</a:t>
            </a:r>
            <a:r>
              <a:rPr lang="en-US" altLang="zh-CN" sz="3600">
                <a:solidFill>
                  <a:srgbClr val="005042"/>
                </a:solidFill>
              </a:rPr>
              <a:t> t)</a:t>
            </a:r>
          </a:p>
          <a:p>
            <a:pPr eaLnBrk="1" hangingPunct="1">
              <a:lnSpc>
                <a:spcPct val="150000"/>
              </a:lnSpc>
            </a:pPr>
            <a:r>
              <a:rPr lang="en-US" altLang="zh-CN" sz="3600" b="1">
                <a:solidFill>
                  <a:srgbClr val="005042"/>
                </a:solidFill>
              </a:rPr>
              <a:t>{    </a:t>
            </a:r>
            <a:r>
              <a:rPr lang="en-US" altLang="zh-CN" sz="3600">
                <a:solidFill>
                  <a:srgbClr val="005042"/>
                </a:solidFill>
              </a:rPr>
              <a:t>// </a:t>
            </a:r>
            <a:r>
              <a:rPr lang="zh-CN" altLang="en-US" sz="3600">
                <a:solidFill>
                  <a:srgbClr val="005042"/>
                </a:solidFill>
              </a:rPr>
              <a:t>增量为</a:t>
            </a:r>
            <a:r>
              <a:rPr lang="en-US" altLang="zh-CN" sz="3600">
                <a:solidFill>
                  <a:srgbClr val="005042"/>
                </a:solidFill>
              </a:rPr>
              <a:t>dlta[]</a:t>
            </a:r>
            <a:r>
              <a:rPr lang="zh-CN" altLang="en-US" sz="3600">
                <a:solidFill>
                  <a:srgbClr val="005042"/>
                </a:solidFill>
              </a:rPr>
              <a:t>的希尔排序</a:t>
            </a:r>
          </a:p>
          <a:p>
            <a:pPr eaLnBrk="1" hangingPunct="1">
              <a:lnSpc>
                <a:spcPct val="150000"/>
              </a:lnSpc>
            </a:pPr>
            <a:r>
              <a:rPr lang="zh-CN" altLang="en-US" sz="3600">
                <a:solidFill>
                  <a:srgbClr val="005042"/>
                </a:solidFill>
              </a:rPr>
              <a:t>     </a:t>
            </a:r>
            <a:r>
              <a:rPr lang="en-US" altLang="zh-CN" sz="3600" b="1">
                <a:solidFill>
                  <a:srgbClr val="005042"/>
                </a:solidFill>
              </a:rPr>
              <a:t>for</a:t>
            </a:r>
            <a:r>
              <a:rPr lang="en-US" altLang="zh-CN" sz="3600">
                <a:solidFill>
                  <a:srgbClr val="005042"/>
                </a:solidFill>
              </a:rPr>
              <a:t> (k=0; k&lt;t; ++k)</a:t>
            </a:r>
          </a:p>
          <a:p>
            <a:pPr eaLnBrk="1" hangingPunct="1">
              <a:lnSpc>
                <a:spcPct val="150000"/>
              </a:lnSpc>
            </a:pPr>
            <a:r>
              <a:rPr lang="en-US" altLang="zh-CN" sz="3600">
                <a:solidFill>
                  <a:srgbClr val="005042"/>
                </a:solidFill>
              </a:rPr>
              <a:t>         ShellInsert(L, dlta[k]);</a:t>
            </a:r>
          </a:p>
          <a:p>
            <a:pPr eaLnBrk="1" hangingPunct="1">
              <a:lnSpc>
                <a:spcPct val="150000"/>
              </a:lnSpc>
            </a:pPr>
            <a:r>
              <a:rPr lang="en-US" altLang="zh-CN" sz="3600">
                <a:solidFill>
                  <a:srgbClr val="005042"/>
                </a:solidFill>
              </a:rPr>
              <a:t>             //</a:t>
            </a:r>
            <a:r>
              <a:rPr lang="zh-CN" altLang="en-US" sz="3600">
                <a:solidFill>
                  <a:srgbClr val="005042"/>
                </a:solidFill>
              </a:rPr>
              <a:t>一趟增量为</a:t>
            </a:r>
            <a:r>
              <a:rPr lang="en-US" altLang="zh-CN" sz="3600">
                <a:solidFill>
                  <a:srgbClr val="005042"/>
                </a:solidFill>
              </a:rPr>
              <a:t>dlta[k]</a:t>
            </a:r>
            <a:r>
              <a:rPr lang="zh-CN" altLang="en-US" sz="3600">
                <a:solidFill>
                  <a:srgbClr val="005042"/>
                </a:solidFill>
              </a:rPr>
              <a:t>的插入排序</a:t>
            </a:r>
          </a:p>
          <a:p>
            <a:pPr eaLnBrk="1" hangingPunct="1">
              <a:lnSpc>
                <a:spcPct val="150000"/>
              </a:lnSpc>
            </a:pPr>
            <a:r>
              <a:rPr lang="en-US" altLang="zh-CN" sz="3600" b="1">
                <a:solidFill>
                  <a:srgbClr val="005042"/>
                </a:solidFill>
              </a:rPr>
              <a:t>}</a:t>
            </a:r>
            <a:r>
              <a:rPr lang="en-US" altLang="zh-CN" sz="3600">
                <a:solidFill>
                  <a:srgbClr val="005042"/>
                </a:solidFill>
              </a:rPr>
              <a:t> // </a:t>
            </a:r>
            <a:r>
              <a:rPr lang="zh-CN" altLang="en-US" sz="3600">
                <a:solidFill>
                  <a:srgbClr val="CC0000"/>
                </a:solidFill>
              </a:rPr>
              <a:t>时间复杂度见教材</a:t>
            </a:r>
            <a:r>
              <a:rPr lang="en-US" altLang="zh-CN" sz="3600" b="1" i="1">
                <a:solidFill>
                  <a:srgbClr val="CC0000"/>
                </a:solidFill>
              </a:rPr>
              <a:t>O </a:t>
            </a:r>
            <a:r>
              <a:rPr lang="en-US" altLang="zh-CN" sz="3600" b="1">
                <a:solidFill>
                  <a:srgbClr val="CC0000"/>
                </a:solidFill>
              </a:rPr>
              <a:t>(n</a:t>
            </a:r>
            <a:r>
              <a:rPr lang="en-US" altLang="zh-CN" sz="3600" b="1" baseline="30000">
                <a:solidFill>
                  <a:srgbClr val="CC0000"/>
                </a:solidFill>
              </a:rPr>
              <a:t>3/2</a:t>
            </a:r>
            <a:r>
              <a:rPr lang="en-US" altLang="zh-CN" sz="3600" b="1">
                <a:solidFill>
                  <a:srgbClr val="CC0000"/>
                </a:solidFill>
              </a:rPr>
              <a:t>)</a:t>
            </a:r>
            <a:r>
              <a:rPr lang="zh-CN" altLang="en-US" sz="3600">
                <a:solidFill>
                  <a:srgbClr val="CC0000"/>
                </a:solidFill>
              </a:rPr>
              <a:t>。</a:t>
            </a:r>
            <a:r>
              <a:rPr lang="zh-CN" altLang="en-US"/>
              <a:t> </a:t>
            </a:r>
          </a:p>
        </p:txBody>
      </p:sp>
    </p:spTree>
  </p:cSld>
  <p:clrMapOvr>
    <a:masterClrMapping/>
  </p:clrMapOvr>
  <p:transition>
    <p:pull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179388" y="115888"/>
            <a:ext cx="2232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chemeClr val="tx2"/>
                </a:solidFill>
                <a:ea typeface="楷体_GB2312" pitchFamily="49" charset="-122"/>
              </a:rPr>
              <a:t>算法分析：</a:t>
            </a:r>
          </a:p>
        </p:txBody>
      </p:sp>
      <p:sp>
        <p:nvSpPr>
          <p:cNvPr id="41987" name="Rectangle 5"/>
          <p:cNvSpPr>
            <a:spLocks noChangeArrowheads="1"/>
          </p:cNvSpPr>
          <p:nvPr/>
        </p:nvSpPr>
        <p:spPr bwMode="auto">
          <a:xfrm>
            <a:off x="250825" y="1989138"/>
            <a:ext cx="842645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chemeClr val="tx2"/>
                </a:solidFill>
                <a:ea typeface="楷体_GB2312" pitchFamily="49" charset="-122"/>
              </a:rPr>
              <a:t>2</a:t>
            </a:r>
            <a:r>
              <a:rPr lang="zh-CN" altLang="en-US" sz="3200" b="1">
                <a:solidFill>
                  <a:schemeClr val="tx2"/>
                </a:solidFill>
                <a:ea typeface="楷体_GB2312" pitchFamily="49" charset="-122"/>
              </a:rPr>
              <a:t>、随着排序进展，</a:t>
            </a:r>
            <a:r>
              <a:rPr lang="en-US" altLang="zh-CN" sz="3200" b="1">
                <a:solidFill>
                  <a:schemeClr val="tx2"/>
                </a:solidFill>
                <a:ea typeface="楷体_GB2312" pitchFamily="49" charset="-122"/>
              </a:rPr>
              <a:t>d</a:t>
            </a:r>
            <a:r>
              <a:rPr lang="zh-CN" altLang="en-US" sz="3200" b="1">
                <a:solidFill>
                  <a:schemeClr val="tx2"/>
                </a:solidFill>
                <a:ea typeface="楷体_GB2312" pitchFamily="49" charset="-122"/>
              </a:rPr>
              <a:t>值逐渐变小，子序列中的记录个数逐渐增加，但由于前面大多数记录已基本有序，所有排序速度仍然很快。</a:t>
            </a:r>
          </a:p>
        </p:txBody>
      </p:sp>
      <p:sp>
        <p:nvSpPr>
          <p:cNvPr id="41988" name="Rectangle 6"/>
          <p:cNvSpPr>
            <a:spLocks noChangeArrowheads="1"/>
          </p:cNvSpPr>
          <p:nvPr/>
        </p:nvSpPr>
        <p:spPr bwMode="auto">
          <a:xfrm>
            <a:off x="250825" y="765175"/>
            <a:ext cx="86423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chemeClr val="tx2"/>
                </a:solidFill>
                <a:ea typeface="楷体_GB2312" pitchFamily="49" charset="-122"/>
              </a:rPr>
              <a:t>1</a:t>
            </a:r>
            <a:r>
              <a:rPr lang="zh-CN" altLang="en-US" sz="3200" b="1">
                <a:solidFill>
                  <a:schemeClr val="tx2"/>
                </a:solidFill>
                <a:ea typeface="楷体_GB2312" pitchFamily="49" charset="-122"/>
              </a:rPr>
              <a:t>、开始是增量</a:t>
            </a:r>
            <a:r>
              <a:rPr lang="en-US" altLang="zh-CN" sz="3200" b="1">
                <a:solidFill>
                  <a:schemeClr val="tx2"/>
                </a:solidFill>
                <a:ea typeface="楷体_GB2312" pitchFamily="49" charset="-122"/>
              </a:rPr>
              <a:t>d</a:t>
            </a:r>
            <a:r>
              <a:rPr lang="zh-CN" altLang="en-US" sz="3200" b="1">
                <a:solidFill>
                  <a:schemeClr val="tx2"/>
                </a:solidFill>
                <a:ea typeface="楷体_GB2312" pitchFamily="49" charset="-122"/>
              </a:rPr>
              <a:t>值较大，子序列中的记录较少，排序速度较快</a:t>
            </a:r>
          </a:p>
        </p:txBody>
      </p:sp>
      <p:sp>
        <p:nvSpPr>
          <p:cNvPr id="41989" name="Rectangle 8"/>
          <p:cNvSpPr>
            <a:spLocks noChangeArrowheads="1"/>
          </p:cNvSpPr>
          <p:nvPr/>
        </p:nvSpPr>
        <p:spPr bwMode="auto">
          <a:xfrm>
            <a:off x="179388" y="3716338"/>
            <a:ext cx="8569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chemeClr val="tx2"/>
                </a:solidFill>
                <a:ea typeface="楷体_GB2312" pitchFamily="49" charset="-122"/>
              </a:rPr>
              <a:t>3</a:t>
            </a:r>
            <a:r>
              <a:rPr lang="zh-CN" altLang="en-US" sz="3200" b="1">
                <a:solidFill>
                  <a:schemeClr val="tx2"/>
                </a:solidFill>
                <a:ea typeface="楷体_GB2312" pitchFamily="49" charset="-122"/>
              </a:rPr>
              <a:t>、希尔排序的比较次数和移动次数约为 </a:t>
            </a:r>
            <a:r>
              <a:rPr lang="en-US" altLang="zh-CN" sz="3200" b="1">
                <a:solidFill>
                  <a:schemeClr val="tx2"/>
                </a:solidFill>
                <a:ea typeface="楷体_GB2312" pitchFamily="49" charset="-122"/>
              </a:rPr>
              <a:t>n</a:t>
            </a:r>
            <a:r>
              <a:rPr lang="en-US" altLang="zh-CN" sz="3200" b="1" baseline="30000">
                <a:solidFill>
                  <a:schemeClr val="tx2"/>
                </a:solidFill>
                <a:ea typeface="楷体_GB2312" pitchFamily="49" charset="-122"/>
              </a:rPr>
              <a:t>1.3</a:t>
            </a:r>
            <a:r>
              <a:rPr lang="zh-CN" altLang="en-US" sz="3200" b="1">
                <a:solidFill>
                  <a:schemeClr val="tx2"/>
                </a:solidFill>
                <a:ea typeface="楷体_GB2312" pitchFamily="49" charset="-122"/>
              </a:rPr>
              <a:t>。</a:t>
            </a:r>
          </a:p>
        </p:txBody>
      </p:sp>
      <p:sp>
        <p:nvSpPr>
          <p:cNvPr id="41990" name="Rectangle 9"/>
          <p:cNvSpPr>
            <a:spLocks noChangeArrowheads="1"/>
          </p:cNvSpPr>
          <p:nvPr/>
        </p:nvSpPr>
        <p:spPr bwMode="auto">
          <a:xfrm>
            <a:off x="179388" y="4721225"/>
            <a:ext cx="8569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chemeClr val="tx2"/>
                </a:solidFill>
                <a:ea typeface="楷体_GB2312" pitchFamily="49" charset="-122"/>
              </a:rPr>
              <a:t>4</a:t>
            </a:r>
            <a:r>
              <a:rPr lang="zh-CN" altLang="en-US" sz="3200" b="1">
                <a:solidFill>
                  <a:schemeClr val="tx2"/>
                </a:solidFill>
                <a:ea typeface="楷体_GB2312" pitchFamily="49" charset="-122"/>
              </a:rPr>
              <a:t>、希尔排序是一种不稳定的排序方法。</a:t>
            </a:r>
          </a:p>
        </p:txBody>
      </p:sp>
    </p:spTree>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250825" y="317500"/>
            <a:ext cx="8686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zh-CN" altLang="en-US" sz="3200" b="1">
                <a:ea typeface="楷体_GB2312" pitchFamily="49" charset="-122"/>
              </a:rPr>
              <a:t>假设含</a:t>
            </a:r>
            <a:r>
              <a:rPr lang="en-US" altLang="zh-CN" sz="3200" b="1" i="1">
                <a:ea typeface="楷体_GB2312" pitchFamily="49" charset="-122"/>
              </a:rPr>
              <a:t>n</a:t>
            </a:r>
            <a:r>
              <a:rPr lang="zh-CN" altLang="en-US" sz="3200" b="1">
                <a:ea typeface="楷体_GB2312" pitchFamily="49" charset="-122"/>
              </a:rPr>
              <a:t>个记录的序列为</a:t>
            </a:r>
            <a:r>
              <a:rPr lang="en-US" altLang="zh-CN" sz="3200" b="1">
                <a:solidFill>
                  <a:srgbClr val="990033"/>
                </a:solidFill>
                <a:ea typeface="楷体_GB2312" pitchFamily="49" charset="-122"/>
              </a:rPr>
              <a:t>{ R</a:t>
            </a:r>
            <a:r>
              <a:rPr lang="en-US" altLang="zh-CN" sz="3200" b="1" baseline="-25000">
                <a:solidFill>
                  <a:srgbClr val="990033"/>
                </a:solidFill>
                <a:ea typeface="楷体_GB2312" pitchFamily="49" charset="-122"/>
              </a:rPr>
              <a:t>1</a:t>
            </a:r>
            <a:r>
              <a:rPr lang="en-US" altLang="zh-CN" sz="3200" b="1">
                <a:solidFill>
                  <a:srgbClr val="990033"/>
                </a:solidFill>
                <a:ea typeface="楷体_GB2312" pitchFamily="49" charset="-122"/>
              </a:rPr>
              <a:t>, R</a:t>
            </a:r>
            <a:r>
              <a:rPr lang="en-US" altLang="zh-CN" sz="3200" b="1" baseline="-25000">
                <a:solidFill>
                  <a:srgbClr val="990033"/>
                </a:solidFill>
                <a:ea typeface="楷体_GB2312" pitchFamily="49" charset="-122"/>
              </a:rPr>
              <a:t>2</a:t>
            </a:r>
            <a:r>
              <a:rPr lang="en-US" altLang="zh-CN" sz="3200" b="1">
                <a:solidFill>
                  <a:srgbClr val="990033"/>
                </a:solidFill>
                <a:ea typeface="楷体_GB2312" pitchFamily="49" charset="-122"/>
              </a:rPr>
              <a:t>, …</a:t>
            </a:r>
            <a:r>
              <a:rPr lang="zh-CN" altLang="en-US" sz="3200" b="1">
                <a:solidFill>
                  <a:srgbClr val="990033"/>
                </a:solidFill>
                <a:ea typeface="楷体_GB2312" pitchFamily="49" charset="-122"/>
              </a:rPr>
              <a:t>， </a:t>
            </a:r>
            <a:r>
              <a:rPr lang="en-US" altLang="zh-CN" sz="3200" b="1">
                <a:solidFill>
                  <a:srgbClr val="990033"/>
                </a:solidFill>
                <a:ea typeface="楷体_GB2312" pitchFamily="49" charset="-122"/>
              </a:rPr>
              <a:t>R</a:t>
            </a:r>
            <a:r>
              <a:rPr lang="en-US" altLang="zh-CN" sz="3200" b="1" baseline="-25000">
                <a:solidFill>
                  <a:srgbClr val="990033"/>
                </a:solidFill>
                <a:ea typeface="楷体_GB2312" pitchFamily="49" charset="-122"/>
              </a:rPr>
              <a:t>n</a:t>
            </a:r>
            <a:r>
              <a:rPr lang="en-US" altLang="zh-CN" sz="3200" b="1">
                <a:solidFill>
                  <a:srgbClr val="990033"/>
                </a:solidFill>
                <a:ea typeface="楷体_GB2312" pitchFamily="49" charset="-122"/>
              </a:rPr>
              <a:t> }</a:t>
            </a:r>
            <a:endParaRPr lang="en-US" altLang="zh-CN" sz="3200" b="1">
              <a:solidFill>
                <a:srgbClr val="0000FF"/>
              </a:solidFill>
              <a:ea typeface="楷体_GB2312" pitchFamily="49" charset="-122"/>
            </a:endParaRPr>
          </a:p>
          <a:p>
            <a:pPr eaLnBrk="1" hangingPunct="1">
              <a:lnSpc>
                <a:spcPct val="125000"/>
              </a:lnSpc>
            </a:pPr>
            <a:r>
              <a:rPr lang="zh-CN" altLang="en-US" sz="3200" b="1">
                <a:ea typeface="楷体_GB2312" pitchFamily="49" charset="-122"/>
              </a:rPr>
              <a:t>其相应的关键字序列为</a:t>
            </a:r>
            <a:r>
              <a:rPr lang="zh-CN" altLang="en-US" sz="3200" b="1">
                <a:solidFill>
                  <a:srgbClr val="0000FF"/>
                </a:solidFill>
                <a:ea typeface="楷体_GB2312" pitchFamily="49" charset="-122"/>
              </a:rPr>
              <a:t>  </a:t>
            </a:r>
            <a:r>
              <a:rPr lang="en-US" altLang="zh-CN" sz="3200" b="1">
                <a:solidFill>
                  <a:srgbClr val="005042"/>
                </a:solidFill>
                <a:ea typeface="楷体_GB2312" pitchFamily="49" charset="-122"/>
              </a:rPr>
              <a:t>{ K</a:t>
            </a:r>
            <a:r>
              <a:rPr lang="en-US" altLang="zh-CN" sz="3200" b="1" baseline="-25000">
                <a:solidFill>
                  <a:srgbClr val="005042"/>
                </a:solidFill>
                <a:ea typeface="楷体_GB2312" pitchFamily="49" charset="-122"/>
              </a:rPr>
              <a:t>1</a:t>
            </a:r>
            <a:r>
              <a:rPr lang="en-US" altLang="zh-CN" sz="3200" b="1">
                <a:solidFill>
                  <a:srgbClr val="005042"/>
                </a:solidFill>
                <a:ea typeface="楷体_GB2312" pitchFamily="49" charset="-122"/>
              </a:rPr>
              <a:t>, K</a:t>
            </a:r>
            <a:r>
              <a:rPr lang="en-US" altLang="zh-CN" sz="3200" b="1" baseline="-25000">
                <a:solidFill>
                  <a:srgbClr val="005042"/>
                </a:solidFill>
                <a:ea typeface="楷体_GB2312" pitchFamily="49" charset="-122"/>
              </a:rPr>
              <a:t>2</a:t>
            </a:r>
            <a:r>
              <a:rPr lang="en-US" altLang="zh-CN" sz="3200" b="1">
                <a:solidFill>
                  <a:srgbClr val="005042"/>
                </a:solidFill>
                <a:ea typeface="楷体_GB2312" pitchFamily="49" charset="-122"/>
              </a:rPr>
              <a:t>, …</a:t>
            </a:r>
            <a:r>
              <a:rPr lang="zh-CN" altLang="en-US" sz="3200" b="1">
                <a:solidFill>
                  <a:srgbClr val="005042"/>
                </a:solidFill>
                <a:ea typeface="楷体_GB2312" pitchFamily="49" charset="-122"/>
              </a:rPr>
              <a:t>，</a:t>
            </a:r>
            <a:r>
              <a:rPr lang="en-US" altLang="zh-CN" sz="3200" b="1">
                <a:solidFill>
                  <a:srgbClr val="005042"/>
                </a:solidFill>
                <a:ea typeface="楷体_GB2312" pitchFamily="49" charset="-122"/>
              </a:rPr>
              <a:t>K</a:t>
            </a:r>
            <a:r>
              <a:rPr lang="en-US" altLang="zh-CN" sz="3200" b="1" baseline="-25000">
                <a:solidFill>
                  <a:srgbClr val="005042"/>
                </a:solidFill>
                <a:ea typeface="楷体_GB2312" pitchFamily="49" charset="-122"/>
              </a:rPr>
              <a:t>n</a:t>
            </a:r>
            <a:r>
              <a:rPr lang="en-US" altLang="zh-CN" sz="3200" b="1">
                <a:solidFill>
                  <a:srgbClr val="005042"/>
                </a:solidFill>
                <a:ea typeface="楷体_GB2312" pitchFamily="49" charset="-122"/>
              </a:rPr>
              <a:t> }</a:t>
            </a:r>
          </a:p>
        </p:txBody>
      </p:sp>
      <p:sp>
        <p:nvSpPr>
          <p:cNvPr id="4099" name="Text Box 3"/>
          <p:cNvSpPr txBox="1">
            <a:spLocks noChangeArrowheads="1"/>
          </p:cNvSpPr>
          <p:nvPr/>
        </p:nvSpPr>
        <p:spPr bwMode="auto">
          <a:xfrm>
            <a:off x="250825" y="1795463"/>
            <a:ext cx="8659813"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zh-CN" altLang="en-US" sz="3200" b="1">
                <a:ea typeface="楷体_GB2312" pitchFamily="49" charset="-122"/>
              </a:rPr>
              <a:t>这些关键字相互之间可以进行比较，即在</a:t>
            </a:r>
          </a:p>
          <a:p>
            <a:pPr eaLnBrk="1" hangingPunct="1">
              <a:lnSpc>
                <a:spcPct val="125000"/>
              </a:lnSpc>
            </a:pPr>
            <a:r>
              <a:rPr lang="zh-CN" altLang="en-US" sz="3200" b="1">
                <a:ea typeface="楷体_GB2312" pitchFamily="49" charset="-122"/>
              </a:rPr>
              <a:t>它们之间存在着这样一个关系</a:t>
            </a:r>
            <a:r>
              <a:rPr lang="zh-CN" altLang="en-US" sz="3200" b="1">
                <a:solidFill>
                  <a:srgbClr val="0000FF"/>
                </a:solidFill>
                <a:ea typeface="楷体_GB2312" pitchFamily="49" charset="-122"/>
              </a:rPr>
              <a:t>    　           </a:t>
            </a:r>
            <a:r>
              <a:rPr lang="en-US" altLang="zh-CN" sz="3200" b="1">
                <a:solidFill>
                  <a:srgbClr val="006666"/>
                </a:solidFill>
                <a:ea typeface="楷体_GB2312" pitchFamily="49" charset="-122"/>
              </a:rPr>
              <a:t>K</a:t>
            </a:r>
            <a:r>
              <a:rPr lang="en-US" altLang="zh-CN" sz="3200" b="1" baseline="-25000">
                <a:solidFill>
                  <a:srgbClr val="006666"/>
                </a:solidFill>
                <a:ea typeface="楷体_GB2312" pitchFamily="49" charset="-122"/>
              </a:rPr>
              <a:t>p1</a:t>
            </a:r>
            <a:r>
              <a:rPr lang="en-US" altLang="zh-CN" sz="3200" b="1">
                <a:solidFill>
                  <a:srgbClr val="006666"/>
                </a:solidFill>
                <a:ea typeface="楷体_GB2312" pitchFamily="49" charset="-122"/>
              </a:rPr>
              <a:t>≤K</a:t>
            </a:r>
            <a:r>
              <a:rPr lang="en-US" altLang="zh-CN" sz="3200" b="1" baseline="-25000">
                <a:solidFill>
                  <a:srgbClr val="006666"/>
                </a:solidFill>
                <a:ea typeface="楷体_GB2312" pitchFamily="49" charset="-122"/>
              </a:rPr>
              <a:t>p2</a:t>
            </a:r>
            <a:r>
              <a:rPr lang="en-US" altLang="zh-CN" sz="3200" b="1">
                <a:solidFill>
                  <a:srgbClr val="006666"/>
                </a:solidFill>
                <a:ea typeface="楷体_GB2312" pitchFamily="49" charset="-122"/>
              </a:rPr>
              <a:t>≤…≤K</a:t>
            </a:r>
            <a:r>
              <a:rPr lang="en-US" altLang="zh-CN" sz="3200" b="1" baseline="-25000">
                <a:solidFill>
                  <a:srgbClr val="006666"/>
                </a:solidFill>
                <a:ea typeface="楷体_GB2312" pitchFamily="49" charset="-122"/>
              </a:rPr>
              <a:t>pn </a:t>
            </a:r>
            <a:r>
              <a:rPr lang="en-US" altLang="zh-CN" sz="3200" b="1">
                <a:solidFill>
                  <a:srgbClr val="006666"/>
                </a:solidFill>
                <a:ea typeface="楷体_GB2312" pitchFamily="49" charset="-122"/>
              </a:rPr>
              <a:t>(p1…pn</a:t>
            </a:r>
            <a:r>
              <a:rPr lang="zh-CN" altLang="en-US" sz="3200" b="1">
                <a:solidFill>
                  <a:srgbClr val="006666"/>
                </a:solidFill>
                <a:ea typeface="楷体_GB2312" pitchFamily="49" charset="-122"/>
              </a:rPr>
              <a:t>是</a:t>
            </a:r>
            <a:r>
              <a:rPr lang="en-US" altLang="zh-CN" sz="3200" b="1">
                <a:solidFill>
                  <a:srgbClr val="006666"/>
                </a:solidFill>
                <a:ea typeface="楷体_GB2312" pitchFamily="49" charset="-122"/>
              </a:rPr>
              <a:t>1…n</a:t>
            </a:r>
            <a:r>
              <a:rPr lang="zh-CN" altLang="en-US" sz="3200" b="1">
                <a:solidFill>
                  <a:srgbClr val="006666"/>
                </a:solidFill>
                <a:ea typeface="楷体_GB2312" pitchFamily="49" charset="-122"/>
              </a:rPr>
              <a:t>的一个排列</a:t>
            </a:r>
            <a:r>
              <a:rPr lang="en-US" altLang="zh-CN" sz="3200" b="1">
                <a:solidFill>
                  <a:srgbClr val="006666"/>
                </a:solidFill>
                <a:ea typeface="楷体_GB2312" pitchFamily="49" charset="-122"/>
              </a:rPr>
              <a:t>)</a:t>
            </a:r>
          </a:p>
        </p:txBody>
      </p:sp>
      <p:sp>
        <p:nvSpPr>
          <p:cNvPr id="4100" name="Text Box 4"/>
          <p:cNvSpPr txBox="1">
            <a:spLocks noChangeArrowheads="1"/>
          </p:cNvSpPr>
          <p:nvPr/>
        </p:nvSpPr>
        <p:spPr bwMode="auto">
          <a:xfrm>
            <a:off x="250825" y="4032250"/>
            <a:ext cx="85693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0000"/>
              </a:lnSpc>
            </a:pPr>
            <a:r>
              <a:rPr lang="zh-CN" altLang="en-US" sz="3200" b="1">
                <a:solidFill>
                  <a:schemeClr val="tx2"/>
                </a:solidFill>
                <a:ea typeface="楷体_GB2312" pitchFamily="49" charset="-122"/>
              </a:rPr>
              <a:t>按此固有关系将上式记录序列重新排列为</a:t>
            </a:r>
            <a:r>
              <a:rPr lang="zh-CN" altLang="en-US" sz="3200" b="1">
                <a:solidFill>
                  <a:srgbClr val="0000FF"/>
                </a:solidFill>
                <a:ea typeface="楷体_GB2312" pitchFamily="49" charset="-122"/>
              </a:rPr>
              <a:t>   </a:t>
            </a:r>
          </a:p>
          <a:p>
            <a:pPr eaLnBrk="1" hangingPunct="1">
              <a:lnSpc>
                <a:spcPct val="120000"/>
              </a:lnSpc>
            </a:pPr>
            <a:r>
              <a:rPr lang="zh-CN" altLang="en-US" sz="3200" b="1">
                <a:solidFill>
                  <a:srgbClr val="0000FF"/>
                </a:solidFill>
                <a:ea typeface="楷体_GB2312" pitchFamily="49" charset="-122"/>
              </a:rPr>
              <a:t>                   </a:t>
            </a:r>
            <a:r>
              <a:rPr lang="en-US" altLang="zh-CN" sz="3200" b="1">
                <a:solidFill>
                  <a:srgbClr val="990033"/>
                </a:solidFill>
                <a:ea typeface="楷体_GB2312" pitchFamily="49" charset="-122"/>
              </a:rPr>
              <a:t>{ R</a:t>
            </a:r>
            <a:r>
              <a:rPr lang="en-US" altLang="zh-CN" sz="3200" b="1" baseline="-25000">
                <a:solidFill>
                  <a:srgbClr val="990033"/>
                </a:solidFill>
                <a:ea typeface="楷体_GB2312" pitchFamily="49" charset="-122"/>
              </a:rPr>
              <a:t>p1</a:t>
            </a:r>
            <a:r>
              <a:rPr lang="en-US" altLang="zh-CN" sz="3200" b="1">
                <a:solidFill>
                  <a:srgbClr val="990033"/>
                </a:solidFill>
                <a:ea typeface="楷体_GB2312" pitchFamily="49" charset="-122"/>
              </a:rPr>
              <a:t>, R</a:t>
            </a:r>
            <a:r>
              <a:rPr lang="en-US" altLang="zh-CN" sz="3200" b="1" baseline="-25000">
                <a:solidFill>
                  <a:srgbClr val="990033"/>
                </a:solidFill>
                <a:ea typeface="楷体_GB2312" pitchFamily="49" charset="-122"/>
              </a:rPr>
              <a:t>p2</a:t>
            </a:r>
            <a:r>
              <a:rPr lang="en-US" altLang="zh-CN" sz="3200" b="1">
                <a:solidFill>
                  <a:srgbClr val="990033"/>
                </a:solidFill>
                <a:ea typeface="楷体_GB2312" pitchFamily="49" charset="-122"/>
              </a:rPr>
              <a:t>, …</a:t>
            </a:r>
            <a:r>
              <a:rPr lang="zh-CN" altLang="en-US" sz="3200" b="1">
                <a:solidFill>
                  <a:srgbClr val="990033"/>
                </a:solidFill>
                <a:ea typeface="楷体_GB2312" pitchFamily="49" charset="-122"/>
              </a:rPr>
              <a:t>，</a:t>
            </a:r>
            <a:r>
              <a:rPr lang="en-US" altLang="zh-CN" sz="3200" b="1">
                <a:solidFill>
                  <a:srgbClr val="990033"/>
                </a:solidFill>
                <a:ea typeface="楷体_GB2312" pitchFamily="49" charset="-122"/>
              </a:rPr>
              <a:t>R</a:t>
            </a:r>
            <a:r>
              <a:rPr lang="en-US" altLang="zh-CN" sz="3200" b="1" baseline="-25000">
                <a:solidFill>
                  <a:srgbClr val="990033"/>
                </a:solidFill>
                <a:ea typeface="楷体_GB2312" pitchFamily="49" charset="-122"/>
              </a:rPr>
              <a:t>pn</a:t>
            </a:r>
            <a:r>
              <a:rPr lang="en-US" altLang="zh-CN" sz="3200" b="1">
                <a:solidFill>
                  <a:srgbClr val="990033"/>
                </a:solidFill>
                <a:ea typeface="楷体_GB2312" pitchFamily="49" charset="-122"/>
              </a:rPr>
              <a:t> }</a:t>
            </a:r>
            <a:endParaRPr lang="en-US" altLang="zh-CN" sz="3200" b="1">
              <a:solidFill>
                <a:srgbClr val="0000FF"/>
              </a:solidFill>
              <a:ea typeface="楷体_GB2312" pitchFamily="49" charset="-122"/>
            </a:endParaRPr>
          </a:p>
          <a:p>
            <a:pPr eaLnBrk="1" hangingPunct="1">
              <a:lnSpc>
                <a:spcPct val="120000"/>
              </a:lnSpc>
            </a:pPr>
            <a:r>
              <a:rPr lang="zh-CN" altLang="en-US" sz="3200" b="1">
                <a:solidFill>
                  <a:schemeClr val="tx2"/>
                </a:solidFill>
                <a:ea typeface="楷体_GB2312" pitchFamily="49" charset="-122"/>
              </a:rPr>
              <a:t>的</a:t>
            </a:r>
            <a:r>
              <a:rPr lang="zh-CN" altLang="en-US" sz="3200" b="1">
                <a:solidFill>
                  <a:srgbClr val="A50021"/>
                </a:solidFill>
                <a:ea typeface="楷体_GB2312" pitchFamily="49" charset="-122"/>
              </a:rPr>
              <a:t>操作</a:t>
            </a:r>
            <a:r>
              <a:rPr lang="zh-CN" altLang="en-US" sz="3200" b="1">
                <a:solidFill>
                  <a:schemeClr val="tx2"/>
                </a:solidFill>
                <a:ea typeface="楷体_GB2312" pitchFamily="49" charset="-122"/>
              </a:rPr>
              <a:t>称作</a:t>
            </a:r>
            <a:r>
              <a:rPr lang="zh-CN" altLang="en-US" sz="3200" b="1">
                <a:solidFill>
                  <a:srgbClr val="660033"/>
                </a:solidFill>
                <a:ea typeface="楷体_GB2312" pitchFamily="49" charset="-122"/>
              </a:rPr>
              <a:t>排序（</a:t>
            </a:r>
            <a:r>
              <a:rPr lang="en-US" altLang="zh-CN" sz="3200" b="1">
                <a:solidFill>
                  <a:srgbClr val="660033"/>
                </a:solidFill>
                <a:ea typeface="楷体_GB2312" pitchFamily="49" charset="-122"/>
              </a:rPr>
              <a:t>Sorting</a:t>
            </a:r>
            <a:r>
              <a:rPr lang="zh-CN" altLang="en-US" sz="3200" b="1">
                <a:solidFill>
                  <a:srgbClr val="660033"/>
                </a:solidFill>
                <a:ea typeface="楷体_GB2312" pitchFamily="49" charset="-122"/>
              </a:rPr>
              <a:t>）</a:t>
            </a:r>
            <a:r>
              <a:rPr lang="zh-CN" altLang="en-US" sz="3200" b="1">
                <a:solidFill>
                  <a:srgbClr val="0000FF"/>
                </a:solidFill>
                <a:ea typeface="楷体_GB2312" pitchFamily="49" charset="-122"/>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checkerboard(across)">
                                      <p:cBhvr>
                                        <p:cTn id="7" dur="500"/>
                                        <p:tgtEl>
                                          <p:spTgt spid="4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checkerboard(across)">
                                      <p:cBhvr>
                                        <p:cTn id="12" dur="500"/>
                                        <p:tgtEl>
                                          <p:spTgt spid="40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checkerboard(across)">
                                      <p:cBhvr>
                                        <p:cTn id="1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P spid="4099" grpId="0" autoUpdateAnimBg="0"/>
      <p:bldP spid="4100"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395288" y="2708275"/>
            <a:ext cx="8497887"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ea typeface="楷体_GB2312" pitchFamily="49" charset="-122"/>
              </a:rPr>
              <a:t>起泡排序是最简单的一种交换排序。</a:t>
            </a:r>
          </a:p>
          <a:p>
            <a:r>
              <a:rPr lang="zh-CN" altLang="en-US" sz="3200" b="1">
                <a:ea typeface="楷体_GB2312" pitchFamily="49" charset="-122"/>
              </a:rPr>
              <a:t>起泡排序：假设在排序过程中，记录序列</a:t>
            </a:r>
            <a:r>
              <a:rPr lang="en-US" altLang="zh-CN" sz="3200" b="1">
                <a:ea typeface="楷体_GB2312" pitchFamily="49" charset="-122"/>
              </a:rPr>
              <a:t>R[1..n]</a:t>
            </a:r>
            <a:r>
              <a:rPr lang="zh-CN" altLang="en-US" sz="3200" b="1">
                <a:ea typeface="楷体_GB2312" pitchFamily="49" charset="-122"/>
              </a:rPr>
              <a:t>的状态为：</a:t>
            </a:r>
          </a:p>
        </p:txBody>
      </p:sp>
      <p:sp>
        <p:nvSpPr>
          <p:cNvPr id="43011" name="Text Box 11">
            <a:hlinkClick r:id="rId2" action="ppaction://hlinksldjump" highlightClick="1"/>
          </p:cNvPr>
          <p:cNvSpPr txBox="1">
            <a:spLocks noChangeArrowheads="1"/>
          </p:cNvSpPr>
          <p:nvPr/>
        </p:nvSpPr>
        <p:spPr bwMode="auto">
          <a:xfrm>
            <a:off x="34925" y="2133600"/>
            <a:ext cx="358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一、起泡排序</a:t>
            </a:r>
          </a:p>
        </p:txBody>
      </p:sp>
      <p:sp>
        <p:nvSpPr>
          <p:cNvPr id="43012" name="Rectangle 13"/>
          <p:cNvSpPr>
            <a:spLocks noChangeArrowheads="1"/>
          </p:cNvSpPr>
          <p:nvPr/>
        </p:nvSpPr>
        <p:spPr bwMode="auto">
          <a:xfrm>
            <a:off x="142875" y="5157788"/>
            <a:ext cx="89662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ea typeface="楷体_GB2312" pitchFamily="49" charset="-122"/>
              </a:rPr>
              <a:t> </a:t>
            </a:r>
            <a:r>
              <a:rPr lang="zh-CN" altLang="en-US" sz="3200" b="1">
                <a:ea typeface="楷体_GB2312" pitchFamily="49" charset="-122"/>
              </a:rPr>
              <a:t>则第</a:t>
            </a:r>
            <a:r>
              <a:rPr lang="en-US" altLang="zh-CN" sz="3200" b="1">
                <a:ea typeface="楷体_GB2312" pitchFamily="49" charset="-122"/>
              </a:rPr>
              <a:t>i</a:t>
            </a:r>
            <a:r>
              <a:rPr lang="zh-CN" altLang="en-US" sz="3200" b="1">
                <a:ea typeface="楷体_GB2312" pitchFamily="49" charset="-122"/>
              </a:rPr>
              <a:t>趟起泡插入排序的基本思想：借助对无序序列中的记录进行“交换”的操作，将无序序列中关键字最大的记录“交换”到</a:t>
            </a:r>
            <a:r>
              <a:rPr lang="en-US" altLang="zh-CN" sz="3200" b="1">
                <a:ea typeface="楷体_GB2312" pitchFamily="49" charset="-122"/>
              </a:rPr>
              <a:t>R[n-i+1]</a:t>
            </a:r>
            <a:r>
              <a:rPr lang="zh-CN" altLang="en-US" sz="3200" b="1">
                <a:ea typeface="楷体_GB2312" pitchFamily="49" charset="-122"/>
              </a:rPr>
              <a:t>的位置上。</a:t>
            </a:r>
          </a:p>
        </p:txBody>
      </p:sp>
      <p:grpSp>
        <p:nvGrpSpPr>
          <p:cNvPr id="43013" name="Group 16"/>
          <p:cNvGrpSpPr>
            <a:grpSpLocks/>
          </p:cNvGrpSpPr>
          <p:nvPr/>
        </p:nvGrpSpPr>
        <p:grpSpPr bwMode="auto">
          <a:xfrm>
            <a:off x="827088" y="3890963"/>
            <a:ext cx="7281862" cy="1152525"/>
            <a:chOff x="521" y="1434"/>
            <a:chExt cx="4587" cy="726"/>
          </a:xfrm>
        </p:grpSpPr>
        <p:sp>
          <p:nvSpPr>
            <p:cNvPr id="43017" name="Text Box 5"/>
            <p:cNvSpPr txBox="1">
              <a:spLocks noChangeArrowheads="1"/>
            </p:cNvSpPr>
            <p:nvPr/>
          </p:nvSpPr>
          <p:spPr bwMode="auto">
            <a:xfrm>
              <a:off x="521" y="1781"/>
              <a:ext cx="2274" cy="379"/>
            </a:xfrm>
            <a:prstGeom prst="rect">
              <a:avLst/>
            </a:prstGeom>
            <a:solidFill>
              <a:srgbClr val="CCFFFF">
                <a:alpha val="50195"/>
              </a:srgbClr>
            </a:solidFill>
            <a:ln w="38100">
              <a:solidFill>
                <a:srgbClr val="990033"/>
              </a:solidFill>
              <a:miter lim="800000"/>
              <a:headEnd/>
              <a:tailEnd/>
            </a:ln>
          </p:spPr>
          <p:txBody>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just" eaLnBrk="1" hangingPunct="1"/>
              <a:r>
                <a:rPr lang="en-US" altLang="zh-CN" sz="2800" b="1">
                  <a:ea typeface="楷体_GB2312" pitchFamily="49" charset="-122"/>
                </a:rPr>
                <a:t>  </a:t>
              </a:r>
              <a:r>
                <a:rPr lang="zh-CN" altLang="en-US" sz="2800" b="1">
                  <a:ea typeface="楷体_GB2312" pitchFamily="49" charset="-122"/>
                </a:rPr>
                <a:t>无序序列</a:t>
              </a:r>
              <a:r>
                <a:rPr lang="en-US" altLang="zh-CN" sz="2800" b="1">
                  <a:ea typeface="楷体_GB2312" pitchFamily="49" charset="-122"/>
                </a:rPr>
                <a:t>R[1..n-i+1]</a:t>
              </a:r>
            </a:p>
          </p:txBody>
        </p:sp>
        <p:sp>
          <p:nvSpPr>
            <p:cNvPr id="43018" name="Text Box 6"/>
            <p:cNvSpPr txBox="1">
              <a:spLocks noChangeArrowheads="1"/>
            </p:cNvSpPr>
            <p:nvPr/>
          </p:nvSpPr>
          <p:spPr bwMode="auto">
            <a:xfrm>
              <a:off x="2795" y="1781"/>
              <a:ext cx="2313" cy="379"/>
            </a:xfrm>
            <a:prstGeom prst="rect">
              <a:avLst/>
            </a:prstGeom>
            <a:solidFill>
              <a:srgbClr val="FFCCFF">
                <a:alpha val="50195"/>
              </a:srgbClr>
            </a:solidFill>
            <a:ln w="38100">
              <a:solidFill>
                <a:srgbClr val="000000"/>
              </a:solidFill>
              <a:miter lim="800000"/>
              <a:headEnd/>
              <a:tailEnd/>
            </a:ln>
          </p:spPr>
          <p:txBody>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just" eaLnBrk="1" hangingPunct="1"/>
              <a:r>
                <a:rPr lang="zh-CN" altLang="en-US" sz="2800" b="1">
                  <a:ea typeface="楷体_GB2312" pitchFamily="49" charset="-122"/>
                </a:rPr>
                <a:t>有序序列 </a:t>
              </a:r>
              <a:r>
                <a:rPr lang="en-US" altLang="zh-CN" sz="2800" b="1">
                  <a:ea typeface="楷体_GB2312" pitchFamily="49" charset="-122"/>
                </a:rPr>
                <a:t>R[n-i+2..n]</a:t>
              </a:r>
            </a:p>
          </p:txBody>
        </p:sp>
        <p:sp>
          <p:nvSpPr>
            <p:cNvPr id="43019" name="Rectangle 10"/>
            <p:cNvSpPr>
              <a:spLocks noChangeArrowheads="1"/>
            </p:cNvSpPr>
            <p:nvPr/>
          </p:nvSpPr>
          <p:spPr bwMode="auto">
            <a:xfrm>
              <a:off x="2849" y="1434"/>
              <a:ext cx="6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ea typeface="楷体_GB2312" pitchFamily="49" charset="-122"/>
                </a:rPr>
                <a:t>n-i+1</a:t>
              </a:r>
            </a:p>
          </p:txBody>
        </p:sp>
        <p:sp>
          <p:nvSpPr>
            <p:cNvPr id="43020" name="Line 15"/>
            <p:cNvSpPr>
              <a:spLocks noChangeShapeType="1"/>
            </p:cNvSpPr>
            <p:nvPr/>
          </p:nvSpPr>
          <p:spPr bwMode="auto">
            <a:xfrm>
              <a:off x="2795" y="1434"/>
              <a:ext cx="0" cy="31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014" name="Rectangle 17"/>
          <p:cNvSpPr>
            <a:spLocks noChangeArrowheads="1"/>
          </p:cNvSpPr>
          <p:nvPr/>
        </p:nvSpPr>
        <p:spPr bwMode="auto">
          <a:xfrm>
            <a:off x="179388" y="404813"/>
            <a:ext cx="2232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chemeClr val="tx2"/>
                </a:solidFill>
                <a:ea typeface="楷体_GB2312" pitchFamily="49" charset="-122"/>
              </a:rPr>
              <a:t>基本思想：</a:t>
            </a:r>
          </a:p>
        </p:txBody>
      </p:sp>
      <p:sp>
        <p:nvSpPr>
          <p:cNvPr id="43015" name="Rectangle 18"/>
          <p:cNvSpPr>
            <a:spLocks noChangeArrowheads="1"/>
          </p:cNvSpPr>
          <p:nvPr/>
        </p:nvSpPr>
        <p:spPr bwMode="auto">
          <a:xfrm>
            <a:off x="250825" y="981075"/>
            <a:ext cx="86423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chemeClr val="tx2"/>
                </a:solidFill>
                <a:ea typeface="楷体_GB2312" pitchFamily="49" charset="-122"/>
              </a:rPr>
              <a:t>两两比较待排序的关键字，如果发生逆序，则交换之，直到所有元素都排好序为止。</a:t>
            </a:r>
          </a:p>
        </p:txBody>
      </p:sp>
      <p:sp>
        <p:nvSpPr>
          <p:cNvPr id="43016" name="Text Box 19"/>
          <p:cNvSpPr txBox="1">
            <a:spLocks noChangeArrowheads="1"/>
          </p:cNvSpPr>
          <p:nvPr/>
        </p:nvSpPr>
        <p:spPr bwMode="auto">
          <a:xfrm>
            <a:off x="2627313" y="44450"/>
            <a:ext cx="35290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r" rtl="1" eaLnBrk="1" hangingPunct="1"/>
            <a:r>
              <a:rPr lang="en-US" altLang="zh-CN" sz="3600" b="1">
                <a:ea typeface="楷体_GB2312" pitchFamily="49" charset="-122"/>
              </a:rPr>
              <a:t>10.3  </a:t>
            </a:r>
            <a:r>
              <a:rPr lang="zh-CN" altLang="en-US" sz="3600" b="1">
                <a:ea typeface="楷体_GB2312" pitchFamily="49" charset="-122"/>
              </a:rPr>
              <a:t>快速排序</a:t>
            </a:r>
          </a:p>
        </p:txBody>
      </p:sp>
    </p:spTree>
  </p:cSld>
  <p:clrMapOvr>
    <a:masterClrMapping/>
  </p:clrMapOvr>
  <p:transition>
    <p:pull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900113" y="115888"/>
            <a:ext cx="2016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起泡排序</a:t>
            </a:r>
          </a:p>
        </p:txBody>
      </p:sp>
      <p:sp>
        <p:nvSpPr>
          <p:cNvPr id="150531" name="Text Box 3"/>
          <p:cNvSpPr txBox="1">
            <a:spLocks noChangeArrowheads="1"/>
          </p:cNvSpPr>
          <p:nvPr/>
        </p:nvSpPr>
        <p:spPr bwMode="auto">
          <a:xfrm>
            <a:off x="144463" y="908050"/>
            <a:ext cx="89646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假设在排序过程中，记录序列</a:t>
            </a:r>
            <a:r>
              <a:rPr lang="en-US" altLang="zh-CN" sz="3200" b="1">
                <a:ea typeface="楷体_GB2312" pitchFamily="49" charset="-122"/>
              </a:rPr>
              <a:t>R[1..n]</a:t>
            </a:r>
            <a:r>
              <a:rPr lang="zh-CN" altLang="en-US" sz="3200" b="1">
                <a:ea typeface="楷体_GB2312" pitchFamily="49" charset="-122"/>
              </a:rPr>
              <a:t>的状态为：</a:t>
            </a:r>
          </a:p>
        </p:txBody>
      </p:sp>
      <p:sp>
        <p:nvSpPr>
          <p:cNvPr id="150532" name="Text Box 4"/>
          <p:cNvSpPr txBox="1">
            <a:spLocks noChangeArrowheads="1"/>
          </p:cNvSpPr>
          <p:nvPr/>
        </p:nvSpPr>
        <p:spPr bwMode="auto">
          <a:xfrm>
            <a:off x="5651500" y="3644900"/>
            <a:ext cx="33528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15000"/>
              </a:lnSpc>
            </a:pPr>
            <a:r>
              <a:rPr lang="zh-CN" altLang="en-US" sz="2800" b="1">
                <a:solidFill>
                  <a:srgbClr val="0000FF"/>
                </a:solidFill>
                <a:ea typeface="楷体_GB2312" pitchFamily="49" charset="-122"/>
              </a:rPr>
              <a:t>第 </a:t>
            </a:r>
            <a:r>
              <a:rPr lang="en-US" altLang="zh-CN" sz="2800" b="1">
                <a:solidFill>
                  <a:srgbClr val="0000FF"/>
                </a:solidFill>
                <a:ea typeface="楷体_GB2312" pitchFamily="49" charset="-122"/>
              </a:rPr>
              <a:t>i </a:t>
            </a:r>
            <a:r>
              <a:rPr lang="zh-CN" altLang="en-US" sz="2800" b="1">
                <a:solidFill>
                  <a:srgbClr val="0000FF"/>
                </a:solidFill>
                <a:ea typeface="楷体_GB2312" pitchFamily="49" charset="-122"/>
              </a:rPr>
              <a:t>趟起泡排序</a:t>
            </a:r>
            <a:endParaRPr lang="zh-CN" altLang="en-US" sz="2800" b="1">
              <a:solidFill>
                <a:srgbClr val="000080"/>
              </a:solidFill>
              <a:ea typeface="楷体_GB2312" pitchFamily="49" charset="-122"/>
            </a:endParaRPr>
          </a:p>
        </p:txBody>
      </p:sp>
      <p:sp>
        <p:nvSpPr>
          <p:cNvPr id="150533" name="Rectangle 5"/>
          <p:cNvSpPr>
            <a:spLocks noChangeArrowheads="1"/>
          </p:cNvSpPr>
          <p:nvPr/>
        </p:nvSpPr>
        <p:spPr bwMode="auto">
          <a:xfrm>
            <a:off x="942975" y="2660650"/>
            <a:ext cx="4191000" cy="533400"/>
          </a:xfrm>
          <a:prstGeom prst="rect">
            <a:avLst/>
          </a:prstGeom>
          <a:solidFill>
            <a:srgbClr val="CC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a:latin typeface="Tahoma" pitchFamily="34" charset="0"/>
              </a:rPr>
              <a:t>无序序列</a:t>
            </a:r>
            <a:r>
              <a:rPr lang="en-US" altLang="zh-CN" sz="2800" b="1">
                <a:latin typeface="Tahoma" pitchFamily="34" charset="0"/>
              </a:rPr>
              <a:t>R[1..n-i+1]</a:t>
            </a:r>
          </a:p>
        </p:txBody>
      </p:sp>
      <p:sp>
        <p:nvSpPr>
          <p:cNvPr id="150534" name="Rectangle 6"/>
          <p:cNvSpPr>
            <a:spLocks noChangeArrowheads="1"/>
          </p:cNvSpPr>
          <p:nvPr/>
        </p:nvSpPr>
        <p:spPr bwMode="auto">
          <a:xfrm>
            <a:off x="5133975" y="2660650"/>
            <a:ext cx="3505200" cy="533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800" b="1">
              <a:latin typeface="Tahoma" pitchFamily="34" charset="0"/>
            </a:endParaRPr>
          </a:p>
          <a:p>
            <a:pPr algn="ctr"/>
            <a:r>
              <a:rPr lang="zh-CN" altLang="en-US" sz="2800" b="1">
                <a:latin typeface="Tahoma" pitchFamily="34" charset="0"/>
              </a:rPr>
              <a:t>有序序列 </a:t>
            </a:r>
            <a:r>
              <a:rPr lang="en-US" altLang="zh-CN" sz="2800" b="1">
                <a:latin typeface="Tahoma" pitchFamily="34" charset="0"/>
              </a:rPr>
              <a:t>R[n-i+2..n]</a:t>
            </a:r>
          </a:p>
          <a:p>
            <a:pPr algn="ctr"/>
            <a:endParaRPr lang="en-US" altLang="zh-CN" sz="2800" b="1">
              <a:latin typeface="Tahoma" pitchFamily="34" charset="0"/>
            </a:endParaRPr>
          </a:p>
        </p:txBody>
      </p:sp>
      <p:sp>
        <p:nvSpPr>
          <p:cNvPr id="150535" name="Line 7"/>
          <p:cNvSpPr>
            <a:spLocks noChangeShapeType="1"/>
          </p:cNvSpPr>
          <p:nvPr/>
        </p:nvSpPr>
        <p:spPr bwMode="auto">
          <a:xfrm>
            <a:off x="4932363" y="2127250"/>
            <a:ext cx="0" cy="5334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36" name="Text Box 8"/>
          <p:cNvSpPr txBox="1">
            <a:spLocks noChangeArrowheads="1"/>
          </p:cNvSpPr>
          <p:nvPr/>
        </p:nvSpPr>
        <p:spPr bwMode="auto">
          <a:xfrm>
            <a:off x="5008563" y="1912938"/>
            <a:ext cx="12604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latin typeface="Tahoma" pitchFamily="34" charset="0"/>
              </a:rPr>
              <a:t>n-i+1</a:t>
            </a:r>
          </a:p>
        </p:txBody>
      </p:sp>
      <p:sp>
        <p:nvSpPr>
          <p:cNvPr id="150537" name="Rectangle 9"/>
          <p:cNvSpPr>
            <a:spLocks noChangeArrowheads="1"/>
          </p:cNvSpPr>
          <p:nvPr/>
        </p:nvSpPr>
        <p:spPr bwMode="auto">
          <a:xfrm>
            <a:off x="942975" y="5229225"/>
            <a:ext cx="3810000" cy="533400"/>
          </a:xfrm>
          <a:prstGeom prst="rect">
            <a:avLst/>
          </a:prstGeom>
          <a:solidFill>
            <a:srgbClr val="CC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latin typeface="Tahoma" pitchFamily="34" charset="0"/>
              </a:rPr>
              <a:t>无序序列</a:t>
            </a:r>
            <a:r>
              <a:rPr lang="en-US" altLang="zh-CN" sz="2800" b="1">
                <a:latin typeface="Tahoma" pitchFamily="34" charset="0"/>
              </a:rPr>
              <a:t>R[1..n-i]</a:t>
            </a:r>
          </a:p>
        </p:txBody>
      </p:sp>
      <p:sp>
        <p:nvSpPr>
          <p:cNvPr id="150538" name="Rectangle 10"/>
          <p:cNvSpPr>
            <a:spLocks noChangeArrowheads="1"/>
          </p:cNvSpPr>
          <p:nvPr/>
        </p:nvSpPr>
        <p:spPr bwMode="auto">
          <a:xfrm>
            <a:off x="4752975" y="5229225"/>
            <a:ext cx="3886200" cy="533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800" b="1">
              <a:latin typeface="Tahoma" pitchFamily="34" charset="0"/>
            </a:endParaRPr>
          </a:p>
          <a:p>
            <a:pPr algn="ctr"/>
            <a:r>
              <a:rPr lang="zh-CN" altLang="en-US" sz="2800" b="1">
                <a:latin typeface="Tahoma" pitchFamily="34" charset="0"/>
              </a:rPr>
              <a:t>有序序列 </a:t>
            </a:r>
            <a:r>
              <a:rPr lang="en-US" altLang="zh-CN" sz="2800" b="1">
                <a:latin typeface="Tahoma" pitchFamily="34" charset="0"/>
              </a:rPr>
              <a:t>R[n-i+1..n]</a:t>
            </a:r>
          </a:p>
          <a:p>
            <a:pPr algn="ctr"/>
            <a:endParaRPr lang="en-US" altLang="zh-CN" sz="2800" b="1">
              <a:latin typeface="Tahoma" pitchFamily="34" charset="0"/>
            </a:endParaRPr>
          </a:p>
        </p:txBody>
      </p:sp>
      <p:sp>
        <p:nvSpPr>
          <p:cNvPr id="150539" name="AutoShape 11"/>
          <p:cNvSpPr>
            <a:spLocks noChangeArrowheads="1"/>
          </p:cNvSpPr>
          <p:nvPr/>
        </p:nvSpPr>
        <p:spPr bwMode="auto">
          <a:xfrm>
            <a:off x="5286375" y="3357563"/>
            <a:ext cx="365125" cy="1509712"/>
          </a:xfrm>
          <a:prstGeom prst="downArrow">
            <a:avLst>
              <a:gd name="adj1" fmla="val 50000"/>
              <a:gd name="adj2" fmla="val 103370"/>
            </a:avLst>
          </a:prstGeom>
          <a:solidFill>
            <a:srgbClr val="00CC99"/>
          </a:solidFill>
          <a:ln w="952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0540" name="Text Box 12"/>
          <p:cNvSpPr txBox="1">
            <a:spLocks noChangeArrowheads="1"/>
          </p:cNvSpPr>
          <p:nvPr/>
        </p:nvSpPr>
        <p:spPr bwMode="auto">
          <a:xfrm>
            <a:off x="611188" y="3500438"/>
            <a:ext cx="4206875"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10000"/>
              </a:lnSpc>
            </a:pPr>
            <a:r>
              <a:rPr lang="zh-CN" altLang="en-US" sz="2800" b="1">
                <a:solidFill>
                  <a:srgbClr val="800000"/>
                </a:solidFill>
                <a:latin typeface="楷体_GB2312" pitchFamily="49" charset="-122"/>
                <a:ea typeface="楷体_GB2312" pitchFamily="49" charset="-122"/>
              </a:rPr>
              <a:t>比较相邻记录，将关键字最大的记录交换到 </a:t>
            </a:r>
            <a:r>
              <a:rPr lang="en-US" altLang="zh-CN" sz="2800" b="1">
                <a:solidFill>
                  <a:srgbClr val="800000"/>
                </a:solidFill>
                <a:latin typeface="楷体_GB2312" pitchFamily="49" charset="-122"/>
                <a:ea typeface="楷体_GB2312" pitchFamily="49" charset="-122"/>
              </a:rPr>
              <a:t>n-i+1 </a:t>
            </a:r>
            <a:r>
              <a:rPr lang="zh-CN" altLang="en-US" sz="2800" b="1">
                <a:solidFill>
                  <a:srgbClr val="800000"/>
                </a:solidFill>
                <a:latin typeface="楷体_GB2312" pitchFamily="49" charset="-122"/>
                <a:ea typeface="楷体_GB2312" pitchFamily="49" charset="-122"/>
              </a:rPr>
              <a:t>的位置上</a:t>
            </a:r>
          </a:p>
        </p:txBody>
      </p:sp>
      <p:sp>
        <p:nvSpPr>
          <p:cNvPr id="150541" name="AutoShape 13"/>
          <p:cNvSpPr>
            <a:spLocks noChangeArrowheads="1"/>
          </p:cNvSpPr>
          <p:nvPr/>
        </p:nvSpPr>
        <p:spPr bwMode="auto">
          <a:xfrm>
            <a:off x="2924175" y="319405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42" name="AutoShape 14"/>
          <p:cNvSpPr>
            <a:spLocks noChangeArrowheads="1"/>
          </p:cNvSpPr>
          <p:nvPr/>
        </p:nvSpPr>
        <p:spPr bwMode="auto">
          <a:xfrm>
            <a:off x="4524375" y="319405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43" name="AutoShape 15"/>
          <p:cNvSpPr>
            <a:spLocks noChangeArrowheads="1"/>
          </p:cNvSpPr>
          <p:nvPr/>
        </p:nvSpPr>
        <p:spPr bwMode="auto">
          <a:xfrm>
            <a:off x="3990975" y="319405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44" name="AutoShape 16"/>
          <p:cNvSpPr>
            <a:spLocks noChangeArrowheads="1"/>
          </p:cNvSpPr>
          <p:nvPr/>
        </p:nvSpPr>
        <p:spPr bwMode="auto">
          <a:xfrm>
            <a:off x="3457575" y="319405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45" name="AutoShape 17"/>
          <p:cNvSpPr>
            <a:spLocks noChangeArrowheads="1"/>
          </p:cNvSpPr>
          <p:nvPr/>
        </p:nvSpPr>
        <p:spPr bwMode="auto">
          <a:xfrm>
            <a:off x="2466975" y="319405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46" name="AutoShape 18"/>
          <p:cNvSpPr>
            <a:spLocks noChangeArrowheads="1"/>
          </p:cNvSpPr>
          <p:nvPr/>
        </p:nvSpPr>
        <p:spPr bwMode="auto">
          <a:xfrm>
            <a:off x="2009775" y="319405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47" name="AutoShape 19"/>
          <p:cNvSpPr>
            <a:spLocks noChangeArrowheads="1"/>
          </p:cNvSpPr>
          <p:nvPr/>
        </p:nvSpPr>
        <p:spPr bwMode="auto">
          <a:xfrm>
            <a:off x="1552575" y="319405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48" name="AutoShape 20"/>
          <p:cNvSpPr>
            <a:spLocks noChangeArrowheads="1"/>
          </p:cNvSpPr>
          <p:nvPr/>
        </p:nvSpPr>
        <p:spPr bwMode="auto">
          <a:xfrm>
            <a:off x="1019175" y="319405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49" name="Line 21"/>
          <p:cNvSpPr>
            <a:spLocks noChangeShapeType="1"/>
          </p:cNvSpPr>
          <p:nvPr/>
        </p:nvSpPr>
        <p:spPr bwMode="auto">
          <a:xfrm>
            <a:off x="5133975" y="3194050"/>
            <a:ext cx="14288" cy="2035175"/>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50" name="Line 22"/>
          <p:cNvSpPr>
            <a:spLocks noChangeShapeType="1"/>
          </p:cNvSpPr>
          <p:nvPr/>
        </p:nvSpPr>
        <p:spPr bwMode="auto">
          <a:xfrm>
            <a:off x="4752975" y="2660650"/>
            <a:ext cx="0" cy="2568575"/>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51" name="Line 23"/>
          <p:cNvSpPr>
            <a:spLocks noChangeShapeType="1"/>
          </p:cNvSpPr>
          <p:nvPr/>
        </p:nvSpPr>
        <p:spPr bwMode="auto">
          <a:xfrm>
            <a:off x="4757738" y="2636838"/>
            <a:ext cx="0" cy="576262"/>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1"/>
                                        </p:tgtEl>
                                        <p:attrNameLst>
                                          <p:attrName>style.visibility</p:attrName>
                                        </p:attrNameLst>
                                      </p:cBhvr>
                                      <p:to>
                                        <p:strVal val="visible"/>
                                      </p:to>
                                    </p:set>
                                    <p:animEffect transition="in" filter="wipe(left)">
                                      <p:cBhvr>
                                        <p:cTn id="7" dur="500"/>
                                        <p:tgtEl>
                                          <p:spTgt spid="15053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0533"/>
                                        </p:tgtEl>
                                        <p:attrNameLst>
                                          <p:attrName>style.visibility</p:attrName>
                                        </p:attrNameLst>
                                      </p:cBhvr>
                                      <p:to>
                                        <p:strVal val="visible"/>
                                      </p:to>
                                    </p:set>
                                    <p:animEffect transition="in" filter="wipe(left)">
                                      <p:cBhvr>
                                        <p:cTn id="11" dur="500"/>
                                        <p:tgtEl>
                                          <p:spTgt spid="15053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0534"/>
                                        </p:tgtEl>
                                        <p:attrNameLst>
                                          <p:attrName>style.visibility</p:attrName>
                                        </p:attrNameLst>
                                      </p:cBhvr>
                                      <p:to>
                                        <p:strVal val="visible"/>
                                      </p:to>
                                    </p:set>
                                    <p:animEffect transition="in" filter="wipe(left)">
                                      <p:cBhvr>
                                        <p:cTn id="15" dur="500"/>
                                        <p:tgtEl>
                                          <p:spTgt spid="150534"/>
                                        </p:tgtEl>
                                      </p:cBhvr>
                                    </p:animEffec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150535"/>
                                        </p:tgtEl>
                                        <p:attrNameLst>
                                          <p:attrName>style.visibility</p:attrName>
                                        </p:attrNameLst>
                                      </p:cBhvr>
                                      <p:to>
                                        <p:strVal val="visible"/>
                                      </p:to>
                                    </p:set>
                                  </p:childTnLst>
                                </p:cTn>
                              </p:par>
                            </p:childTnLst>
                          </p:cTn>
                        </p:par>
                        <p:par>
                          <p:cTn id="19" fill="hold" nodeType="afterGroup">
                            <p:stCondLst>
                              <p:cond delay="2000"/>
                            </p:stCondLst>
                            <p:childTnLst>
                              <p:par>
                                <p:cTn id="20" presetID="22" presetClass="entr" presetSubtype="4" fill="hold" grpId="0" nodeType="afterEffect">
                                  <p:stCondLst>
                                    <p:cond delay="0"/>
                                  </p:stCondLst>
                                  <p:childTnLst>
                                    <p:set>
                                      <p:cBhvr>
                                        <p:cTn id="21" dur="1" fill="hold">
                                          <p:stCondLst>
                                            <p:cond delay="0"/>
                                          </p:stCondLst>
                                        </p:cTn>
                                        <p:tgtEl>
                                          <p:spTgt spid="150551"/>
                                        </p:tgtEl>
                                        <p:attrNameLst>
                                          <p:attrName>style.visibility</p:attrName>
                                        </p:attrNameLst>
                                      </p:cBhvr>
                                      <p:to>
                                        <p:strVal val="visible"/>
                                      </p:to>
                                    </p:set>
                                    <p:animEffect transition="in" filter="wipe(down)">
                                      <p:cBhvr>
                                        <p:cTn id="22" dur="500"/>
                                        <p:tgtEl>
                                          <p:spTgt spid="150551"/>
                                        </p:tgtEl>
                                      </p:cBhvr>
                                    </p:animEffect>
                                  </p:childTnLst>
                                </p:cTn>
                              </p:par>
                            </p:childTnLst>
                          </p:cTn>
                        </p:par>
                        <p:par>
                          <p:cTn id="23" fill="hold" nodeType="afterGroup">
                            <p:stCondLst>
                              <p:cond delay="2500"/>
                            </p:stCondLst>
                            <p:childTnLst>
                              <p:par>
                                <p:cTn id="24" presetID="1" presetClass="entr" presetSubtype="0" fill="hold" grpId="0" nodeType="afterEffect">
                                  <p:stCondLst>
                                    <p:cond delay="0"/>
                                  </p:stCondLst>
                                  <p:childTnLst>
                                    <p:set>
                                      <p:cBhvr>
                                        <p:cTn id="25" dur="1" fill="hold">
                                          <p:stCondLst>
                                            <p:cond delay="499"/>
                                          </p:stCondLst>
                                        </p:cTn>
                                        <p:tgtEl>
                                          <p:spTgt spid="15053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50532"/>
                                        </p:tgtEl>
                                        <p:attrNameLst>
                                          <p:attrName>style.visibility</p:attrName>
                                        </p:attrNameLst>
                                      </p:cBhvr>
                                      <p:to>
                                        <p:strVal val="visible"/>
                                      </p:to>
                                    </p:set>
                                    <p:anim calcmode="lin" valueType="num">
                                      <p:cBhvr additive="base">
                                        <p:cTn id="30" dur="500" fill="hold"/>
                                        <p:tgtEl>
                                          <p:spTgt spid="150532"/>
                                        </p:tgtEl>
                                        <p:attrNameLst>
                                          <p:attrName>ppt_x</p:attrName>
                                        </p:attrNameLst>
                                      </p:cBhvr>
                                      <p:tavLst>
                                        <p:tav tm="0">
                                          <p:val>
                                            <p:strVal val="1+#ppt_w/2"/>
                                          </p:val>
                                        </p:tav>
                                        <p:tav tm="100000">
                                          <p:val>
                                            <p:strVal val="#ppt_x"/>
                                          </p:val>
                                        </p:tav>
                                      </p:tavLst>
                                    </p:anim>
                                    <p:anim calcmode="lin" valueType="num">
                                      <p:cBhvr additive="base">
                                        <p:cTn id="31" dur="500" fill="hold"/>
                                        <p:tgtEl>
                                          <p:spTgt spid="150532"/>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500"/>
                            </p:stCondLst>
                            <p:childTnLst>
                              <p:par>
                                <p:cTn id="33" presetID="17" presetClass="entr" presetSubtype="1" fill="hold" grpId="0" nodeType="afterEffect">
                                  <p:stCondLst>
                                    <p:cond delay="0"/>
                                  </p:stCondLst>
                                  <p:childTnLst>
                                    <p:set>
                                      <p:cBhvr>
                                        <p:cTn id="34" dur="1" fill="hold">
                                          <p:stCondLst>
                                            <p:cond delay="0"/>
                                          </p:stCondLst>
                                        </p:cTn>
                                        <p:tgtEl>
                                          <p:spTgt spid="150539"/>
                                        </p:tgtEl>
                                        <p:attrNameLst>
                                          <p:attrName>style.visibility</p:attrName>
                                        </p:attrNameLst>
                                      </p:cBhvr>
                                      <p:to>
                                        <p:strVal val="visible"/>
                                      </p:to>
                                    </p:set>
                                    <p:anim calcmode="lin" valueType="num">
                                      <p:cBhvr>
                                        <p:cTn id="35" dur="500" fill="hold"/>
                                        <p:tgtEl>
                                          <p:spTgt spid="150539"/>
                                        </p:tgtEl>
                                        <p:attrNameLst>
                                          <p:attrName>ppt_x</p:attrName>
                                        </p:attrNameLst>
                                      </p:cBhvr>
                                      <p:tavLst>
                                        <p:tav tm="0">
                                          <p:val>
                                            <p:strVal val="#ppt_x"/>
                                          </p:val>
                                        </p:tav>
                                        <p:tav tm="100000">
                                          <p:val>
                                            <p:strVal val="#ppt_x"/>
                                          </p:val>
                                        </p:tav>
                                      </p:tavLst>
                                    </p:anim>
                                    <p:anim calcmode="lin" valueType="num">
                                      <p:cBhvr>
                                        <p:cTn id="36" dur="500" fill="hold"/>
                                        <p:tgtEl>
                                          <p:spTgt spid="150539"/>
                                        </p:tgtEl>
                                        <p:attrNameLst>
                                          <p:attrName>ppt_y</p:attrName>
                                        </p:attrNameLst>
                                      </p:cBhvr>
                                      <p:tavLst>
                                        <p:tav tm="0">
                                          <p:val>
                                            <p:strVal val="#ppt_y-#ppt_h/2"/>
                                          </p:val>
                                        </p:tav>
                                        <p:tav tm="100000">
                                          <p:val>
                                            <p:strVal val="#ppt_y"/>
                                          </p:val>
                                        </p:tav>
                                      </p:tavLst>
                                    </p:anim>
                                    <p:anim calcmode="lin" valueType="num">
                                      <p:cBhvr>
                                        <p:cTn id="37" dur="500" fill="hold"/>
                                        <p:tgtEl>
                                          <p:spTgt spid="150539"/>
                                        </p:tgtEl>
                                        <p:attrNameLst>
                                          <p:attrName>ppt_w</p:attrName>
                                        </p:attrNameLst>
                                      </p:cBhvr>
                                      <p:tavLst>
                                        <p:tav tm="0">
                                          <p:val>
                                            <p:strVal val="#ppt_w"/>
                                          </p:val>
                                        </p:tav>
                                        <p:tav tm="100000">
                                          <p:val>
                                            <p:strVal val="#ppt_w"/>
                                          </p:val>
                                        </p:tav>
                                      </p:tavLst>
                                    </p:anim>
                                    <p:anim calcmode="lin" valueType="num">
                                      <p:cBhvr>
                                        <p:cTn id="38" dur="500" fill="hold"/>
                                        <p:tgtEl>
                                          <p:spTgt spid="150539"/>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150540"/>
                                        </p:tgtEl>
                                        <p:attrNameLst>
                                          <p:attrName>style.visibility</p:attrName>
                                        </p:attrNameLst>
                                      </p:cBhvr>
                                      <p:to>
                                        <p:strVal val="visible"/>
                                      </p:to>
                                    </p:set>
                                    <p:animEffect transition="in" filter="strips(downRight)">
                                      <p:cBhvr>
                                        <p:cTn id="43" dur="500"/>
                                        <p:tgtEl>
                                          <p:spTgt spid="15054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50548"/>
                                        </p:tgtEl>
                                        <p:attrNameLst>
                                          <p:attrName>style.visibility</p:attrName>
                                        </p:attrNameLst>
                                      </p:cBhvr>
                                      <p:to>
                                        <p:strVal val="visible"/>
                                      </p:to>
                                    </p:set>
                                    <p:animEffect transition="in" filter="wipe(left)">
                                      <p:cBhvr>
                                        <p:cTn id="48" dur="500"/>
                                        <p:tgtEl>
                                          <p:spTgt spid="150548"/>
                                        </p:tgtEl>
                                      </p:cBhvr>
                                    </p:animEffect>
                                  </p:childTnLst>
                                  <p:subTnLst>
                                    <p:set>
                                      <p:cBhvr override="childStyle">
                                        <p:cTn dur="1" fill="hold" display="0" masterRel="nextClick" afterEffect="1"/>
                                        <p:tgtEl>
                                          <p:spTgt spid="150548"/>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50547"/>
                                        </p:tgtEl>
                                        <p:attrNameLst>
                                          <p:attrName>style.visibility</p:attrName>
                                        </p:attrNameLst>
                                      </p:cBhvr>
                                      <p:to>
                                        <p:strVal val="visible"/>
                                      </p:to>
                                    </p:set>
                                    <p:animEffect transition="in" filter="wipe(left)">
                                      <p:cBhvr>
                                        <p:cTn id="53" dur="500"/>
                                        <p:tgtEl>
                                          <p:spTgt spid="150547"/>
                                        </p:tgtEl>
                                      </p:cBhvr>
                                    </p:animEffect>
                                  </p:childTnLst>
                                  <p:subTnLst>
                                    <p:set>
                                      <p:cBhvr override="childStyle">
                                        <p:cTn dur="1" fill="hold" display="0" masterRel="nextClick" afterEffect="1"/>
                                        <p:tgtEl>
                                          <p:spTgt spid="150547"/>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50546"/>
                                        </p:tgtEl>
                                        <p:attrNameLst>
                                          <p:attrName>style.visibility</p:attrName>
                                        </p:attrNameLst>
                                      </p:cBhvr>
                                      <p:to>
                                        <p:strVal val="visible"/>
                                      </p:to>
                                    </p:set>
                                    <p:animEffect transition="in" filter="wipe(left)">
                                      <p:cBhvr>
                                        <p:cTn id="58" dur="500"/>
                                        <p:tgtEl>
                                          <p:spTgt spid="150546"/>
                                        </p:tgtEl>
                                      </p:cBhvr>
                                    </p:animEffect>
                                  </p:childTnLst>
                                  <p:subTnLst>
                                    <p:set>
                                      <p:cBhvr override="childStyle">
                                        <p:cTn dur="1" fill="hold" display="0" masterRel="nextClick" afterEffect="1"/>
                                        <p:tgtEl>
                                          <p:spTgt spid="150546"/>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50545"/>
                                        </p:tgtEl>
                                        <p:attrNameLst>
                                          <p:attrName>style.visibility</p:attrName>
                                        </p:attrNameLst>
                                      </p:cBhvr>
                                      <p:to>
                                        <p:strVal val="visible"/>
                                      </p:to>
                                    </p:set>
                                    <p:animEffect transition="in" filter="wipe(left)">
                                      <p:cBhvr>
                                        <p:cTn id="63" dur="500"/>
                                        <p:tgtEl>
                                          <p:spTgt spid="150545"/>
                                        </p:tgtEl>
                                      </p:cBhvr>
                                    </p:animEffect>
                                  </p:childTnLst>
                                  <p:subTnLst>
                                    <p:set>
                                      <p:cBhvr override="childStyle">
                                        <p:cTn dur="1" fill="hold" display="0" masterRel="nextClick" afterEffect="1"/>
                                        <p:tgtEl>
                                          <p:spTgt spid="150545"/>
                                        </p:tgtEl>
                                        <p:attrNameLst>
                                          <p:attrName>style.visibility</p:attrName>
                                        </p:attrNameLst>
                                      </p:cBhvr>
                                      <p:to>
                                        <p:strVal val="hidden"/>
                                      </p:to>
                                    </p:set>
                                  </p:sub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50541"/>
                                        </p:tgtEl>
                                        <p:attrNameLst>
                                          <p:attrName>style.visibility</p:attrName>
                                        </p:attrNameLst>
                                      </p:cBhvr>
                                      <p:to>
                                        <p:strVal val="visible"/>
                                      </p:to>
                                    </p:set>
                                    <p:animEffect transition="in" filter="wipe(left)">
                                      <p:cBhvr>
                                        <p:cTn id="68" dur="500"/>
                                        <p:tgtEl>
                                          <p:spTgt spid="150541"/>
                                        </p:tgtEl>
                                      </p:cBhvr>
                                    </p:animEffect>
                                  </p:childTnLst>
                                  <p:subTnLst>
                                    <p:set>
                                      <p:cBhvr override="childStyle">
                                        <p:cTn dur="1" fill="hold" display="0" masterRel="nextClick" afterEffect="1"/>
                                        <p:tgtEl>
                                          <p:spTgt spid="150541"/>
                                        </p:tgtEl>
                                        <p:attrNameLst>
                                          <p:attrName>style.visibility</p:attrName>
                                        </p:attrNameLst>
                                      </p:cBhvr>
                                      <p:to>
                                        <p:strVal val="hidden"/>
                                      </p:to>
                                    </p:set>
                                  </p:sub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50544"/>
                                        </p:tgtEl>
                                        <p:attrNameLst>
                                          <p:attrName>style.visibility</p:attrName>
                                        </p:attrNameLst>
                                      </p:cBhvr>
                                      <p:to>
                                        <p:strVal val="visible"/>
                                      </p:to>
                                    </p:set>
                                    <p:animEffect transition="in" filter="wipe(left)">
                                      <p:cBhvr>
                                        <p:cTn id="73" dur="500"/>
                                        <p:tgtEl>
                                          <p:spTgt spid="150544"/>
                                        </p:tgtEl>
                                      </p:cBhvr>
                                    </p:animEffect>
                                  </p:childTnLst>
                                  <p:subTnLst>
                                    <p:set>
                                      <p:cBhvr override="childStyle">
                                        <p:cTn dur="1" fill="hold" display="0" masterRel="nextClick" afterEffect="1"/>
                                        <p:tgtEl>
                                          <p:spTgt spid="150544"/>
                                        </p:tgtEl>
                                        <p:attrNameLst>
                                          <p:attrName>style.visibility</p:attrName>
                                        </p:attrNameLst>
                                      </p:cBhvr>
                                      <p:to>
                                        <p:strVal val="hidden"/>
                                      </p:to>
                                    </p:set>
                                  </p:sub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50543"/>
                                        </p:tgtEl>
                                        <p:attrNameLst>
                                          <p:attrName>style.visibility</p:attrName>
                                        </p:attrNameLst>
                                      </p:cBhvr>
                                      <p:to>
                                        <p:strVal val="visible"/>
                                      </p:to>
                                    </p:set>
                                    <p:animEffect transition="in" filter="wipe(left)">
                                      <p:cBhvr>
                                        <p:cTn id="78" dur="500"/>
                                        <p:tgtEl>
                                          <p:spTgt spid="150543"/>
                                        </p:tgtEl>
                                      </p:cBhvr>
                                    </p:animEffect>
                                  </p:childTnLst>
                                  <p:subTnLst>
                                    <p:set>
                                      <p:cBhvr override="childStyle">
                                        <p:cTn dur="1" fill="hold" display="0" masterRel="nextClick" afterEffect="1"/>
                                        <p:tgtEl>
                                          <p:spTgt spid="150543"/>
                                        </p:tgtEl>
                                        <p:attrNameLst>
                                          <p:attrName>style.visibility</p:attrName>
                                        </p:attrNameLst>
                                      </p:cBhvr>
                                      <p:to>
                                        <p:strVal val="hidden"/>
                                      </p:to>
                                    </p:set>
                                  </p:sub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50542"/>
                                        </p:tgtEl>
                                        <p:attrNameLst>
                                          <p:attrName>style.visibility</p:attrName>
                                        </p:attrNameLst>
                                      </p:cBhvr>
                                      <p:to>
                                        <p:strVal val="visible"/>
                                      </p:to>
                                    </p:set>
                                    <p:animEffect transition="in" filter="wipe(left)">
                                      <p:cBhvr>
                                        <p:cTn id="83" dur="500"/>
                                        <p:tgtEl>
                                          <p:spTgt spid="150542"/>
                                        </p:tgtEl>
                                      </p:cBhvr>
                                    </p:animEffect>
                                  </p:childTnLst>
                                </p:cTn>
                              </p:par>
                            </p:childTnLst>
                          </p:cTn>
                        </p:par>
                        <p:par>
                          <p:cTn id="84" fill="hold" nodeType="afterGroup">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50537"/>
                                        </p:tgtEl>
                                        <p:attrNameLst>
                                          <p:attrName>style.visibility</p:attrName>
                                        </p:attrNameLst>
                                      </p:cBhvr>
                                      <p:to>
                                        <p:strVal val="visible"/>
                                      </p:to>
                                    </p:set>
                                    <p:animEffect transition="in" filter="wipe(left)">
                                      <p:cBhvr>
                                        <p:cTn id="87" dur="500"/>
                                        <p:tgtEl>
                                          <p:spTgt spid="150537"/>
                                        </p:tgtEl>
                                      </p:cBhvr>
                                    </p:animEffect>
                                  </p:childTnLst>
                                </p:cTn>
                              </p:par>
                            </p:childTnLst>
                          </p:cTn>
                        </p:par>
                        <p:par>
                          <p:cTn id="88" fill="hold" nodeType="afterGroup">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150538"/>
                                        </p:tgtEl>
                                        <p:attrNameLst>
                                          <p:attrName>style.visibility</p:attrName>
                                        </p:attrNameLst>
                                      </p:cBhvr>
                                      <p:to>
                                        <p:strVal val="visible"/>
                                      </p:to>
                                    </p:set>
                                    <p:animEffect transition="in" filter="wipe(left)">
                                      <p:cBhvr>
                                        <p:cTn id="91" dur="500"/>
                                        <p:tgtEl>
                                          <p:spTgt spid="150538"/>
                                        </p:tgtEl>
                                      </p:cBhvr>
                                    </p:animEffect>
                                  </p:childTnLst>
                                </p:cTn>
                              </p:par>
                            </p:childTnLst>
                          </p:cTn>
                        </p:par>
                        <p:par>
                          <p:cTn id="92" fill="hold" nodeType="afterGroup">
                            <p:stCondLst>
                              <p:cond delay="1500"/>
                            </p:stCondLst>
                            <p:childTnLst>
                              <p:par>
                                <p:cTn id="93" presetID="17" presetClass="entr" presetSubtype="1" fill="hold" grpId="0" nodeType="afterEffect">
                                  <p:stCondLst>
                                    <p:cond delay="0"/>
                                  </p:stCondLst>
                                  <p:childTnLst>
                                    <p:set>
                                      <p:cBhvr>
                                        <p:cTn id="94" dur="1" fill="hold">
                                          <p:stCondLst>
                                            <p:cond delay="0"/>
                                          </p:stCondLst>
                                        </p:cTn>
                                        <p:tgtEl>
                                          <p:spTgt spid="150549"/>
                                        </p:tgtEl>
                                        <p:attrNameLst>
                                          <p:attrName>style.visibility</p:attrName>
                                        </p:attrNameLst>
                                      </p:cBhvr>
                                      <p:to>
                                        <p:strVal val="visible"/>
                                      </p:to>
                                    </p:set>
                                    <p:anim calcmode="lin" valueType="num">
                                      <p:cBhvr>
                                        <p:cTn id="95" dur="500" fill="hold"/>
                                        <p:tgtEl>
                                          <p:spTgt spid="150549"/>
                                        </p:tgtEl>
                                        <p:attrNameLst>
                                          <p:attrName>ppt_x</p:attrName>
                                        </p:attrNameLst>
                                      </p:cBhvr>
                                      <p:tavLst>
                                        <p:tav tm="0">
                                          <p:val>
                                            <p:strVal val="#ppt_x"/>
                                          </p:val>
                                        </p:tav>
                                        <p:tav tm="100000">
                                          <p:val>
                                            <p:strVal val="#ppt_x"/>
                                          </p:val>
                                        </p:tav>
                                      </p:tavLst>
                                    </p:anim>
                                    <p:anim calcmode="lin" valueType="num">
                                      <p:cBhvr>
                                        <p:cTn id="96" dur="500" fill="hold"/>
                                        <p:tgtEl>
                                          <p:spTgt spid="150549"/>
                                        </p:tgtEl>
                                        <p:attrNameLst>
                                          <p:attrName>ppt_y</p:attrName>
                                        </p:attrNameLst>
                                      </p:cBhvr>
                                      <p:tavLst>
                                        <p:tav tm="0">
                                          <p:val>
                                            <p:strVal val="#ppt_y-#ppt_h/2"/>
                                          </p:val>
                                        </p:tav>
                                        <p:tav tm="100000">
                                          <p:val>
                                            <p:strVal val="#ppt_y"/>
                                          </p:val>
                                        </p:tav>
                                      </p:tavLst>
                                    </p:anim>
                                    <p:anim calcmode="lin" valueType="num">
                                      <p:cBhvr>
                                        <p:cTn id="97" dur="500" fill="hold"/>
                                        <p:tgtEl>
                                          <p:spTgt spid="150549"/>
                                        </p:tgtEl>
                                        <p:attrNameLst>
                                          <p:attrName>ppt_w</p:attrName>
                                        </p:attrNameLst>
                                      </p:cBhvr>
                                      <p:tavLst>
                                        <p:tav tm="0">
                                          <p:val>
                                            <p:strVal val="#ppt_w"/>
                                          </p:val>
                                        </p:tav>
                                        <p:tav tm="100000">
                                          <p:val>
                                            <p:strVal val="#ppt_w"/>
                                          </p:val>
                                        </p:tav>
                                      </p:tavLst>
                                    </p:anim>
                                    <p:anim calcmode="lin" valueType="num">
                                      <p:cBhvr>
                                        <p:cTn id="98" dur="500" fill="hold"/>
                                        <p:tgtEl>
                                          <p:spTgt spid="150549"/>
                                        </p:tgtEl>
                                        <p:attrNameLst>
                                          <p:attrName>ppt_h</p:attrName>
                                        </p:attrNameLst>
                                      </p:cBhvr>
                                      <p:tavLst>
                                        <p:tav tm="0">
                                          <p:val>
                                            <p:fltVal val="0"/>
                                          </p:val>
                                        </p:tav>
                                        <p:tav tm="100000">
                                          <p:val>
                                            <p:strVal val="#ppt_h"/>
                                          </p:val>
                                        </p:tav>
                                      </p:tavLst>
                                    </p:anim>
                                  </p:childTnLst>
                                </p:cTn>
                              </p:par>
                            </p:childTnLst>
                          </p:cTn>
                        </p:par>
                        <p:par>
                          <p:cTn id="99" fill="hold" nodeType="afterGroup">
                            <p:stCondLst>
                              <p:cond delay="2000"/>
                            </p:stCondLst>
                            <p:childTnLst>
                              <p:par>
                                <p:cTn id="100" presetID="17" presetClass="entr" presetSubtype="1" fill="hold" grpId="0" nodeType="afterEffect">
                                  <p:stCondLst>
                                    <p:cond delay="0"/>
                                  </p:stCondLst>
                                  <p:childTnLst>
                                    <p:set>
                                      <p:cBhvr>
                                        <p:cTn id="101" dur="1" fill="hold">
                                          <p:stCondLst>
                                            <p:cond delay="0"/>
                                          </p:stCondLst>
                                        </p:cTn>
                                        <p:tgtEl>
                                          <p:spTgt spid="150550"/>
                                        </p:tgtEl>
                                        <p:attrNameLst>
                                          <p:attrName>style.visibility</p:attrName>
                                        </p:attrNameLst>
                                      </p:cBhvr>
                                      <p:to>
                                        <p:strVal val="visible"/>
                                      </p:to>
                                    </p:set>
                                    <p:anim calcmode="lin" valueType="num">
                                      <p:cBhvr>
                                        <p:cTn id="102" dur="500" fill="hold"/>
                                        <p:tgtEl>
                                          <p:spTgt spid="150550"/>
                                        </p:tgtEl>
                                        <p:attrNameLst>
                                          <p:attrName>ppt_x</p:attrName>
                                        </p:attrNameLst>
                                      </p:cBhvr>
                                      <p:tavLst>
                                        <p:tav tm="0">
                                          <p:val>
                                            <p:strVal val="#ppt_x"/>
                                          </p:val>
                                        </p:tav>
                                        <p:tav tm="100000">
                                          <p:val>
                                            <p:strVal val="#ppt_x"/>
                                          </p:val>
                                        </p:tav>
                                      </p:tavLst>
                                    </p:anim>
                                    <p:anim calcmode="lin" valueType="num">
                                      <p:cBhvr>
                                        <p:cTn id="103" dur="500" fill="hold"/>
                                        <p:tgtEl>
                                          <p:spTgt spid="150550"/>
                                        </p:tgtEl>
                                        <p:attrNameLst>
                                          <p:attrName>ppt_y</p:attrName>
                                        </p:attrNameLst>
                                      </p:cBhvr>
                                      <p:tavLst>
                                        <p:tav tm="0">
                                          <p:val>
                                            <p:strVal val="#ppt_y-#ppt_h/2"/>
                                          </p:val>
                                        </p:tav>
                                        <p:tav tm="100000">
                                          <p:val>
                                            <p:strVal val="#ppt_y"/>
                                          </p:val>
                                        </p:tav>
                                      </p:tavLst>
                                    </p:anim>
                                    <p:anim calcmode="lin" valueType="num">
                                      <p:cBhvr>
                                        <p:cTn id="104" dur="500" fill="hold"/>
                                        <p:tgtEl>
                                          <p:spTgt spid="150550"/>
                                        </p:tgtEl>
                                        <p:attrNameLst>
                                          <p:attrName>ppt_w</p:attrName>
                                        </p:attrNameLst>
                                      </p:cBhvr>
                                      <p:tavLst>
                                        <p:tav tm="0">
                                          <p:val>
                                            <p:strVal val="#ppt_w"/>
                                          </p:val>
                                        </p:tav>
                                        <p:tav tm="100000">
                                          <p:val>
                                            <p:strVal val="#ppt_w"/>
                                          </p:val>
                                        </p:tav>
                                      </p:tavLst>
                                    </p:anim>
                                    <p:anim calcmode="lin" valueType="num">
                                      <p:cBhvr>
                                        <p:cTn id="105" dur="500" fill="hold"/>
                                        <p:tgtEl>
                                          <p:spTgt spid="1505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autoUpdateAnimBg="0"/>
      <p:bldP spid="150532" grpId="0" autoUpdateAnimBg="0"/>
      <p:bldP spid="150533" grpId="0" animBg="1" autoUpdateAnimBg="0"/>
      <p:bldP spid="150534" grpId="0" animBg="1" autoUpdateAnimBg="0"/>
      <p:bldP spid="150535" grpId="0" animBg="1"/>
      <p:bldP spid="150536" grpId="0" autoUpdateAnimBg="0"/>
      <p:bldP spid="150537" grpId="0" animBg="1" autoUpdateAnimBg="0"/>
      <p:bldP spid="150538" grpId="0" animBg="1" autoUpdateAnimBg="0"/>
      <p:bldP spid="150539" grpId="0" animBg="1"/>
      <p:bldP spid="150540" grpId="0" autoUpdateAnimBg="0"/>
      <p:bldP spid="150541" grpId="0" animBg="1"/>
      <p:bldP spid="150542" grpId="0" animBg="1"/>
      <p:bldP spid="150543" grpId="0" animBg="1"/>
      <p:bldP spid="150544" grpId="0" animBg="1"/>
      <p:bldP spid="150545" grpId="0" animBg="1"/>
      <p:bldP spid="150546" grpId="0" animBg="1"/>
      <p:bldP spid="150547" grpId="0" animBg="1"/>
      <p:bldP spid="150548" grpId="0" animBg="1"/>
      <p:bldP spid="150549" grpId="0" animBg="1"/>
      <p:bldP spid="150550" grpId="0" animBg="1"/>
      <p:bldP spid="150551"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6435" name="Text Box 3"/>
          <p:cNvSpPr txBox="1">
            <a:spLocks noChangeArrowheads="1"/>
          </p:cNvSpPr>
          <p:nvPr/>
        </p:nvSpPr>
        <p:spPr bwMode="auto">
          <a:xfrm>
            <a:off x="7059613" y="2738438"/>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30</a:t>
            </a:r>
            <a:endParaRPr lang="en-US" altLang="zh-CN" sz="3000"/>
          </a:p>
        </p:txBody>
      </p:sp>
      <p:sp>
        <p:nvSpPr>
          <p:cNvPr id="146436" name="Text Box 4"/>
          <p:cNvSpPr txBox="1">
            <a:spLocks noChangeArrowheads="1"/>
          </p:cNvSpPr>
          <p:nvPr/>
        </p:nvSpPr>
        <p:spPr bwMode="auto">
          <a:xfrm>
            <a:off x="3270250" y="2738438"/>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65</a:t>
            </a:r>
            <a:endParaRPr lang="en-US" altLang="zh-CN" sz="3000"/>
          </a:p>
        </p:txBody>
      </p:sp>
      <p:sp>
        <p:nvSpPr>
          <p:cNvPr id="146437" name="Text Box 5"/>
          <p:cNvSpPr txBox="1">
            <a:spLocks noChangeArrowheads="1"/>
          </p:cNvSpPr>
          <p:nvPr/>
        </p:nvSpPr>
        <p:spPr bwMode="auto">
          <a:xfrm>
            <a:off x="4062413" y="2738438"/>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97</a:t>
            </a:r>
            <a:endParaRPr lang="en-US" altLang="zh-CN" sz="3000"/>
          </a:p>
        </p:txBody>
      </p:sp>
      <p:sp>
        <p:nvSpPr>
          <p:cNvPr id="146438" name="Text Box 6"/>
          <p:cNvSpPr txBox="1">
            <a:spLocks noChangeArrowheads="1"/>
          </p:cNvSpPr>
          <p:nvPr/>
        </p:nvSpPr>
        <p:spPr bwMode="auto">
          <a:xfrm>
            <a:off x="4705350" y="2719388"/>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76</a:t>
            </a:r>
            <a:endParaRPr lang="en-US" altLang="zh-CN" sz="3000"/>
          </a:p>
        </p:txBody>
      </p:sp>
      <p:sp>
        <p:nvSpPr>
          <p:cNvPr id="146439" name="Text Box 7"/>
          <p:cNvSpPr txBox="1">
            <a:spLocks noChangeArrowheads="1"/>
          </p:cNvSpPr>
          <p:nvPr/>
        </p:nvSpPr>
        <p:spPr bwMode="auto">
          <a:xfrm>
            <a:off x="5502275" y="2670175"/>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13</a:t>
            </a:r>
            <a:endParaRPr lang="en-US" altLang="zh-CN" sz="3000"/>
          </a:p>
        </p:txBody>
      </p:sp>
      <p:sp>
        <p:nvSpPr>
          <p:cNvPr id="146440" name="Text Box 8"/>
          <p:cNvSpPr txBox="1">
            <a:spLocks noChangeArrowheads="1"/>
          </p:cNvSpPr>
          <p:nvPr/>
        </p:nvSpPr>
        <p:spPr bwMode="auto">
          <a:xfrm>
            <a:off x="6311900" y="2667000"/>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27</a:t>
            </a:r>
            <a:endParaRPr lang="en-US" altLang="zh-CN" sz="3000"/>
          </a:p>
        </p:txBody>
      </p:sp>
      <p:sp>
        <p:nvSpPr>
          <p:cNvPr id="146441" name="Text Box 9"/>
          <p:cNvSpPr txBox="1">
            <a:spLocks noChangeArrowheads="1"/>
          </p:cNvSpPr>
          <p:nvPr/>
        </p:nvSpPr>
        <p:spPr bwMode="auto">
          <a:xfrm>
            <a:off x="2622550" y="2746375"/>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38</a:t>
            </a:r>
            <a:endParaRPr lang="en-US" altLang="zh-CN" sz="3000"/>
          </a:p>
        </p:txBody>
      </p:sp>
      <p:grpSp>
        <p:nvGrpSpPr>
          <p:cNvPr id="146442" name="Group 10"/>
          <p:cNvGrpSpPr>
            <a:grpSpLocks/>
          </p:cNvGrpSpPr>
          <p:nvPr/>
        </p:nvGrpSpPr>
        <p:grpSpPr bwMode="auto">
          <a:xfrm>
            <a:off x="1681163" y="2351088"/>
            <a:ext cx="6048375" cy="936625"/>
            <a:chOff x="703" y="1178"/>
            <a:chExt cx="3810" cy="590"/>
          </a:xfrm>
        </p:grpSpPr>
        <p:sp>
          <p:nvSpPr>
            <p:cNvPr id="45152" name="Text Box 11"/>
            <p:cNvSpPr txBox="1">
              <a:spLocks noChangeArrowheads="1"/>
            </p:cNvSpPr>
            <p:nvPr/>
          </p:nvSpPr>
          <p:spPr bwMode="auto">
            <a:xfrm>
              <a:off x="703" y="1178"/>
              <a:ext cx="38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sz="2000" b="1"/>
                <a:t>    1          2         3         4          5         6          7          8</a:t>
              </a:r>
            </a:p>
          </p:txBody>
        </p:sp>
        <p:grpSp>
          <p:nvGrpSpPr>
            <p:cNvPr id="45153" name="Group 12"/>
            <p:cNvGrpSpPr>
              <a:grpSpLocks/>
            </p:cNvGrpSpPr>
            <p:nvPr/>
          </p:nvGrpSpPr>
          <p:grpSpPr bwMode="auto">
            <a:xfrm>
              <a:off x="749" y="1403"/>
              <a:ext cx="3764" cy="365"/>
              <a:chOff x="749" y="1403"/>
              <a:chExt cx="3764" cy="365"/>
            </a:xfrm>
          </p:grpSpPr>
          <p:grpSp>
            <p:nvGrpSpPr>
              <p:cNvPr id="45154" name="Group 13"/>
              <p:cNvGrpSpPr>
                <a:grpSpLocks/>
              </p:cNvGrpSpPr>
              <p:nvPr/>
            </p:nvGrpSpPr>
            <p:grpSpPr bwMode="auto">
              <a:xfrm>
                <a:off x="749" y="1405"/>
                <a:ext cx="3764" cy="363"/>
                <a:chOff x="521" y="3657"/>
                <a:chExt cx="5126" cy="363"/>
              </a:xfrm>
            </p:grpSpPr>
            <p:sp>
              <p:nvSpPr>
                <p:cNvPr id="45162" name="Line 14"/>
                <p:cNvSpPr>
                  <a:spLocks noChangeShapeType="1"/>
                </p:cNvSpPr>
                <p:nvPr/>
              </p:nvSpPr>
              <p:spPr bwMode="auto">
                <a:xfrm>
                  <a:off x="521" y="4020"/>
                  <a:ext cx="5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63" name="Line 15"/>
                <p:cNvSpPr>
                  <a:spLocks noChangeShapeType="1"/>
                </p:cNvSpPr>
                <p:nvPr/>
              </p:nvSpPr>
              <p:spPr bwMode="auto">
                <a:xfrm>
                  <a:off x="521" y="3657"/>
                  <a:ext cx="5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64" name="Line 16"/>
                <p:cNvSpPr>
                  <a:spLocks noChangeShapeType="1"/>
                </p:cNvSpPr>
                <p:nvPr/>
              </p:nvSpPr>
              <p:spPr bwMode="auto">
                <a:xfrm>
                  <a:off x="5647" y="3657"/>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65" name="Line 17"/>
                <p:cNvSpPr>
                  <a:spLocks noChangeShapeType="1"/>
                </p:cNvSpPr>
                <p:nvPr/>
              </p:nvSpPr>
              <p:spPr bwMode="auto">
                <a:xfrm>
                  <a:off x="521" y="3657"/>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155" name="Line 18"/>
              <p:cNvSpPr>
                <a:spLocks noChangeShapeType="1"/>
              </p:cNvSpPr>
              <p:nvPr/>
            </p:nvSpPr>
            <p:spPr bwMode="auto">
              <a:xfrm>
                <a:off x="1203"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56" name="Line 19"/>
              <p:cNvSpPr>
                <a:spLocks noChangeShapeType="1"/>
              </p:cNvSpPr>
              <p:nvPr/>
            </p:nvSpPr>
            <p:spPr bwMode="auto">
              <a:xfrm>
                <a:off x="1657"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57" name="Line 20"/>
              <p:cNvSpPr>
                <a:spLocks noChangeShapeType="1"/>
              </p:cNvSpPr>
              <p:nvPr/>
            </p:nvSpPr>
            <p:spPr bwMode="auto">
              <a:xfrm>
                <a:off x="2110"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58" name="Line 21"/>
              <p:cNvSpPr>
                <a:spLocks noChangeShapeType="1"/>
              </p:cNvSpPr>
              <p:nvPr/>
            </p:nvSpPr>
            <p:spPr bwMode="auto">
              <a:xfrm>
                <a:off x="2564"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59" name="Line 22"/>
              <p:cNvSpPr>
                <a:spLocks noChangeShapeType="1"/>
              </p:cNvSpPr>
              <p:nvPr/>
            </p:nvSpPr>
            <p:spPr bwMode="auto">
              <a:xfrm>
                <a:off x="3063"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60" name="Line 23"/>
              <p:cNvSpPr>
                <a:spLocks noChangeShapeType="1"/>
              </p:cNvSpPr>
              <p:nvPr/>
            </p:nvSpPr>
            <p:spPr bwMode="auto">
              <a:xfrm>
                <a:off x="3516"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61" name="Line 24"/>
              <p:cNvSpPr>
                <a:spLocks noChangeShapeType="1"/>
              </p:cNvSpPr>
              <p:nvPr/>
            </p:nvSpPr>
            <p:spPr bwMode="auto">
              <a:xfrm>
                <a:off x="4014" y="1403"/>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6457" name="Text Box 25"/>
          <p:cNvSpPr txBox="1">
            <a:spLocks noChangeArrowheads="1"/>
          </p:cNvSpPr>
          <p:nvPr/>
        </p:nvSpPr>
        <p:spPr bwMode="auto">
          <a:xfrm>
            <a:off x="1835150" y="2744788"/>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49</a:t>
            </a:r>
            <a:endParaRPr lang="en-US" altLang="zh-CN" sz="3000"/>
          </a:p>
        </p:txBody>
      </p:sp>
      <p:sp>
        <p:nvSpPr>
          <p:cNvPr id="146458" name="Text Box 26"/>
          <p:cNvSpPr txBox="1">
            <a:spLocks noChangeArrowheads="1"/>
          </p:cNvSpPr>
          <p:nvPr/>
        </p:nvSpPr>
        <p:spPr bwMode="auto">
          <a:xfrm>
            <a:off x="2593975" y="271938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49</a:t>
            </a:r>
            <a:endParaRPr lang="en-US" altLang="zh-CN" sz="3000"/>
          </a:p>
        </p:txBody>
      </p:sp>
      <p:sp>
        <p:nvSpPr>
          <p:cNvPr id="146459" name="Text Box 27"/>
          <p:cNvSpPr txBox="1">
            <a:spLocks noChangeArrowheads="1"/>
          </p:cNvSpPr>
          <p:nvPr/>
        </p:nvSpPr>
        <p:spPr bwMode="auto">
          <a:xfrm>
            <a:off x="1873250" y="271938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38</a:t>
            </a:r>
            <a:endParaRPr lang="en-US" altLang="zh-CN" sz="3000"/>
          </a:p>
        </p:txBody>
      </p:sp>
      <p:grpSp>
        <p:nvGrpSpPr>
          <p:cNvPr id="146460" name="Group 28"/>
          <p:cNvGrpSpPr>
            <a:grpSpLocks/>
          </p:cNvGrpSpPr>
          <p:nvPr/>
        </p:nvGrpSpPr>
        <p:grpSpPr bwMode="auto">
          <a:xfrm>
            <a:off x="1968500" y="1279525"/>
            <a:ext cx="1584325" cy="1152525"/>
            <a:chOff x="1383" y="799"/>
            <a:chExt cx="998" cy="726"/>
          </a:xfrm>
        </p:grpSpPr>
        <p:grpSp>
          <p:nvGrpSpPr>
            <p:cNvPr id="45146" name="Group 29"/>
            <p:cNvGrpSpPr>
              <a:grpSpLocks/>
            </p:cNvGrpSpPr>
            <p:nvPr/>
          </p:nvGrpSpPr>
          <p:grpSpPr bwMode="auto">
            <a:xfrm>
              <a:off x="1383" y="799"/>
              <a:ext cx="317" cy="726"/>
              <a:chOff x="2577" y="2432"/>
              <a:chExt cx="317" cy="726"/>
            </a:xfrm>
          </p:grpSpPr>
          <p:sp>
            <p:nvSpPr>
              <p:cNvPr id="45150" name="Line 30"/>
              <p:cNvSpPr>
                <a:spLocks noChangeShapeType="1"/>
              </p:cNvSpPr>
              <p:nvPr/>
            </p:nvSpPr>
            <p:spPr bwMode="auto">
              <a:xfrm>
                <a:off x="2653" y="2750"/>
                <a:ext cx="0" cy="408"/>
              </a:xfrm>
              <a:prstGeom prst="line">
                <a:avLst/>
              </a:prstGeom>
              <a:noFill/>
              <a:ln w="381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51" name="Text Box 31"/>
              <p:cNvSpPr txBox="1">
                <a:spLocks noChangeArrowheads="1"/>
              </p:cNvSpPr>
              <p:nvPr/>
            </p:nvSpPr>
            <p:spPr bwMode="auto">
              <a:xfrm>
                <a:off x="2577" y="2432"/>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a:solidFill>
                      <a:schemeClr val="tx2"/>
                    </a:solidFill>
                  </a:rPr>
                  <a:t>j</a:t>
                </a:r>
              </a:p>
            </p:txBody>
          </p:sp>
        </p:grpSp>
        <p:grpSp>
          <p:nvGrpSpPr>
            <p:cNvPr id="45147" name="Group 32"/>
            <p:cNvGrpSpPr>
              <a:grpSpLocks/>
            </p:cNvGrpSpPr>
            <p:nvPr/>
          </p:nvGrpSpPr>
          <p:grpSpPr bwMode="auto">
            <a:xfrm>
              <a:off x="1896" y="799"/>
              <a:ext cx="485" cy="726"/>
              <a:chOff x="2985" y="2432"/>
              <a:chExt cx="485" cy="726"/>
            </a:xfrm>
          </p:grpSpPr>
          <p:sp>
            <p:nvSpPr>
              <p:cNvPr id="45148" name="Line 33"/>
              <p:cNvSpPr>
                <a:spLocks noChangeShapeType="1"/>
              </p:cNvSpPr>
              <p:nvPr/>
            </p:nvSpPr>
            <p:spPr bwMode="auto">
              <a:xfrm>
                <a:off x="3061" y="2750"/>
                <a:ext cx="0" cy="408"/>
              </a:xfrm>
              <a:prstGeom prst="line">
                <a:avLst/>
              </a:prstGeom>
              <a:noFill/>
              <a:ln w="381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49" name="Text Box 34"/>
              <p:cNvSpPr txBox="1">
                <a:spLocks noChangeArrowheads="1"/>
              </p:cNvSpPr>
              <p:nvPr/>
            </p:nvSpPr>
            <p:spPr bwMode="auto">
              <a:xfrm>
                <a:off x="2985" y="2432"/>
                <a:ext cx="4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a:solidFill>
                      <a:schemeClr val="tx2"/>
                    </a:solidFill>
                  </a:rPr>
                  <a:t>j+1</a:t>
                </a:r>
              </a:p>
            </p:txBody>
          </p:sp>
        </p:grpSp>
      </p:grpSp>
      <p:sp>
        <p:nvSpPr>
          <p:cNvPr id="146467" name="Text Box 35"/>
          <p:cNvSpPr txBox="1">
            <a:spLocks noChangeArrowheads="1"/>
          </p:cNvSpPr>
          <p:nvPr/>
        </p:nvSpPr>
        <p:spPr bwMode="auto">
          <a:xfrm>
            <a:off x="4705350" y="271938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97</a:t>
            </a:r>
            <a:endParaRPr lang="en-US" altLang="zh-CN" sz="3000"/>
          </a:p>
        </p:txBody>
      </p:sp>
      <p:sp>
        <p:nvSpPr>
          <p:cNvPr id="146468" name="Text Box 36"/>
          <p:cNvSpPr txBox="1">
            <a:spLocks noChangeArrowheads="1"/>
          </p:cNvSpPr>
          <p:nvPr/>
        </p:nvSpPr>
        <p:spPr bwMode="auto">
          <a:xfrm>
            <a:off x="4071938" y="271938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76</a:t>
            </a:r>
            <a:endParaRPr lang="en-US" altLang="zh-CN" sz="3000"/>
          </a:p>
        </p:txBody>
      </p:sp>
      <p:sp>
        <p:nvSpPr>
          <p:cNvPr id="146469" name="Text Box 37"/>
          <p:cNvSpPr txBox="1">
            <a:spLocks noChangeArrowheads="1"/>
          </p:cNvSpPr>
          <p:nvPr/>
        </p:nvSpPr>
        <p:spPr bwMode="auto">
          <a:xfrm>
            <a:off x="5497513" y="2716213"/>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97</a:t>
            </a:r>
            <a:endParaRPr lang="en-US" altLang="zh-CN" sz="3000"/>
          </a:p>
        </p:txBody>
      </p:sp>
      <p:sp>
        <p:nvSpPr>
          <p:cNvPr id="146470" name="Text Box 38"/>
          <p:cNvSpPr txBox="1">
            <a:spLocks noChangeArrowheads="1"/>
          </p:cNvSpPr>
          <p:nvPr/>
        </p:nvSpPr>
        <p:spPr bwMode="auto">
          <a:xfrm>
            <a:off x="4705350" y="271938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13</a:t>
            </a:r>
            <a:endParaRPr lang="en-US" altLang="zh-CN" sz="3000"/>
          </a:p>
        </p:txBody>
      </p:sp>
      <p:sp>
        <p:nvSpPr>
          <p:cNvPr id="146471" name="Text Box 39"/>
          <p:cNvSpPr txBox="1">
            <a:spLocks noChangeArrowheads="1"/>
          </p:cNvSpPr>
          <p:nvPr/>
        </p:nvSpPr>
        <p:spPr bwMode="auto">
          <a:xfrm>
            <a:off x="6289675" y="271303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97</a:t>
            </a:r>
            <a:endParaRPr lang="en-US" altLang="zh-CN" sz="3000"/>
          </a:p>
        </p:txBody>
      </p:sp>
      <p:sp>
        <p:nvSpPr>
          <p:cNvPr id="146472" name="Text Box 40"/>
          <p:cNvSpPr txBox="1">
            <a:spLocks noChangeArrowheads="1"/>
          </p:cNvSpPr>
          <p:nvPr/>
        </p:nvSpPr>
        <p:spPr bwMode="auto">
          <a:xfrm>
            <a:off x="5497513" y="2716213"/>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27</a:t>
            </a:r>
            <a:endParaRPr lang="en-US" altLang="zh-CN" sz="3000"/>
          </a:p>
        </p:txBody>
      </p:sp>
      <p:sp>
        <p:nvSpPr>
          <p:cNvPr id="146473" name="Text Box 41"/>
          <p:cNvSpPr txBox="1">
            <a:spLocks noChangeArrowheads="1"/>
          </p:cNvSpPr>
          <p:nvPr/>
        </p:nvSpPr>
        <p:spPr bwMode="auto">
          <a:xfrm>
            <a:off x="7042150" y="271938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97</a:t>
            </a:r>
            <a:endParaRPr lang="en-US" altLang="zh-CN" sz="3000"/>
          </a:p>
        </p:txBody>
      </p:sp>
      <p:sp>
        <p:nvSpPr>
          <p:cNvPr id="146474" name="Text Box 42"/>
          <p:cNvSpPr txBox="1">
            <a:spLocks noChangeArrowheads="1"/>
          </p:cNvSpPr>
          <p:nvPr/>
        </p:nvSpPr>
        <p:spPr bwMode="auto">
          <a:xfrm>
            <a:off x="6300788" y="271303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30</a:t>
            </a:r>
            <a:endParaRPr lang="en-US" altLang="zh-CN" sz="3000"/>
          </a:p>
        </p:txBody>
      </p:sp>
      <p:grpSp>
        <p:nvGrpSpPr>
          <p:cNvPr id="146475" name="Group 43"/>
          <p:cNvGrpSpPr>
            <a:grpSpLocks/>
          </p:cNvGrpSpPr>
          <p:nvPr/>
        </p:nvGrpSpPr>
        <p:grpSpPr bwMode="auto">
          <a:xfrm>
            <a:off x="2782888" y="1279525"/>
            <a:ext cx="1417637" cy="1152525"/>
            <a:chOff x="1383" y="799"/>
            <a:chExt cx="998" cy="726"/>
          </a:xfrm>
        </p:grpSpPr>
        <p:grpSp>
          <p:nvGrpSpPr>
            <p:cNvPr id="45140" name="Group 44"/>
            <p:cNvGrpSpPr>
              <a:grpSpLocks/>
            </p:cNvGrpSpPr>
            <p:nvPr/>
          </p:nvGrpSpPr>
          <p:grpSpPr bwMode="auto">
            <a:xfrm>
              <a:off x="1383" y="799"/>
              <a:ext cx="317" cy="726"/>
              <a:chOff x="2577" y="2432"/>
              <a:chExt cx="317" cy="726"/>
            </a:xfrm>
          </p:grpSpPr>
          <p:sp>
            <p:nvSpPr>
              <p:cNvPr id="45144" name="Line 45"/>
              <p:cNvSpPr>
                <a:spLocks noChangeShapeType="1"/>
              </p:cNvSpPr>
              <p:nvPr/>
            </p:nvSpPr>
            <p:spPr bwMode="auto">
              <a:xfrm>
                <a:off x="2653" y="2750"/>
                <a:ext cx="0" cy="408"/>
              </a:xfrm>
              <a:prstGeom prst="line">
                <a:avLst/>
              </a:prstGeom>
              <a:noFill/>
              <a:ln w="381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45" name="Text Box 46"/>
              <p:cNvSpPr txBox="1">
                <a:spLocks noChangeArrowheads="1"/>
              </p:cNvSpPr>
              <p:nvPr/>
            </p:nvSpPr>
            <p:spPr bwMode="auto">
              <a:xfrm>
                <a:off x="2577" y="2432"/>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a:solidFill>
                      <a:schemeClr val="tx2"/>
                    </a:solidFill>
                  </a:rPr>
                  <a:t>j</a:t>
                </a:r>
              </a:p>
            </p:txBody>
          </p:sp>
        </p:grpSp>
        <p:grpSp>
          <p:nvGrpSpPr>
            <p:cNvPr id="45141" name="Group 47"/>
            <p:cNvGrpSpPr>
              <a:grpSpLocks/>
            </p:cNvGrpSpPr>
            <p:nvPr/>
          </p:nvGrpSpPr>
          <p:grpSpPr bwMode="auto">
            <a:xfrm>
              <a:off x="1896" y="799"/>
              <a:ext cx="485" cy="726"/>
              <a:chOff x="2985" y="2432"/>
              <a:chExt cx="485" cy="726"/>
            </a:xfrm>
          </p:grpSpPr>
          <p:sp>
            <p:nvSpPr>
              <p:cNvPr id="45142" name="Line 48"/>
              <p:cNvSpPr>
                <a:spLocks noChangeShapeType="1"/>
              </p:cNvSpPr>
              <p:nvPr/>
            </p:nvSpPr>
            <p:spPr bwMode="auto">
              <a:xfrm>
                <a:off x="3061" y="2750"/>
                <a:ext cx="0" cy="408"/>
              </a:xfrm>
              <a:prstGeom prst="line">
                <a:avLst/>
              </a:prstGeom>
              <a:noFill/>
              <a:ln w="381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43" name="Text Box 49"/>
              <p:cNvSpPr txBox="1">
                <a:spLocks noChangeArrowheads="1"/>
              </p:cNvSpPr>
              <p:nvPr/>
            </p:nvSpPr>
            <p:spPr bwMode="auto">
              <a:xfrm>
                <a:off x="2985" y="2432"/>
                <a:ext cx="4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a:solidFill>
                      <a:schemeClr val="tx2"/>
                    </a:solidFill>
                  </a:rPr>
                  <a:t>j+1</a:t>
                </a:r>
              </a:p>
            </p:txBody>
          </p:sp>
        </p:grpSp>
      </p:grpSp>
      <p:grpSp>
        <p:nvGrpSpPr>
          <p:cNvPr id="146482" name="Group 50"/>
          <p:cNvGrpSpPr>
            <a:grpSpLocks/>
          </p:cNvGrpSpPr>
          <p:nvPr/>
        </p:nvGrpSpPr>
        <p:grpSpPr bwMode="auto">
          <a:xfrm>
            <a:off x="3514725" y="1279525"/>
            <a:ext cx="1401763" cy="1152525"/>
            <a:chOff x="1383" y="799"/>
            <a:chExt cx="998" cy="726"/>
          </a:xfrm>
        </p:grpSpPr>
        <p:grpSp>
          <p:nvGrpSpPr>
            <p:cNvPr id="45134" name="Group 51"/>
            <p:cNvGrpSpPr>
              <a:grpSpLocks/>
            </p:cNvGrpSpPr>
            <p:nvPr/>
          </p:nvGrpSpPr>
          <p:grpSpPr bwMode="auto">
            <a:xfrm>
              <a:off x="1383" y="799"/>
              <a:ext cx="317" cy="726"/>
              <a:chOff x="2577" y="2432"/>
              <a:chExt cx="317" cy="726"/>
            </a:xfrm>
          </p:grpSpPr>
          <p:sp>
            <p:nvSpPr>
              <p:cNvPr id="45138" name="Line 52"/>
              <p:cNvSpPr>
                <a:spLocks noChangeShapeType="1"/>
              </p:cNvSpPr>
              <p:nvPr/>
            </p:nvSpPr>
            <p:spPr bwMode="auto">
              <a:xfrm>
                <a:off x="2653" y="2750"/>
                <a:ext cx="0" cy="408"/>
              </a:xfrm>
              <a:prstGeom prst="line">
                <a:avLst/>
              </a:prstGeom>
              <a:noFill/>
              <a:ln w="381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39" name="Text Box 53"/>
              <p:cNvSpPr txBox="1">
                <a:spLocks noChangeArrowheads="1"/>
              </p:cNvSpPr>
              <p:nvPr/>
            </p:nvSpPr>
            <p:spPr bwMode="auto">
              <a:xfrm>
                <a:off x="2577" y="2432"/>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a:solidFill>
                      <a:schemeClr val="tx2"/>
                    </a:solidFill>
                  </a:rPr>
                  <a:t>j</a:t>
                </a:r>
              </a:p>
            </p:txBody>
          </p:sp>
        </p:grpSp>
        <p:grpSp>
          <p:nvGrpSpPr>
            <p:cNvPr id="45135" name="Group 54"/>
            <p:cNvGrpSpPr>
              <a:grpSpLocks/>
            </p:cNvGrpSpPr>
            <p:nvPr/>
          </p:nvGrpSpPr>
          <p:grpSpPr bwMode="auto">
            <a:xfrm>
              <a:off x="1896" y="799"/>
              <a:ext cx="485" cy="726"/>
              <a:chOff x="2985" y="2432"/>
              <a:chExt cx="485" cy="726"/>
            </a:xfrm>
          </p:grpSpPr>
          <p:sp>
            <p:nvSpPr>
              <p:cNvPr id="45136" name="Line 55"/>
              <p:cNvSpPr>
                <a:spLocks noChangeShapeType="1"/>
              </p:cNvSpPr>
              <p:nvPr/>
            </p:nvSpPr>
            <p:spPr bwMode="auto">
              <a:xfrm>
                <a:off x="3061" y="2750"/>
                <a:ext cx="0" cy="408"/>
              </a:xfrm>
              <a:prstGeom prst="line">
                <a:avLst/>
              </a:prstGeom>
              <a:noFill/>
              <a:ln w="381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37" name="Text Box 56"/>
              <p:cNvSpPr txBox="1">
                <a:spLocks noChangeArrowheads="1"/>
              </p:cNvSpPr>
              <p:nvPr/>
            </p:nvSpPr>
            <p:spPr bwMode="auto">
              <a:xfrm>
                <a:off x="2985" y="2432"/>
                <a:ext cx="4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a:solidFill>
                      <a:schemeClr val="tx2"/>
                    </a:solidFill>
                  </a:rPr>
                  <a:t>j+1</a:t>
                </a:r>
              </a:p>
            </p:txBody>
          </p:sp>
        </p:grpSp>
      </p:grpSp>
      <p:grpSp>
        <p:nvGrpSpPr>
          <p:cNvPr id="146489" name="Group 57"/>
          <p:cNvGrpSpPr>
            <a:grpSpLocks/>
          </p:cNvGrpSpPr>
          <p:nvPr/>
        </p:nvGrpSpPr>
        <p:grpSpPr bwMode="auto">
          <a:xfrm>
            <a:off x="4240213" y="1268413"/>
            <a:ext cx="1401762" cy="1152525"/>
            <a:chOff x="1383" y="799"/>
            <a:chExt cx="998" cy="726"/>
          </a:xfrm>
        </p:grpSpPr>
        <p:grpSp>
          <p:nvGrpSpPr>
            <p:cNvPr id="45128" name="Group 58"/>
            <p:cNvGrpSpPr>
              <a:grpSpLocks/>
            </p:cNvGrpSpPr>
            <p:nvPr/>
          </p:nvGrpSpPr>
          <p:grpSpPr bwMode="auto">
            <a:xfrm>
              <a:off x="1383" y="799"/>
              <a:ext cx="317" cy="726"/>
              <a:chOff x="2577" y="2432"/>
              <a:chExt cx="317" cy="726"/>
            </a:xfrm>
          </p:grpSpPr>
          <p:sp>
            <p:nvSpPr>
              <p:cNvPr id="45132" name="Line 59"/>
              <p:cNvSpPr>
                <a:spLocks noChangeShapeType="1"/>
              </p:cNvSpPr>
              <p:nvPr/>
            </p:nvSpPr>
            <p:spPr bwMode="auto">
              <a:xfrm>
                <a:off x="2653" y="2750"/>
                <a:ext cx="0" cy="408"/>
              </a:xfrm>
              <a:prstGeom prst="line">
                <a:avLst/>
              </a:prstGeom>
              <a:noFill/>
              <a:ln w="381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33" name="Text Box 60"/>
              <p:cNvSpPr txBox="1">
                <a:spLocks noChangeArrowheads="1"/>
              </p:cNvSpPr>
              <p:nvPr/>
            </p:nvSpPr>
            <p:spPr bwMode="auto">
              <a:xfrm>
                <a:off x="2577" y="2432"/>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a:solidFill>
                      <a:schemeClr val="tx2"/>
                    </a:solidFill>
                  </a:rPr>
                  <a:t>j</a:t>
                </a:r>
              </a:p>
            </p:txBody>
          </p:sp>
        </p:grpSp>
        <p:grpSp>
          <p:nvGrpSpPr>
            <p:cNvPr id="45129" name="Group 61"/>
            <p:cNvGrpSpPr>
              <a:grpSpLocks/>
            </p:cNvGrpSpPr>
            <p:nvPr/>
          </p:nvGrpSpPr>
          <p:grpSpPr bwMode="auto">
            <a:xfrm>
              <a:off x="1896" y="799"/>
              <a:ext cx="485" cy="726"/>
              <a:chOff x="2985" y="2432"/>
              <a:chExt cx="485" cy="726"/>
            </a:xfrm>
          </p:grpSpPr>
          <p:sp>
            <p:nvSpPr>
              <p:cNvPr id="45130" name="Line 62"/>
              <p:cNvSpPr>
                <a:spLocks noChangeShapeType="1"/>
              </p:cNvSpPr>
              <p:nvPr/>
            </p:nvSpPr>
            <p:spPr bwMode="auto">
              <a:xfrm>
                <a:off x="3061" y="2750"/>
                <a:ext cx="0" cy="408"/>
              </a:xfrm>
              <a:prstGeom prst="line">
                <a:avLst/>
              </a:prstGeom>
              <a:noFill/>
              <a:ln w="381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31" name="Text Box 63"/>
              <p:cNvSpPr txBox="1">
                <a:spLocks noChangeArrowheads="1"/>
              </p:cNvSpPr>
              <p:nvPr/>
            </p:nvSpPr>
            <p:spPr bwMode="auto">
              <a:xfrm>
                <a:off x="2985" y="2432"/>
                <a:ext cx="4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a:solidFill>
                      <a:schemeClr val="tx2"/>
                    </a:solidFill>
                  </a:rPr>
                  <a:t>j+1</a:t>
                </a:r>
              </a:p>
            </p:txBody>
          </p:sp>
        </p:grpSp>
      </p:grpSp>
      <p:grpSp>
        <p:nvGrpSpPr>
          <p:cNvPr id="146496" name="Group 64"/>
          <p:cNvGrpSpPr>
            <a:grpSpLocks/>
          </p:cNvGrpSpPr>
          <p:nvPr/>
        </p:nvGrpSpPr>
        <p:grpSpPr bwMode="auto">
          <a:xfrm>
            <a:off x="4965700" y="1268413"/>
            <a:ext cx="1401763" cy="1152525"/>
            <a:chOff x="1383" y="799"/>
            <a:chExt cx="998" cy="726"/>
          </a:xfrm>
        </p:grpSpPr>
        <p:grpSp>
          <p:nvGrpSpPr>
            <p:cNvPr id="45122" name="Group 65"/>
            <p:cNvGrpSpPr>
              <a:grpSpLocks/>
            </p:cNvGrpSpPr>
            <p:nvPr/>
          </p:nvGrpSpPr>
          <p:grpSpPr bwMode="auto">
            <a:xfrm>
              <a:off x="1383" y="799"/>
              <a:ext cx="317" cy="726"/>
              <a:chOff x="2577" y="2432"/>
              <a:chExt cx="317" cy="726"/>
            </a:xfrm>
          </p:grpSpPr>
          <p:sp>
            <p:nvSpPr>
              <p:cNvPr id="45126" name="Line 66"/>
              <p:cNvSpPr>
                <a:spLocks noChangeShapeType="1"/>
              </p:cNvSpPr>
              <p:nvPr/>
            </p:nvSpPr>
            <p:spPr bwMode="auto">
              <a:xfrm>
                <a:off x="2653" y="2750"/>
                <a:ext cx="0" cy="408"/>
              </a:xfrm>
              <a:prstGeom prst="line">
                <a:avLst/>
              </a:prstGeom>
              <a:noFill/>
              <a:ln w="381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27" name="Text Box 67"/>
              <p:cNvSpPr txBox="1">
                <a:spLocks noChangeArrowheads="1"/>
              </p:cNvSpPr>
              <p:nvPr/>
            </p:nvSpPr>
            <p:spPr bwMode="auto">
              <a:xfrm>
                <a:off x="2577" y="2432"/>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a:solidFill>
                      <a:schemeClr val="tx2"/>
                    </a:solidFill>
                  </a:rPr>
                  <a:t>j</a:t>
                </a:r>
              </a:p>
            </p:txBody>
          </p:sp>
        </p:grpSp>
        <p:grpSp>
          <p:nvGrpSpPr>
            <p:cNvPr id="45123" name="Group 68"/>
            <p:cNvGrpSpPr>
              <a:grpSpLocks/>
            </p:cNvGrpSpPr>
            <p:nvPr/>
          </p:nvGrpSpPr>
          <p:grpSpPr bwMode="auto">
            <a:xfrm>
              <a:off x="1896" y="799"/>
              <a:ext cx="485" cy="726"/>
              <a:chOff x="2985" y="2432"/>
              <a:chExt cx="485" cy="726"/>
            </a:xfrm>
          </p:grpSpPr>
          <p:sp>
            <p:nvSpPr>
              <p:cNvPr id="45124" name="Line 69"/>
              <p:cNvSpPr>
                <a:spLocks noChangeShapeType="1"/>
              </p:cNvSpPr>
              <p:nvPr/>
            </p:nvSpPr>
            <p:spPr bwMode="auto">
              <a:xfrm>
                <a:off x="3061" y="2750"/>
                <a:ext cx="0" cy="408"/>
              </a:xfrm>
              <a:prstGeom prst="line">
                <a:avLst/>
              </a:prstGeom>
              <a:noFill/>
              <a:ln w="381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25" name="Text Box 70"/>
              <p:cNvSpPr txBox="1">
                <a:spLocks noChangeArrowheads="1"/>
              </p:cNvSpPr>
              <p:nvPr/>
            </p:nvSpPr>
            <p:spPr bwMode="auto">
              <a:xfrm>
                <a:off x="2985" y="2432"/>
                <a:ext cx="4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a:solidFill>
                      <a:schemeClr val="tx2"/>
                    </a:solidFill>
                  </a:rPr>
                  <a:t>j+1</a:t>
                </a:r>
              </a:p>
            </p:txBody>
          </p:sp>
        </p:grpSp>
      </p:grpSp>
      <p:grpSp>
        <p:nvGrpSpPr>
          <p:cNvPr id="146503" name="Group 71"/>
          <p:cNvGrpSpPr>
            <a:grpSpLocks/>
          </p:cNvGrpSpPr>
          <p:nvPr/>
        </p:nvGrpSpPr>
        <p:grpSpPr bwMode="auto">
          <a:xfrm>
            <a:off x="5691188" y="1279525"/>
            <a:ext cx="1401762" cy="1152525"/>
            <a:chOff x="1383" y="799"/>
            <a:chExt cx="998" cy="726"/>
          </a:xfrm>
        </p:grpSpPr>
        <p:grpSp>
          <p:nvGrpSpPr>
            <p:cNvPr id="45116" name="Group 72"/>
            <p:cNvGrpSpPr>
              <a:grpSpLocks/>
            </p:cNvGrpSpPr>
            <p:nvPr/>
          </p:nvGrpSpPr>
          <p:grpSpPr bwMode="auto">
            <a:xfrm>
              <a:off x="1383" y="799"/>
              <a:ext cx="317" cy="726"/>
              <a:chOff x="2577" y="2432"/>
              <a:chExt cx="317" cy="726"/>
            </a:xfrm>
          </p:grpSpPr>
          <p:sp>
            <p:nvSpPr>
              <p:cNvPr id="45120" name="Line 73"/>
              <p:cNvSpPr>
                <a:spLocks noChangeShapeType="1"/>
              </p:cNvSpPr>
              <p:nvPr/>
            </p:nvSpPr>
            <p:spPr bwMode="auto">
              <a:xfrm>
                <a:off x="2653" y="2750"/>
                <a:ext cx="0" cy="408"/>
              </a:xfrm>
              <a:prstGeom prst="line">
                <a:avLst/>
              </a:prstGeom>
              <a:noFill/>
              <a:ln w="381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21" name="Text Box 74"/>
              <p:cNvSpPr txBox="1">
                <a:spLocks noChangeArrowheads="1"/>
              </p:cNvSpPr>
              <p:nvPr/>
            </p:nvSpPr>
            <p:spPr bwMode="auto">
              <a:xfrm>
                <a:off x="2577" y="2432"/>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a:solidFill>
                      <a:schemeClr val="tx2"/>
                    </a:solidFill>
                  </a:rPr>
                  <a:t>j</a:t>
                </a:r>
              </a:p>
            </p:txBody>
          </p:sp>
        </p:grpSp>
        <p:grpSp>
          <p:nvGrpSpPr>
            <p:cNvPr id="45117" name="Group 75"/>
            <p:cNvGrpSpPr>
              <a:grpSpLocks/>
            </p:cNvGrpSpPr>
            <p:nvPr/>
          </p:nvGrpSpPr>
          <p:grpSpPr bwMode="auto">
            <a:xfrm>
              <a:off x="1896" y="799"/>
              <a:ext cx="485" cy="726"/>
              <a:chOff x="2985" y="2432"/>
              <a:chExt cx="485" cy="726"/>
            </a:xfrm>
          </p:grpSpPr>
          <p:sp>
            <p:nvSpPr>
              <p:cNvPr id="45118" name="Line 76"/>
              <p:cNvSpPr>
                <a:spLocks noChangeShapeType="1"/>
              </p:cNvSpPr>
              <p:nvPr/>
            </p:nvSpPr>
            <p:spPr bwMode="auto">
              <a:xfrm>
                <a:off x="3061" y="2750"/>
                <a:ext cx="0" cy="408"/>
              </a:xfrm>
              <a:prstGeom prst="line">
                <a:avLst/>
              </a:prstGeom>
              <a:noFill/>
              <a:ln w="381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19" name="Text Box 77"/>
              <p:cNvSpPr txBox="1">
                <a:spLocks noChangeArrowheads="1"/>
              </p:cNvSpPr>
              <p:nvPr/>
            </p:nvSpPr>
            <p:spPr bwMode="auto">
              <a:xfrm>
                <a:off x="2985" y="2432"/>
                <a:ext cx="4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a:solidFill>
                      <a:schemeClr val="tx2"/>
                    </a:solidFill>
                  </a:rPr>
                  <a:t>j+1</a:t>
                </a:r>
              </a:p>
            </p:txBody>
          </p:sp>
        </p:grpSp>
      </p:grpSp>
      <p:grpSp>
        <p:nvGrpSpPr>
          <p:cNvPr id="146510" name="Group 78"/>
          <p:cNvGrpSpPr>
            <a:grpSpLocks/>
          </p:cNvGrpSpPr>
          <p:nvPr/>
        </p:nvGrpSpPr>
        <p:grpSpPr bwMode="auto">
          <a:xfrm>
            <a:off x="6410325" y="1274763"/>
            <a:ext cx="1401763" cy="1152525"/>
            <a:chOff x="1383" y="799"/>
            <a:chExt cx="998" cy="726"/>
          </a:xfrm>
        </p:grpSpPr>
        <p:grpSp>
          <p:nvGrpSpPr>
            <p:cNvPr id="45110" name="Group 79"/>
            <p:cNvGrpSpPr>
              <a:grpSpLocks/>
            </p:cNvGrpSpPr>
            <p:nvPr/>
          </p:nvGrpSpPr>
          <p:grpSpPr bwMode="auto">
            <a:xfrm>
              <a:off x="1383" y="799"/>
              <a:ext cx="317" cy="726"/>
              <a:chOff x="2577" y="2432"/>
              <a:chExt cx="317" cy="726"/>
            </a:xfrm>
          </p:grpSpPr>
          <p:sp>
            <p:nvSpPr>
              <p:cNvPr id="45114" name="Line 80"/>
              <p:cNvSpPr>
                <a:spLocks noChangeShapeType="1"/>
              </p:cNvSpPr>
              <p:nvPr/>
            </p:nvSpPr>
            <p:spPr bwMode="auto">
              <a:xfrm>
                <a:off x="2653" y="2750"/>
                <a:ext cx="0" cy="408"/>
              </a:xfrm>
              <a:prstGeom prst="line">
                <a:avLst/>
              </a:prstGeom>
              <a:noFill/>
              <a:ln w="381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15" name="Text Box 81"/>
              <p:cNvSpPr txBox="1">
                <a:spLocks noChangeArrowheads="1"/>
              </p:cNvSpPr>
              <p:nvPr/>
            </p:nvSpPr>
            <p:spPr bwMode="auto">
              <a:xfrm>
                <a:off x="2577" y="2432"/>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a:solidFill>
                      <a:schemeClr val="tx2"/>
                    </a:solidFill>
                  </a:rPr>
                  <a:t>j</a:t>
                </a:r>
              </a:p>
            </p:txBody>
          </p:sp>
        </p:grpSp>
        <p:grpSp>
          <p:nvGrpSpPr>
            <p:cNvPr id="45111" name="Group 82"/>
            <p:cNvGrpSpPr>
              <a:grpSpLocks/>
            </p:cNvGrpSpPr>
            <p:nvPr/>
          </p:nvGrpSpPr>
          <p:grpSpPr bwMode="auto">
            <a:xfrm>
              <a:off x="1896" y="799"/>
              <a:ext cx="485" cy="726"/>
              <a:chOff x="2985" y="2432"/>
              <a:chExt cx="485" cy="726"/>
            </a:xfrm>
          </p:grpSpPr>
          <p:sp>
            <p:nvSpPr>
              <p:cNvPr id="45112" name="Line 83"/>
              <p:cNvSpPr>
                <a:spLocks noChangeShapeType="1"/>
              </p:cNvSpPr>
              <p:nvPr/>
            </p:nvSpPr>
            <p:spPr bwMode="auto">
              <a:xfrm>
                <a:off x="3061" y="2750"/>
                <a:ext cx="0" cy="408"/>
              </a:xfrm>
              <a:prstGeom prst="line">
                <a:avLst/>
              </a:prstGeom>
              <a:noFill/>
              <a:ln w="381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13" name="Text Box 84"/>
              <p:cNvSpPr txBox="1">
                <a:spLocks noChangeArrowheads="1"/>
              </p:cNvSpPr>
              <p:nvPr/>
            </p:nvSpPr>
            <p:spPr bwMode="auto">
              <a:xfrm>
                <a:off x="2985" y="2432"/>
                <a:ext cx="4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a:solidFill>
                      <a:schemeClr val="tx2"/>
                    </a:solidFill>
                  </a:rPr>
                  <a:t>j+1</a:t>
                </a:r>
              </a:p>
            </p:txBody>
          </p:sp>
        </p:grpSp>
      </p:grpSp>
      <p:sp>
        <p:nvSpPr>
          <p:cNvPr id="45084" name="Text Box 85"/>
          <p:cNvSpPr txBox="1">
            <a:spLocks noChangeArrowheads="1"/>
          </p:cNvSpPr>
          <p:nvPr/>
        </p:nvSpPr>
        <p:spPr bwMode="auto">
          <a:xfrm>
            <a:off x="250825" y="260350"/>
            <a:ext cx="4248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zh-CN" altLang="en-US" sz="3200" b="1">
                <a:ea typeface="楷体_GB2312" pitchFamily="49" charset="-122"/>
              </a:rPr>
              <a:t>第一趟起泡排序过程</a:t>
            </a:r>
          </a:p>
        </p:txBody>
      </p:sp>
      <p:sp>
        <p:nvSpPr>
          <p:cNvPr id="146518" name="Text Box 86"/>
          <p:cNvSpPr txBox="1">
            <a:spLocks noChangeArrowheads="1"/>
          </p:cNvSpPr>
          <p:nvPr/>
        </p:nvSpPr>
        <p:spPr bwMode="auto">
          <a:xfrm>
            <a:off x="7142163" y="4670425"/>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97</a:t>
            </a:r>
            <a:endParaRPr lang="en-US" altLang="zh-CN" sz="3000">
              <a:solidFill>
                <a:schemeClr val="bg1"/>
              </a:solidFill>
            </a:endParaRPr>
          </a:p>
        </p:txBody>
      </p:sp>
      <p:sp>
        <p:nvSpPr>
          <p:cNvPr id="146519" name="Text Box 87"/>
          <p:cNvSpPr txBox="1">
            <a:spLocks noChangeArrowheads="1"/>
          </p:cNvSpPr>
          <p:nvPr/>
        </p:nvSpPr>
        <p:spPr bwMode="auto">
          <a:xfrm>
            <a:off x="3352800" y="4648200"/>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65</a:t>
            </a:r>
            <a:endParaRPr lang="en-US" altLang="zh-CN" sz="3000"/>
          </a:p>
        </p:txBody>
      </p:sp>
      <p:sp>
        <p:nvSpPr>
          <p:cNvPr id="146520" name="Text Box 88"/>
          <p:cNvSpPr txBox="1">
            <a:spLocks noChangeArrowheads="1"/>
          </p:cNvSpPr>
          <p:nvPr/>
        </p:nvSpPr>
        <p:spPr bwMode="auto">
          <a:xfrm>
            <a:off x="4144963" y="4648200"/>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76</a:t>
            </a:r>
            <a:endParaRPr lang="en-US" altLang="zh-CN" sz="3000"/>
          </a:p>
        </p:txBody>
      </p:sp>
      <p:sp>
        <p:nvSpPr>
          <p:cNvPr id="146521" name="Text Box 89"/>
          <p:cNvSpPr txBox="1">
            <a:spLocks noChangeArrowheads="1"/>
          </p:cNvSpPr>
          <p:nvPr/>
        </p:nvSpPr>
        <p:spPr bwMode="auto">
          <a:xfrm>
            <a:off x="4787900" y="4640263"/>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13</a:t>
            </a:r>
            <a:endParaRPr lang="en-US" altLang="zh-CN" sz="3000"/>
          </a:p>
        </p:txBody>
      </p:sp>
      <p:sp>
        <p:nvSpPr>
          <p:cNvPr id="146522" name="Text Box 90"/>
          <p:cNvSpPr txBox="1">
            <a:spLocks noChangeArrowheads="1"/>
          </p:cNvSpPr>
          <p:nvPr/>
        </p:nvSpPr>
        <p:spPr bwMode="auto">
          <a:xfrm>
            <a:off x="5584825" y="4646613"/>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27</a:t>
            </a:r>
            <a:endParaRPr lang="en-US" altLang="zh-CN" sz="3000"/>
          </a:p>
        </p:txBody>
      </p:sp>
      <p:sp>
        <p:nvSpPr>
          <p:cNvPr id="146523" name="Text Box 91"/>
          <p:cNvSpPr txBox="1">
            <a:spLocks noChangeArrowheads="1"/>
          </p:cNvSpPr>
          <p:nvPr/>
        </p:nvSpPr>
        <p:spPr bwMode="auto">
          <a:xfrm>
            <a:off x="6394450" y="4654550"/>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30</a:t>
            </a:r>
            <a:endParaRPr lang="en-US" altLang="zh-CN" sz="3000"/>
          </a:p>
        </p:txBody>
      </p:sp>
      <p:sp>
        <p:nvSpPr>
          <p:cNvPr id="146524" name="Text Box 92"/>
          <p:cNvSpPr txBox="1">
            <a:spLocks noChangeArrowheads="1"/>
          </p:cNvSpPr>
          <p:nvPr/>
        </p:nvSpPr>
        <p:spPr bwMode="auto">
          <a:xfrm>
            <a:off x="2705100" y="4656138"/>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49</a:t>
            </a:r>
            <a:endParaRPr lang="en-US" altLang="zh-CN" sz="3000"/>
          </a:p>
        </p:txBody>
      </p:sp>
      <p:grpSp>
        <p:nvGrpSpPr>
          <p:cNvPr id="146525" name="Group 93"/>
          <p:cNvGrpSpPr>
            <a:grpSpLocks/>
          </p:cNvGrpSpPr>
          <p:nvPr/>
        </p:nvGrpSpPr>
        <p:grpSpPr bwMode="auto">
          <a:xfrm>
            <a:off x="1763713" y="4292600"/>
            <a:ext cx="6048375" cy="936625"/>
            <a:chOff x="703" y="1178"/>
            <a:chExt cx="3810" cy="590"/>
          </a:xfrm>
        </p:grpSpPr>
        <p:sp>
          <p:nvSpPr>
            <p:cNvPr id="45096" name="Text Box 94"/>
            <p:cNvSpPr txBox="1">
              <a:spLocks noChangeArrowheads="1"/>
            </p:cNvSpPr>
            <p:nvPr/>
          </p:nvSpPr>
          <p:spPr bwMode="auto">
            <a:xfrm>
              <a:off x="703" y="1178"/>
              <a:ext cx="38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sz="2000" b="1"/>
                <a:t>    1           2         3         4          5         6         7          8</a:t>
              </a:r>
            </a:p>
          </p:txBody>
        </p:sp>
        <p:grpSp>
          <p:nvGrpSpPr>
            <p:cNvPr id="45097" name="Group 95"/>
            <p:cNvGrpSpPr>
              <a:grpSpLocks/>
            </p:cNvGrpSpPr>
            <p:nvPr/>
          </p:nvGrpSpPr>
          <p:grpSpPr bwMode="auto">
            <a:xfrm>
              <a:off x="749" y="1403"/>
              <a:ext cx="3764" cy="365"/>
              <a:chOff x="749" y="1403"/>
              <a:chExt cx="3764" cy="365"/>
            </a:xfrm>
          </p:grpSpPr>
          <p:grpSp>
            <p:nvGrpSpPr>
              <p:cNvPr id="45098" name="Group 96"/>
              <p:cNvGrpSpPr>
                <a:grpSpLocks/>
              </p:cNvGrpSpPr>
              <p:nvPr/>
            </p:nvGrpSpPr>
            <p:grpSpPr bwMode="auto">
              <a:xfrm>
                <a:off x="749" y="1405"/>
                <a:ext cx="3764" cy="363"/>
                <a:chOff x="521" y="3657"/>
                <a:chExt cx="5126" cy="363"/>
              </a:xfrm>
            </p:grpSpPr>
            <p:sp>
              <p:nvSpPr>
                <p:cNvPr id="45106" name="Line 97"/>
                <p:cNvSpPr>
                  <a:spLocks noChangeShapeType="1"/>
                </p:cNvSpPr>
                <p:nvPr/>
              </p:nvSpPr>
              <p:spPr bwMode="auto">
                <a:xfrm>
                  <a:off x="521" y="4020"/>
                  <a:ext cx="5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07" name="Line 98"/>
                <p:cNvSpPr>
                  <a:spLocks noChangeShapeType="1"/>
                </p:cNvSpPr>
                <p:nvPr/>
              </p:nvSpPr>
              <p:spPr bwMode="auto">
                <a:xfrm>
                  <a:off x="521" y="3657"/>
                  <a:ext cx="5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08" name="Line 99"/>
                <p:cNvSpPr>
                  <a:spLocks noChangeShapeType="1"/>
                </p:cNvSpPr>
                <p:nvPr/>
              </p:nvSpPr>
              <p:spPr bwMode="auto">
                <a:xfrm>
                  <a:off x="5647" y="3657"/>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09" name="Line 100"/>
                <p:cNvSpPr>
                  <a:spLocks noChangeShapeType="1"/>
                </p:cNvSpPr>
                <p:nvPr/>
              </p:nvSpPr>
              <p:spPr bwMode="auto">
                <a:xfrm>
                  <a:off x="521" y="3657"/>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099" name="Line 101"/>
              <p:cNvSpPr>
                <a:spLocks noChangeShapeType="1"/>
              </p:cNvSpPr>
              <p:nvPr/>
            </p:nvSpPr>
            <p:spPr bwMode="auto">
              <a:xfrm>
                <a:off x="1203"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00" name="Line 102"/>
              <p:cNvSpPr>
                <a:spLocks noChangeShapeType="1"/>
              </p:cNvSpPr>
              <p:nvPr/>
            </p:nvSpPr>
            <p:spPr bwMode="auto">
              <a:xfrm>
                <a:off x="1657"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01" name="Line 103"/>
              <p:cNvSpPr>
                <a:spLocks noChangeShapeType="1"/>
              </p:cNvSpPr>
              <p:nvPr/>
            </p:nvSpPr>
            <p:spPr bwMode="auto">
              <a:xfrm>
                <a:off x="2110"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02" name="Line 104"/>
              <p:cNvSpPr>
                <a:spLocks noChangeShapeType="1"/>
              </p:cNvSpPr>
              <p:nvPr/>
            </p:nvSpPr>
            <p:spPr bwMode="auto">
              <a:xfrm>
                <a:off x="2564"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03" name="Line 105"/>
              <p:cNvSpPr>
                <a:spLocks noChangeShapeType="1"/>
              </p:cNvSpPr>
              <p:nvPr/>
            </p:nvSpPr>
            <p:spPr bwMode="auto">
              <a:xfrm>
                <a:off x="3063"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04" name="Line 106"/>
              <p:cNvSpPr>
                <a:spLocks noChangeShapeType="1"/>
              </p:cNvSpPr>
              <p:nvPr/>
            </p:nvSpPr>
            <p:spPr bwMode="auto">
              <a:xfrm>
                <a:off x="3516"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05" name="Line 107"/>
              <p:cNvSpPr>
                <a:spLocks noChangeShapeType="1"/>
              </p:cNvSpPr>
              <p:nvPr/>
            </p:nvSpPr>
            <p:spPr bwMode="auto">
              <a:xfrm>
                <a:off x="4014" y="1403"/>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6540" name="Text Box 108"/>
          <p:cNvSpPr txBox="1">
            <a:spLocks noChangeArrowheads="1"/>
          </p:cNvSpPr>
          <p:nvPr/>
        </p:nvSpPr>
        <p:spPr bwMode="auto">
          <a:xfrm>
            <a:off x="1917700" y="4654550"/>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38</a:t>
            </a:r>
            <a:endParaRPr lang="en-US" altLang="zh-CN" sz="3000"/>
          </a:p>
        </p:txBody>
      </p:sp>
      <p:sp>
        <p:nvSpPr>
          <p:cNvPr id="146541" name="Text Box 109"/>
          <p:cNvSpPr txBox="1">
            <a:spLocks noChangeArrowheads="1"/>
          </p:cNvSpPr>
          <p:nvPr/>
        </p:nvSpPr>
        <p:spPr bwMode="auto">
          <a:xfrm>
            <a:off x="323850" y="3644900"/>
            <a:ext cx="4679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zh-CN" altLang="en-US" sz="3200" b="1">
                <a:ea typeface="楷体_GB2312" pitchFamily="49" charset="-122"/>
              </a:rPr>
              <a:t>第一趟起泡排序后的结果</a:t>
            </a:r>
          </a:p>
        </p:txBody>
      </p:sp>
      <p:sp>
        <p:nvSpPr>
          <p:cNvPr id="146542" name="Text Box 110"/>
          <p:cNvSpPr txBox="1">
            <a:spLocks noChangeArrowheads="1"/>
          </p:cNvSpPr>
          <p:nvPr/>
        </p:nvSpPr>
        <p:spPr bwMode="auto">
          <a:xfrm>
            <a:off x="323850" y="5586413"/>
            <a:ext cx="82089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zh-CN" altLang="en-US" sz="3200" b="1">
                <a:ea typeface="楷体_GB2312" pitchFamily="49" charset="-122"/>
              </a:rPr>
              <a:t>关键字最大的记录被交换到最后一个位置</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6435"/>
                                        </p:tgtEl>
                                        <p:attrNameLst>
                                          <p:attrName>style.visibility</p:attrName>
                                        </p:attrNameLst>
                                      </p:cBhvr>
                                      <p:to>
                                        <p:strVal val="visible"/>
                                      </p:to>
                                    </p:set>
                                    <p:animEffect transition="in" filter="wipe(down)">
                                      <p:cBhvr>
                                        <p:cTn id="7" dur="500"/>
                                        <p:tgtEl>
                                          <p:spTgt spid="1464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6436"/>
                                        </p:tgtEl>
                                        <p:attrNameLst>
                                          <p:attrName>style.visibility</p:attrName>
                                        </p:attrNameLst>
                                      </p:cBhvr>
                                      <p:to>
                                        <p:strVal val="visible"/>
                                      </p:to>
                                    </p:set>
                                    <p:animEffect transition="in" filter="wipe(down)">
                                      <p:cBhvr>
                                        <p:cTn id="10" dur="500"/>
                                        <p:tgtEl>
                                          <p:spTgt spid="14643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6437"/>
                                        </p:tgtEl>
                                        <p:attrNameLst>
                                          <p:attrName>style.visibility</p:attrName>
                                        </p:attrNameLst>
                                      </p:cBhvr>
                                      <p:to>
                                        <p:strVal val="visible"/>
                                      </p:to>
                                    </p:set>
                                    <p:animEffect transition="in" filter="wipe(down)">
                                      <p:cBhvr>
                                        <p:cTn id="13" dur="500"/>
                                        <p:tgtEl>
                                          <p:spTgt spid="14643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6438"/>
                                        </p:tgtEl>
                                        <p:attrNameLst>
                                          <p:attrName>style.visibility</p:attrName>
                                        </p:attrNameLst>
                                      </p:cBhvr>
                                      <p:to>
                                        <p:strVal val="visible"/>
                                      </p:to>
                                    </p:set>
                                    <p:animEffect transition="in" filter="wipe(down)">
                                      <p:cBhvr>
                                        <p:cTn id="16" dur="500"/>
                                        <p:tgtEl>
                                          <p:spTgt spid="14643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6439"/>
                                        </p:tgtEl>
                                        <p:attrNameLst>
                                          <p:attrName>style.visibility</p:attrName>
                                        </p:attrNameLst>
                                      </p:cBhvr>
                                      <p:to>
                                        <p:strVal val="visible"/>
                                      </p:to>
                                    </p:set>
                                    <p:animEffect transition="in" filter="wipe(down)">
                                      <p:cBhvr>
                                        <p:cTn id="19" dur="500"/>
                                        <p:tgtEl>
                                          <p:spTgt spid="14643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6440"/>
                                        </p:tgtEl>
                                        <p:attrNameLst>
                                          <p:attrName>style.visibility</p:attrName>
                                        </p:attrNameLst>
                                      </p:cBhvr>
                                      <p:to>
                                        <p:strVal val="visible"/>
                                      </p:to>
                                    </p:set>
                                    <p:animEffect transition="in" filter="wipe(down)">
                                      <p:cBhvr>
                                        <p:cTn id="22" dur="500"/>
                                        <p:tgtEl>
                                          <p:spTgt spid="14644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6441"/>
                                        </p:tgtEl>
                                        <p:attrNameLst>
                                          <p:attrName>style.visibility</p:attrName>
                                        </p:attrNameLst>
                                      </p:cBhvr>
                                      <p:to>
                                        <p:strVal val="visible"/>
                                      </p:to>
                                    </p:set>
                                    <p:animEffect transition="in" filter="wipe(down)">
                                      <p:cBhvr>
                                        <p:cTn id="25" dur="500"/>
                                        <p:tgtEl>
                                          <p:spTgt spid="146441"/>
                                        </p:tgtEl>
                                      </p:cBhvr>
                                    </p:animEffect>
                                  </p:childTnLst>
                                </p:cTn>
                              </p:par>
                              <p:par>
                                <p:cTn id="26" presetID="22" presetClass="entr" presetSubtype="4" fill="hold" nodeType="withEffect">
                                  <p:stCondLst>
                                    <p:cond delay="0"/>
                                  </p:stCondLst>
                                  <p:childTnLst>
                                    <p:set>
                                      <p:cBhvr>
                                        <p:cTn id="27" dur="1" fill="hold">
                                          <p:stCondLst>
                                            <p:cond delay="0"/>
                                          </p:stCondLst>
                                        </p:cTn>
                                        <p:tgtEl>
                                          <p:spTgt spid="146442"/>
                                        </p:tgtEl>
                                        <p:attrNameLst>
                                          <p:attrName>style.visibility</p:attrName>
                                        </p:attrNameLst>
                                      </p:cBhvr>
                                      <p:to>
                                        <p:strVal val="visible"/>
                                      </p:to>
                                    </p:set>
                                    <p:animEffect transition="in" filter="wipe(down)">
                                      <p:cBhvr>
                                        <p:cTn id="28" dur="500"/>
                                        <p:tgtEl>
                                          <p:spTgt spid="14644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6457"/>
                                        </p:tgtEl>
                                        <p:attrNameLst>
                                          <p:attrName>style.visibility</p:attrName>
                                        </p:attrNameLst>
                                      </p:cBhvr>
                                      <p:to>
                                        <p:strVal val="visible"/>
                                      </p:to>
                                    </p:set>
                                    <p:animEffect transition="in" filter="wipe(down)">
                                      <p:cBhvr>
                                        <p:cTn id="31" dur="500"/>
                                        <p:tgtEl>
                                          <p:spTgt spid="14645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146460"/>
                                        </p:tgtEl>
                                        <p:attrNameLst>
                                          <p:attrName>style.visibility</p:attrName>
                                        </p:attrNameLst>
                                      </p:cBhvr>
                                      <p:to>
                                        <p:strVal val="visible"/>
                                      </p:to>
                                    </p:set>
                                    <p:animEffect transition="in" filter="wipe(up)">
                                      <p:cBhvr>
                                        <p:cTn id="36" dur="500"/>
                                        <p:tgtEl>
                                          <p:spTgt spid="14646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46458"/>
                                        </p:tgtEl>
                                        <p:attrNameLst>
                                          <p:attrName>style.visibility</p:attrName>
                                        </p:attrNameLst>
                                      </p:cBhvr>
                                      <p:to>
                                        <p:strVal val="visible"/>
                                      </p:to>
                                    </p:set>
                                    <p:animEffect transition="in" filter="wipe(down)">
                                      <p:cBhvr>
                                        <p:cTn id="41" dur="500"/>
                                        <p:tgtEl>
                                          <p:spTgt spid="146458"/>
                                        </p:tgtEl>
                                      </p:cBhvr>
                                    </p:animEffect>
                                  </p:childTnLst>
                                </p:cTn>
                              </p:par>
                            </p:childTnLst>
                          </p:cTn>
                        </p:par>
                        <p:par>
                          <p:cTn id="42" fill="hold" nodeType="afterGroup">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146459"/>
                                        </p:tgtEl>
                                        <p:attrNameLst>
                                          <p:attrName>style.visibility</p:attrName>
                                        </p:attrNameLst>
                                      </p:cBhvr>
                                      <p:to>
                                        <p:strVal val="visible"/>
                                      </p:to>
                                    </p:set>
                                    <p:animEffect transition="in" filter="wipe(down)">
                                      <p:cBhvr>
                                        <p:cTn id="45" dur="500"/>
                                        <p:tgtEl>
                                          <p:spTgt spid="14645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xit" presetSubtype="4" fill="hold" nodeType="clickEffect">
                                  <p:stCondLst>
                                    <p:cond delay="0"/>
                                  </p:stCondLst>
                                  <p:childTnLst>
                                    <p:animEffect transition="out" filter="wipe(down)">
                                      <p:cBhvr>
                                        <p:cTn id="49" dur="500"/>
                                        <p:tgtEl>
                                          <p:spTgt spid="146460"/>
                                        </p:tgtEl>
                                      </p:cBhvr>
                                    </p:animEffect>
                                    <p:set>
                                      <p:cBhvr>
                                        <p:cTn id="50" dur="1" fill="hold">
                                          <p:stCondLst>
                                            <p:cond delay="499"/>
                                          </p:stCondLst>
                                        </p:cTn>
                                        <p:tgtEl>
                                          <p:spTgt spid="146460"/>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146475"/>
                                        </p:tgtEl>
                                        <p:attrNameLst>
                                          <p:attrName>style.visibility</p:attrName>
                                        </p:attrNameLst>
                                      </p:cBhvr>
                                      <p:to>
                                        <p:strVal val="visible"/>
                                      </p:to>
                                    </p:set>
                                    <p:animEffect transition="in" filter="wipe(up)">
                                      <p:cBhvr>
                                        <p:cTn id="55" dur="500"/>
                                        <p:tgtEl>
                                          <p:spTgt spid="14647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xit" presetSubtype="4" fill="hold" nodeType="clickEffect">
                                  <p:stCondLst>
                                    <p:cond delay="0"/>
                                  </p:stCondLst>
                                  <p:childTnLst>
                                    <p:animEffect transition="out" filter="wipe(down)">
                                      <p:cBhvr>
                                        <p:cTn id="59" dur="500"/>
                                        <p:tgtEl>
                                          <p:spTgt spid="146475"/>
                                        </p:tgtEl>
                                      </p:cBhvr>
                                    </p:animEffect>
                                    <p:set>
                                      <p:cBhvr>
                                        <p:cTn id="60" dur="1" fill="hold">
                                          <p:stCondLst>
                                            <p:cond delay="499"/>
                                          </p:stCondLst>
                                        </p:cTn>
                                        <p:tgtEl>
                                          <p:spTgt spid="146475"/>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146482"/>
                                        </p:tgtEl>
                                        <p:attrNameLst>
                                          <p:attrName>style.visibility</p:attrName>
                                        </p:attrNameLst>
                                      </p:cBhvr>
                                      <p:to>
                                        <p:strVal val="visible"/>
                                      </p:to>
                                    </p:set>
                                    <p:animEffect transition="in" filter="wipe(up)">
                                      <p:cBhvr>
                                        <p:cTn id="65" dur="500"/>
                                        <p:tgtEl>
                                          <p:spTgt spid="14648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xit" presetSubtype="4" fill="hold" nodeType="clickEffect">
                                  <p:stCondLst>
                                    <p:cond delay="0"/>
                                  </p:stCondLst>
                                  <p:childTnLst>
                                    <p:animEffect transition="out" filter="wipe(down)">
                                      <p:cBhvr>
                                        <p:cTn id="69" dur="500"/>
                                        <p:tgtEl>
                                          <p:spTgt spid="146482"/>
                                        </p:tgtEl>
                                      </p:cBhvr>
                                    </p:animEffect>
                                    <p:set>
                                      <p:cBhvr>
                                        <p:cTn id="70" dur="1" fill="hold">
                                          <p:stCondLst>
                                            <p:cond delay="499"/>
                                          </p:stCondLst>
                                        </p:cTn>
                                        <p:tgtEl>
                                          <p:spTgt spid="146482"/>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146489"/>
                                        </p:tgtEl>
                                        <p:attrNameLst>
                                          <p:attrName>style.visibility</p:attrName>
                                        </p:attrNameLst>
                                      </p:cBhvr>
                                      <p:to>
                                        <p:strVal val="visible"/>
                                      </p:to>
                                    </p:set>
                                    <p:animEffect transition="in" filter="wipe(up)">
                                      <p:cBhvr>
                                        <p:cTn id="75" dur="500"/>
                                        <p:tgtEl>
                                          <p:spTgt spid="14648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46467"/>
                                        </p:tgtEl>
                                        <p:attrNameLst>
                                          <p:attrName>style.visibility</p:attrName>
                                        </p:attrNameLst>
                                      </p:cBhvr>
                                      <p:to>
                                        <p:strVal val="visible"/>
                                      </p:to>
                                    </p:set>
                                    <p:animEffect transition="in" filter="wipe(down)">
                                      <p:cBhvr>
                                        <p:cTn id="80" dur="500"/>
                                        <p:tgtEl>
                                          <p:spTgt spid="146467"/>
                                        </p:tgtEl>
                                      </p:cBhvr>
                                    </p:animEffect>
                                  </p:childTnLst>
                                </p:cTn>
                              </p:par>
                            </p:childTnLst>
                          </p:cTn>
                        </p:par>
                        <p:par>
                          <p:cTn id="81" fill="hold" nodeType="afterGroup">
                            <p:stCondLst>
                              <p:cond delay="500"/>
                            </p:stCondLst>
                            <p:childTnLst>
                              <p:par>
                                <p:cTn id="82" presetID="22" presetClass="entr" presetSubtype="4" fill="hold" grpId="0" nodeType="afterEffect">
                                  <p:stCondLst>
                                    <p:cond delay="0"/>
                                  </p:stCondLst>
                                  <p:childTnLst>
                                    <p:set>
                                      <p:cBhvr>
                                        <p:cTn id="83" dur="1" fill="hold">
                                          <p:stCondLst>
                                            <p:cond delay="0"/>
                                          </p:stCondLst>
                                        </p:cTn>
                                        <p:tgtEl>
                                          <p:spTgt spid="146468"/>
                                        </p:tgtEl>
                                        <p:attrNameLst>
                                          <p:attrName>style.visibility</p:attrName>
                                        </p:attrNameLst>
                                      </p:cBhvr>
                                      <p:to>
                                        <p:strVal val="visible"/>
                                      </p:to>
                                    </p:set>
                                    <p:animEffect transition="in" filter="wipe(down)">
                                      <p:cBhvr>
                                        <p:cTn id="84" dur="500"/>
                                        <p:tgtEl>
                                          <p:spTgt spid="14646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xit" presetSubtype="4" fill="hold" nodeType="clickEffect">
                                  <p:stCondLst>
                                    <p:cond delay="0"/>
                                  </p:stCondLst>
                                  <p:childTnLst>
                                    <p:animEffect transition="out" filter="wipe(down)">
                                      <p:cBhvr>
                                        <p:cTn id="88" dur="500"/>
                                        <p:tgtEl>
                                          <p:spTgt spid="146489"/>
                                        </p:tgtEl>
                                      </p:cBhvr>
                                    </p:animEffect>
                                    <p:set>
                                      <p:cBhvr>
                                        <p:cTn id="89" dur="1" fill="hold">
                                          <p:stCondLst>
                                            <p:cond delay="499"/>
                                          </p:stCondLst>
                                        </p:cTn>
                                        <p:tgtEl>
                                          <p:spTgt spid="146489"/>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nodeType="clickEffect">
                                  <p:stCondLst>
                                    <p:cond delay="0"/>
                                  </p:stCondLst>
                                  <p:childTnLst>
                                    <p:set>
                                      <p:cBhvr>
                                        <p:cTn id="93" dur="1" fill="hold">
                                          <p:stCondLst>
                                            <p:cond delay="0"/>
                                          </p:stCondLst>
                                        </p:cTn>
                                        <p:tgtEl>
                                          <p:spTgt spid="146496"/>
                                        </p:tgtEl>
                                        <p:attrNameLst>
                                          <p:attrName>style.visibility</p:attrName>
                                        </p:attrNameLst>
                                      </p:cBhvr>
                                      <p:to>
                                        <p:strVal val="visible"/>
                                      </p:to>
                                    </p:set>
                                    <p:animEffect transition="in" filter="wipe(up)">
                                      <p:cBhvr>
                                        <p:cTn id="94" dur="500"/>
                                        <p:tgtEl>
                                          <p:spTgt spid="146496"/>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146469"/>
                                        </p:tgtEl>
                                        <p:attrNameLst>
                                          <p:attrName>style.visibility</p:attrName>
                                        </p:attrNameLst>
                                      </p:cBhvr>
                                      <p:to>
                                        <p:strVal val="visible"/>
                                      </p:to>
                                    </p:set>
                                    <p:animEffect transition="in" filter="wipe(down)">
                                      <p:cBhvr>
                                        <p:cTn id="99" dur="500"/>
                                        <p:tgtEl>
                                          <p:spTgt spid="146469"/>
                                        </p:tgtEl>
                                      </p:cBhvr>
                                    </p:animEffect>
                                  </p:childTnLst>
                                </p:cTn>
                              </p:par>
                            </p:childTnLst>
                          </p:cTn>
                        </p:par>
                        <p:par>
                          <p:cTn id="100" fill="hold" nodeType="afterGroup">
                            <p:stCondLst>
                              <p:cond delay="500"/>
                            </p:stCondLst>
                            <p:childTnLst>
                              <p:par>
                                <p:cTn id="101" presetID="22" presetClass="entr" presetSubtype="4" fill="hold" grpId="0" nodeType="afterEffect">
                                  <p:stCondLst>
                                    <p:cond delay="0"/>
                                  </p:stCondLst>
                                  <p:childTnLst>
                                    <p:set>
                                      <p:cBhvr>
                                        <p:cTn id="102" dur="1" fill="hold">
                                          <p:stCondLst>
                                            <p:cond delay="0"/>
                                          </p:stCondLst>
                                        </p:cTn>
                                        <p:tgtEl>
                                          <p:spTgt spid="146470"/>
                                        </p:tgtEl>
                                        <p:attrNameLst>
                                          <p:attrName>style.visibility</p:attrName>
                                        </p:attrNameLst>
                                      </p:cBhvr>
                                      <p:to>
                                        <p:strVal val="visible"/>
                                      </p:to>
                                    </p:set>
                                    <p:animEffect transition="in" filter="wipe(down)">
                                      <p:cBhvr>
                                        <p:cTn id="103" dur="500"/>
                                        <p:tgtEl>
                                          <p:spTgt spid="14647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xit" presetSubtype="4" fill="hold" nodeType="clickEffect">
                                  <p:stCondLst>
                                    <p:cond delay="0"/>
                                  </p:stCondLst>
                                  <p:childTnLst>
                                    <p:animEffect transition="out" filter="wipe(down)">
                                      <p:cBhvr>
                                        <p:cTn id="107" dur="500"/>
                                        <p:tgtEl>
                                          <p:spTgt spid="146496"/>
                                        </p:tgtEl>
                                      </p:cBhvr>
                                    </p:animEffect>
                                    <p:set>
                                      <p:cBhvr>
                                        <p:cTn id="108" dur="1" fill="hold">
                                          <p:stCondLst>
                                            <p:cond delay="499"/>
                                          </p:stCondLst>
                                        </p:cTn>
                                        <p:tgtEl>
                                          <p:spTgt spid="146496"/>
                                        </p:tgtEl>
                                        <p:attrNameLst>
                                          <p:attrName>style.visibility</p:attrName>
                                        </p:attrNameLst>
                                      </p:cBhvr>
                                      <p:to>
                                        <p:strVal val="hidden"/>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1" fill="hold" nodeType="clickEffect">
                                  <p:stCondLst>
                                    <p:cond delay="0"/>
                                  </p:stCondLst>
                                  <p:childTnLst>
                                    <p:set>
                                      <p:cBhvr>
                                        <p:cTn id="112" dur="1" fill="hold">
                                          <p:stCondLst>
                                            <p:cond delay="0"/>
                                          </p:stCondLst>
                                        </p:cTn>
                                        <p:tgtEl>
                                          <p:spTgt spid="146503"/>
                                        </p:tgtEl>
                                        <p:attrNameLst>
                                          <p:attrName>style.visibility</p:attrName>
                                        </p:attrNameLst>
                                      </p:cBhvr>
                                      <p:to>
                                        <p:strVal val="visible"/>
                                      </p:to>
                                    </p:set>
                                    <p:animEffect transition="in" filter="wipe(up)">
                                      <p:cBhvr>
                                        <p:cTn id="113" dur="500"/>
                                        <p:tgtEl>
                                          <p:spTgt spid="146503"/>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4" fill="hold" grpId="0" nodeType="clickEffect">
                                  <p:stCondLst>
                                    <p:cond delay="0"/>
                                  </p:stCondLst>
                                  <p:childTnLst>
                                    <p:set>
                                      <p:cBhvr>
                                        <p:cTn id="117" dur="1" fill="hold">
                                          <p:stCondLst>
                                            <p:cond delay="0"/>
                                          </p:stCondLst>
                                        </p:cTn>
                                        <p:tgtEl>
                                          <p:spTgt spid="146471"/>
                                        </p:tgtEl>
                                        <p:attrNameLst>
                                          <p:attrName>style.visibility</p:attrName>
                                        </p:attrNameLst>
                                      </p:cBhvr>
                                      <p:to>
                                        <p:strVal val="visible"/>
                                      </p:to>
                                    </p:set>
                                    <p:animEffect transition="in" filter="wipe(down)">
                                      <p:cBhvr>
                                        <p:cTn id="118" dur="500"/>
                                        <p:tgtEl>
                                          <p:spTgt spid="146471"/>
                                        </p:tgtEl>
                                      </p:cBhvr>
                                    </p:animEffect>
                                  </p:childTnLst>
                                </p:cTn>
                              </p:par>
                            </p:childTnLst>
                          </p:cTn>
                        </p:par>
                        <p:par>
                          <p:cTn id="119" fill="hold" nodeType="afterGroup">
                            <p:stCondLst>
                              <p:cond delay="500"/>
                            </p:stCondLst>
                            <p:childTnLst>
                              <p:par>
                                <p:cTn id="120" presetID="22" presetClass="entr" presetSubtype="4" fill="hold" grpId="0" nodeType="afterEffect">
                                  <p:stCondLst>
                                    <p:cond delay="0"/>
                                  </p:stCondLst>
                                  <p:childTnLst>
                                    <p:set>
                                      <p:cBhvr>
                                        <p:cTn id="121" dur="1" fill="hold">
                                          <p:stCondLst>
                                            <p:cond delay="0"/>
                                          </p:stCondLst>
                                        </p:cTn>
                                        <p:tgtEl>
                                          <p:spTgt spid="146472"/>
                                        </p:tgtEl>
                                        <p:attrNameLst>
                                          <p:attrName>style.visibility</p:attrName>
                                        </p:attrNameLst>
                                      </p:cBhvr>
                                      <p:to>
                                        <p:strVal val="visible"/>
                                      </p:to>
                                    </p:set>
                                    <p:animEffect transition="in" filter="wipe(down)">
                                      <p:cBhvr>
                                        <p:cTn id="122" dur="500"/>
                                        <p:tgtEl>
                                          <p:spTgt spid="146472"/>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xit" presetSubtype="4" fill="hold" nodeType="clickEffect">
                                  <p:stCondLst>
                                    <p:cond delay="0"/>
                                  </p:stCondLst>
                                  <p:childTnLst>
                                    <p:animEffect transition="out" filter="wipe(down)">
                                      <p:cBhvr>
                                        <p:cTn id="126" dur="500"/>
                                        <p:tgtEl>
                                          <p:spTgt spid="146503"/>
                                        </p:tgtEl>
                                      </p:cBhvr>
                                    </p:animEffect>
                                    <p:set>
                                      <p:cBhvr>
                                        <p:cTn id="127" dur="1" fill="hold">
                                          <p:stCondLst>
                                            <p:cond delay="499"/>
                                          </p:stCondLst>
                                        </p:cTn>
                                        <p:tgtEl>
                                          <p:spTgt spid="146503"/>
                                        </p:tgtEl>
                                        <p:attrNameLst>
                                          <p:attrName>style.visibility</p:attrName>
                                        </p:attrNameLst>
                                      </p:cBhvr>
                                      <p:to>
                                        <p:strVal val="hidden"/>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1" fill="hold" nodeType="clickEffect">
                                  <p:stCondLst>
                                    <p:cond delay="0"/>
                                  </p:stCondLst>
                                  <p:childTnLst>
                                    <p:set>
                                      <p:cBhvr>
                                        <p:cTn id="131" dur="1" fill="hold">
                                          <p:stCondLst>
                                            <p:cond delay="0"/>
                                          </p:stCondLst>
                                        </p:cTn>
                                        <p:tgtEl>
                                          <p:spTgt spid="146510"/>
                                        </p:tgtEl>
                                        <p:attrNameLst>
                                          <p:attrName>style.visibility</p:attrName>
                                        </p:attrNameLst>
                                      </p:cBhvr>
                                      <p:to>
                                        <p:strVal val="visible"/>
                                      </p:to>
                                    </p:set>
                                    <p:animEffect transition="in" filter="wipe(up)">
                                      <p:cBhvr>
                                        <p:cTn id="132" dur="500"/>
                                        <p:tgtEl>
                                          <p:spTgt spid="146510"/>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146473"/>
                                        </p:tgtEl>
                                        <p:attrNameLst>
                                          <p:attrName>style.visibility</p:attrName>
                                        </p:attrNameLst>
                                      </p:cBhvr>
                                      <p:to>
                                        <p:strVal val="visible"/>
                                      </p:to>
                                    </p:set>
                                    <p:animEffect transition="in" filter="wipe(down)">
                                      <p:cBhvr>
                                        <p:cTn id="137" dur="500"/>
                                        <p:tgtEl>
                                          <p:spTgt spid="146473"/>
                                        </p:tgtEl>
                                      </p:cBhvr>
                                    </p:animEffect>
                                  </p:childTnLst>
                                </p:cTn>
                              </p:par>
                            </p:childTnLst>
                          </p:cTn>
                        </p:par>
                        <p:par>
                          <p:cTn id="138" fill="hold" nodeType="afterGroup">
                            <p:stCondLst>
                              <p:cond delay="500"/>
                            </p:stCondLst>
                            <p:childTnLst>
                              <p:par>
                                <p:cTn id="139" presetID="22" presetClass="entr" presetSubtype="4" fill="hold" grpId="0" nodeType="afterEffect">
                                  <p:stCondLst>
                                    <p:cond delay="0"/>
                                  </p:stCondLst>
                                  <p:childTnLst>
                                    <p:set>
                                      <p:cBhvr>
                                        <p:cTn id="140" dur="1" fill="hold">
                                          <p:stCondLst>
                                            <p:cond delay="0"/>
                                          </p:stCondLst>
                                        </p:cTn>
                                        <p:tgtEl>
                                          <p:spTgt spid="146474"/>
                                        </p:tgtEl>
                                        <p:attrNameLst>
                                          <p:attrName>style.visibility</p:attrName>
                                        </p:attrNameLst>
                                      </p:cBhvr>
                                      <p:to>
                                        <p:strVal val="visible"/>
                                      </p:to>
                                    </p:set>
                                    <p:animEffect transition="in" filter="wipe(down)">
                                      <p:cBhvr>
                                        <p:cTn id="141" dur="500"/>
                                        <p:tgtEl>
                                          <p:spTgt spid="146474"/>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xit" presetSubtype="4" fill="hold" nodeType="clickEffect">
                                  <p:stCondLst>
                                    <p:cond delay="0"/>
                                  </p:stCondLst>
                                  <p:childTnLst>
                                    <p:animEffect transition="out" filter="wipe(down)">
                                      <p:cBhvr>
                                        <p:cTn id="145" dur="500"/>
                                        <p:tgtEl>
                                          <p:spTgt spid="146510"/>
                                        </p:tgtEl>
                                      </p:cBhvr>
                                    </p:animEffect>
                                    <p:set>
                                      <p:cBhvr>
                                        <p:cTn id="146" dur="1" fill="hold">
                                          <p:stCondLst>
                                            <p:cond delay="499"/>
                                          </p:stCondLst>
                                        </p:cTn>
                                        <p:tgtEl>
                                          <p:spTgt spid="146510"/>
                                        </p:tgtEl>
                                        <p:attrNameLst>
                                          <p:attrName>style.visibility</p:attrName>
                                        </p:attrNameLst>
                                      </p:cBhvr>
                                      <p:to>
                                        <p:strVal val="hidden"/>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146541"/>
                                        </p:tgtEl>
                                        <p:attrNameLst>
                                          <p:attrName>style.visibility</p:attrName>
                                        </p:attrNameLst>
                                      </p:cBhvr>
                                      <p:to>
                                        <p:strVal val="visible"/>
                                      </p:to>
                                    </p:set>
                                    <p:animEffect transition="in" filter="wipe(down)">
                                      <p:cBhvr>
                                        <p:cTn id="151" dur="500"/>
                                        <p:tgtEl>
                                          <p:spTgt spid="146541"/>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4" fill="hold" grpId="0" nodeType="clickEffect">
                                  <p:stCondLst>
                                    <p:cond delay="0"/>
                                  </p:stCondLst>
                                  <p:childTnLst>
                                    <p:set>
                                      <p:cBhvr>
                                        <p:cTn id="155" dur="1" fill="hold">
                                          <p:stCondLst>
                                            <p:cond delay="0"/>
                                          </p:stCondLst>
                                        </p:cTn>
                                        <p:tgtEl>
                                          <p:spTgt spid="146518"/>
                                        </p:tgtEl>
                                        <p:attrNameLst>
                                          <p:attrName>style.visibility</p:attrName>
                                        </p:attrNameLst>
                                      </p:cBhvr>
                                      <p:to>
                                        <p:strVal val="visible"/>
                                      </p:to>
                                    </p:set>
                                    <p:animEffect transition="in" filter="wipe(down)">
                                      <p:cBhvr>
                                        <p:cTn id="156" dur="500"/>
                                        <p:tgtEl>
                                          <p:spTgt spid="146518"/>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146519"/>
                                        </p:tgtEl>
                                        <p:attrNameLst>
                                          <p:attrName>style.visibility</p:attrName>
                                        </p:attrNameLst>
                                      </p:cBhvr>
                                      <p:to>
                                        <p:strVal val="visible"/>
                                      </p:to>
                                    </p:set>
                                    <p:animEffect transition="in" filter="wipe(down)">
                                      <p:cBhvr>
                                        <p:cTn id="159" dur="500"/>
                                        <p:tgtEl>
                                          <p:spTgt spid="146519"/>
                                        </p:tgtEl>
                                      </p:cBhvr>
                                    </p:animEffect>
                                  </p:childTnLst>
                                </p:cTn>
                              </p:par>
                              <p:par>
                                <p:cTn id="160" presetID="22" presetClass="entr" presetSubtype="4" fill="hold" grpId="0" nodeType="withEffect">
                                  <p:stCondLst>
                                    <p:cond delay="0"/>
                                  </p:stCondLst>
                                  <p:childTnLst>
                                    <p:set>
                                      <p:cBhvr>
                                        <p:cTn id="161" dur="1" fill="hold">
                                          <p:stCondLst>
                                            <p:cond delay="0"/>
                                          </p:stCondLst>
                                        </p:cTn>
                                        <p:tgtEl>
                                          <p:spTgt spid="146520"/>
                                        </p:tgtEl>
                                        <p:attrNameLst>
                                          <p:attrName>style.visibility</p:attrName>
                                        </p:attrNameLst>
                                      </p:cBhvr>
                                      <p:to>
                                        <p:strVal val="visible"/>
                                      </p:to>
                                    </p:set>
                                    <p:animEffect transition="in" filter="wipe(down)">
                                      <p:cBhvr>
                                        <p:cTn id="162" dur="500"/>
                                        <p:tgtEl>
                                          <p:spTgt spid="146520"/>
                                        </p:tgtEl>
                                      </p:cBhvr>
                                    </p:animEffect>
                                  </p:childTnLst>
                                </p:cTn>
                              </p:par>
                              <p:par>
                                <p:cTn id="163" presetID="22" presetClass="entr" presetSubtype="4" fill="hold" grpId="0" nodeType="withEffect">
                                  <p:stCondLst>
                                    <p:cond delay="0"/>
                                  </p:stCondLst>
                                  <p:childTnLst>
                                    <p:set>
                                      <p:cBhvr>
                                        <p:cTn id="164" dur="1" fill="hold">
                                          <p:stCondLst>
                                            <p:cond delay="0"/>
                                          </p:stCondLst>
                                        </p:cTn>
                                        <p:tgtEl>
                                          <p:spTgt spid="146521"/>
                                        </p:tgtEl>
                                        <p:attrNameLst>
                                          <p:attrName>style.visibility</p:attrName>
                                        </p:attrNameLst>
                                      </p:cBhvr>
                                      <p:to>
                                        <p:strVal val="visible"/>
                                      </p:to>
                                    </p:set>
                                    <p:animEffect transition="in" filter="wipe(down)">
                                      <p:cBhvr>
                                        <p:cTn id="165" dur="500"/>
                                        <p:tgtEl>
                                          <p:spTgt spid="146521"/>
                                        </p:tgtEl>
                                      </p:cBhvr>
                                    </p:animEffect>
                                  </p:childTnLst>
                                </p:cTn>
                              </p:par>
                              <p:par>
                                <p:cTn id="166" presetID="22" presetClass="entr" presetSubtype="4" fill="hold" grpId="0" nodeType="withEffect">
                                  <p:stCondLst>
                                    <p:cond delay="0"/>
                                  </p:stCondLst>
                                  <p:childTnLst>
                                    <p:set>
                                      <p:cBhvr>
                                        <p:cTn id="167" dur="1" fill="hold">
                                          <p:stCondLst>
                                            <p:cond delay="0"/>
                                          </p:stCondLst>
                                        </p:cTn>
                                        <p:tgtEl>
                                          <p:spTgt spid="146522"/>
                                        </p:tgtEl>
                                        <p:attrNameLst>
                                          <p:attrName>style.visibility</p:attrName>
                                        </p:attrNameLst>
                                      </p:cBhvr>
                                      <p:to>
                                        <p:strVal val="visible"/>
                                      </p:to>
                                    </p:set>
                                    <p:animEffect transition="in" filter="wipe(down)">
                                      <p:cBhvr>
                                        <p:cTn id="168" dur="500"/>
                                        <p:tgtEl>
                                          <p:spTgt spid="146522"/>
                                        </p:tgtEl>
                                      </p:cBhvr>
                                    </p:animEffect>
                                  </p:childTnLst>
                                </p:cTn>
                              </p:par>
                              <p:par>
                                <p:cTn id="169" presetID="22" presetClass="entr" presetSubtype="4" fill="hold" grpId="0" nodeType="withEffect">
                                  <p:stCondLst>
                                    <p:cond delay="0"/>
                                  </p:stCondLst>
                                  <p:childTnLst>
                                    <p:set>
                                      <p:cBhvr>
                                        <p:cTn id="170" dur="1" fill="hold">
                                          <p:stCondLst>
                                            <p:cond delay="0"/>
                                          </p:stCondLst>
                                        </p:cTn>
                                        <p:tgtEl>
                                          <p:spTgt spid="146523"/>
                                        </p:tgtEl>
                                        <p:attrNameLst>
                                          <p:attrName>style.visibility</p:attrName>
                                        </p:attrNameLst>
                                      </p:cBhvr>
                                      <p:to>
                                        <p:strVal val="visible"/>
                                      </p:to>
                                    </p:set>
                                    <p:animEffect transition="in" filter="wipe(down)">
                                      <p:cBhvr>
                                        <p:cTn id="171" dur="500"/>
                                        <p:tgtEl>
                                          <p:spTgt spid="146523"/>
                                        </p:tgtEl>
                                      </p:cBhvr>
                                    </p:animEffect>
                                  </p:childTnLst>
                                </p:cTn>
                              </p:par>
                              <p:par>
                                <p:cTn id="172" presetID="22" presetClass="entr" presetSubtype="4" fill="hold" grpId="0" nodeType="withEffect">
                                  <p:stCondLst>
                                    <p:cond delay="0"/>
                                  </p:stCondLst>
                                  <p:childTnLst>
                                    <p:set>
                                      <p:cBhvr>
                                        <p:cTn id="173" dur="1" fill="hold">
                                          <p:stCondLst>
                                            <p:cond delay="0"/>
                                          </p:stCondLst>
                                        </p:cTn>
                                        <p:tgtEl>
                                          <p:spTgt spid="146524"/>
                                        </p:tgtEl>
                                        <p:attrNameLst>
                                          <p:attrName>style.visibility</p:attrName>
                                        </p:attrNameLst>
                                      </p:cBhvr>
                                      <p:to>
                                        <p:strVal val="visible"/>
                                      </p:to>
                                    </p:set>
                                    <p:animEffect transition="in" filter="wipe(down)">
                                      <p:cBhvr>
                                        <p:cTn id="174" dur="500"/>
                                        <p:tgtEl>
                                          <p:spTgt spid="146524"/>
                                        </p:tgtEl>
                                      </p:cBhvr>
                                    </p:animEffect>
                                  </p:childTnLst>
                                </p:cTn>
                              </p:par>
                              <p:par>
                                <p:cTn id="175" presetID="22" presetClass="entr" presetSubtype="4" fill="hold" nodeType="withEffect">
                                  <p:stCondLst>
                                    <p:cond delay="0"/>
                                  </p:stCondLst>
                                  <p:childTnLst>
                                    <p:set>
                                      <p:cBhvr>
                                        <p:cTn id="176" dur="1" fill="hold">
                                          <p:stCondLst>
                                            <p:cond delay="0"/>
                                          </p:stCondLst>
                                        </p:cTn>
                                        <p:tgtEl>
                                          <p:spTgt spid="146525"/>
                                        </p:tgtEl>
                                        <p:attrNameLst>
                                          <p:attrName>style.visibility</p:attrName>
                                        </p:attrNameLst>
                                      </p:cBhvr>
                                      <p:to>
                                        <p:strVal val="visible"/>
                                      </p:to>
                                    </p:set>
                                    <p:animEffect transition="in" filter="wipe(down)">
                                      <p:cBhvr>
                                        <p:cTn id="177" dur="500"/>
                                        <p:tgtEl>
                                          <p:spTgt spid="146525"/>
                                        </p:tgtEl>
                                      </p:cBhvr>
                                    </p:animEffect>
                                  </p:childTnLst>
                                </p:cTn>
                              </p:par>
                              <p:par>
                                <p:cTn id="178" presetID="22" presetClass="entr" presetSubtype="4" fill="hold" grpId="0" nodeType="withEffect">
                                  <p:stCondLst>
                                    <p:cond delay="0"/>
                                  </p:stCondLst>
                                  <p:childTnLst>
                                    <p:set>
                                      <p:cBhvr>
                                        <p:cTn id="179" dur="1" fill="hold">
                                          <p:stCondLst>
                                            <p:cond delay="0"/>
                                          </p:stCondLst>
                                        </p:cTn>
                                        <p:tgtEl>
                                          <p:spTgt spid="146540"/>
                                        </p:tgtEl>
                                        <p:attrNameLst>
                                          <p:attrName>style.visibility</p:attrName>
                                        </p:attrNameLst>
                                      </p:cBhvr>
                                      <p:to>
                                        <p:strVal val="visible"/>
                                      </p:to>
                                    </p:set>
                                    <p:animEffect transition="in" filter="wipe(down)">
                                      <p:cBhvr>
                                        <p:cTn id="180" dur="500"/>
                                        <p:tgtEl>
                                          <p:spTgt spid="146540"/>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2" presetClass="entr" presetSubtype="4" fill="hold" grpId="0" nodeType="clickEffect">
                                  <p:stCondLst>
                                    <p:cond delay="0"/>
                                  </p:stCondLst>
                                  <p:childTnLst>
                                    <p:set>
                                      <p:cBhvr>
                                        <p:cTn id="184" dur="1" fill="hold">
                                          <p:stCondLst>
                                            <p:cond delay="0"/>
                                          </p:stCondLst>
                                        </p:cTn>
                                        <p:tgtEl>
                                          <p:spTgt spid="146542"/>
                                        </p:tgtEl>
                                        <p:attrNameLst>
                                          <p:attrName>style.visibility</p:attrName>
                                        </p:attrNameLst>
                                      </p:cBhvr>
                                      <p:to>
                                        <p:strVal val="visible"/>
                                      </p:to>
                                    </p:set>
                                    <p:animEffect transition="in" filter="wipe(down)">
                                      <p:cBhvr>
                                        <p:cTn id="185" dur="500"/>
                                        <p:tgtEl>
                                          <p:spTgt spid="146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p:bldP spid="146436" grpId="0"/>
      <p:bldP spid="146437" grpId="0"/>
      <p:bldP spid="146438" grpId="0"/>
      <p:bldP spid="146439" grpId="0"/>
      <p:bldP spid="146440" grpId="0"/>
      <p:bldP spid="146441" grpId="0"/>
      <p:bldP spid="146457" grpId="0"/>
      <p:bldP spid="146458" grpId="0" animBg="1"/>
      <p:bldP spid="146459" grpId="0" animBg="1"/>
      <p:bldP spid="146467" grpId="0" animBg="1"/>
      <p:bldP spid="146468" grpId="0" animBg="1"/>
      <p:bldP spid="146469" grpId="0" animBg="1"/>
      <p:bldP spid="146470" grpId="0" animBg="1"/>
      <p:bldP spid="146471" grpId="0" animBg="1"/>
      <p:bldP spid="146472" grpId="0" animBg="1"/>
      <p:bldP spid="146473" grpId="0" animBg="1"/>
      <p:bldP spid="146474" grpId="0" animBg="1"/>
      <p:bldP spid="146518" grpId="0" animBg="1"/>
      <p:bldP spid="146519" grpId="0"/>
      <p:bldP spid="146520" grpId="0"/>
      <p:bldP spid="146521" grpId="0"/>
      <p:bldP spid="146522" grpId="0"/>
      <p:bldP spid="146523" grpId="0"/>
      <p:bldP spid="146524" grpId="0"/>
      <p:bldP spid="146540" grpId="0"/>
      <p:bldP spid="146541" grpId="0"/>
      <p:bldP spid="146542"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7431088" y="493713"/>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97</a:t>
            </a:r>
            <a:endParaRPr lang="en-US" altLang="zh-CN" sz="3000">
              <a:solidFill>
                <a:schemeClr val="bg1"/>
              </a:solidFill>
            </a:endParaRPr>
          </a:p>
        </p:txBody>
      </p:sp>
      <p:sp>
        <p:nvSpPr>
          <p:cNvPr id="46083" name="Text Box 4"/>
          <p:cNvSpPr txBox="1">
            <a:spLocks noChangeArrowheads="1"/>
          </p:cNvSpPr>
          <p:nvPr/>
        </p:nvSpPr>
        <p:spPr bwMode="auto">
          <a:xfrm>
            <a:off x="3641725" y="471488"/>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65</a:t>
            </a:r>
            <a:endParaRPr lang="en-US" altLang="zh-CN" sz="3000"/>
          </a:p>
        </p:txBody>
      </p:sp>
      <p:sp>
        <p:nvSpPr>
          <p:cNvPr id="46084" name="Text Box 5"/>
          <p:cNvSpPr txBox="1">
            <a:spLocks noChangeArrowheads="1"/>
          </p:cNvSpPr>
          <p:nvPr/>
        </p:nvSpPr>
        <p:spPr bwMode="auto">
          <a:xfrm>
            <a:off x="4433888" y="471488"/>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76</a:t>
            </a:r>
            <a:endParaRPr lang="en-US" altLang="zh-CN" sz="3000"/>
          </a:p>
        </p:txBody>
      </p:sp>
      <p:sp>
        <p:nvSpPr>
          <p:cNvPr id="46085" name="Text Box 6"/>
          <p:cNvSpPr txBox="1">
            <a:spLocks noChangeArrowheads="1"/>
          </p:cNvSpPr>
          <p:nvPr/>
        </p:nvSpPr>
        <p:spPr bwMode="auto">
          <a:xfrm>
            <a:off x="5076825" y="463550"/>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13</a:t>
            </a:r>
            <a:endParaRPr lang="en-US" altLang="zh-CN" sz="3000"/>
          </a:p>
        </p:txBody>
      </p:sp>
      <p:sp>
        <p:nvSpPr>
          <p:cNvPr id="46086" name="Text Box 7"/>
          <p:cNvSpPr txBox="1">
            <a:spLocks noChangeArrowheads="1"/>
          </p:cNvSpPr>
          <p:nvPr/>
        </p:nvSpPr>
        <p:spPr bwMode="auto">
          <a:xfrm>
            <a:off x="5873750" y="469900"/>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27</a:t>
            </a:r>
            <a:endParaRPr lang="en-US" altLang="zh-CN" sz="3000"/>
          </a:p>
        </p:txBody>
      </p:sp>
      <p:sp>
        <p:nvSpPr>
          <p:cNvPr id="46087" name="Text Box 8"/>
          <p:cNvSpPr txBox="1">
            <a:spLocks noChangeArrowheads="1"/>
          </p:cNvSpPr>
          <p:nvPr/>
        </p:nvSpPr>
        <p:spPr bwMode="auto">
          <a:xfrm>
            <a:off x="6683375" y="477838"/>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30</a:t>
            </a:r>
            <a:endParaRPr lang="en-US" altLang="zh-CN" sz="3000"/>
          </a:p>
        </p:txBody>
      </p:sp>
      <p:sp>
        <p:nvSpPr>
          <p:cNvPr id="46088" name="Text Box 9"/>
          <p:cNvSpPr txBox="1">
            <a:spLocks noChangeArrowheads="1"/>
          </p:cNvSpPr>
          <p:nvPr/>
        </p:nvSpPr>
        <p:spPr bwMode="auto">
          <a:xfrm>
            <a:off x="2994025" y="479425"/>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49</a:t>
            </a:r>
            <a:endParaRPr lang="en-US" altLang="zh-CN" sz="3000"/>
          </a:p>
        </p:txBody>
      </p:sp>
      <p:grpSp>
        <p:nvGrpSpPr>
          <p:cNvPr id="46089" name="Group 10"/>
          <p:cNvGrpSpPr>
            <a:grpSpLocks/>
          </p:cNvGrpSpPr>
          <p:nvPr/>
        </p:nvGrpSpPr>
        <p:grpSpPr bwMode="auto">
          <a:xfrm>
            <a:off x="2052638" y="115888"/>
            <a:ext cx="6048375" cy="936625"/>
            <a:chOff x="703" y="1178"/>
            <a:chExt cx="3810" cy="590"/>
          </a:xfrm>
        </p:grpSpPr>
        <p:sp>
          <p:nvSpPr>
            <p:cNvPr id="46249" name="Text Box 11"/>
            <p:cNvSpPr txBox="1">
              <a:spLocks noChangeArrowheads="1"/>
            </p:cNvSpPr>
            <p:nvPr/>
          </p:nvSpPr>
          <p:spPr bwMode="auto">
            <a:xfrm>
              <a:off x="703" y="1178"/>
              <a:ext cx="38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sz="2000" b="1"/>
                <a:t>    1           2         3         4          5          6        7          8</a:t>
              </a:r>
            </a:p>
          </p:txBody>
        </p:sp>
        <p:grpSp>
          <p:nvGrpSpPr>
            <p:cNvPr id="46250" name="Group 12"/>
            <p:cNvGrpSpPr>
              <a:grpSpLocks/>
            </p:cNvGrpSpPr>
            <p:nvPr/>
          </p:nvGrpSpPr>
          <p:grpSpPr bwMode="auto">
            <a:xfrm>
              <a:off x="749" y="1403"/>
              <a:ext cx="3764" cy="365"/>
              <a:chOff x="749" y="1403"/>
              <a:chExt cx="3764" cy="365"/>
            </a:xfrm>
          </p:grpSpPr>
          <p:grpSp>
            <p:nvGrpSpPr>
              <p:cNvPr id="46251" name="Group 13"/>
              <p:cNvGrpSpPr>
                <a:grpSpLocks/>
              </p:cNvGrpSpPr>
              <p:nvPr/>
            </p:nvGrpSpPr>
            <p:grpSpPr bwMode="auto">
              <a:xfrm>
                <a:off x="749" y="1405"/>
                <a:ext cx="3764" cy="363"/>
                <a:chOff x="521" y="3657"/>
                <a:chExt cx="5126" cy="363"/>
              </a:xfrm>
            </p:grpSpPr>
            <p:sp>
              <p:nvSpPr>
                <p:cNvPr id="46259" name="Line 14"/>
                <p:cNvSpPr>
                  <a:spLocks noChangeShapeType="1"/>
                </p:cNvSpPr>
                <p:nvPr/>
              </p:nvSpPr>
              <p:spPr bwMode="auto">
                <a:xfrm>
                  <a:off x="521" y="4020"/>
                  <a:ext cx="5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60" name="Line 15"/>
                <p:cNvSpPr>
                  <a:spLocks noChangeShapeType="1"/>
                </p:cNvSpPr>
                <p:nvPr/>
              </p:nvSpPr>
              <p:spPr bwMode="auto">
                <a:xfrm>
                  <a:off x="521" y="3657"/>
                  <a:ext cx="5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61" name="Line 16"/>
                <p:cNvSpPr>
                  <a:spLocks noChangeShapeType="1"/>
                </p:cNvSpPr>
                <p:nvPr/>
              </p:nvSpPr>
              <p:spPr bwMode="auto">
                <a:xfrm>
                  <a:off x="5647" y="3657"/>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62" name="Line 17"/>
                <p:cNvSpPr>
                  <a:spLocks noChangeShapeType="1"/>
                </p:cNvSpPr>
                <p:nvPr/>
              </p:nvSpPr>
              <p:spPr bwMode="auto">
                <a:xfrm>
                  <a:off x="521" y="3657"/>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6252" name="Line 18"/>
              <p:cNvSpPr>
                <a:spLocks noChangeShapeType="1"/>
              </p:cNvSpPr>
              <p:nvPr/>
            </p:nvSpPr>
            <p:spPr bwMode="auto">
              <a:xfrm>
                <a:off x="1203"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53" name="Line 19"/>
              <p:cNvSpPr>
                <a:spLocks noChangeShapeType="1"/>
              </p:cNvSpPr>
              <p:nvPr/>
            </p:nvSpPr>
            <p:spPr bwMode="auto">
              <a:xfrm>
                <a:off x="1657"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54" name="Line 20"/>
              <p:cNvSpPr>
                <a:spLocks noChangeShapeType="1"/>
              </p:cNvSpPr>
              <p:nvPr/>
            </p:nvSpPr>
            <p:spPr bwMode="auto">
              <a:xfrm>
                <a:off x="2110"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55" name="Line 21"/>
              <p:cNvSpPr>
                <a:spLocks noChangeShapeType="1"/>
              </p:cNvSpPr>
              <p:nvPr/>
            </p:nvSpPr>
            <p:spPr bwMode="auto">
              <a:xfrm>
                <a:off x="2564"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56" name="Line 22"/>
              <p:cNvSpPr>
                <a:spLocks noChangeShapeType="1"/>
              </p:cNvSpPr>
              <p:nvPr/>
            </p:nvSpPr>
            <p:spPr bwMode="auto">
              <a:xfrm>
                <a:off x="3063"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57" name="Line 23"/>
              <p:cNvSpPr>
                <a:spLocks noChangeShapeType="1"/>
              </p:cNvSpPr>
              <p:nvPr/>
            </p:nvSpPr>
            <p:spPr bwMode="auto">
              <a:xfrm>
                <a:off x="3516"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58" name="Line 24"/>
              <p:cNvSpPr>
                <a:spLocks noChangeShapeType="1"/>
              </p:cNvSpPr>
              <p:nvPr/>
            </p:nvSpPr>
            <p:spPr bwMode="auto">
              <a:xfrm>
                <a:off x="4014" y="1403"/>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6090" name="Text Box 25"/>
          <p:cNvSpPr txBox="1">
            <a:spLocks noChangeArrowheads="1"/>
          </p:cNvSpPr>
          <p:nvPr/>
        </p:nvSpPr>
        <p:spPr bwMode="auto">
          <a:xfrm>
            <a:off x="2206625" y="477838"/>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38</a:t>
            </a:r>
            <a:endParaRPr lang="en-US" altLang="zh-CN" sz="3000"/>
          </a:p>
        </p:txBody>
      </p:sp>
      <p:sp>
        <p:nvSpPr>
          <p:cNvPr id="147482" name="Text Box 26"/>
          <p:cNvSpPr txBox="1">
            <a:spLocks noChangeArrowheads="1"/>
          </p:cNvSpPr>
          <p:nvPr/>
        </p:nvSpPr>
        <p:spPr bwMode="auto">
          <a:xfrm>
            <a:off x="7431088" y="1501775"/>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97</a:t>
            </a:r>
            <a:endParaRPr lang="en-US" altLang="zh-CN" sz="3000">
              <a:solidFill>
                <a:schemeClr val="bg1"/>
              </a:solidFill>
            </a:endParaRPr>
          </a:p>
        </p:txBody>
      </p:sp>
      <p:sp>
        <p:nvSpPr>
          <p:cNvPr id="147483" name="Text Box 27"/>
          <p:cNvSpPr txBox="1">
            <a:spLocks noChangeArrowheads="1"/>
          </p:cNvSpPr>
          <p:nvPr/>
        </p:nvSpPr>
        <p:spPr bwMode="auto">
          <a:xfrm>
            <a:off x="3641725" y="1479550"/>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65</a:t>
            </a:r>
            <a:endParaRPr lang="en-US" altLang="zh-CN" sz="3000"/>
          </a:p>
        </p:txBody>
      </p:sp>
      <p:sp>
        <p:nvSpPr>
          <p:cNvPr id="147484" name="Text Box 28"/>
          <p:cNvSpPr txBox="1">
            <a:spLocks noChangeArrowheads="1"/>
          </p:cNvSpPr>
          <p:nvPr/>
        </p:nvSpPr>
        <p:spPr bwMode="auto">
          <a:xfrm>
            <a:off x="4433888" y="1479550"/>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76</a:t>
            </a:r>
            <a:endParaRPr lang="en-US" altLang="zh-CN" sz="3000"/>
          </a:p>
        </p:txBody>
      </p:sp>
      <p:sp>
        <p:nvSpPr>
          <p:cNvPr id="147485" name="Text Box 29"/>
          <p:cNvSpPr txBox="1">
            <a:spLocks noChangeArrowheads="1"/>
          </p:cNvSpPr>
          <p:nvPr/>
        </p:nvSpPr>
        <p:spPr bwMode="auto">
          <a:xfrm>
            <a:off x="5076825" y="1471613"/>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13</a:t>
            </a:r>
            <a:endParaRPr lang="en-US" altLang="zh-CN" sz="3000"/>
          </a:p>
        </p:txBody>
      </p:sp>
      <p:sp>
        <p:nvSpPr>
          <p:cNvPr id="147486" name="Text Box 30"/>
          <p:cNvSpPr txBox="1">
            <a:spLocks noChangeArrowheads="1"/>
          </p:cNvSpPr>
          <p:nvPr/>
        </p:nvSpPr>
        <p:spPr bwMode="auto">
          <a:xfrm>
            <a:off x="5873750" y="1477963"/>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27</a:t>
            </a:r>
            <a:endParaRPr lang="en-US" altLang="zh-CN" sz="3000"/>
          </a:p>
        </p:txBody>
      </p:sp>
      <p:sp>
        <p:nvSpPr>
          <p:cNvPr id="147487" name="Text Box 31"/>
          <p:cNvSpPr txBox="1">
            <a:spLocks noChangeArrowheads="1"/>
          </p:cNvSpPr>
          <p:nvPr/>
        </p:nvSpPr>
        <p:spPr bwMode="auto">
          <a:xfrm>
            <a:off x="6683375" y="1485900"/>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30</a:t>
            </a:r>
            <a:endParaRPr lang="en-US" altLang="zh-CN" sz="3000"/>
          </a:p>
        </p:txBody>
      </p:sp>
      <p:sp>
        <p:nvSpPr>
          <p:cNvPr id="147488" name="Text Box 32"/>
          <p:cNvSpPr txBox="1">
            <a:spLocks noChangeArrowheads="1"/>
          </p:cNvSpPr>
          <p:nvPr/>
        </p:nvSpPr>
        <p:spPr bwMode="auto">
          <a:xfrm>
            <a:off x="2994025" y="1487488"/>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49</a:t>
            </a:r>
            <a:endParaRPr lang="en-US" altLang="zh-CN" sz="3000"/>
          </a:p>
        </p:txBody>
      </p:sp>
      <p:grpSp>
        <p:nvGrpSpPr>
          <p:cNvPr id="147489" name="Group 33"/>
          <p:cNvGrpSpPr>
            <a:grpSpLocks/>
          </p:cNvGrpSpPr>
          <p:nvPr/>
        </p:nvGrpSpPr>
        <p:grpSpPr bwMode="auto">
          <a:xfrm>
            <a:off x="2052638" y="1123950"/>
            <a:ext cx="6048375" cy="936625"/>
            <a:chOff x="703" y="1178"/>
            <a:chExt cx="3810" cy="590"/>
          </a:xfrm>
        </p:grpSpPr>
        <p:sp>
          <p:nvSpPr>
            <p:cNvPr id="46235" name="Text Box 34"/>
            <p:cNvSpPr txBox="1">
              <a:spLocks noChangeArrowheads="1"/>
            </p:cNvSpPr>
            <p:nvPr/>
          </p:nvSpPr>
          <p:spPr bwMode="auto">
            <a:xfrm>
              <a:off x="703" y="1178"/>
              <a:ext cx="38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sz="2000" b="1"/>
                <a:t>    1           2         3         4          5          6        7           8</a:t>
              </a:r>
            </a:p>
          </p:txBody>
        </p:sp>
        <p:grpSp>
          <p:nvGrpSpPr>
            <p:cNvPr id="46236" name="Group 35"/>
            <p:cNvGrpSpPr>
              <a:grpSpLocks/>
            </p:cNvGrpSpPr>
            <p:nvPr/>
          </p:nvGrpSpPr>
          <p:grpSpPr bwMode="auto">
            <a:xfrm>
              <a:off x="749" y="1403"/>
              <a:ext cx="3764" cy="365"/>
              <a:chOff x="749" y="1403"/>
              <a:chExt cx="3764" cy="365"/>
            </a:xfrm>
          </p:grpSpPr>
          <p:grpSp>
            <p:nvGrpSpPr>
              <p:cNvPr id="46237" name="Group 36"/>
              <p:cNvGrpSpPr>
                <a:grpSpLocks/>
              </p:cNvGrpSpPr>
              <p:nvPr/>
            </p:nvGrpSpPr>
            <p:grpSpPr bwMode="auto">
              <a:xfrm>
                <a:off x="749" y="1405"/>
                <a:ext cx="3764" cy="363"/>
                <a:chOff x="521" y="3657"/>
                <a:chExt cx="5126" cy="363"/>
              </a:xfrm>
            </p:grpSpPr>
            <p:sp>
              <p:nvSpPr>
                <p:cNvPr id="46245" name="Line 37"/>
                <p:cNvSpPr>
                  <a:spLocks noChangeShapeType="1"/>
                </p:cNvSpPr>
                <p:nvPr/>
              </p:nvSpPr>
              <p:spPr bwMode="auto">
                <a:xfrm>
                  <a:off x="521" y="4020"/>
                  <a:ext cx="5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46" name="Line 38"/>
                <p:cNvSpPr>
                  <a:spLocks noChangeShapeType="1"/>
                </p:cNvSpPr>
                <p:nvPr/>
              </p:nvSpPr>
              <p:spPr bwMode="auto">
                <a:xfrm>
                  <a:off x="521" y="3657"/>
                  <a:ext cx="5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47" name="Line 39"/>
                <p:cNvSpPr>
                  <a:spLocks noChangeShapeType="1"/>
                </p:cNvSpPr>
                <p:nvPr/>
              </p:nvSpPr>
              <p:spPr bwMode="auto">
                <a:xfrm>
                  <a:off x="5647" y="3657"/>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48" name="Line 40"/>
                <p:cNvSpPr>
                  <a:spLocks noChangeShapeType="1"/>
                </p:cNvSpPr>
                <p:nvPr/>
              </p:nvSpPr>
              <p:spPr bwMode="auto">
                <a:xfrm>
                  <a:off x="521" y="3657"/>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6238" name="Line 41"/>
              <p:cNvSpPr>
                <a:spLocks noChangeShapeType="1"/>
              </p:cNvSpPr>
              <p:nvPr/>
            </p:nvSpPr>
            <p:spPr bwMode="auto">
              <a:xfrm>
                <a:off x="1203"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39" name="Line 42"/>
              <p:cNvSpPr>
                <a:spLocks noChangeShapeType="1"/>
              </p:cNvSpPr>
              <p:nvPr/>
            </p:nvSpPr>
            <p:spPr bwMode="auto">
              <a:xfrm>
                <a:off x="1657"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40" name="Line 43"/>
              <p:cNvSpPr>
                <a:spLocks noChangeShapeType="1"/>
              </p:cNvSpPr>
              <p:nvPr/>
            </p:nvSpPr>
            <p:spPr bwMode="auto">
              <a:xfrm>
                <a:off x="2110"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41" name="Line 44"/>
              <p:cNvSpPr>
                <a:spLocks noChangeShapeType="1"/>
              </p:cNvSpPr>
              <p:nvPr/>
            </p:nvSpPr>
            <p:spPr bwMode="auto">
              <a:xfrm>
                <a:off x="2564"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42" name="Line 45"/>
              <p:cNvSpPr>
                <a:spLocks noChangeShapeType="1"/>
              </p:cNvSpPr>
              <p:nvPr/>
            </p:nvSpPr>
            <p:spPr bwMode="auto">
              <a:xfrm>
                <a:off x="3063"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43" name="Line 46"/>
              <p:cNvSpPr>
                <a:spLocks noChangeShapeType="1"/>
              </p:cNvSpPr>
              <p:nvPr/>
            </p:nvSpPr>
            <p:spPr bwMode="auto">
              <a:xfrm>
                <a:off x="3516"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44" name="Line 47"/>
              <p:cNvSpPr>
                <a:spLocks noChangeShapeType="1"/>
              </p:cNvSpPr>
              <p:nvPr/>
            </p:nvSpPr>
            <p:spPr bwMode="auto">
              <a:xfrm>
                <a:off x="4014" y="1403"/>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7504" name="Text Box 48"/>
          <p:cNvSpPr txBox="1">
            <a:spLocks noChangeArrowheads="1"/>
          </p:cNvSpPr>
          <p:nvPr/>
        </p:nvSpPr>
        <p:spPr bwMode="auto">
          <a:xfrm>
            <a:off x="2206625" y="1485900"/>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38</a:t>
            </a:r>
            <a:endParaRPr lang="en-US" altLang="zh-CN" sz="3000"/>
          </a:p>
        </p:txBody>
      </p:sp>
      <p:sp>
        <p:nvSpPr>
          <p:cNvPr id="147505" name="Text Box 49"/>
          <p:cNvSpPr txBox="1">
            <a:spLocks noChangeArrowheads="1"/>
          </p:cNvSpPr>
          <p:nvPr/>
        </p:nvSpPr>
        <p:spPr bwMode="auto">
          <a:xfrm>
            <a:off x="4356100" y="1482725"/>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13</a:t>
            </a:r>
            <a:endParaRPr lang="en-US" altLang="zh-CN" sz="3000"/>
          </a:p>
        </p:txBody>
      </p:sp>
      <p:sp>
        <p:nvSpPr>
          <p:cNvPr id="147506" name="Text Box 50"/>
          <p:cNvSpPr txBox="1">
            <a:spLocks noChangeArrowheads="1"/>
          </p:cNvSpPr>
          <p:nvPr/>
        </p:nvSpPr>
        <p:spPr bwMode="auto">
          <a:xfrm>
            <a:off x="5132388" y="1498600"/>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76</a:t>
            </a:r>
            <a:endParaRPr lang="en-US" altLang="zh-CN" sz="3000"/>
          </a:p>
        </p:txBody>
      </p:sp>
      <p:sp>
        <p:nvSpPr>
          <p:cNvPr id="147507" name="Text Box 51"/>
          <p:cNvSpPr txBox="1">
            <a:spLocks noChangeArrowheads="1"/>
          </p:cNvSpPr>
          <p:nvPr/>
        </p:nvSpPr>
        <p:spPr bwMode="auto">
          <a:xfrm>
            <a:off x="5148263" y="1482725"/>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27</a:t>
            </a:r>
            <a:endParaRPr lang="en-US" altLang="zh-CN" sz="3000"/>
          </a:p>
        </p:txBody>
      </p:sp>
      <p:sp>
        <p:nvSpPr>
          <p:cNvPr id="147508" name="Text Box 52"/>
          <p:cNvSpPr txBox="1">
            <a:spLocks noChangeArrowheads="1"/>
          </p:cNvSpPr>
          <p:nvPr/>
        </p:nvSpPr>
        <p:spPr bwMode="auto">
          <a:xfrm>
            <a:off x="5868988" y="1482725"/>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76</a:t>
            </a:r>
            <a:endParaRPr lang="en-US" altLang="zh-CN" sz="3000"/>
          </a:p>
        </p:txBody>
      </p:sp>
      <p:sp>
        <p:nvSpPr>
          <p:cNvPr id="147509" name="Text Box 53"/>
          <p:cNvSpPr txBox="1">
            <a:spLocks noChangeArrowheads="1"/>
          </p:cNvSpPr>
          <p:nvPr/>
        </p:nvSpPr>
        <p:spPr bwMode="auto">
          <a:xfrm>
            <a:off x="5868988" y="1482725"/>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30</a:t>
            </a:r>
            <a:endParaRPr lang="en-US" altLang="zh-CN" sz="3000"/>
          </a:p>
        </p:txBody>
      </p:sp>
      <p:sp>
        <p:nvSpPr>
          <p:cNvPr id="147510" name="Text Box 54"/>
          <p:cNvSpPr txBox="1">
            <a:spLocks noChangeArrowheads="1"/>
          </p:cNvSpPr>
          <p:nvPr/>
        </p:nvSpPr>
        <p:spPr bwMode="auto">
          <a:xfrm>
            <a:off x="6589713" y="1482725"/>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76</a:t>
            </a:r>
            <a:endParaRPr lang="en-US" altLang="zh-CN" sz="3000"/>
          </a:p>
        </p:txBody>
      </p:sp>
      <p:sp>
        <p:nvSpPr>
          <p:cNvPr id="147511" name="Text Box 55"/>
          <p:cNvSpPr txBox="1">
            <a:spLocks noChangeArrowheads="1"/>
          </p:cNvSpPr>
          <p:nvPr/>
        </p:nvSpPr>
        <p:spPr bwMode="auto">
          <a:xfrm>
            <a:off x="6583363" y="1482725"/>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76</a:t>
            </a:r>
            <a:endParaRPr lang="en-US" altLang="zh-CN" sz="3000">
              <a:solidFill>
                <a:schemeClr val="bg1"/>
              </a:solidFill>
            </a:endParaRPr>
          </a:p>
        </p:txBody>
      </p:sp>
      <p:sp>
        <p:nvSpPr>
          <p:cNvPr id="147512" name="Text Box 56"/>
          <p:cNvSpPr txBox="1">
            <a:spLocks noChangeArrowheads="1"/>
          </p:cNvSpPr>
          <p:nvPr/>
        </p:nvSpPr>
        <p:spPr bwMode="auto">
          <a:xfrm>
            <a:off x="612775" y="1411288"/>
            <a:ext cx="1408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kumimoji="0" lang="zh-CN" altLang="en-US" sz="3200" b="1">
                <a:ea typeface="楷体_GB2312" pitchFamily="49" charset="-122"/>
              </a:rPr>
              <a:t>第二趟</a:t>
            </a:r>
          </a:p>
        </p:txBody>
      </p:sp>
      <p:sp>
        <p:nvSpPr>
          <p:cNvPr id="147513" name="Text Box 57"/>
          <p:cNvSpPr txBox="1">
            <a:spLocks noChangeArrowheads="1"/>
          </p:cNvSpPr>
          <p:nvPr/>
        </p:nvSpPr>
        <p:spPr bwMode="auto">
          <a:xfrm>
            <a:off x="7502525" y="2511425"/>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97</a:t>
            </a:r>
            <a:endParaRPr lang="en-US" altLang="zh-CN" sz="3000">
              <a:solidFill>
                <a:schemeClr val="bg1"/>
              </a:solidFill>
            </a:endParaRPr>
          </a:p>
        </p:txBody>
      </p:sp>
      <p:sp>
        <p:nvSpPr>
          <p:cNvPr id="147514" name="Text Box 58"/>
          <p:cNvSpPr txBox="1">
            <a:spLocks noChangeArrowheads="1"/>
          </p:cNvSpPr>
          <p:nvPr/>
        </p:nvSpPr>
        <p:spPr bwMode="auto">
          <a:xfrm>
            <a:off x="3713163" y="2489200"/>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65</a:t>
            </a:r>
            <a:endParaRPr lang="en-US" altLang="zh-CN" sz="3000"/>
          </a:p>
        </p:txBody>
      </p:sp>
      <p:sp>
        <p:nvSpPr>
          <p:cNvPr id="147515" name="Text Box 59"/>
          <p:cNvSpPr txBox="1">
            <a:spLocks noChangeArrowheads="1"/>
          </p:cNvSpPr>
          <p:nvPr/>
        </p:nvSpPr>
        <p:spPr bwMode="auto">
          <a:xfrm>
            <a:off x="4505325" y="2489200"/>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13</a:t>
            </a:r>
            <a:endParaRPr lang="en-US" altLang="zh-CN" sz="3000"/>
          </a:p>
        </p:txBody>
      </p:sp>
      <p:sp>
        <p:nvSpPr>
          <p:cNvPr id="147516" name="Text Box 60"/>
          <p:cNvSpPr txBox="1">
            <a:spLocks noChangeArrowheads="1"/>
          </p:cNvSpPr>
          <p:nvPr/>
        </p:nvSpPr>
        <p:spPr bwMode="auto">
          <a:xfrm>
            <a:off x="5148263" y="2481263"/>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27</a:t>
            </a:r>
            <a:endParaRPr lang="en-US" altLang="zh-CN" sz="3000"/>
          </a:p>
        </p:txBody>
      </p:sp>
      <p:sp>
        <p:nvSpPr>
          <p:cNvPr id="147517" name="Text Box 61"/>
          <p:cNvSpPr txBox="1">
            <a:spLocks noChangeArrowheads="1"/>
          </p:cNvSpPr>
          <p:nvPr/>
        </p:nvSpPr>
        <p:spPr bwMode="auto">
          <a:xfrm>
            <a:off x="5945188" y="2487613"/>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30</a:t>
            </a:r>
            <a:endParaRPr lang="en-US" altLang="zh-CN" sz="3000"/>
          </a:p>
        </p:txBody>
      </p:sp>
      <p:sp>
        <p:nvSpPr>
          <p:cNvPr id="147518" name="Text Box 62"/>
          <p:cNvSpPr txBox="1">
            <a:spLocks noChangeArrowheads="1"/>
          </p:cNvSpPr>
          <p:nvPr/>
        </p:nvSpPr>
        <p:spPr bwMode="auto">
          <a:xfrm>
            <a:off x="6754813" y="2495550"/>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30</a:t>
            </a:r>
            <a:endParaRPr lang="en-US" altLang="zh-CN" sz="3000"/>
          </a:p>
        </p:txBody>
      </p:sp>
      <p:sp>
        <p:nvSpPr>
          <p:cNvPr id="147519" name="Text Box 63"/>
          <p:cNvSpPr txBox="1">
            <a:spLocks noChangeArrowheads="1"/>
          </p:cNvSpPr>
          <p:nvPr/>
        </p:nvSpPr>
        <p:spPr bwMode="auto">
          <a:xfrm>
            <a:off x="3065463" y="2497138"/>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49</a:t>
            </a:r>
            <a:endParaRPr lang="en-US" altLang="zh-CN" sz="3000"/>
          </a:p>
        </p:txBody>
      </p:sp>
      <p:grpSp>
        <p:nvGrpSpPr>
          <p:cNvPr id="147520" name="Group 64"/>
          <p:cNvGrpSpPr>
            <a:grpSpLocks/>
          </p:cNvGrpSpPr>
          <p:nvPr/>
        </p:nvGrpSpPr>
        <p:grpSpPr bwMode="auto">
          <a:xfrm>
            <a:off x="2124075" y="2132013"/>
            <a:ext cx="6048375" cy="936625"/>
            <a:chOff x="703" y="1178"/>
            <a:chExt cx="3810" cy="590"/>
          </a:xfrm>
        </p:grpSpPr>
        <p:sp>
          <p:nvSpPr>
            <p:cNvPr id="46221" name="Text Box 65"/>
            <p:cNvSpPr txBox="1">
              <a:spLocks noChangeArrowheads="1"/>
            </p:cNvSpPr>
            <p:nvPr/>
          </p:nvSpPr>
          <p:spPr bwMode="auto">
            <a:xfrm>
              <a:off x="703" y="1178"/>
              <a:ext cx="38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sz="2000" b="1"/>
                <a:t>    1           2         3         4         5          6         7          8</a:t>
              </a:r>
            </a:p>
          </p:txBody>
        </p:sp>
        <p:grpSp>
          <p:nvGrpSpPr>
            <p:cNvPr id="46222" name="Group 66"/>
            <p:cNvGrpSpPr>
              <a:grpSpLocks/>
            </p:cNvGrpSpPr>
            <p:nvPr/>
          </p:nvGrpSpPr>
          <p:grpSpPr bwMode="auto">
            <a:xfrm>
              <a:off x="749" y="1403"/>
              <a:ext cx="3764" cy="365"/>
              <a:chOff x="749" y="1403"/>
              <a:chExt cx="3764" cy="365"/>
            </a:xfrm>
          </p:grpSpPr>
          <p:grpSp>
            <p:nvGrpSpPr>
              <p:cNvPr id="46223" name="Group 67"/>
              <p:cNvGrpSpPr>
                <a:grpSpLocks/>
              </p:cNvGrpSpPr>
              <p:nvPr/>
            </p:nvGrpSpPr>
            <p:grpSpPr bwMode="auto">
              <a:xfrm>
                <a:off x="749" y="1405"/>
                <a:ext cx="3764" cy="363"/>
                <a:chOff x="521" y="3657"/>
                <a:chExt cx="5126" cy="363"/>
              </a:xfrm>
            </p:grpSpPr>
            <p:sp>
              <p:nvSpPr>
                <p:cNvPr id="46231" name="Line 68"/>
                <p:cNvSpPr>
                  <a:spLocks noChangeShapeType="1"/>
                </p:cNvSpPr>
                <p:nvPr/>
              </p:nvSpPr>
              <p:spPr bwMode="auto">
                <a:xfrm>
                  <a:off x="521" y="4020"/>
                  <a:ext cx="5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32" name="Line 69"/>
                <p:cNvSpPr>
                  <a:spLocks noChangeShapeType="1"/>
                </p:cNvSpPr>
                <p:nvPr/>
              </p:nvSpPr>
              <p:spPr bwMode="auto">
                <a:xfrm>
                  <a:off x="521" y="3657"/>
                  <a:ext cx="5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33" name="Line 70"/>
                <p:cNvSpPr>
                  <a:spLocks noChangeShapeType="1"/>
                </p:cNvSpPr>
                <p:nvPr/>
              </p:nvSpPr>
              <p:spPr bwMode="auto">
                <a:xfrm>
                  <a:off x="5647" y="3657"/>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34" name="Line 71"/>
                <p:cNvSpPr>
                  <a:spLocks noChangeShapeType="1"/>
                </p:cNvSpPr>
                <p:nvPr/>
              </p:nvSpPr>
              <p:spPr bwMode="auto">
                <a:xfrm>
                  <a:off x="521" y="3657"/>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6224" name="Line 72"/>
              <p:cNvSpPr>
                <a:spLocks noChangeShapeType="1"/>
              </p:cNvSpPr>
              <p:nvPr/>
            </p:nvSpPr>
            <p:spPr bwMode="auto">
              <a:xfrm>
                <a:off x="1203"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25" name="Line 73"/>
              <p:cNvSpPr>
                <a:spLocks noChangeShapeType="1"/>
              </p:cNvSpPr>
              <p:nvPr/>
            </p:nvSpPr>
            <p:spPr bwMode="auto">
              <a:xfrm>
                <a:off x="1657"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26" name="Line 74"/>
              <p:cNvSpPr>
                <a:spLocks noChangeShapeType="1"/>
              </p:cNvSpPr>
              <p:nvPr/>
            </p:nvSpPr>
            <p:spPr bwMode="auto">
              <a:xfrm>
                <a:off x="2110"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27" name="Line 75"/>
              <p:cNvSpPr>
                <a:spLocks noChangeShapeType="1"/>
              </p:cNvSpPr>
              <p:nvPr/>
            </p:nvSpPr>
            <p:spPr bwMode="auto">
              <a:xfrm>
                <a:off x="2564"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28" name="Line 76"/>
              <p:cNvSpPr>
                <a:spLocks noChangeShapeType="1"/>
              </p:cNvSpPr>
              <p:nvPr/>
            </p:nvSpPr>
            <p:spPr bwMode="auto">
              <a:xfrm>
                <a:off x="3063"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29" name="Line 77"/>
              <p:cNvSpPr>
                <a:spLocks noChangeShapeType="1"/>
              </p:cNvSpPr>
              <p:nvPr/>
            </p:nvSpPr>
            <p:spPr bwMode="auto">
              <a:xfrm>
                <a:off x="3516"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30" name="Line 78"/>
              <p:cNvSpPr>
                <a:spLocks noChangeShapeType="1"/>
              </p:cNvSpPr>
              <p:nvPr/>
            </p:nvSpPr>
            <p:spPr bwMode="auto">
              <a:xfrm>
                <a:off x="4014" y="1403"/>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7535" name="Text Box 79"/>
          <p:cNvSpPr txBox="1">
            <a:spLocks noChangeArrowheads="1"/>
          </p:cNvSpPr>
          <p:nvPr/>
        </p:nvSpPr>
        <p:spPr bwMode="auto">
          <a:xfrm>
            <a:off x="2278063" y="2495550"/>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38</a:t>
            </a:r>
            <a:endParaRPr lang="en-US" altLang="zh-CN" sz="3000"/>
          </a:p>
        </p:txBody>
      </p:sp>
      <p:sp>
        <p:nvSpPr>
          <p:cNvPr id="147536" name="Text Box 80"/>
          <p:cNvSpPr txBox="1">
            <a:spLocks noChangeArrowheads="1"/>
          </p:cNvSpPr>
          <p:nvPr/>
        </p:nvSpPr>
        <p:spPr bwMode="auto">
          <a:xfrm>
            <a:off x="3708400" y="2493963"/>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13</a:t>
            </a:r>
            <a:endParaRPr lang="en-US" altLang="zh-CN" sz="3000"/>
          </a:p>
        </p:txBody>
      </p:sp>
      <p:sp>
        <p:nvSpPr>
          <p:cNvPr id="147537" name="Text Box 81"/>
          <p:cNvSpPr txBox="1">
            <a:spLocks noChangeArrowheads="1"/>
          </p:cNvSpPr>
          <p:nvPr/>
        </p:nvSpPr>
        <p:spPr bwMode="auto">
          <a:xfrm>
            <a:off x="4429125" y="2493963"/>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65</a:t>
            </a:r>
            <a:endParaRPr lang="en-US" altLang="zh-CN" sz="3000"/>
          </a:p>
        </p:txBody>
      </p:sp>
      <p:sp>
        <p:nvSpPr>
          <p:cNvPr id="147538" name="Text Box 82"/>
          <p:cNvSpPr txBox="1">
            <a:spLocks noChangeArrowheads="1"/>
          </p:cNvSpPr>
          <p:nvPr/>
        </p:nvSpPr>
        <p:spPr bwMode="auto">
          <a:xfrm>
            <a:off x="5159375" y="250983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65</a:t>
            </a:r>
            <a:endParaRPr lang="en-US" altLang="zh-CN" sz="3000"/>
          </a:p>
        </p:txBody>
      </p:sp>
      <p:sp>
        <p:nvSpPr>
          <p:cNvPr id="147539" name="Text Box 83"/>
          <p:cNvSpPr txBox="1">
            <a:spLocks noChangeArrowheads="1"/>
          </p:cNvSpPr>
          <p:nvPr/>
        </p:nvSpPr>
        <p:spPr bwMode="auto">
          <a:xfrm>
            <a:off x="5148263" y="2505075"/>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30</a:t>
            </a:r>
            <a:endParaRPr lang="en-US" altLang="zh-CN" sz="3000"/>
          </a:p>
        </p:txBody>
      </p:sp>
      <p:sp>
        <p:nvSpPr>
          <p:cNvPr id="147540" name="Text Box 84"/>
          <p:cNvSpPr txBox="1">
            <a:spLocks noChangeArrowheads="1"/>
          </p:cNvSpPr>
          <p:nvPr/>
        </p:nvSpPr>
        <p:spPr bwMode="auto">
          <a:xfrm>
            <a:off x="6661150" y="2492375"/>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76</a:t>
            </a:r>
            <a:endParaRPr lang="en-US" altLang="zh-CN" sz="3000"/>
          </a:p>
        </p:txBody>
      </p:sp>
      <p:sp>
        <p:nvSpPr>
          <p:cNvPr id="147541" name="Text Box 85"/>
          <p:cNvSpPr txBox="1">
            <a:spLocks noChangeArrowheads="1"/>
          </p:cNvSpPr>
          <p:nvPr/>
        </p:nvSpPr>
        <p:spPr bwMode="auto">
          <a:xfrm>
            <a:off x="6654800" y="2492375"/>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76</a:t>
            </a:r>
            <a:endParaRPr lang="en-US" altLang="zh-CN" sz="3000">
              <a:solidFill>
                <a:schemeClr val="bg1"/>
              </a:solidFill>
            </a:endParaRPr>
          </a:p>
        </p:txBody>
      </p:sp>
      <p:sp>
        <p:nvSpPr>
          <p:cNvPr id="147542" name="Text Box 86"/>
          <p:cNvSpPr txBox="1">
            <a:spLocks noChangeArrowheads="1"/>
          </p:cNvSpPr>
          <p:nvPr/>
        </p:nvSpPr>
        <p:spPr bwMode="auto">
          <a:xfrm>
            <a:off x="612775" y="2490788"/>
            <a:ext cx="1408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kumimoji="0" lang="zh-CN" altLang="en-US" sz="3200" b="1">
                <a:ea typeface="楷体_GB2312" pitchFamily="49" charset="-122"/>
              </a:rPr>
              <a:t>第三趟</a:t>
            </a:r>
          </a:p>
        </p:txBody>
      </p:sp>
      <p:sp>
        <p:nvSpPr>
          <p:cNvPr id="147543" name="Text Box 87"/>
          <p:cNvSpPr txBox="1">
            <a:spLocks noChangeArrowheads="1"/>
          </p:cNvSpPr>
          <p:nvPr/>
        </p:nvSpPr>
        <p:spPr bwMode="auto">
          <a:xfrm>
            <a:off x="4445000" y="250983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27</a:t>
            </a:r>
            <a:endParaRPr lang="en-US" altLang="zh-CN" sz="3000"/>
          </a:p>
        </p:txBody>
      </p:sp>
      <p:sp>
        <p:nvSpPr>
          <p:cNvPr id="147544" name="Text Box 88"/>
          <p:cNvSpPr txBox="1">
            <a:spLocks noChangeArrowheads="1"/>
          </p:cNvSpPr>
          <p:nvPr/>
        </p:nvSpPr>
        <p:spPr bwMode="auto">
          <a:xfrm>
            <a:off x="5902325" y="2505075"/>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65</a:t>
            </a:r>
            <a:endParaRPr lang="en-US" altLang="zh-CN" sz="3000"/>
          </a:p>
        </p:txBody>
      </p:sp>
      <p:sp>
        <p:nvSpPr>
          <p:cNvPr id="147545" name="Text Box 89"/>
          <p:cNvSpPr txBox="1">
            <a:spLocks noChangeArrowheads="1"/>
          </p:cNvSpPr>
          <p:nvPr/>
        </p:nvSpPr>
        <p:spPr bwMode="auto">
          <a:xfrm>
            <a:off x="5918200" y="2505075"/>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65</a:t>
            </a:r>
            <a:endParaRPr lang="en-US" altLang="zh-CN" sz="3000">
              <a:solidFill>
                <a:schemeClr val="bg1"/>
              </a:solidFill>
            </a:endParaRPr>
          </a:p>
        </p:txBody>
      </p:sp>
      <p:sp>
        <p:nvSpPr>
          <p:cNvPr id="147546" name="Text Box 90"/>
          <p:cNvSpPr txBox="1">
            <a:spLocks noChangeArrowheads="1"/>
          </p:cNvSpPr>
          <p:nvPr/>
        </p:nvSpPr>
        <p:spPr bwMode="auto">
          <a:xfrm>
            <a:off x="7502525" y="3735388"/>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97</a:t>
            </a:r>
            <a:endParaRPr lang="en-US" altLang="zh-CN" sz="3000">
              <a:solidFill>
                <a:schemeClr val="bg1"/>
              </a:solidFill>
            </a:endParaRPr>
          </a:p>
        </p:txBody>
      </p:sp>
      <p:sp>
        <p:nvSpPr>
          <p:cNvPr id="147547" name="Text Box 91"/>
          <p:cNvSpPr txBox="1">
            <a:spLocks noChangeArrowheads="1"/>
          </p:cNvSpPr>
          <p:nvPr/>
        </p:nvSpPr>
        <p:spPr bwMode="auto">
          <a:xfrm>
            <a:off x="3713163" y="3713163"/>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13</a:t>
            </a:r>
            <a:endParaRPr lang="en-US" altLang="zh-CN" sz="3000"/>
          </a:p>
        </p:txBody>
      </p:sp>
      <p:sp>
        <p:nvSpPr>
          <p:cNvPr id="147548" name="Text Box 92"/>
          <p:cNvSpPr txBox="1">
            <a:spLocks noChangeArrowheads="1"/>
          </p:cNvSpPr>
          <p:nvPr/>
        </p:nvSpPr>
        <p:spPr bwMode="auto">
          <a:xfrm>
            <a:off x="4505325" y="3713163"/>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27</a:t>
            </a:r>
            <a:endParaRPr lang="en-US" altLang="zh-CN" sz="3000"/>
          </a:p>
        </p:txBody>
      </p:sp>
      <p:sp>
        <p:nvSpPr>
          <p:cNvPr id="147549" name="Text Box 93"/>
          <p:cNvSpPr txBox="1">
            <a:spLocks noChangeArrowheads="1"/>
          </p:cNvSpPr>
          <p:nvPr/>
        </p:nvSpPr>
        <p:spPr bwMode="auto">
          <a:xfrm>
            <a:off x="5148263" y="3705225"/>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30</a:t>
            </a:r>
            <a:endParaRPr lang="en-US" altLang="zh-CN" sz="3000"/>
          </a:p>
        </p:txBody>
      </p:sp>
      <p:sp>
        <p:nvSpPr>
          <p:cNvPr id="147550" name="Text Box 94"/>
          <p:cNvSpPr txBox="1">
            <a:spLocks noChangeArrowheads="1"/>
          </p:cNvSpPr>
          <p:nvPr/>
        </p:nvSpPr>
        <p:spPr bwMode="auto">
          <a:xfrm>
            <a:off x="5945188" y="3711575"/>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30</a:t>
            </a:r>
            <a:endParaRPr lang="en-US" altLang="zh-CN" sz="3000"/>
          </a:p>
        </p:txBody>
      </p:sp>
      <p:sp>
        <p:nvSpPr>
          <p:cNvPr id="147551" name="Text Box 95"/>
          <p:cNvSpPr txBox="1">
            <a:spLocks noChangeArrowheads="1"/>
          </p:cNvSpPr>
          <p:nvPr/>
        </p:nvSpPr>
        <p:spPr bwMode="auto">
          <a:xfrm>
            <a:off x="6754813" y="3719513"/>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30</a:t>
            </a:r>
            <a:endParaRPr lang="en-US" altLang="zh-CN" sz="3000"/>
          </a:p>
        </p:txBody>
      </p:sp>
      <p:sp>
        <p:nvSpPr>
          <p:cNvPr id="147552" name="Text Box 96"/>
          <p:cNvSpPr txBox="1">
            <a:spLocks noChangeArrowheads="1"/>
          </p:cNvSpPr>
          <p:nvPr/>
        </p:nvSpPr>
        <p:spPr bwMode="auto">
          <a:xfrm>
            <a:off x="3065463" y="3721100"/>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49</a:t>
            </a:r>
            <a:endParaRPr lang="en-US" altLang="zh-CN" sz="3000"/>
          </a:p>
        </p:txBody>
      </p:sp>
      <p:grpSp>
        <p:nvGrpSpPr>
          <p:cNvPr id="147553" name="Group 97"/>
          <p:cNvGrpSpPr>
            <a:grpSpLocks/>
          </p:cNvGrpSpPr>
          <p:nvPr/>
        </p:nvGrpSpPr>
        <p:grpSpPr bwMode="auto">
          <a:xfrm>
            <a:off x="2124075" y="3355975"/>
            <a:ext cx="6048375" cy="936625"/>
            <a:chOff x="703" y="1178"/>
            <a:chExt cx="3810" cy="590"/>
          </a:xfrm>
        </p:grpSpPr>
        <p:sp>
          <p:nvSpPr>
            <p:cNvPr id="46207" name="Text Box 98"/>
            <p:cNvSpPr txBox="1">
              <a:spLocks noChangeArrowheads="1"/>
            </p:cNvSpPr>
            <p:nvPr/>
          </p:nvSpPr>
          <p:spPr bwMode="auto">
            <a:xfrm>
              <a:off x="703" y="1178"/>
              <a:ext cx="38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sz="2000" b="1"/>
                <a:t>    1          2        3         4          5          6          7          8</a:t>
              </a:r>
            </a:p>
          </p:txBody>
        </p:sp>
        <p:grpSp>
          <p:nvGrpSpPr>
            <p:cNvPr id="46208" name="Group 99"/>
            <p:cNvGrpSpPr>
              <a:grpSpLocks/>
            </p:cNvGrpSpPr>
            <p:nvPr/>
          </p:nvGrpSpPr>
          <p:grpSpPr bwMode="auto">
            <a:xfrm>
              <a:off x="749" y="1403"/>
              <a:ext cx="3764" cy="365"/>
              <a:chOff x="749" y="1403"/>
              <a:chExt cx="3764" cy="365"/>
            </a:xfrm>
          </p:grpSpPr>
          <p:grpSp>
            <p:nvGrpSpPr>
              <p:cNvPr id="46209" name="Group 100"/>
              <p:cNvGrpSpPr>
                <a:grpSpLocks/>
              </p:cNvGrpSpPr>
              <p:nvPr/>
            </p:nvGrpSpPr>
            <p:grpSpPr bwMode="auto">
              <a:xfrm>
                <a:off x="749" y="1405"/>
                <a:ext cx="3764" cy="363"/>
                <a:chOff x="521" y="3657"/>
                <a:chExt cx="5126" cy="363"/>
              </a:xfrm>
            </p:grpSpPr>
            <p:sp>
              <p:nvSpPr>
                <p:cNvPr id="46217" name="Line 101"/>
                <p:cNvSpPr>
                  <a:spLocks noChangeShapeType="1"/>
                </p:cNvSpPr>
                <p:nvPr/>
              </p:nvSpPr>
              <p:spPr bwMode="auto">
                <a:xfrm>
                  <a:off x="521" y="4020"/>
                  <a:ext cx="5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18" name="Line 102"/>
                <p:cNvSpPr>
                  <a:spLocks noChangeShapeType="1"/>
                </p:cNvSpPr>
                <p:nvPr/>
              </p:nvSpPr>
              <p:spPr bwMode="auto">
                <a:xfrm>
                  <a:off x="521" y="3657"/>
                  <a:ext cx="5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19" name="Line 103"/>
                <p:cNvSpPr>
                  <a:spLocks noChangeShapeType="1"/>
                </p:cNvSpPr>
                <p:nvPr/>
              </p:nvSpPr>
              <p:spPr bwMode="auto">
                <a:xfrm>
                  <a:off x="5647" y="3657"/>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20" name="Line 104"/>
                <p:cNvSpPr>
                  <a:spLocks noChangeShapeType="1"/>
                </p:cNvSpPr>
                <p:nvPr/>
              </p:nvSpPr>
              <p:spPr bwMode="auto">
                <a:xfrm>
                  <a:off x="521" y="3657"/>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6210" name="Line 105"/>
              <p:cNvSpPr>
                <a:spLocks noChangeShapeType="1"/>
              </p:cNvSpPr>
              <p:nvPr/>
            </p:nvSpPr>
            <p:spPr bwMode="auto">
              <a:xfrm>
                <a:off x="1203"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11" name="Line 106"/>
              <p:cNvSpPr>
                <a:spLocks noChangeShapeType="1"/>
              </p:cNvSpPr>
              <p:nvPr/>
            </p:nvSpPr>
            <p:spPr bwMode="auto">
              <a:xfrm>
                <a:off x="1657"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12" name="Line 107"/>
              <p:cNvSpPr>
                <a:spLocks noChangeShapeType="1"/>
              </p:cNvSpPr>
              <p:nvPr/>
            </p:nvSpPr>
            <p:spPr bwMode="auto">
              <a:xfrm>
                <a:off x="2110"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13" name="Line 108"/>
              <p:cNvSpPr>
                <a:spLocks noChangeShapeType="1"/>
              </p:cNvSpPr>
              <p:nvPr/>
            </p:nvSpPr>
            <p:spPr bwMode="auto">
              <a:xfrm>
                <a:off x="2564"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14" name="Line 109"/>
              <p:cNvSpPr>
                <a:spLocks noChangeShapeType="1"/>
              </p:cNvSpPr>
              <p:nvPr/>
            </p:nvSpPr>
            <p:spPr bwMode="auto">
              <a:xfrm>
                <a:off x="3063"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15" name="Line 110"/>
              <p:cNvSpPr>
                <a:spLocks noChangeShapeType="1"/>
              </p:cNvSpPr>
              <p:nvPr/>
            </p:nvSpPr>
            <p:spPr bwMode="auto">
              <a:xfrm>
                <a:off x="3516"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16" name="Line 111"/>
              <p:cNvSpPr>
                <a:spLocks noChangeShapeType="1"/>
              </p:cNvSpPr>
              <p:nvPr/>
            </p:nvSpPr>
            <p:spPr bwMode="auto">
              <a:xfrm>
                <a:off x="4014" y="1403"/>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7568" name="Text Box 112"/>
          <p:cNvSpPr txBox="1">
            <a:spLocks noChangeArrowheads="1"/>
          </p:cNvSpPr>
          <p:nvPr/>
        </p:nvSpPr>
        <p:spPr bwMode="auto">
          <a:xfrm>
            <a:off x="2278063" y="3719513"/>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38</a:t>
            </a:r>
            <a:endParaRPr lang="en-US" altLang="zh-CN" sz="3000"/>
          </a:p>
        </p:txBody>
      </p:sp>
      <p:sp>
        <p:nvSpPr>
          <p:cNvPr id="147569" name="Text Box 113"/>
          <p:cNvSpPr txBox="1">
            <a:spLocks noChangeArrowheads="1"/>
          </p:cNvSpPr>
          <p:nvPr/>
        </p:nvSpPr>
        <p:spPr bwMode="auto">
          <a:xfrm>
            <a:off x="4429125" y="371633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49</a:t>
            </a:r>
            <a:endParaRPr lang="en-US" altLang="zh-CN" sz="3000"/>
          </a:p>
        </p:txBody>
      </p:sp>
      <p:sp>
        <p:nvSpPr>
          <p:cNvPr id="147570" name="Text Box 114"/>
          <p:cNvSpPr txBox="1">
            <a:spLocks noChangeArrowheads="1"/>
          </p:cNvSpPr>
          <p:nvPr/>
        </p:nvSpPr>
        <p:spPr bwMode="auto">
          <a:xfrm>
            <a:off x="5148263" y="371633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49</a:t>
            </a:r>
            <a:endParaRPr lang="en-US" altLang="zh-CN" sz="3000"/>
          </a:p>
        </p:txBody>
      </p:sp>
      <p:sp>
        <p:nvSpPr>
          <p:cNvPr id="147571" name="Text Box 115"/>
          <p:cNvSpPr txBox="1">
            <a:spLocks noChangeArrowheads="1"/>
          </p:cNvSpPr>
          <p:nvPr/>
        </p:nvSpPr>
        <p:spPr bwMode="auto">
          <a:xfrm>
            <a:off x="5148263" y="3716338"/>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49</a:t>
            </a:r>
            <a:endParaRPr lang="en-US" altLang="zh-CN" sz="3000">
              <a:solidFill>
                <a:schemeClr val="bg1"/>
              </a:solidFill>
            </a:endParaRPr>
          </a:p>
        </p:txBody>
      </p:sp>
      <p:sp>
        <p:nvSpPr>
          <p:cNvPr id="147572" name="Text Box 116"/>
          <p:cNvSpPr txBox="1">
            <a:spLocks noChangeArrowheads="1"/>
          </p:cNvSpPr>
          <p:nvPr/>
        </p:nvSpPr>
        <p:spPr bwMode="auto">
          <a:xfrm>
            <a:off x="4429125" y="371633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30</a:t>
            </a:r>
            <a:endParaRPr lang="en-US" altLang="zh-CN" sz="3000"/>
          </a:p>
        </p:txBody>
      </p:sp>
      <p:sp>
        <p:nvSpPr>
          <p:cNvPr id="147573" name="Text Box 117"/>
          <p:cNvSpPr txBox="1">
            <a:spLocks noChangeArrowheads="1"/>
          </p:cNvSpPr>
          <p:nvPr/>
        </p:nvSpPr>
        <p:spPr bwMode="auto">
          <a:xfrm>
            <a:off x="6661150" y="371633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76</a:t>
            </a:r>
            <a:endParaRPr lang="en-US" altLang="zh-CN" sz="3000"/>
          </a:p>
        </p:txBody>
      </p:sp>
      <p:sp>
        <p:nvSpPr>
          <p:cNvPr id="147574" name="Text Box 118"/>
          <p:cNvSpPr txBox="1">
            <a:spLocks noChangeArrowheads="1"/>
          </p:cNvSpPr>
          <p:nvPr/>
        </p:nvSpPr>
        <p:spPr bwMode="auto">
          <a:xfrm>
            <a:off x="6654800" y="3716338"/>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76</a:t>
            </a:r>
            <a:endParaRPr lang="en-US" altLang="zh-CN" sz="3000">
              <a:solidFill>
                <a:schemeClr val="bg1"/>
              </a:solidFill>
            </a:endParaRPr>
          </a:p>
        </p:txBody>
      </p:sp>
      <p:sp>
        <p:nvSpPr>
          <p:cNvPr id="147575" name="Text Box 119"/>
          <p:cNvSpPr txBox="1">
            <a:spLocks noChangeArrowheads="1"/>
          </p:cNvSpPr>
          <p:nvPr/>
        </p:nvSpPr>
        <p:spPr bwMode="auto">
          <a:xfrm>
            <a:off x="684213" y="3711575"/>
            <a:ext cx="14081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kumimoji="0" lang="zh-CN" altLang="en-US" sz="3200" b="1">
                <a:ea typeface="楷体_GB2312" pitchFamily="49" charset="-122"/>
              </a:rPr>
              <a:t>第四趟</a:t>
            </a:r>
          </a:p>
        </p:txBody>
      </p:sp>
      <p:sp>
        <p:nvSpPr>
          <p:cNvPr id="147576" name="Text Box 120"/>
          <p:cNvSpPr txBox="1">
            <a:spLocks noChangeArrowheads="1"/>
          </p:cNvSpPr>
          <p:nvPr/>
        </p:nvSpPr>
        <p:spPr bwMode="auto">
          <a:xfrm>
            <a:off x="5902325" y="372903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65</a:t>
            </a:r>
            <a:endParaRPr lang="en-US" altLang="zh-CN" sz="3000"/>
          </a:p>
        </p:txBody>
      </p:sp>
      <p:sp>
        <p:nvSpPr>
          <p:cNvPr id="147577" name="Text Box 121"/>
          <p:cNvSpPr txBox="1">
            <a:spLocks noChangeArrowheads="1"/>
          </p:cNvSpPr>
          <p:nvPr/>
        </p:nvSpPr>
        <p:spPr bwMode="auto">
          <a:xfrm>
            <a:off x="5918200" y="3729038"/>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65</a:t>
            </a:r>
            <a:endParaRPr lang="en-US" altLang="zh-CN" sz="3000">
              <a:solidFill>
                <a:schemeClr val="bg1"/>
              </a:solidFill>
            </a:endParaRPr>
          </a:p>
        </p:txBody>
      </p:sp>
      <p:sp>
        <p:nvSpPr>
          <p:cNvPr id="147578" name="Text Box 122"/>
          <p:cNvSpPr txBox="1">
            <a:spLocks noChangeArrowheads="1"/>
          </p:cNvSpPr>
          <p:nvPr/>
        </p:nvSpPr>
        <p:spPr bwMode="auto">
          <a:xfrm>
            <a:off x="2989263" y="371633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13</a:t>
            </a:r>
            <a:endParaRPr lang="en-US" altLang="zh-CN" sz="3000"/>
          </a:p>
        </p:txBody>
      </p:sp>
      <p:sp>
        <p:nvSpPr>
          <p:cNvPr id="147579" name="Text Box 123"/>
          <p:cNvSpPr txBox="1">
            <a:spLocks noChangeArrowheads="1"/>
          </p:cNvSpPr>
          <p:nvPr/>
        </p:nvSpPr>
        <p:spPr bwMode="auto">
          <a:xfrm>
            <a:off x="3736975" y="371633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49</a:t>
            </a:r>
            <a:endParaRPr lang="en-US" altLang="zh-CN" sz="3000"/>
          </a:p>
        </p:txBody>
      </p:sp>
      <p:sp>
        <p:nvSpPr>
          <p:cNvPr id="147580" name="Text Box 124"/>
          <p:cNvSpPr txBox="1">
            <a:spLocks noChangeArrowheads="1"/>
          </p:cNvSpPr>
          <p:nvPr/>
        </p:nvSpPr>
        <p:spPr bwMode="auto">
          <a:xfrm>
            <a:off x="3719513" y="371633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27</a:t>
            </a:r>
            <a:endParaRPr lang="en-US" altLang="zh-CN" sz="3000"/>
          </a:p>
        </p:txBody>
      </p:sp>
      <p:sp>
        <p:nvSpPr>
          <p:cNvPr id="46148" name="Rectangle 126"/>
          <p:cNvSpPr>
            <a:spLocks noChangeArrowheads="1"/>
          </p:cNvSpPr>
          <p:nvPr/>
        </p:nvSpPr>
        <p:spPr bwMode="auto">
          <a:xfrm>
            <a:off x="539750" y="474663"/>
            <a:ext cx="1408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3200" b="1">
                <a:ea typeface="楷体_GB2312" pitchFamily="49" charset="-122"/>
              </a:rPr>
              <a:t>第一趟</a:t>
            </a:r>
          </a:p>
        </p:txBody>
      </p:sp>
      <p:sp>
        <p:nvSpPr>
          <p:cNvPr id="147583" name="Text Box 127"/>
          <p:cNvSpPr txBox="1">
            <a:spLocks noChangeArrowheads="1"/>
          </p:cNvSpPr>
          <p:nvPr/>
        </p:nvSpPr>
        <p:spPr bwMode="auto">
          <a:xfrm>
            <a:off x="7462838" y="4895850"/>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97</a:t>
            </a:r>
            <a:endParaRPr lang="en-US" altLang="zh-CN" sz="3000">
              <a:solidFill>
                <a:schemeClr val="bg1"/>
              </a:solidFill>
            </a:endParaRPr>
          </a:p>
        </p:txBody>
      </p:sp>
      <p:sp>
        <p:nvSpPr>
          <p:cNvPr id="147584" name="Text Box 128"/>
          <p:cNvSpPr txBox="1">
            <a:spLocks noChangeArrowheads="1"/>
          </p:cNvSpPr>
          <p:nvPr/>
        </p:nvSpPr>
        <p:spPr bwMode="auto">
          <a:xfrm>
            <a:off x="3651250" y="4857750"/>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27</a:t>
            </a:r>
            <a:endParaRPr lang="en-US" altLang="zh-CN" sz="3000"/>
          </a:p>
        </p:txBody>
      </p:sp>
      <p:sp>
        <p:nvSpPr>
          <p:cNvPr id="147585" name="Text Box 129"/>
          <p:cNvSpPr txBox="1">
            <a:spLocks noChangeArrowheads="1"/>
          </p:cNvSpPr>
          <p:nvPr/>
        </p:nvSpPr>
        <p:spPr bwMode="auto">
          <a:xfrm>
            <a:off x="4443413" y="4857750"/>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30</a:t>
            </a:r>
            <a:endParaRPr lang="en-US" altLang="zh-CN" sz="3000"/>
          </a:p>
        </p:txBody>
      </p:sp>
      <p:sp>
        <p:nvSpPr>
          <p:cNvPr id="147586" name="Text Box 130"/>
          <p:cNvSpPr txBox="1">
            <a:spLocks noChangeArrowheads="1"/>
          </p:cNvSpPr>
          <p:nvPr/>
        </p:nvSpPr>
        <p:spPr bwMode="auto">
          <a:xfrm>
            <a:off x="3003550" y="4865688"/>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13</a:t>
            </a:r>
            <a:endParaRPr lang="en-US" altLang="zh-CN" sz="3000"/>
          </a:p>
        </p:txBody>
      </p:sp>
      <p:grpSp>
        <p:nvGrpSpPr>
          <p:cNvPr id="147587" name="Group 131"/>
          <p:cNvGrpSpPr>
            <a:grpSpLocks/>
          </p:cNvGrpSpPr>
          <p:nvPr/>
        </p:nvGrpSpPr>
        <p:grpSpPr bwMode="auto">
          <a:xfrm>
            <a:off x="2052638" y="4500563"/>
            <a:ext cx="6048375" cy="936625"/>
            <a:chOff x="703" y="1178"/>
            <a:chExt cx="3810" cy="590"/>
          </a:xfrm>
        </p:grpSpPr>
        <p:sp>
          <p:nvSpPr>
            <p:cNvPr id="46193" name="Text Box 132"/>
            <p:cNvSpPr txBox="1">
              <a:spLocks noChangeArrowheads="1"/>
            </p:cNvSpPr>
            <p:nvPr/>
          </p:nvSpPr>
          <p:spPr bwMode="auto">
            <a:xfrm>
              <a:off x="703" y="1178"/>
              <a:ext cx="38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sz="2000" b="1"/>
                <a:t>    1          2         3         4          5          6          7          8</a:t>
              </a:r>
            </a:p>
          </p:txBody>
        </p:sp>
        <p:grpSp>
          <p:nvGrpSpPr>
            <p:cNvPr id="46194" name="Group 133"/>
            <p:cNvGrpSpPr>
              <a:grpSpLocks/>
            </p:cNvGrpSpPr>
            <p:nvPr/>
          </p:nvGrpSpPr>
          <p:grpSpPr bwMode="auto">
            <a:xfrm>
              <a:off x="749" y="1403"/>
              <a:ext cx="3764" cy="365"/>
              <a:chOff x="749" y="1403"/>
              <a:chExt cx="3764" cy="365"/>
            </a:xfrm>
          </p:grpSpPr>
          <p:grpSp>
            <p:nvGrpSpPr>
              <p:cNvPr id="46195" name="Group 134"/>
              <p:cNvGrpSpPr>
                <a:grpSpLocks/>
              </p:cNvGrpSpPr>
              <p:nvPr/>
            </p:nvGrpSpPr>
            <p:grpSpPr bwMode="auto">
              <a:xfrm>
                <a:off x="749" y="1405"/>
                <a:ext cx="3764" cy="363"/>
                <a:chOff x="521" y="3657"/>
                <a:chExt cx="5126" cy="363"/>
              </a:xfrm>
            </p:grpSpPr>
            <p:sp>
              <p:nvSpPr>
                <p:cNvPr id="46203" name="Line 135"/>
                <p:cNvSpPr>
                  <a:spLocks noChangeShapeType="1"/>
                </p:cNvSpPr>
                <p:nvPr/>
              </p:nvSpPr>
              <p:spPr bwMode="auto">
                <a:xfrm>
                  <a:off x="521" y="4020"/>
                  <a:ext cx="5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04" name="Line 136"/>
                <p:cNvSpPr>
                  <a:spLocks noChangeShapeType="1"/>
                </p:cNvSpPr>
                <p:nvPr/>
              </p:nvSpPr>
              <p:spPr bwMode="auto">
                <a:xfrm>
                  <a:off x="521" y="3657"/>
                  <a:ext cx="5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05" name="Line 137"/>
                <p:cNvSpPr>
                  <a:spLocks noChangeShapeType="1"/>
                </p:cNvSpPr>
                <p:nvPr/>
              </p:nvSpPr>
              <p:spPr bwMode="auto">
                <a:xfrm>
                  <a:off x="5647" y="3657"/>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06" name="Line 138"/>
                <p:cNvSpPr>
                  <a:spLocks noChangeShapeType="1"/>
                </p:cNvSpPr>
                <p:nvPr/>
              </p:nvSpPr>
              <p:spPr bwMode="auto">
                <a:xfrm>
                  <a:off x="521" y="3657"/>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6196" name="Line 139"/>
              <p:cNvSpPr>
                <a:spLocks noChangeShapeType="1"/>
              </p:cNvSpPr>
              <p:nvPr/>
            </p:nvSpPr>
            <p:spPr bwMode="auto">
              <a:xfrm>
                <a:off x="1203"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97" name="Line 140"/>
              <p:cNvSpPr>
                <a:spLocks noChangeShapeType="1"/>
              </p:cNvSpPr>
              <p:nvPr/>
            </p:nvSpPr>
            <p:spPr bwMode="auto">
              <a:xfrm>
                <a:off x="1657"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98" name="Line 141"/>
              <p:cNvSpPr>
                <a:spLocks noChangeShapeType="1"/>
              </p:cNvSpPr>
              <p:nvPr/>
            </p:nvSpPr>
            <p:spPr bwMode="auto">
              <a:xfrm>
                <a:off x="2110"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99" name="Line 142"/>
              <p:cNvSpPr>
                <a:spLocks noChangeShapeType="1"/>
              </p:cNvSpPr>
              <p:nvPr/>
            </p:nvSpPr>
            <p:spPr bwMode="auto">
              <a:xfrm>
                <a:off x="2564"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00" name="Line 143"/>
              <p:cNvSpPr>
                <a:spLocks noChangeShapeType="1"/>
              </p:cNvSpPr>
              <p:nvPr/>
            </p:nvSpPr>
            <p:spPr bwMode="auto">
              <a:xfrm>
                <a:off x="3063"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01" name="Line 144"/>
              <p:cNvSpPr>
                <a:spLocks noChangeShapeType="1"/>
              </p:cNvSpPr>
              <p:nvPr/>
            </p:nvSpPr>
            <p:spPr bwMode="auto">
              <a:xfrm>
                <a:off x="3516"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02" name="Line 145"/>
              <p:cNvSpPr>
                <a:spLocks noChangeShapeType="1"/>
              </p:cNvSpPr>
              <p:nvPr/>
            </p:nvSpPr>
            <p:spPr bwMode="auto">
              <a:xfrm>
                <a:off x="4014" y="1403"/>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7602" name="Text Box 146"/>
          <p:cNvSpPr txBox="1">
            <a:spLocks noChangeArrowheads="1"/>
          </p:cNvSpPr>
          <p:nvPr/>
        </p:nvSpPr>
        <p:spPr bwMode="auto">
          <a:xfrm>
            <a:off x="2216150" y="4864100"/>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38</a:t>
            </a:r>
            <a:endParaRPr lang="en-US" altLang="zh-CN" sz="3000"/>
          </a:p>
        </p:txBody>
      </p:sp>
      <p:sp>
        <p:nvSpPr>
          <p:cNvPr id="147603" name="Text Box 147"/>
          <p:cNvSpPr txBox="1">
            <a:spLocks noChangeArrowheads="1"/>
          </p:cNvSpPr>
          <p:nvPr/>
        </p:nvSpPr>
        <p:spPr bwMode="auto">
          <a:xfrm>
            <a:off x="5108575" y="4876800"/>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49</a:t>
            </a:r>
            <a:endParaRPr lang="en-US" altLang="zh-CN" sz="3000">
              <a:solidFill>
                <a:schemeClr val="bg1"/>
              </a:solidFill>
            </a:endParaRPr>
          </a:p>
        </p:txBody>
      </p:sp>
      <p:sp>
        <p:nvSpPr>
          <p:cNvPr id="147604" name="Text Box 148"/>
          <p:cNvSpPr txBox="1">
            <a:spLocks noChangeArrowheads="1"/>
          </p:cNvSpPr>
          <p:nvPr/>
        </p:nvSpPr>
        <p:spPr bwMode="auto">
          <a:xfrm>
            <a:off x="6615113" y="4876800"/>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76</a:t>
            </a:r>
            <a:endParaRPr lang="en-US" altLang="zh-CN" sz="3000">
              <a:solidFill>
                <a:schemeClr val="bg1"/>
              </a:solidFill>
            </a:endParaRPr>
          </a:p>
        </p:txBody>
      </p:sp>
      <p:sp>
        <p:nvSpPr>
          <p:cNvPr id="147605" name="Text Box 149"/>
          <p:cNvSpPr txBox="1">
            <a:spLocks noChangeArrowheads="1"/>
          </p:cNvSpPr>
          <p:nvPr/>
        </p:nvSpPr>
        <p:spPr bwMode="auto">
          <a:xfrm>
            <a:off x="611188" y="4865688"/>
            <a:ext cx="14081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kumimoji="0" lang="zh-CN" altLang="en-US" sz="3200" b="1">
                <a:ea typeface="楷体_GB2312" pitchFamily="49" charset="-122"/>
              </a:rPr>
              <a:t>第五趟</a:t>
            </a:r>
          </a:p>
        </p:txBody>
      </p:sp>
      <p:sp>
        <p:nvSpPr>
          <p:cNvPr id="147606" name="Text Box 150"/>
          <p:cNvSpPr txBox="1">
            <a:spLocks noChangeArrowheads="1"/>
          </p:cNvSpPr>
          <p:nvPr/>
        </p:nvSpPr>
        <p:spPr bwMode="auto">
          <a:xfrm>
            <a:off x="5878513" y="4889500"/>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65</a:t>
            </a:r>
            <a:endParaRPr lang="en-US" altLang="zh-CN" sz="3000">
              <a:solidFill>
                <a:schemeClr val="bg1"/>
              </a:solidFill>
            </a:endParaRPr>
          </a:p>
        </p:txBody>
      </p:sp>
      <p:sp>
        <p:nvSpPr>
          <p:cNvPr id="147607" name="Text Box 151"/>
          <p:cNvSpPr txBox="1">
            <a:spLocks noChangeArrowheads="1"/>
          </p:cNvSpPr>
          <p:nvPr/>
        </p:nvSpPr>
        <p:spPr bwMode="auto">
          <a:xfrm>
            <a:off x="2206625" y="4876800"/>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13</a:t>
            </a:r>
            <a:endParaRPr lang="en-US" altLang="zh-CN" sz="3000"/>
          </a:p>
        </p:txBody>
      </p:sp>
      <p:sp>
        <p:nvSpPr>
          <p:cNvPr id="147608" name="Text Box 152"/>
          <p:cNvSpPr txBox="1">
            <a:spLocks noChangeArrowheads="1"/>
          </p:cNvSpPr>
          <p:nvPr/>
        </p:nvSpPr>
        <p:spPr bwMode="auto">
          <a:xfrm>
            <a:off x="2925763" y="487203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38</a:t>
            </a:r>
            <a:endParaRPr lang="en-US" altLang="zh-CN" sz="3000"/>
          </a:p>
        </p:txBody>
      </p:sp>
      <p:sp>
        <p:nvSpPr>
          <p:cNvPr id="147609" name="Text Box 153"/>
          <p:cNvSpPr txBox="1">
            <a:spLocks noChangeArrowheads="1"/>
          </p:cNvSpPr>
          <p:nvPr/>
        </p:nvSpPr>
        <p:spPr bwMode="auto">
          <a:xfrm>
            <a:off x="2925763" y="4860925"/>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27</a:t>
            </a:r>
            <a:endParaRPr lang="en-US" altLang="zh-CN" sz="3000"/>
          </a:p>
        </p:txBody>
      </p:sp>
      <p:sp>
        <p:nvSpPr>
          <p:cNvPr id="147610" name="Text Box 154"/>
          <p:cNvSpPr txBox="1">
            <a:spLocks noChangeArrowheads="1"/>
          </p:cNvSpPr>
          <p:nvPr/>
        </p:nvSpPr>
        <p:spPr bwMode="auto">
          <a:xfrm>
            <a:off x="3646488" y="487203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38</a:t>
            </a:r>
            <a:endParaRPr lang="en-US" altLang="zh-CN" sz="3000"/>
          </a:p>
        </p:txBody>
      </p:sp>
      <p:sp>
        <p:nvSpPr>
          <p:cNvPr id="147611" name="Text Box 155"/>
          <p:cNvSpPr txBox="1">
            <a:spLocks noChangeArrowheads="1"/>
          </p:cNvSpPr>
          <p:nvPr/>
        </p:nvSpPr>
        <p:spPr bwMode="auto">
          <a:xfrm>
            <a:off x="4367213" y="4872038"/>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38</a:t>
            </a:r>
            <a:endParaRPr lang="en-US" altLang="zh-CN" sz="3000"/>
          </a:p>
        </p:txBody>
      </p:sp>
      <p:sp>
        <p:nvSpPr>
          <p:cNvPr id="147612" name="Text Box 156"/>
          <p:cNvSpPr txBox="1">
            <a:spLocks noChangeArrowheads="1"/>
          </p:cNvSpPr>
          <p:nvPr/>
        </p:nvSpPr>
        <p:spPr bwMode="auto">
          <a:xfrm>
            <a:off x="3646488" y="4860925"/>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30</a:t>
            </a:r>
            <a:endParaRPr lang="en-US" altLang="zh-CN" sz="3000"/>
          </a:p>
        </p:txBody>
      </p:sp>
      <p:sp>
        <p:nvSpPr>
          <p:cNvPr id="147613" name="Text Box 157"/>
          <p:cNvSpPr txBox="1">
            <a:spLocks noChangeArrowheads="1"/>
          </p:cNvSpPr>
          <p:nvPr/>
        </p:nvSpPr>
        <p:spPr bwMode="auto">
          <a:xfrm>
            <a:off x="4367213" y="4860925"/>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38</a:t>
            </a:r>
            <a:endParaRPr lang="en-US" altLang="zh-CN" sz="3000">
              <a:solidFill>
                <a:schemeClr val="bg1"/>
              </a:solidFill>
            </a:endParaRPr>
          </a:p>
        </p:txBody>
      </p:sp>
      <p:sp>
        <p:nvSpPr>
          <p:cNvPr id="147614" name="Text Box 158"/>
          <p:cNvSpPr txBox="1">
            <a:spLocks noChangeArrowheads="1"/>
          </p:cNvSpPr>
          <p:nvPr/>
        </p:nvSpPr>
        <p:spPr bwMode="auto">
          <a:xfrm>
            <a:off x="7526338" y="5984875"/>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97</a:t>
            </a:r>
            <a:endParaRPr lang="en-US" altLang="zh-CN" sz="3000">
              <a:solidFill>
                <a:schemeClr val="bg1"/>
              </a:solidFill>
            </a:endParaRPr>
          </a:p>
        </p:txBody>
      </p:sp>
      <p:sp>
        <p:nvSpPr>
          <p:cNvPr id="147615" name="Text Box 159"/>
          <p:cNvSpPr txBox="1">
            <a:spLocks noChangeArrowheads="1"/>
          </p:cNvSpPr>
          <p:nvPr/>
        </p:nvSpPr>
        <p:spPr bwMode="auto">
          <a:xfrm>
            <a:off x="3714750" y="5946775"/>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30</a:t>
            </a:r>
            <a:endParaRPr lang="en-US" altLang="zh-CN" sz="3000"/>
          </a:p>
        </p:txBody>
      </p:sp>
      <p:sp>
        <p:nvSpPr>
          <p:cNvPr id="147616" name="Text Box 160"/>
          <p:cNvSpPr txBox="1">
            <a:spLocks noChangeArrowheads="1"/>
          </p:cNvSpPr>
          <p:nvPr/>
        </p:nvSpPr>
        <p:spPr bwMode="auto">
          <a:xfrm>
            <a:off x="4506913" y="5946775"/>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30</a:t>
            </a:r>
            <a:endParaRPr lang="en-US" altLang="zh-CN" sz="3000"/>
          </a:p>
        </p:txBody>
      </p:sp>
      <p:sp>
        <p:nvSpPr>
          <p:cNvPr id="147617" name="Text Box 161"/>
          <p:cNvSpPr txBox="1">
            <a:spLocks noChangeArrowheads="1"/>
          </p:cNvSpPr>
          <p:nvPr/>
        </p:nvSpPr>
        <p:spPr bwMode="auto">
          <a:xfrm>
            <a:off x="3067050" y="5954713"/>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27</a:t>
            </a:r>
            <a:endParaRPr lang="en-US" altLang="zh-CN" sz="3000"/>
          </a:p>
        </p:txBody>
      </p:sp>
      <p:grpSp>
        <p:nvGrpSpPr>
          <p:cNvPr id="147618" name="Group 162"/>
          <p:cNvGrpSpPr>
            <a:grpSpLocks/>
          </p:cNvGrpSpPr>
          <p:nvPr/>
        </p:nvGrpSpPr>
        <p:grpSpPr bwMode="auto">
          <a:xfrm>
            <a:off x="2125663" y="5589588"/>
            <a:ext cx="6048375" cy="936625"/>
            <a:chOff x="703" y="1178"/>
            <a:chExt cx="3810" cy="590"/>
          </a:xfrm>
        </p:grpSpPr>
        <p:sp>
          <p:nvSpPr>
            <p:cNvPr id="46179" name="Text Box 163"/>
            <p:cNvSpPr txBox="1">
              <a:spLocks noChangeArrowheads="1"/>
            </p:cNvSpPr>
            <p:nvPr/>
          </p:nvSpPr>
          <p:spPr bwMode="auto">
            <a:xfrm>
              <a:off x="703" y="1178"/>
              <a:ext cx="38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en-US" altLang="zh-CN" sz="2000" b="1"/>
                <a:t>    1           2         3         4          5          6         7          8</a:t>
              </a:r>
            </a:p>
          </p:txBody>
        </p:sp>
        <p:grpSp>
          <p:nvGrpSpPr>
            <p:cNvPr id="46180" name="Group 164"/>
            <p:cNvGrpSpPr>
              <a:grpSpLocks/>
            </p:cNvGrpSpPr>
            <p:nvPr/>
          </p:nvGrpSpPr>
          <p:grpSpPr bwMode="auto">
            <a:xfrm>
              <a:off x="749" y="1403"/>
              <a:ext cx="3764" cy="365"/>
              <a:chOff x="749" y="1403"/>
              <a:chExt cx="3764" cy="365"/>
            </a:xfrm>
          </p:grpSpPr>
          <p:grpSp>
            <p:nvGrpSpPr>
              <p:cNvPr id="46181" name="Group 165"/>
              <p:cNvGrpSpPr>
                <a:grpSpLocks/>
              </p:cNvGrpSpPr>
              <p:nvPr/>
            </p:nvGrpSpPr>
            <p:grpSpPr bwMode="auto">
              <a:xfrm>
                <a:off x="749" y="1405"/>
                <a:ext cx="3764" cy="363"/>
                <a:chOff x="521" y="3657"/>
                <a:chExt cx="5126" cy="363"/>
              </a:xfrm>
            </p:grpSpPr>
            <p:sp>
              <p:nvSpPr>
                <p:cNvPr id="46189" name="Line 166"/>
                <p:cNvSpPr>
                  <a:spLocks noChangeShapeType="1"/>
                </p:cNvSpPr>
                <p:nvPr/>
              </p:nvSpPr>
              <p:spPr bwMode="auto">
                <a:xfrm>
                  <a:off x="521" y="4020"/>
                  <a:ext cx="5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90" name="Line 167"/>
                <p:cNvSpPr>
                  <a:spLocks noChangeShapeType="1"/>
                </p:cNvSpPr>
                <p:nvPr/>
              </p:nvSpPr>
              <p:spPr bwMode="auto">
                <a:xfrm>
                  <a:off x="521" y="3657"/>
                  <a:ext cx="5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91" name="Line 168"/>
                <p:cNvSpPr>
                  <a:spLocks noChangeShapeType="1"/>
                </p:cNvSpPr>
                <p:nvPr/>
              </p:nvSpPr>
              <p:spPr bwMode="auto">
                <a:xfrm>
                  <a:off x="5647" y="3657"/>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92" name="Line 169"/>
                <p:cNvSpPr>
                  <a:spLocks noChangeShapeType="1"/>
                </p:cNvSpPr>
                <p:nvPr/>
              </p:nvSpPr>
              <p:spPr bwMode="auto">
                <a:xfrm>
                  <a:off x="521" y="3657"/>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6182" name="Line 170"/>
              <p:cNvSpPr>
                <a:spLocks noChangeShapeType="1"/>
              </p:cNvSpPr>
              <p:nvPr/>
            </p:nvSpPr>
            <p:spPr bwMode="auto">
              <a:xfrm>
                <a:off x="1203"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3" name="Line 171"/>
              <p:cNvSpPr>
                <a:spLocks noChangeShapeType="1"/>
              </p:cNvSpPr>
              <p:nvPr/>
            </p:nvSpPr>
            <p:spPr bwMode="auto">
              <a:xfrm>
                <a:off x="1657"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4" name="Line 172"/>
              <p:cNvSpPr>
                <a:spLocks noChangeShapeType="1"/>
              </p:cNvSpPr>
              <p:nvPr/>
            </p:nvSpPr>
            <p:spPr bwMode="auto">
              <a:xfrm>
                <a:off x="2110"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5" name="Line 173"/>
              <p:cNvSpPr>
                <a:spLocks noChangeShapeType="1"/>
              </p:cNvSpPr>
              <p:nvPr/>
            </p:nvSpPr>
            <p:spPr bwMode="auto">
              <a:xfrm>
                <a:off x="2564"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6" name="Line 174"/>
              <p:cNvSpPr>
                <a:spLocks noChangeShapeType="1"/>
              </p:cNvSpPr>
              <p:nvPr/>
            </p:nvSpPr>
            <p:spPr bwMode="auto">
              <a:xfrm>
                <a:off x="3063"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7" name="Line 175"/>
              <p:cNvSpPr>
                <a:spLocks noChangeShapeType="1"/>
              </p:cNvSpPr>
              <p:nvPr/>
            </p:nvSpPr>
            <p:spPr bwMode="auto">
              <a:xfrm>
                <a:off x="3516" y="1405"/>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8" name="Line 176"/>
              <p:cNvSpPr>
                <a:spLocks noChangeShapeType="1"/>
              </p:cNvSpPr>
              <p:nvPr/>
            </p:nvSpPr>
            <p:spPr bwMode="auto">
              <a:xfrm>
                <a:off x="4014" y="1403"/>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7633" name="Text Box 177"/>
          <p:cNvSpPr txBox="1">
            <a:spLocks noChangeArrowheads="1"/>
          </p:cNvSpPr>
          <p:nvPr/>
        </p:nvSpPr>
        <p:spPr bwMode="auto">
          <a:xfrm>
            <a:off x="2279650" y="5953125"/>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13</a:t>
            </a:r>
            <a:endParaRPr lang="en-US" altLang="zh-CN" sz="3000"/>
          </a:p>
        </p:txBody>
      </p:sp>
      <p:sp>
        <p:nvSpPr>
          <p:cNvPr id="147634" name="Text Box 178"/>
          <p:cNvSpPr txBox="1">
            <a:spLocks noChangeArrowheads="1"/>
          </p:cNvSpPr>
          <p:nvPr/>
        </p:nvSpPr>
        <p:spPr bwMode="auto">
          <a:xfrm>
            <a:off x="5172075" y="5965825"/>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49</a:t>
            </a:r>
            <a:endParaRPr lang="en-US" altLang="zh-CN" sz="3000">
              <a:solidFill>
                <a:schemeClr val="bg1"/>
              </a:solidFill>
            </a:endParaRPr>
          </a:p>
        </p:txBody>
      </p:sp>
      <p:sp>
        <p:nvSpPr>
          <p:cNvPr id="147635" name="Text Box 179"/>
          <p:cNvSpPr txBox="1">
            <a:spLocks noChangeArrowheads="1"/>
          </p:cNvSpPr>
          <p:nvPr/>
        </p:nvSpPr>
        <p:spPr bwMode="auto">
          <a:xfrm>
            <a:off x="6678613" y="5965825"/>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76</a:t>
            </a:r>
            <a:endParaRPr lang="en-US" altLang="zh-CN" sz="3000">
              <a:solidFill>
                <a:schemeClr val="bg1"/>
              </a:solidFill>
            </a:endParaRPr>
          </a:p>
        </p:txBody>
      </p:sp>
      <p:sp>
        <p:nvSpPr>
          <p:cNvPr id="147636" name="Text Box 180"/>
          <p:cNvSpPr txBox="1">
            <a:spLocks noChangeArrowheads="1"/>
          </p:cNvSpPr>
          <p:nvPr/>
        </p:nvSpPr>
        <p:spPr bwMode="auto">
          <a:xfrm>
            <a:off x="684213" y="5886450"/>
            <a:ext cx="14081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kumimoji="0" lang="zh-CN" altLang="en-US" sz="3200" b="1">
                <a:ea typeface="楷体_GB2312" pitchFamily="49" charset="-122"/>
              </a:rPr>
              <a:t>第六趟</a:t>
            </a:r>
          </a:p>
        </p:txBody>
      </p:sp>
      <p:sp>
        <p:nvSpPr>
          <p:cNvPr id="147637" name="Text Box 181"/>
          <p:cNvSpPr txBox="1">
            <a:spLocks noChangeArrowheads="1"/>
          </p:cNvSpPr>
          <p:nvPr/>
        </p:nvSpPr>
        <p:spPr bwMode="auto">
          <a:xfrm>
            <a:off x="5942013" y="5978525"/>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65</a:t>
            </a:r>
            <a:endParaRPr lang="en-US" altLang="zh-CN" sz="3000">
              <a:solidFill>
                <a:schemeClr val="bg1"/>
              </a:solidFill>
            </a:endParaRPr>
          </a:p>
        </p:txBody>
      </p:sp>
      <p:sp>
        <p:nvSpPr>
          <p:cNvPr id="147638" name="Text Box 182"/>
          <p:cNvSpPr txBox="1">
            <a:spLocks noChangeArrowheads="1"/>
          </p:cNvSpPr>
          <p:nvPr/>
        </p:nvSpPr>
        <p:spPr bwMode="auto">
          <a:xfrm>
            <a:off x="4430713" y="5961063"/>
            <a:ext cx="565150" cy="549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t>38</a:t>
            </a:r>
            <a:endParaRPr lang="en-US" altLang="zh-CN" sz="3000"/>
          </a:p>
        </p:txBody>
      </p:sp>
      <p:sp>
        <p:nvSpPr>
          <p:cNvPr id="147639" name="Text Box 183"/>
          <p:cNvSpPr txBox="1">
            <a:spLocks noChangeArrowheads="1"/>
          </p:cNvSpPr>
          <p:nvPr/>
        </p:nvSpPr>
        <p:spPr bwMode="auto">
          <a:xfrm>
            <a:off x="4430713" y="5949950"/>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38</a:t>
            </a:r>
            <a:endParaRPr lang="en-US" altLang="zh-CN" sz="3000">
              <a:solidFill>
                <a:schemeClr val="bg1"/>
              </a:solidFill>
            </a:endParaRPr>
          </a:p>
        </p:txBody>
      </p:sp>
      <p:sp>
        <p:nvSpPr>
          <p:cNvPr id="147640" name="Text Box 184"/>
          <p:cNvSpPr txBox="1">
            <a:spLocks noChangeArrowheads="1"/>
          </p:cNvSpPr>
          <p:nvPr/>
        </p:nvSpPr>
        <p:spPr bwMode="auto">
          <a:xfrm>
            <a:off x="3670300" y="5967413"/>
            <a:ext cx="565150" cy="5492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000" b="1">
                <a:solidFill>
                  <a:schemeClr val="bg1"/>
                </a:solidFill>
              </a:rPr>
              <a:t>30</a:t>
            </a:r>
            <a:endParaRPr lang="en-US" altLang="zh-CN" sz="3000">
              <a:solidFill>
                <a:schemeClr val="bg1"/>
              </a:solidFill>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512"/>
                                        </p:tgtEl>
                                        <p:attrNameLst>
                                          <p:attrName>style.visibility</p:attrName>
                                        </p:attrNameLst>
                                      </p:cBhvr>
                                      <p:to>
                                        <p:strVal val="visible"/>
                                      </p:to>
                                    </p:set>
                                    <p:animEffect transition="in" filter="wipe(down)">
                                      <p:cBhvr>
                                        <p:cTn id="7" dur="500"/>
                                        <p:tgtEl>
                                          <p:spTgt spid="1475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7482"/>
                                        </p:tgtEl>
                                        <p:attrNameLst>
                                          <p:attrName>style.visibility</p:attrName>
                                        </p:attrNameLst>
                                      </p:cBhvr>
                                      <p:to>
                                        <p:strVal val="visible"/>
                                      </p:to>
                                    </p:set>
                                    <p:animEffect transition="in" filter="wipe(down)">
                                      <p:cBhvr>
                                        <p:cTn id="12" dur="500"/>
                                        <p:tgtEl>
                                          <p:spTgt spid="14748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47483"/>
                                        </p:tgtEl>
                                        <p:attrNameLst>
                                          <p:attrName>style.visibility</p:attrName>
                                        </p:attrNameLst>
                                      </p:cBhvr>
                                      <p:to>
                                        <p:strVal val="visible"/>
                                      </p:to>
                                    </p:set>
                                    <p:animEffect transition="in" filter="wipe(down)">
                                      <p:cBhvr>
                                        <p:cTn id="15" dur="500"/>
                                        <p:tgtEl>
                                          <p:spTgt spid="1474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47484"/>
                                        </p:tgtEl>
                                        <p:attrNameLst>
                                          <p:attrName>style.visibility</p:attrName>
                                        </p:attrNameLst>
                                      </p:cBhvr>
                                      <p:to>
                                        <p:strVal val="visible"/>
                                      </p:to>
                                    </p:set>
                                    <p:animEffect transition="in" filter="wipe(down)">
                                      <p:cBhvr>
                                        <p:cTn id="18" dur="500"/>
                                        <p:tgtEl>
                                          <p:spTgt spid="14748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47485"/>
                                        </p:tgtEl>
                                        <p:attrNameLst>
                                          <p:attrName>style.visibility</p:attrName>
                                        </p:attrNameLst>
                                      </p:cBhvr>
                                      <p:to>
                                        <p:strVal val="visible"/>
                                      </p:to>
                                    </p:set>
                                    <p:animEffect transition="in" filter="wipe(down)">
                                      <p:cBhvr>
                                        <p:cTn id="21" dur="500"/>
                                        <p:tgtEl>
                                          <p:spTgt spid="14748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7486"/>
                                        </p:tgtEl>
                                        <p:attrNameLst>
                                          <p:attrName>style.visibility</p:attrName>
                                        </p:attrNameLst>
                                      </p:cBhvr>
                                      <p:to>
                                        <p:strVal val="visible"/>
                                      </p:to>
                                    </p:set>
                                    <p:animEffect transition="in" filter="wipe(down)">
                                      <p:cBhvr>
                                        <p:cTn id="24" dur="500"/>
                                        <p:tgtEl>
                                          <p:spTgt spid="14748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47487"/>
                                        </p:tgtEl>
                                        <p:attrNameLst>
                                          <p:attrName>style.visibility</p:attrName>
                                        </p:attrNameLst>
                                      </p:cBhvr>
                                      <p:to>
                                        <p:strVal val="visible"/>
                                      </p:to>
                                    </p:set>
                                    <p:animEffect transition="in" filter="wipe(down)">
                                      <p:cBhvr>
                                        <p:cTn id="27" dur="500"/>
                                        <p:tgtEl>
                                          <p:spTgt spid="14748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47488"/>
                                        </p:tgtEl>
                                        <p:attrNameLst>
                                          <p:attrName>style.visibility</p:attrName>
                                        </p:attrNameLst>
                                      </p:cBhvr>
                                      <p:to>
                                        <p:strVal val="visible"/>
                                      </p:to>
                                    </p:set>
                                    <p:animEffect transition="in" filter="wipe(down)">
                                      <p:cBhvr>
                                        <p:cTn id="30" dur="500"/>
                                        <p:tgtEl>
                                          <p:spTgt spid="147488"/>
                                        </p:tgtEl>
                                      </p:cBhvr>
                                    </p:animEffect>
                                  </p:childTnLst>
                                </p:cTn>
                              </p:par>
                              <p:par>
                                <p:cTn id="31" presetID="22" presetClass="entr" presetSubtype="4" fill="hold" nodeType="withEffect">
                                  <p:stCondLst>
                                    <p:cond delay="0"/>
                                  </p:stCondLst>
                                  <p:childTnLst>
                                    <p:set>
                                      <p:cBhvr>
                                        <p:cTn id="32" dur="1" fill="hold">
                                          <p:stCondLst>
                                            <p:cond delay="0"/>
                                          </p:stCondLst>
                                        </p:cTn>
                                        <p:tgtEl>
                                          <p:spTgt spid="147489"/>
                                        </p:tgtEl>
                                        <p:attrNameLst>
                                          <p:attrName>style.visibility</p:attrName>
                                        </p:attrNameLst>
                                      </p:cBhvr>
                                      <p:to>
                                        <p:strVal val="visible"/>
                                      </p:to>
                                    </p:set>
                                    <p:animEffect transition="in" filter="wipe(down)">
                                      <p:cBhvr>
                                        <p:cTn id="33" dur="500"/>
                                        <p:tgtEl>
                                          <p:spTgt spid="14748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47504"/>
                                        </p:tgtEl>
                                        <p:attrNameLst>
                                          <p:attrName>style.visibility</p:attrName>
                                        </p:attrNameLst>
                                      </p:cBhvr>
                                      <p:to>
                                        <p:strVal val="visible"/>
                                      </p:to>
                                    </p:set>
                                    <p:animEffect transition="in" filter="wipe(down)">
                                      <p:cBhvr>
                                        <p:cTn id="36" dur="500"/>
                                        <p:tgtEl>
                                          <p:spTgt spid="14750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47505"/>
                                        </p:tgtEl>
                                        <p:attrNameLst>
                                          <p:attrName>style.visibility</p:attrName>
                                        </p:attrNameLst>
                                      </p:cBhvr>
                                      <p:to>
                                        <p:strVal val="visible"/>
                                      </p:to>
                                    </p:set>
                                    <p:animEffect transition="in" filter="wipe(down)">
                                      <p:cBhvr>
                                        <p:cTn id="41" dur="500"/>
                                        <p:tgtEl>
                                          <p:spTgt spid="14750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47506"/>
                                        </p:tgtEl>
                                        <p:attrNameLst>
                                          <p:attrName>style.visibility</p:attrName>
                                        </p:attrNameLst>
                                      </p:cBhvr>
                                      <p:to>
                                        <p:strVal val="visible"/>
                                      </p:to>
                                    </p:set>
                                    <p:animEffect transition="in" filter="wipe(down)">
                                      <p:cBhvr>
                                        <p:cTn id="46" dur="500"/>
                                        <p:tgtEl>
                                          <p:spTgt spid="14750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47507"/>
                                        </p:tgtEl>
                                        <p:attrNameLst>
                                          <p:attrName>style.visibility</p:attrName>
                                        </p:attrNameLst>
                                      </p:cBhvr>
                                      <p:to>
                                        <p:strVal val="visible"/>
                                      </p:to>
                                    </p:set>
                                    <p:animEffect transition="in" filter="wipe(down)">
                                      <p:cBhvr>
                                        <p:cTn id="51" dur="500"/>
                                        <p:tgtEl>
                                          <p:spTgt spid="14750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47508"/>
                                        </p:tgtEl>
                                        <p:attrNameLst>
                                          <p:attrName>style.visibility</p:attrName>
                                        </p:attrNameLst>
                                      </p:cBhvr>
                                      <p:to>
                                        <p:strVal val="visible"/>
                                      </p:to>
                                    </p:set>
                                    <p:animEffect transition="in" filter="wipe(down)">
                                      <p:cBhvr>
                                        <p:cTn id="56" dur="500"/>
                                        <p:tgtEl>
                                          <p:spTgt spid="14750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47509"/>
                                        </p:tgtEl>
                                        <p:attrNameLst>
                                          <p:attrName>style.visibility</p:attrName>
                                        </p:attrNameLst>
                                      </p:cBhvr>
                                      <p:to>
                                        <p:strVal val="visible"/>
                                      </p:to>
                                    </p:set>
                                    <p:animEffect transition="in" filter="wipe(down)">
                                      <p:cBhvr>
                                        <p:cTn id="61" dur="500"/>
                                        <p:tgtEl>
                                          <p:spTgt spid="14750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47510"/>
                                        </p:tgtEl>
                                        <p:attrNameLst>
                                          <p:attrName>style.visibility</p:attrName>
                                        </p:attrNameLst>
                                      </p:cBhvr>
                                      <p:to>
                                        <p:strVal val="visible"/>
                                      </p:to>
                                    </p:set>
                                    <p:animEffect transition="in" filter="wipe(down)">
                                      <p:cBhvr>
                                        <p:cTn id="66" dur="500"/>
                                        <p:tgtEl>
                                          <p:spTgt spid="14751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47511"/>
                                        </p:tgtEl>
                                        <p:attrNameLst>
                                          <p:attrName>style.visibility</p:attrName>
                                        </p:attrNameLst>
                                      </p:cBhvr>
                                      <p:to>
                                        <p:strVal val="visible"/>
                                      </p:to>
                                    </p:set>
                                    <p:animEffect transition="in" filter="wipe(down)">
                                      <p:cBhvr>
                                        <p:cTn id="71" dur="500"/>
                                        <p:tgtEl>
                                          <p:spTgt spid="14751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47513"/>
                                        </p:tgtEl>
                                        <p:attrNameLst>
                                          <p:attrName>style.visibility</p:attrName>
                                        </p:attrNameLst>
                                      </p:cBhvr>
                                      <p:to>
                                        <p:strVal val="visible"/>
                                      </p:to>
                                    </p:set>
                                    <p:animEffect transition="in" filter="wipe(down)">
                                      <p:cBhvr>
                                        <p:cTn id="76" dur="500"/>
                                        <p:tgtEl>
                                          <p:spTgt spid="14751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47514"/>
                                        </p:tgtEl>
                                        <p:attrNameLst>
                                          <p:attrName>style.visibility</p:attrName>
                                        </p:attrNameLst>
                                      </p:cBhvr>
                                      <p:to>
                                        <p:strVal val="visible"/>
                                      </p:to>
                                    </p:set>
                                    <p:animEffect transition="in" filter="wipe(down)">
                                      <p:cBhvr>
                                        <p:cTn id="79" dur="500"/>
                                        <p:tgtEl>
                                          <p:spTgt spid="147514"/>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47515"/>
                                        </p:tgtEl>
                                        <p:attrNameLst>
                                          <p:attrName>style.visibility</p:attrName>
                                        </p:attrNameLst>
                                      </p:cBhvr>
                                      <p:to>
                                        <p:strVal val="visible"/>
                                      </p:to>
                                    </p:set>
                                    <p:animEffect transition="in" filter="wipe(down)">
                                      <p:cBhvr>
                                        <p:cTn id="82" dur="500"/>
                                        <p:tgtEl>
                                          <p:spTgt spid="147515"/>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47516"/>
                                        </p:tgtEl>
                                        <p:attrNameLst>
                                          <p:attrName>style.visibility</p:attrName>
                                        </p:attrNameLst>
                                      </p:cBhvr>
                                      <p:to>
                                        <p:strVal val="visible"/>
                                      </p:to>
                                    </p:set>
                                    <p:animEffect transition="in" filter="wipe(down)">
                                      <p:cBhvr>
                                        <p:cTn id="85" dur="500"/>
                                        <p:tgtEl>
                                          <p:spTgt spid="147516"/>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47517"/>
                                        </p:tgtEl>
                                        <p:attrNameLst>
                                          <p:attrName>style.visibility</p:attrName>
                                        </p:attrNameLst>
                                      </p:cBhvr>
                                      <p:to>
                                        <p:strVal val="visible"/>
                                      </p:to>
                                    </p:set>
                                    <p:animEffect transition="in" filter="wipe(down)">
                                      <p:cBhvr>
                                        <p:cTn id="88" dur="500"/>
                                        <p:tgtEl>
                                          <p:spTgt spid="147517"/>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47518"/>
                                        </p:tgtEl>
                                        <p:attrNameLst>
                                          <p:attrName>style.visibility</p:attrName>
                                        </p:attrNameLst>
                                      </p:cBhvr>
                                      <p:to>
                                        <p:strVal val="visible"/>
                                      </p:to>
                                    </p:set>
                                    <p:animEffect transition="in" filter="wipe(down)">
                                      <p:cBhvr>
                                        <p:cTn id="91" dur="500"/>
                                        <p:tgtEl>
                                          <p:spTgt spid="147518"/>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47519"/>
                                        </p:tgtEl>
                                        <p:attrNameLst>
                                          <p:attrName>style.visibility</p:attrName>
                                        </p:attrNameLst>
                                      </p:cBhvr>
                                      <p:to>
                                        <p:strVal val="visible"/>
                                      </p:to>
                                    </p:set>
                                    <p:animEffect transition="in" filter="wipe(down)">
                                      <p:cBhvr>
                                        <p:cTn id="94" dur="500"/>
                                        <p:tgtEl>
                                          <p:spTgt spid="147519"/>
                                        </p:tgtEl>
                                      </p:cBhvr>
                                    </p:animEffect>
                                  </p:childTnLst>
                                </p:cTn>
                              </p:par>
                              <p:par>
                                <p:cTn id="95" presetID="22" presetClass="entr" presetSubtype="4" fill="hold" nodeType="withEffect">
                                  <p:stCondLst>
                                    <p:cond delay="0"/>
                                  </p:stCondLst>
                                  <p:childTnLst>
                                    <p:set>
                                      <p:cBhvr>
                                        <p:cTn id="96" dur="1" fill="hold">
                                          <p:stCondLst>
                                            <p:cond delay="0"/>
                                          </p:stCondLst>
                                        </p:cTn>
                                        <p:tgtEl>
                                          <p:spTgt spid="147520"/>
                                        </p:tgtEl>
                                        <p:attrNameLst>
                                          <p:attrName>style.visibility</p:attrName>
                                        </p:attrNameLst>
                                      </p:cBhvr>
                                      <p:to>
                                        <p:strVal val="visible"/>
                                      </p:to>
                                    </p:set>
                                    <p:animEffect transition="in" filter="wipe(down)">
                                      <p:cBhvr>
                                        <p:cTn id="97" dur="500"/>
                                        <p:tgtEl>
                                          <p:spTgt spid="147520"/>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47535"/>
                                        </p:tgtEl>
                                        <p:attrNameLst>
                                          <p:attrName>style.visibility</p:attrName>
                                        </p:attrNameLst>
                                      </p:cBhvr>
                                      <p:to>
                                        <p:strVal val="visible"/>
                                      </p:to>
                                    </p:set>
                                    <p:animEffect transition="in" filter="wipe(down)">
                                      <p:cBhvr>
                                        <p:cTn id="100" dur="500"/>
                                        <p:tgtEl>
                                          <p:spTgt spid="147535"/>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47540"/>
                                        </p:tgtEl>
                                        <p:attrNameLst>
                                          <p:attrName>style.visibility</p:attrName>
                                        </p:attrNameLst>
                                      </p:cBhvr>
                                      <p:to>
                                        <p:strVal val="visible"/>
                                      </p:to>
                                    </p:set>
                                    <p:animEffect transition="in" filter="wipe(down)">
                                      <p:cBhvr>
                                        <p:cTn id="103" dur="500"/>
                                        <p:tgtEl>
                                          <p:spTgt spid="147540"/>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147541"/>
                                        </p:tgtEl>
                                        <p:attrNameLst>
                                          <p:attrName>style.visibility</p:attrName>
                                        </p:attrNameLst>
                                      </p:cBhvr>
                                      <p:to>
                                        <p:strVal val="visible"/>
                                      </p:to>
                                    </p:set>
                                    <p:animEffect transition="in" filter="wipe(down)">
                                      <p:cBhvr>
                                        <p:cTn id="106" dur="500"/>
                                        <p:tgtEl>
                                          <p:spTgt spid="147541"/>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147542"/>
                                        </p:tgtEl>
                                        <p:attrNameLst>
                                          <p:attrName>style.visibility</p:attrName>
                                        </p:attrNameLst>
                                      </p:cBhvr>
                                      <p:to>
                                        <p:strVal val="visible"/>
                                      </p:to>
                                    </p:set>
                                    <p:animEffect transition="in" filter="wipe(down)">
                                      <p:cBhvr>
                                        <p:cTn id="109" dur="500"/>
                                        <p:tgtEl>
                                          <p:spTgt spid="14754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147536"/>
                                        </p:tgtEl>
                                        <p:attrNameLst>
                                          <p:attrName>style.visibility</p:attrName>
                                        </p:attrNameLst>
                                      </p:cBhvr>
                                      <p:to>
                                        <p:strVal val="visible"/>
                                      </p:to>
                                    </p:set>
                                    <p:animEffect transition="in" filter="wipe(down)">
                                      <p:cBhvr>
                                        <p:cTn id="114" dur="500"/>
                                        <p:tgtEl>
                                          <p:spTgt spid="147536"/>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147537"/>
                                        </p:tgtEl>
                                        <p:attrNameLst>
                                          <p:attrName>style.visibility</p:attrName>
                                        </p:attrNameLst>
                                      </p:cBhvr>
                                      <p:to>
                                        <p:strVal val="visible"/>
                                      </p:to>
                                    </p:set>
                                    <p:animEffect transition="in" filter="wipe(down)">
                                      <p:cBhvr>
                                        <p:cTn id="119" dur="500"/>
                                        <p:tgtEl>
                                          <p:spTgt spid="147537"/>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147543"/>
                                        </p:tgtEl>
                                        <p:attrNameLst>
                                          <p:attrName>style.visibility</p:attrName>
                                        </p:attrNameLst>
                                      </p:cBhvr>
                                      <p:to>
                                        <p:strVal val="visible"/>
                                      </p:to>
                                    </p:set>
                                    <p:animEffect transition="in" filter="wipe(down)">
                                      <p:cBhvr>
                                        <p:cTn id="124" dur="500"/>
                                        <p:tgtEl>
                                          <p:spTgt spid="147543"/>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147538"/>
                                        </p:tgtEl>
                                        <p:attrNameLst>
                                          <p:attrName>style.visibility</p:attrName>
                                        </p:attrNameLst>
                                      </p:cBhvr>
                                      <p:to>
                                        <p:strVal val="visible"/>
                                      </p:to>
                                    </p:set>
                                    <p:animEffect transition="in" filter="wipe(down)">
                                      <p:cBhvr>
                                        <p:cTn id="129" dur="500"/>
                                        <p:tgtEl>
                                          <p:spTgt spid="147538"/>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147539"/>
                                        </p:tgtEl>
                                        <p:attrNameLst>
                                          <p:attrName>style.visibility</p:attrName>
                                        </p:attrNameLst>
                                      </p:cBhvr>
                                      <p:to>
                                        <p:strVal val="visible"/>
                                      </p:to>
                                    </p:set>
                                    <p:animEffect transition="in" filter="wipe(down)">
                                      <p:cBhvr>
                                        <p:cTn id="134" dur="500"/>
                                        <p:tgtEl>
                                          <p:spTgt spid="147539"/>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4" fill="hold" grpId="0" nodeType="clickEffect">
                                  <p:stCondLst>
                                    <p:cond delay="0"/>
                                  </p:stCondLst>
                                  <p:childTnLst>
                                    <p:set>
                                      <p:cBhvr>
                                        <p:cTn id="138" dur="1" fill="hold">
                                          <p:stCondLst>
                                            <p:cond delay="0"/>
                                          </p:stCondLst>
                                        </p:cTn>
                                        <p:tgtEl>
                                          <p:spTgt spid="147544"/>
                                        </p:tgtEl>
                                        <p:attrNameLst>
                                          <p:attrName>style.visibility</p:attrName>
                                        </p:attrNameLst>
                                      </p:cBhvr>
                                      <p:to>
                                        <p:strVal val="visible"/>
                                      </p:to>
                                    </p:set>
                                    <p:animEffect transition="in" filter="wipe(down)">
                                      <p:cBhvr>
                                        <p:cTn id="139" dur="500"/>
                                        <p:tgtEl>
                                          <p:spTgt spid="147544"/>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147545"/>
                                        </p:tgtEl>
                                        <p:attrNameLst>
                                          <p:attrName>style.visibility</p:attrName>
                                        </p:attrNameLst>
                                      </p:cBhvr>
                                      <p:to>
                                        <p:strVal val="visible"/>
                                      </p:to>
                                    </p:set>
                                    <p:animEffect transition="in" filter="wipe(down)">
                                      <p:cBhvr>
                                        <p:cTn id="144" dur="500"/>
                                        <p:tgtEl>
                                          <p:spTgt spid="147545"/>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4" fill="hold" grpId="0" nodeType="clickEffect">
                                  <p:stCondLst>
                                    <p:cond delay="0"/>
                                  </p:stCondLst>
                                  <p:childTnLst>
                                    <p:set>
                                      <p:cBhvr>
                                        <p:cTn id="148" dur="1" fill="hold">
                                          <p:stCondLst>
                                            <p:cond delay="0"/>
                                          </p:stCondLst>
                                        </p:cTn>
                                        <p:tgtEl>
                                          <p:spTgt spid="147546"/>
                                        </p:tgtEl>
                                        <p:attrNameLst>
                                          <p:attrName>style.visibility</p:attrName>
                                        </p:attrNameLst>
                                      </p:cBhvr>
                                      <p:to>
                                        <p:strVal val="visible"/>
                                      </p:to>
                                    </p:set>
                                    <p:animEffect transition="in" filter="wipe(down)">
                                      <p:cBhvr>
                                        <p:cTn id="149" dur="500"/>
                                        <p:tgtEl>
                                          <p:spTgt spid="147546"/>
                                        </p:tgtEl>
                                      </p:cBhvr>
                                    </p:animEffect>
                                  </p:childTnLst>
                                </p:cTn>
                              </p:par>
                              <p:par>
                                <p:cTn id="150" presetID="22" presetClass="entr" presetSubtype="4" fill="hold" grpId="0" nodeType="withEffect">
                                  <p:stCondLst>
                                    <p:cond delay="0"/>
                                  </p:stCondLst>
                                  <p:childTnLst>
                                    <p:set>
                                      <p:cBhvr>
                                        <p:cTn id="151" dur="1" fill="hold">
                                          <p:stCondLst>
                                            <p:cond delay="0"/>
                                          </p:stCondLst>
                                        </p:cTn>
                                        <p:tgtEl>
                                          <p:spTgt spid="147547"/>
                                        </p:tgtEl>
                                        <p:attrNameLst>
                                          <p:attrName>style.visibility</p:attrName>
                                        </p:attrNameLst>
                                      </p:cBhvr>
                                      <p:to>
                                        <p:strVal val="visible"/>
                                      </p:to>
                                    </p:set>
                                    <p:animEffect transition="in" filter="wipe(down)">
                                      <p:cBhvr>
                                        <p:cTn id="152" dur="500"/>
                                        <p:tgtEl>
                                          <p:spTgt spid="147547"/>
                                        </p:tgtEl>
                                      </p:cBhvr>
                                    </p:animEffect>
                                  </p:childTnLst>
                                </p:cTn>
                              </p:par>
                              <p:par>
                                <p:cTn id="153" presetID="22" presetClass="entr" presetSubtype="4" fill="hold" grpId="0" nodeType="withEffect">
                                  <p:stCondLst>
                                    <p:cond delay="0"/>
                                  </p:stCondLst>
                                  <p:childTnLst>
                                    <p:set>
                                      <p:cBhvr>
                                        <p:cTn id="154" dur="1" fill="hold">
                                          <p:stCondLst>
                                            <p:cond delay="0"/>
                                          </p:stCondLst>
                                        </p:cTn>
                                        <p:tgtEl>
                                          <p:spTgt spid="147548"/>
                                        </p:tgtEl>
                                        <p:attrNameLst>
                                          <p:attrName>style.visibility</p:attrName>
                                        </p:attrNameLst>
                                      </p:cBhvr>
                                      <p:to>
                                        <p:strVal val="visible"/>
                                      </p:to>
                                    </p:set>
                                    <p:animEffect transition="in" filter="wipe(down)">
                                      <p:cBhvr>
                                        <p:cTn id="155" dur="500"/>
                                        <p:tgtEl>
                                          <p:spTgt spid="147548"/>
                                        </p:tgtEl>
                                      </p:cBhvr>
                                    </p:animEffect>
                                  </p:childTnLst>
                                </p:cTn>
                              </p:par>
                              <p:par>
                                <p:cTn id="156" presetID="22" presetClass="entr" presetSubtype="4" fill="hold" grpId="0" nodeType="withEffect">
                                  <p:stCondLst>
                                    <p:cond delay="0"/>
                                  </p:stCondLst>
                                  <p:childTnLst>
                                    <p:set>
                                      <p:cBhvr>
                                        <p:cTn id="157" dur="1" fill="hold">
                                          <p:stCondLst>
                                            <p:cond delay="0"/>
                                          </p:stCondLst>
                                        </p:cTn>
                                        <p:tgtEl>
                                          <p:spTgt spid="147549"/>
                                        </p:tgtEl>
                                        <p:attrNameLst>
                                          <p:attrName>style.visibility</p:attrName>
                                        </p:attrNameLst>
                                      </p:cBhvr>
                                      <p:to>
                                        <p:strVal val="visible"/>
                                      </p:to>
                                    </p:set>
                                    <p:animEffect transition="in" filter="wipe(down)">
                                      <p:cBhvr>
                                        <p:cTn id="158" dur="500"/>
                                        <p:tgtEl>
                                          <p:spTgt spid="147549"/>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147550"/>
                                        </p:tgtEl>
                                        <p:attrNameLst>
                                          <p:attrName>style.visibility</p:attrName>
                                        </p:attrNameLst>
                                      </p:cBhvr>
                                      <p:to>
                                        <p:strVal val="visible"/>
                                      </p:to>
                                    </p:set>
                                    <p:animEffect transition="in" filter="wipe(down)">
                                      <p:cBhvr>
                                        <p:cTn id="161" dur="500"/>
                                        <p:tgtEl>
                                          <p:spTgt spid="147550"/>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147551"/>
                                        </p:tgtEl>
                                        <p:attrNameLst>
                                          <p:attrName>style.visibility</p:attrName>
                                        </p:attrNameLst>
                                      </p:cBhvr>
                                      <p:to>
                                        <p:strVal val="visible"/>
                                      </p:to>
                                    </p:set>
                                    <p:animEffect transition="in" filter="wipe(down)">
                                      <p:cBhvr>
                                        <p:cTn id="164" dur="500"/>
                                        <p:tgtEl>
                                          <p:spTgt spid="147551"/>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147552"/>
                                        </p:tgtEl>
                                        <p:attrNameLst>
                                          <p:attrName>style.visibility</p:attrName>
                                        </p:attrNameLst>
                                      </p:cBhvr>
                                      <p:to>
                                        <p:strVal val="visible"/>
                                      </p:to>
                                    </p:set>
                                    <p:animEffect transition="in" filter="wipe(down)">
                                      <p:cBhvr>
                                        <p:cTn id="167" dur="500"/>
                                        <p:tgtEl>
                                          <p:spTgt spid="147552"/>
                                        </p:tgtEl>
                                      </p:cBhvr>
                                    </p:animEffect>
                                  </p:childTnLst>
                                </p:cTn>
                              </p:par>
                              <p:par>
                                <p:cTn id="168" presetID="22" presetClass="entr" presetSubtype="4" fill="hold" nodeType="withEffect">
                                  <p:stCondLst>
                                    <p:cond delay="0"/>
                                  </p:stCondLst>
                                  <p:childTnLst>
                                    <p:set>
                                      <p:cBhvr>
                                        <p:cTn id="169" dur="1" fill="hold">
                                          <p:stCondLst>
                                            <p:cond delay="0"/>
                                          </p:stCondLst>
                                        </p:cTn>
                                        <p:tgtEl>
                                          <p:spTgt spid="147553"/>
                                        </p:tgtEl>
                                        <p:attrNameLst>
                                          <p:attrName>style.visibility</p:attrName>
                                        </p:attrNameLst>
                                      </p:cBhvr>
                                      <p:to>
                                        <p:strVal val="visible"/>
                                      </p:to>
                                    </p:set>
                                    <p:animEffect transition="in" filter="wipe(down)">
                                      <p:cBhvr>
                                        <p:cTn id="170" dur="500"/>
                                        <p:tgtEl>
                                          <p:spTgt spid="147553"/>
                                        </p:tgtEl>
                                      </p:cBhvr>
                                    </p:animEffect>
                                  </p:childTnLst>
                                </p:cTn>
                              </p:par>
                              <p:par>
                                <p:cTn id="171" presetID="22" presetClass="entr" presetSubtype="4" fill="hold" grpId="0" nodeType="withEffect">
                                  <p:stCondLst>
                                    <p:cond delay="0"/>
                                  </p:stCondLst>
                                  <p:childTnLst>
                                    <p:set>
                                      <p:cBhvr>
                                        <p:cTn id="172" dur="1" fill="hold">
                                          <p:stCondLst>
                                            <p:cond delay="0"/>
                                          </p:stCondLst>
                                        </p:cTn>
                                        <p:tgtEl>
                                          <p:spTgt spid="147568"/>
                                        </p:tgtEl>
                                        <p:attrNameLst>
                                          <p:attrName>style.visibility</p:attrName>
                                        </p:attrNameLst>
                                      </p:cBhvr>
                                      <p:to>
                                        <p:strVal val="visible"/>
                                      </p:to>
                                    </p:set>
                                    <p:animEffect transition="in" filter="wipe(down)">
                                      <p:cBhvr>
                                        <p:cTn id="173" dur="500"/>
                                        <p:tgtEl>
                                          <p:spTgt spid="147568"/>
                                        </p:tgtEl>
                                      </p:cBhvr>
                                    </p:animEffect>
                                  </p:childTnLst>
                                </p:cTn>
                              </p:par>
                              <p:par>
                                <p:cTn id="174" presetID="22" presetClass="entr" presetSubtype="4" fill="hold" grpId="0" nodeType="withEffect">
                                  <p:stCondLst>
                                    <p:cond delay="0"/>
                                  </p:stCondLst>
                                  <p:childTnLst>
                                    <p:set>
                                      <p:cBhvr>
                                        <p:cTn id="175" dur="1" fill="hold">
                                          <p:stCondLst>
                                            <p:cond delay="0"/>
                                          </p:stCondLst>
                                        </p:cTn>
                                        <p:tgtEl>
                                          <p:spTgt spid="147573"/>
                                        </p:tgtEl>
                                        <p:attrNameLst>
                                          <p:attrName>style.visibility</p:attrName>
                                        </p:attrNameLst>
                                      </p:cBhvr>
                                      <p:to>
                                        <p:strVal val="visible"/>
                                      </p:to>
                                    </p:set>
                                    <p:animEffect transition="in" filter="wipe(down)">
                                      <p:cBhvr>
                                        <p:cTn id="176" dur="500"/>
                                        <p:tgtEl>
                                          <p:spTgt spid="147573"/>
                                        </p:tgtEl>
                                      </p:cBhvr>
                                    </p:animEffect>
                                  </p:childTnLst>
                                </p:cTn>
                              </p:par>
                              <p:par>
                                <p:cTn id="177" presetID="22" presetClass="entr" presetSubtype="4" fill="hold" grpId="0" nodeType="withEffect">
                                  <p:stCondLst>
                                    <p:cond delay="0"/>
                                  </p:stCondLst>
                                  <p:childTnLst>
                                    <p:set>
                                      <p:cBhvr>
                                        <p:cTn id="178" dur="1" fill="hold">
                                          <p:stCondLst>
                                            <p:cond delay="0"/>
                                          </p:stCondLst>
                                        </p:cTn>
                                        <p:tgtEl>
                                          <p:spTgt spid="147574"/>
                                        </p:tgtEl>
                                        <p:attrNameLst>
                                          <p:attrName>style.visibility</p:attrName>
                                        </p:attrNameLst>
                                      </p:cBhvr>
                                      <p:to>
                                        <p:strVal val="visible"/>
                                      </p:to>
                                    </p:set>
                                    <p:animEffect transition="in" filter="wipe(down)">
                                      <p:cBhvr>
                                        <p:cTn id="179" dur="500"/>
                                        <p:tgtEl>
                                          <p:spTgt spid="147574"/>
                                        </p:tgtEl>
                                      </p:cBhvr>
                                    </p:animEffect>
                                  </p:childTnLst>
                                </p:cTn>
                              </p:par>
                              <p:par>
                                <p:cTn id="180" presetID="22" presetClass="entr" presetSubtype="4" fill="hold" grpId="0" nodeType="withEffect">
                                  <p:stCondLst>
                                    <p:cond delay="0"/>
                                  </p:stCondLst>
                                  <p:childTnLst>
                                    <p:set>
                                      <p:cBhvr>
                                        <p:cTn id="181" dur="1" fill="hold">
                                          <p:stCondLst>
                                            <p:cond delay="0"/>
                                          </p:stCondLst>
                                        </p:cTn>
                                        <p:tgtEl>
                                          <p:spTgt spid="147575"/>
                                        </p:tgtEl>
                                        <p:attrNameLst>
                                          <p:attrName>style.visibility</p:attrName>
                                        </p:attrNameLst>
                                      </p:cBhvr>
                                      <p:to>
                                        <p:strVal val="visible"/>
                                      </p:to>
                                    </p:set>
                                    <p:animEffect transition="in" filter="wipe(down)">
                                      <p:cBhvr>
                                        <p:cTn id="182" dur="500"/>
                                        <p:tgtEl>
                                          <p:spTgt spid="147575"/>
                                        </p:tgtEl>
                                      </p:cBhvr>
                                    </p:animEffect>
                                  </p:childTnLst>
                                </p:cTn>
                              </p:par>
                              <p:par>
                                <p:cTn id="183" presetID="22" presetClass="entr" presetSubtype="4" fill="hold" grpId="0" nodeType="withEffect">
                                  <p:stCondLst>
                                    <p:cond delay="0"/>
                                  </p:stCondLst>
                                  <p:childTnLst>
                                    <p:set>
                                      <p:cBhvr>
                                        <p:cTn id="184" dur="1" fill="hold">
                                          <p:stCondLst>
                                            <p:cond delay="0"/>
                                          </p:stCondLst>
                                        </p:cTn>
                                        <p:tgtEl>
                                          <p:spTgt spid="147576"/>
                                        </p:tgtEl>
                                        <p:attrNameLst>
                                          <p:attrName>style.visibility</p:attrName>
                                        </p:attrNameLst>
                                      </p:cBhvr>
                                      <p:to>
                                        <p:strVal val="visible"/>
                                      </p:to>
                                    </p:set>
                                    <p:animEffect transition="in" filter="wipe(down)">
                                      <p:cBhvr>
                                        <p:cTn id="185" dur="500"/>
                                        <p:tgtEl>
                                          <p:spTgt spid="147576"/>
                                        </p:tgtEl>
                                      </p:cBhvr>
                                    </p:animEffect>
                                  </p:childTnLst>
                                </p:cTn>
                              </p:par>
                              <p:par>
                                <p:cTn id="186" presetID="22" presetClass="entr" presetSubtype="4" fill="hold" grpId="0" nodeType="withEffect">
                                  <p:stCondLst>
                                    <p:cond delay="0"/>
                                  </p:stCondLst>
                                  <p:childTnLst>
                                    <p:set>
                                      <p:cBhvr>
                                        <p:cTn id="187" dur="1" fill="hold">
                                          <p:stCondLst>
                                            <p:cond delay="0"/>
                                          </p:stCondLst>
                                        </p:cTn>
                                        <p:tgtEl>
                                          <p:spTgt spid="147577"/>
                                        </p:tgtEl>
                                        <p:attrNameLst>
                                          <p:attrName>style.visibility</p:attrName>
                                        </p:attrNameLst>
                                      </p:cBhvr>
                                      <p:to>
                                        <p:strVal val="visible"/>
                                      </p:to>
                                    </p:set>
                                    <p:animEffect transition="in" filter="wipe(down)">
                                      <p:cBhvr>
                                        <p:cTn id="188" dur="500"/>
                                        <p:tgtEl>
                                          <p:spTgt spid="147577"/>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2" presetClass="entr" presetSubtype="4" fill="hold" grpId="0" nodeType="clickEffect">
                                  <p:stCondLst>
                                    <p:cond delay="0"/>
                                  </p:stCondLst>
                                  <p:childTnLst>
                                    <p:set>
                                      <p:cBhvr>
                                        <p:cTn id="192" dur="1" fill="hold">
                                          <p:stCondLst>
                                            <p:cond delay="0"/>
                                          </p:stCondLst>
                                        </p:cTn>
                                        <p:tgtEl>
                                          <p:spTgt spid="147578"/>
                                        </p:tgtEl>
                                        <p:attrNameLst>
                                          <p:attrName>style.visibility</p:attrName>
                                        </p:attrNameLst>
                                      </p:cBhvr>
                                      <p:to>
                                        <p:strVal val="visible"/>
                                      </p:to>
                                    </p:set>
                                    <p:animEffect transition="in" filter="wipe(down)">
                                      <p:cBhvr>
                                        <p:cTn id="193" dur="500"/>
                                        <p:tgtEl>
                                          <p:spTgt spid="147578"/>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2" presetClass="entr" presetSubtype="4" fill="hold" grpId="0" nodeType="clickEffect">
                                  <p:stCondLst>
                                    <p:cond delay="0"/>
                                  </p:stCondLst>
                                  <p:childTnLst>
                                    <p:set>
                                      <p:cBhvr>
                                        <p:cTn id="197" dur="1" fill="hold">
                                          <p:stCondLst>
                                            <p:cond delay="0"/>
                                          </p:stCondLst>
                                        </p:cTn>
                                        <p:tgtEl>
                                          <p:spTgt spid="147579"/>
                                        </p:tgtEl>
                                        <p:attrNameLst>
                                          <p:attrName>style.visibility</p:attrName>
                                        </p:attrNameLst>
                                      </p:cBhvr>
                                      <p:to>
                                        <p:strVal val="visible"/>
                                      </p:to>
                                    </p:set>
                                    <p:animEffect transition="in" filter="wipe(down)">
                                      <p:cBhvr>
                                        <p:cTn id="198" dur="500"/>
                                        <p:tgtEl>
                                          <p:spTgt spid="147579"/>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2" presetClass="entr" presetSubtype="4" fill="hold" grpId="0" nodeType="clickEffect">
                                  <p:stCondLst>
                                    <p:cond delay="0"/>
                                  </p:stCondLst>
                                  <p:childTnLst>
                                    <p:set>
                                      <p:cBhvr>
                                        <p:cTn id="202" dur="1" fill="hold">
                                          <p:stCondLst>
                                            <p:cond delay="0"/>
                                          </p:stCondLst>
                                        </p:cTn>
                                        <p:tgtEl>
                                          <p:spTgt spid="147580"/>
                                        </p:tgtEl>
                                        <p:attrNameLst>
                                          <p:attrName>style.visibility</p:attrName>
                                        </p:attrNameLst>
                                      </p:cBhvr>
                                      <p:to>
                                        <p:strVal val="visible"/>
                                      </p:to>
                                    </p:set>
                                    <p:animEffect transition="in" filter="wipe(down)">
                                      <p:cBhvr>
                                        <p:cTn id="203" dur="500"/>
                                        <p:tgtEl>
                                          <p:spTgt spid="147580"/>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4" fill="hold" grpId="0" nodeType="clickEffect">
                                  <p:stCondLst>
                                    <p:cond delay="0"/>
                                  </p:stCondLst>
                                  <p:childTnLst>
                                    <p:set>
                                      <p:cBhvr>
                                        <p:cTn id="207" dur="1" fill="hold">
                                          <p:stCondLst>
                                            <p:cond delay="0"/>
                                          </p:stCondLst>
                                        </p:cTn>
                                        <p:tgtEl>
                                          <p:spTgt spid="147569"/>
                                        </p:tgtEl>
                                        <p:attrNameLst>
                                          <p:attrName>style.visibility</p:attrName>
                                        </p:attrNameLst>
                                      </p:cBhvr>
                                      <p:to>
                                        <p:strVal val="visible"/>
                                      </p:to>
                                    </p:set>
                                    <p:animEffect transition="in" filter="wipe(down)">
                                      <p:cBhvr>
                                        <p:cTn id="208" dur="500"/>
                                        <p:tgtEl>
                                          <p:spTgt spid="147569"/>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4" fill="hold" grpId="0" nodeType="clickEffect">
                                  <p:stCondLst>
                                    <p:cond delay="0"/>
                                  </p:stCondLst>
                                  <p:childTnLst>
                                    <p:set>
                                      <p:cBhvr>
                                        <p:cTn id="212" dur="1" fill="hold">
                                          <p:stCondLst>
                                            <p:cond delay="0"/>
                                          </p:stCondLst>
                                        </p:cTn>
                                        <p:tgtEl>
                                          <p:spTgt spid="147572"/>
                                        </p:tgtEl>
                                        <p:attrNameLst>
                                          <p:attrName>style.visibility</p:attrName>
                                        </p:attrNameLst>
                                      </p:cBhvr>
                                      <p:to>
                                        <p:strVal val="visible"/>
                                      </p:to>
                                    </p:set>
                                    <p:animEffect transition="in" filter="wipe(down)">
                                      <p:cBhvr>
                                        <p:cTn id="213" dur="500"/>
                                        <p:tgtEl>
                                          <p:spTgt spid="147572"/>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4" fill="hold" grpId="0" nodeType="clickEffect">
                                  <p:stCondLst>
                                    <p:cond delay="0"/>
                                  </p:stCondLst>
                                  <p:childTnLst>
                                    <p:set>
                                      <p:cBhvr>
                                        <p:cTn id="217" dur="1" fill="hold">
                                          <p:stCondLst>
                                            <p:cond delay="0"/>
                                          </p:stCondLst>
                                        </p:cTn>
                                        <p:tgtEl>
                                          <p:spTgt spid="147570"/>
                                        </p:tgtEl>
                                        <p:attrNameLst>
                                          <p:attrName>style.visibility</p:attrName>
                                        </p:attrNameLst>
                                      </p:cBhvr>
                                      <p:to>
                                        <p:strVal val="visible"/>
                                      </p:to>
                                    </p:set>
                                    <p:animEffect transition="in" filter="wipe(down)">
                                      <p:cBhvr>
                                        <p:cTn id="218" dur="500"/>
                                        <p:tgtEl>
                                          <p:spTgt spid="147570"/>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2" presetClass="entr" presetSubtype="4" fill="hold" grpId="0" nodeType="clickEffect">
                                  <p:stCondLst>
                                    <p:cond delay="0"/>
                                  </p:stCondLst>
                                  <p:childTnLst>
                                    <p:set>
                                      <p:cBhvr>
                                        <p:cTn id="222" dur="1" fill="hold">
                                          <p:stCondLst>
                                            <p:cond delay="0"/>
                                          </p:stCondLst>
                                        </p:cTn>
                                        <p:tgtEl>
                                          <p:spTgt spid="147571"/>
                                        </p:tgtEl>
                                        <p:attrNameLst>
                                          <p:attrName>style.visibility</p:attrName>
                                        </p:attrNameLst>
                                      </p:cBhvr>
                                      <p:to>
                                        <p:strVal val="visible"/>
                                      </p:to>
                                    </p:set>
                                    <p:animEffect transition="in" filter="wipe(down)">
                                      <p:cBhvr>
                                        <p:cTn id="223" dur="500"/>
                                        <p:tgtEl>
                                          <p:spTgt spid="147571"/>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22" presetClass="entr" presetSubtype="4" fill="hold" grpId="0" nodeType="clickEffect">
                                  <p:stCondLst>
                                    <p:cond delay="0"/>
                                  </p:stCondLst>
                                  <p:childTnLst>
                                    <p:set>
                                      <p:cBhvr>
                                        <p:cTn id="227" dur="1" fill="hold">
                                          <p:stCondLst>
                                            <p:cond delay="0"/>
                                          </p:stCondLst>
                                        </p:cTn>
                                        <p:tgtEl>
                                          <p:spTgt spid="147583"/>
                                        </p:tgtEl>
                                        <p:attrNameLst>
                                          <p:attrName>style.visibility</p:attrName>
                                        </p:attrNameLst>
                                      </p:cBhvr>
                                      <p:to>
                                        <p:strVal val="visible"/>
                                      </p:to>
                                    </p:set>
                                    <p:animEffect transition="in" filter="wipe(down)">
                                      <p:cBhvr>
                                        <p:cTn id="228" dur="500"/>
                                        <p:tgtEl>
                                          <p:spTgt spid="147583"/>
                                        </p:tgtEl>
                                      </p:cBhvr>
                                    </p:animEffect>
                                  </p:childTnLst>
                                </p:cTn>
                              </p:par>
                              <p:par>
                                <p:cTn id="229" presetID="22" presetClass="entr" presetSubtype="4" fill="hold" grpId="0" nodeType="withEffect">
                                  <p:stCondLst>
                                    <p:cond delay="0"/>
                                  </p:stCondLst>
                                  <p:childTnLst>
                                    <p:set>
                                      <p:cBhvr>
                                        <p:cTn id="230" dur="1" fill="hold">
                                          <p:stCondLst>
                                            <p:cond delay="0"/>
                                          </p:stCondLst>
                                        </p:cTn>
                                        <p:tgtEl>
                                          <p:spTgt spid="147584"/>
                                        </p:tgtEl>
                                        <p:attrNameLst>
                                          <p:attrName>style.visibility</p:attrName>
                                        </p:attrNameLst>
                                      </p:cBhvr>
                                      <p:to>
                                        <p:strVal val="visible"/>
                                      </p:to>
                                    </p:set>
                                    <p:animEffect transition="in" filter="wipe(down)">
                                      <p:cBhvr>
                                        <p:cTn id="231" dur="500"/>
                                        <p:tgtEl>
                                          <p:spTgt spid="147584"/>
                                        </p:tgtEl>
                                      </p:cBhvr>
                                    </p:animEffect>
                                  </p:childTnLst>
                                </p:cTn>
                              </p:par>
                              <p:par>
                                <p:cTn id="232" presetID="22" presetClass="entr" presetSubtype="4" fill="hold" grpId="0" nodeType="withEffect">
                                  <p:stCondLst>
                                    <p:cond delay="0"/>
                                  </p:stCondLst>
                                  <p:childTnLst>
                                    <p:set>
                                      <p:cBhvr>
                                        <p:cTn id="233" dur="1" fill="hold">
                                          <p:stCondLst>
                                            <p:cond delay="0"/>
                                          </p:stCondLst>
                                        </p:cTn>
                                        <p:tgtEl>
                                          <p:spTgt spid="147585"/>
                                        </p:tgtEl>
                                        <p:attrNameLst>
                                          <p:attrName>style.visibility</p:attrName>
                                        </p:attrNameLst>
                                      </p:cBhvr>
                                      <p:to>
                                        <p:strVal val="visible"/>
                                      </p:to>
                                    </p:set>
                                    <p:animEffect transition="in" filter="wipe(down)">
                                      <p:cBhvr>
                                        <p:cTn id="234" dur="500"/>
                                        <p:tgtEl>
                                          <p:spTgt spid="147585"/>
                                        </p:tgtEl>
                                      </p:cBhvr>
                                    </p:animEffect>
                                  </p:childTnLst>
                                </p:cTn>
                              </p:par>
                              <p:par>
                                <p:cTn id="235" presetID="22" presetClass="entr" presetSubtype="4" fill="hold" grpId="0" nodeType="withEffect">
                                  <p:stCondLst>
                                    <p:cond delay="0"/>
                                  </p:stCondLst>
                                  <p:childTnLst>
                                    <p:set>
                                      <p:cBhvr>
                                        <p:cTn id="236" dur="1" fill="hold">
                                          <p:stCondLst>
                                            <p:cond delay="0"/>
                                          </p:stCondLst>
                                        </p:cTn>
                                        <p:tgtEl>
                                          <p:spTgt spid="147586"/>
                                        </p:tgtEl>
                                        <p:attrNameLst>
                                          <p:attrName>style.visibility</p:attrName>
                                        </p:attrNameLst>
                                      </p:cBhvr>
                                      <p:to>
                                        <p:strVal val="visible"/>
                                      </p:to>
                                    </p:set>
                                    <p:animEffect transition="in" filter="wipe(down)">
                                      <p:cBhvr>
                                        <p:cTn id="237" dur="500"/>
                                        <p:tgtEl>
                                          <p:spTgt spid="147586"/>
                                        </p:tgtEl>
                                      </p:cBhvr>
                                    </p:animEffect>
                                  </p:childTnLst>
                                </p:cTn>
                              </p:par>
                              <p:par>
                                <p:cTn id="238" presetID="22" presetClass="entr" presetSubtype="4" fill="hold" nodeType="withEffect">
                                  <p:stCondLst>
                                    <p:cond delay="0"/>
                                  </p:stCondLst>
                                  <p:childTnLst>
                                    <p:set>
                                      <p:cBhvr>
                                        <p:cTn id="239" dur="1" fill="hold">
                                          <p:stCondLst>
                                            <p:cond delay="0"/>
                                          </p:stCondLst>
                                        </p:cTn>
                                        <p:tgtEl>
                                          <p:spTgt spid="147587"/>
                                        </p:tgtEl>
                                        <p:attrNameLst>
                                          <p:attrName>style.visibility</p:attrName>
                                        </p:attrNameLst>
                                      </p:cBhvr>
                                      <p:to>
                                        <p:strVal val="visible"/>
                                      </p:to>
                                    </p:set>
                                    <p:animEffect transition="in" filter="wipe(down)">
                                      <p:cBhvr>
                                        <p:cTn id="240" dur="500"/>
                                        <p:tgtEl>
                                          <p:spTgt spid="147587"/>
                                        </p:tgtEl>
                                      </p:cBhvr>
                                    </p:animEffect>
                                  </p:childTnLst>
                                </p:cTn>
                              </p:par>
                              <p:par>
                                <p:cTn id="241" presetID="22" presetClass="entr" presetSubtype="4" fill="hold" grpId="0" nodeType="withEffect">
                                  <p:stCondLst>
                                    <p:cond delay="0"/>
                                  </p:stCondLst>
                                  <p:childTnLst>
                                    <p:set>
                                      <p:cBhvr>
                                        <p:cTn id="242" dur="1" fill="hold">
                                          <p:stCondLst>
                                            <p:cond delay="0"/>
                                          </p:stCondLst>
                                        </p:cTn>
                                        <p:tgtEl>
                                          <p:spTgt spid="147602"/>
                                        </p:tgtEl>
                                        <p:attrNameLst>
                                          <p:attrName>style.visibility</p:attrName>
                                        </p:attrNameLst>
                                      </p:cBhvr>
                                      <p:to>
                                        <p:strVal val="visible"/>
                                      </p:to>
                                    </p:set>
                                    <p:animEffect transition="in" filter="wipe(down)">
                                      <p:cBhvr>
                                        <p:cTn id="243" dur="500"/>
                                        <p:tgtEl>
                                          <p:spTgt spid="147602"/>
                                        </p:tgtEl>
                                      </p:cBhvr>
                                    </p:animEffect>
                                  </p:childTnLst>
                                </p:cTn>
                              </p:par>
                              <p:par>
                                <p:cTn id="244" presetID="22" presetClass="entr" presetSubtype="4" fill="hold" grpId="0" nodeType="withEffect">
                                  <p:stCondLst>
                                    <p:cond delay="0"/>
                                  </p:stCondLst>
                                  <p:childTnLst>
                                    <p:set>
                                      <p:cBhvr>
                                        <p:cTn id="245" dur="1" fill="hold">
                                          <p:stCondLst>
                                            <p:cond delay="0"/>
                                          </p:stCondLst>
                                        </p:cTn>
                                        <p:tgtEl>
                                          <p:spTgt spid="147603"/>
                                        </p:tgtEl>
                                        <p:attrNameLst>
                                          <p:attrName>style.visibility</p:attrName>
                                        </p:attrNameLst>
                                      </p:cBhvr>
                                      <p:to>
                                        <p:strVal val="visible"/>
                                      </p:to>
                                    </p:set>
                                    <p:animEffect transition="in" filter="wipe(down)">
                                      <p:cBhvr>
                                        <p:cTn id="246" dur="500"/>
                                        <p:tgtEl>
                                          <p:spTgt spid="147603"/>
                                        </p:tgtEl>
                                      </p:cBhvr>
                                    </p:animEffect>
                                  </p:childTnLst>
                                </p:cTn>
                              </p:par>
                              <p:par>
                                <p:cTn id="247" presetID="22" presetClass="entr" presetSubtype="4" fill="hold" grpId="0" nodeType="withEffect">
                                  <p:stCondLst>
                                    <p:cond delay="0"/>
                                  </p:stCondLst>
                                  <p:childTnLst>
                                    <p:set>
                                      <p:cBhvr>
                                        <p:cTn id="248" dur="1" fill="hold">
                                          <p:stCondLst>
                                            <p:cond delay="0"/>
                                          </p:stCondLst>
                                        </p:cTn>
                                        <p:tgtEl>
                                          <p:spTgt spid="147604"/>
                                        </p:tgtEl>
                                        <p:attrNameLst>
                                          <p:attrName>style.visibility</p:attrName>
                                        </p:attrNameLst>
                                      </p:cBhvr>
                                      <p:to>
                                        <p:strVal val="visible"/>
                                      </p:to>
                                    </p:set>
                                    <p:animEffect transition="in" filter="wipe(down)">
                                      <p:cBhvr>
                                        <p:cTn id="249" dur="500"/>
                                        <p:tgtEl>
                                          <p:spTgt spid="147604"/>
                                        </p:tgtEl>
                                      </p:cBhvr>
                                    </p:animEffect>
                                  </p:childTnLst>
                                </p:cTn>
                              </p:par>
                              <p:par>
                                <p:cTn id="250" presetID="22" presetClass="entr" presetSubtype="4" fill="hold" grpId="0" nodeType="withEffect">
                                  <p:stCondLst>
                                    <p:cond delay="0"/>
                                  </p:stCondLst>
                                  <p:childTnLst>
                                    <p:set>
                                      <p:cBhvr>
                                        <p:cTn id="251" dur="1" fill="hold">
                                          <p:stCondLst>
                                            <p:cond delay="0"/>
                                          </p:stCondLst>
                                        </p:cTn>
                                        <p:tgtEl>
                                          <p:spTgt spid="147605"/>
                                        </p:tgtEl>
                                        <p:attrNameLst>
                                          <p:attrName>style.visibility</p:attrName>
                                        </p:attrNameLst>
                                      </p:cBhvr>
                                      <p:to>
                                        <p:strVal val="visible"/>
                                      </p:to>
                                    </p:set>
                                    <p:animEffect transition="in" filter="wipe(down)">
                                      <p:cBhvr>
                                        <p:cTn id="252" dur="500"/>
                                        <p:tgtEl>
                                          <p:spTgt spid="147605"/>
                                        </p:tgtEl>
                                      </p:cBhvr>
                                    </p:animEffect>
                                  </p:childTnLst>
                                </p:cTn>
                              </p:par>
                              <p:par>
                                <p:cTn id="253" presetID="22" presetClass="entr" presetSubtype="4" fill="hold" grpId="0" nodeType="withEffect">
                                  <p:stCondLst>
                                    <p:cond delay="0"/>
                                  </p:stCondLst>
                                  <p:childTnLst>
                                    <p:set>
                                      <p:cBhvr>
                                        <p:cTn id="254" dur="1" fill="hold">
                                          <p:stCondLst>
                                            <p:cond delay="0"/>
                                          </p:stCondLst>
                                        </p:cTn>
                                        <p:tgtEl>
                                          <p:spTgt spid="147606"/>
                                        </p:tgtEl>
                                        <p:attrNameLst>
                                          <p:attrName>style.visibility</p:attrName>
                                        </p:attrNameLst>
                                      </p:cBhvr>
                                      <p:to>
                                        <p:strVal val="visible"/>
                                      </p:to>
                                    </p:set>
                                    <p:animEffect transition="in" filter="wipe(down)">
                                      <p:cBhvr>
                                        <p:cTn id="255" dur="500"/>
                                        <p:tgtEl>
                                          <p:spTgt spid="147606"/>
                                        </p:tgtEl>
                                      </p:cBhvr>
                                    </p:animEffec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22" presetClass="entr" presetSubtype="4" fill="hold" grpId="0" nodeType="clickEffect">
                                  <p:stCondLst>
                                    <p:cond delay="0"/>
                                  </p:stCondLst>
                                  <p:childTnLst>
                                    <p:set>
                                      <p:cBhvr>
                                        <p:cTn id="259" dur="1" fill="hold">
                                          <p:stCondLst>
                                            <p:cond delay="0"/>
                                          </p:stCondLst>
                                        </p:cTn>
                                        <p:tgtEl>
                                          <p:spTgt spid="147607"/>
                                        </p:tgtEl>
                                        <p:attrNameLst>
                                          <p:attrName>style.visibility</p:attrName>
                                        </p:attrNameLst>
                                      </p:cBhvr>
                                      <p:to>
                                        <p:strVal val="visible"/>
                                      </p:to>
                                    </p:set>
                                    <p:animEffect transition="in" filter="wipe(down)">
                                      <p:cBhvr>
                                        <p:cTn id="260" dur="500"/>
                                        <p:tgtEl>
                                          <p:spTgt spid="147607"/>
                                        </p:tgtEl>
                                      </p:cBhvr>
                                    </p:animEffec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22" presetClass="entr" presetSubtype="4" fill="hold" grpId="0" nodeType="clickEffect">
                                  <p:stCondLst>
                                    <p:cond delay="0"/>
                                  </p:stCondLst>
                                  <p:childTnLst>
                                    <p:set>
                                      <p:cBhvr>
                                        <p:cTn id="264" dur="1" fill="hold">
                                          <p:stCondLst>
                                            <p:cond delay="0"/>
                                          </p:stCondLst>
                                        </p:cTn>
                                        <p:tgtEl>
                                          <p:spTgt spid="147608"/>
                                        </p:tgtEl>
                                        <p:attrNameLst>
                                          <p:attrName>style.visibility</p:attrName>
                                        </p:attrNameLst>
                                      </p:cBhvr>
                                      <p:to>
                                        <p:strVal val="visible"/>
                                      </p:to>
                                    </p:set>
                                    <p:animEffect transition="in" filter="wipe(down)">
                                      <p:cBhvr>
                                        <p:cTn id="265" dur="500"/>
                                        <p:tgtEl>
                                          <p:spTgt spid="147608"/>
                                        </p:tgtEl>
                                      </p:cBhvr>
                                    </p:animEffec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22" presetClass="entr" presetSubtype="4" fill="hold" grpId="0" nodeType="clickEffect">
                                  <p:stCondLst>
                                    <p:cond delay="0"/>
                                  </p:stCondLst>
                                  <p:childTnLst>
                                    <p:set>
                                      <p:cBhvr>
                                        <p:cTn id="269" dur="1" fill="hold">
                                          <p:stCondLst>
                                            <p:cond delay="0"/>
                                          </p:stCondLst>
                                        </p:cTn>
                                        <p:tgtEl>
                                          <p:spTgt spid="147609"/>
                                        </p:tgtEl>
                                        <p:attrNameLst>
                                          <p:attrName>style.visibility</p:attrName>
                                        </p:attrNameLst>
                                      </p:cBhvr>
                                      <p:to>
                                        <p:strVal val="visible"/>
                                      </p:to>
                                    </p:set>
                                    <p:animEffect transition="in" filter="wipe(down)">
                                      <p:cBhvr>
                                        <p:cTn id="270" dur="500"/>
                                        <p:tgtEl>
                                          <p:spTgt spid="147609"/>
                                        </p:tgtEl>
                                      </p:cBhvr>
                                    </p:animEffect>
                                  </p:childTnLst>
                                </p:cTn>
                              </p:par>
                            </p:childTnLst>
                          </p:cTn>
                        </p:par>
                      </p:childTnLst>
                    </p:cTn>
                  </p:par>
                  <p:par>
                    <p:cTn id="271" fill="hold" nodeType="clickPar">
                      <p:stCondLst>
                        <p:cond delay="indefinite"/>
                      </p:stCondLst>
                      <p:childTnLst>
                        <p:par>
                          <p:cTn id="272" fill="hold" nodeType="withGroup">
                            <p:stCondLst>
                              <p:cond delay="0"/>
                            </p:stCondLst>
                            <p:childTnLst>
                              <p:par>
                                <p:cTn id="273" presetID="22" presetClass="entr" presetSubtype="4" fill="hold" grpId="0" nodeType="clickEffect">
                                  <p:stCondLst>
                                    <p:cond delay="0"/>
                                  </p:stCondLst>
                                  <p:childTnLst>
                                    <p:set>
                                      <p:cBhvr>
                                        <p:cTn id="274" dur="1" fill="hold">
                                          <p:stCondLst>
                                            <p:cond delay="0"/>
                                          </p:stCondLst>
                                        </p:cTn>
                                        <p:tgtEl>
                                          <p:spTgt spid="147610"/>
                                        </p:tgtEl>
                                        <p:attrNameLst>
                                          <p:attrName>style.visibility</p:attrName>
                                        </p:attrNameLst>
                                      </p:cBhvr>
                                      <p:to>
                                        <p:strVal val="visible"/>
                                      </p:to>
                                    </p:set>
                                    <p:animEffect transition="in" filter="wipe(down)">
                                      <p:cBhvr>
                                        <p:cTn id="275" dur="500"/>
                                        <p:tgtEl>
                                          <p:spTgt spid="147610"/>
                                        </p:tgtEl>
                                      </p:cBhvr>
                                    </p:animEffect>
                                  </p:childTnLst>
                                </p:cTn>
                              </p:par>
                            </p:childTnLst>
                          </p:cTn>
                        </p:par>
                      </p:childTnLst>
                    </p:cTn>
                  </p:par>
                  <p:par>
                    <p:cTn id="276" fill="hold" nodeType="clickPar">
                      <p:stCondLst>
                        <p:cond delay="indefinite"/>
                      </p:stCondLst>
                      <p:childTnLst>
                        <p:par>
                          <p:cTn id="277" fill="hold" nodeType="withGroup">
                            <p:stCondLst>
                              <p:cond delay="0"/>
                            </p:stCondLst>
                            <p:childTnLst>
                              <p:par>
                                <p:cTn id="278" presetID="22" presetClass="entr" presetSubtype="4" fill="hold" grpId="0" nodeType="clickEffect">
                                  <p:stCondLst>
                                    <p:cond delay="0"/>
                                  </p:stCondLst>
                                  <p:childTnLst>
                                    <p:set>
                                      <p:cBhvr>
                                        <p:cTn id="279" dur="1" fill="hold">
                                          <p:stCondLst>
                                            <p:cond delay="0"/>
                                          </p:stCondLst>
                                        </p:cTn>
                                        <p:tgtEl>
                                          <p:spTgt spid="147612"/>
                                        </p:tgtEl>
                                        <p:attrNameLst>
                                          <p:attrName>style.visibility</p:attrName>
                                        </p:attrNameLst>
                                      </p:cBhvr>
                                      <p:to>
                                        <p:strVal val="visible"/>
                                      </p:to>
                                    </p:set>
                                    <p:animEffect transition="in" filter="wipe(down)">
                                      <p:cBhvr>
                                        <p:cTn id="280" dur="500"/>
                                        <p:tgtEl>
                                          <p:spTgt spid="147612"/>
                                        </p:tgtEl>
                                      </p:cBhvr>
                                    </p:animEffec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22" presetClass="entr" presetSubtype="4" fill="hold" grpId="0" nodeType="clickEffect">
                                  <p:stCondLst>
                                    <p:cond delay="0"/>
                                  </p:stCondLst>
                                  <p:childTnLst>
                                    <p:set>
                                      <p:cBhvr>
                                        <p:cTn id="284" dur="1" fill="hold">
                                          <p:stCondLst>
                                            <p:cond delay="0"/>
                                          </p:stCondLst>
                                        </p:cTn>
                                        <p:tgtEl>
                                          <p:spTgt spid="147611"/>
                                        </p:tgtEl>
                                        <p:attrNameLst>
                                          <p:attrName>style.visibility</p:attrName>
                                        </p:attrNameLst>
                                      </p:cBhvr>
                                      <p:to>
                                        <p:strVal val="visible"/>
                                      </p:to>
                                    </p:set>
                                    <p:animEffect transition="in" filter="wipe(down)">
                                      <p:cBhvr>
                                        <p:cTn id="285" dur="500"/>
                                        <p:tgtEl>
                                          <p:spTgt spid="147611"/>
                                        </p:tgtEl>
                                      </p:cBhvr>
                                    </p:animEffect>
                                  </p:childTnLst>
                                </p:cTn>
                              </p:par>
                            </p:childTnLst>
                          </p:cTn>
                        </p:par>
                      </p:childTnLst>
                    </p:cTn>
                  </p:par>
                  <p:par>
                    <p:cTn id="286" fill="hold" nodeType="clickPar">
                      <p:stCondLst>
                        <p:cond delay="indefinite"/>
                      </p:stCondLst>
                      <p:childTnLst>
                        <p:par>
                          <p:cTn id="287" fill="hold" nodeType="withGroup">
                            <p:stCondLst>
                              <p:cond delay="0"/>
                            </p:stCondLst>
                            <p:childTnLst>
                              <p:par>
                                <p:cTn id="288" presetID="22" presetClass="entr" presetSubtype="4" fill="hold" grpId="0" nodeType="clickEffect">
                                  <p:stCondLst>
                                    <p:cond delay="0"/>
                                  </p:stCondLst>
                                  <p:childTnLst>
                                    <p:set>
                                      <p:cBhvr>
                                        <p:cTn id="289" dur="1" fill="hold">
                                          <p:stCondLst>
                                            <p:cond delay="0"/>
                                          </p:stCondLst>
                                        </p:cTn>
                                        <p:tgtEl>
                                          <p:spTgt spid="147613"/>
                                        </p:tgtEl>
                                        <p:attrNameLst>
                                          <p:attrName>style.visibility</p:attrName>
                                        </p:attrNameLst>
                                      </p:cBhvr>
                                      <p:to>
                                        <p:strVal val="visible"/>
                                      </p:to>
                                    </p:set>
                                    <p:animEffect transition="in" filter="wipe(down)">
                                      <p:cBhvr>
                                        <p:cTn id="290" dur="500"/>
                                        <p:tgtEl>
                                          <p:spTgt spid="147613"/>
                                        </p:tgtEl>
                                      </p:cBhvr>
                                    </p:animEffect>
                                  </p:childTnLst>
                                </p:cTn>
                              </p:par>
                            </p:childTnLst>
                          </p:cTn>
                        </p:par>
                      </p:childTnLst>
                    </p:cTn>
                  </p:par>
                  <p:par>
                    <p:cTn id="291" fill="hold" nodeType="clickPar">
                      <p:stCondLst>
                        <p:cond delay="indefinite"/>
                      </p:stCondLst>
                      <p:childTnLst>
                        <p:par>
                          <p:cTn id="292" fill="hold" nodeType="withGroup">
                            <p:stCondLst>
                              <p:cond delay="0"/>
                            </p:stCondLst>
                            <p:childTnLst>
                              <p:par>
                                <p:cTn id="293" presetID="22" presetClass="entr" presetSubtype="4" fill="hold" grpId="0" nodeType="clickEffect">
                                  <p:stCondLst>
                                    <p:cond delay="0"/>
                                  </p:stCondLst>
                                  <p:childTnLst>
                                    <p:set>
                                      <p:cBhvr>
                                        <p:cTn id="294" dur="1" fill="hold">
                                          <p:stCondLst>
                                            <p:cond delay="0"/>
                                          </p:stCondLst>
                                        </p:cTn>
                                        <p:tgtEl>
                                          <p:spTgt spid="147614"/>
                                        </p:tgtEl>
                                        <p:attrNameLst>
                                          <p:attrName>style.visibility</p:attrName>
                                        </p:attrNameLst>
                                      </p:cBhvr>
                                      <p:to>
                                        <p:strVal val="visible"/>
                                      </p:to>
                                    </p:set>
                                    <p:animEffect transition="in" filter="wipe(down)">
                                      <p:cBhvr>
                                        <p:cTn id="295" dur="500"/>
                                        <p:tgtEl>
                                          <p:spTgt spid="147614"/>
                                        </p:tgtEl>
                                      </p:cBhvr>
                                    </p:animEffect>
                                  </p:childTnLst>
                                </p:cTn>
                              </p:par>
                              <p:par>
                                <p:cTn id="296" presetID="22" presetClass="entr" presetSubtype="4" fill="hold" grpId="0" nodeType="withEffect">
                                  <p:stCondLst>
                                    <p:cond delay="0"/>
                                  </p:stCondLst>
                                  <p:childTnLst>
                                    <p:set>
                                      <p:cBhvr>
                                        <p:cTn id="297" dur="1" fill="hold">
                                          <p:stCondLst>
                                            <p:cond delay="0"/>
                                          </p:stCondLst>
                                        </p:cTn>
                                        <p:tgtEl>
                                          <p:spTgt spid="147615"/>
                                        </p:tgtEl>
                                        <p:attrNameLst>
                                          <p:attrName>style.visibility</p:attrName>
                                        </p:attrNameLst>
                                      </p:cBhvr>
                                      <p:to>
                                        <p:strVal val="visible"/>
                                      </p:to>
                                    </p:set>
                                    <p:animEffect transition="in" filter="wipe(down)">
                                      <p:cBhvr>
                                        <p:cTn id="298" dur="500"/>
                                        <p:tgtEl>
                                          <p:spTgt spid="147615"/>
                                        </p:tgtEl>
                                      </p:cBhvr>
                                    </p:animEffect>
                                  </p:childTnLst>
                                </p:cTn>
                              </p:par>
                              <p:par>
                                <p:cTn id="299" presetID="22" presetClass="entr" presetSubtype="4" fill="hold" grpId="0" nodeType="withEffect">
                                  <p:stCondLst>
                                    <p:cond delay="0"/>
                                  </p:stCondLst>
                                  <p:childTnLst>
                                    <p:set>
                                      <p:cBhvr>
                                        <p:cTn id="300" dur="1" fill="hold">
                                          <p:stCondLst>
                                            <p:cond delay="0"/>
                                          </p:stCondLst>
                                        </p:cTn>
                                        <p:tgtEl>
                                          <p:spTgt spid="147616"/>
                                        </p:tgtEl>
                                        <p:attrNameLst>
                                          <p:attrName>style.visibility</p:attrName>
                                        </p:attrNameLst>
                                      </p:cBhvr>
                                      <p:to>
                                        <p:strVal val="visible"/>
                                      </p:to>
                                    </p:set>
                                    <p:animEffect transition="in" filter="wipe(down)">
                                      <p:cBhvr>
                                        <p:cTn id="301" dur="500"/>
                                        <p:tgtEl>
                                          <p:spTgt spid="147616"/>
                                        </p:tgtEl>
                                      </p:cBhvr>
                                    </p:animEffect>
                                  </p:childTnLst>
                                </p:cTn>
                              </p:par>
                              <p:par>
                                <p:cTn id="302" presetID="22" presetClass="entr" presetSubtype="4" fill="hold" grpId="0" nodeType="withEffect">
                                  <p:stCondLst>
                                    <p:cond delay="0"/>
                                  </p:stCondLst>
                                  <p:childTnLst>
                                    <p:set>
                                      <p:cBhvr>
                                        <p:cTn id="303" dur="1" fill="hold">
                                          <p:stCondLst>
                                            <p:cond delay="0"/>
                                          </p:stCondLst>
                                        </p:cTn>
                                        <p:tgtEl>
                                          <p:spTgt spid="147617"/>
                                        </p:tgtEl>
                                        <p:attrNameLst>
                                          <p:attrName>style.visibility</p:attrName>
                                        </p:attrNameLst>
                                      </p:cBhvr>
                                      <p:to>
                                        <p:strVal val="visible"/>
                                      </p:to>
                                    </p:set>
                                    <p:animEffect transition="in" filter="wipe(down)">
                                      <p:cBhvr>
                                        <p:cTn id="304" dur="500"/>
                                        <p:tgtEl>
                                          <p:spTgt spid="147617"/>
                                        </p:tgtEl>
                                      </p:cBhvr>
                                    </p:animEffect>
                                  </p:childTnLst>
                                </p:cTn>
                              </p:par>
                              <p:par>
                                <p:cTn id="305" presetID="22" presetClass="entr" presetSubtype="4" fill="hold" nodeType="withEffect">
                                  <p:stCondLst>
                                    <p:cond delay="0"/>
                                  </p:stCondLst>
                                  <p:childTnLst>
                                    <p:set>
                                      <p:cBhvr>
                                        <p:cTn id="306" dur="1" fill="hold">
                                          <p:stCondLst>
                                            <p:cond delay="0"/>
                                          </p:stCondLst>
                                        </p:cTn>
                                        <p:tgtEl>
                                          <p:spTgt spid="147618"/>
                                        </p:tgtEl>
                                        <p:attrNameLst>
                                          <p:attrName>style.visibility</p:attrName>
                                        </p:attrNameLst>
                                      </p:cBhvr>
                                      <p:to>
                                        <p:strVal val="visible"/>
                                      </p:to>
                                    </p:set>
                                    <p:animEffect transition="in" filter="wipe(down)">
                                      <p:cBhvr>
                                        <p:cTn id="307" dur="500"/>
                                        <p:tgtEl>
                                          <p:spTgt spid="147618"/>
                                        </p:tgtEl>
                                      </p:cBhvr>
                                    </p:animEffect>
                                  </p:childTnLst>
                                </p:cTn>
                              </p:par>
                              <p:par>
                                <p:cTn id="308" presetID="22" presetClass="entr" presetSubtype="4" fill="hold" grpId="0" nodeType="withEffect">
                                  <p:stCondLst>
                                    <p:cond delay="0"/>
                                  </p:stCondLst>
                                  <p:childTnLst>
                                    <p:set>
                                      <p:cBhvr>
                                        <p:cTn id="309" dur="1" fill="hold">
                                          <p:stCondLst>
                                            <p:cond delay="0"/>
                                          </p:stCondLst>
                                        </p:cTn>
                                        <p:tgtEl>
                                          <p:spTgt spid="147633"/>
                                        </p:tgtEl>
                                        <p:attrNameLst>
                                          <p:attrName>style.visibility</p:attrName>
                                        </p:attrNameLst>
                                      </p:cBhvr>
                                      <p:to>
                                        <p:strVal val="visible"/>
                                      </p:to>
                                    </p:set>
                                    <p:animEffect transition="in" filter="wipe(down)">
                                      <p:cBhvr>
                                        <p:cTn id="310" dur="500"/>
                                        <p:tgtEl>
                                          <p:spTgt spid="147633"/>
                                        </p:tgtEl>
                                      </p:cBhvr>
                                    </p:animEffect>
                                  </p:childTnLst>
                                </p:cTn>
                              </p:par>
                              <p:par>
                                <p:cTn id="311" presetID="22" presetClass="entr" presetSubtype="4" fill="hold" grpId="0" nodeType="withEffect">
                                  <p:stCondLst>
                                    <p:cond delay="0"/>
                                  </p:stCondLst>
                                  <p:childTnLst>
                                    <p:set>
                                      <p:cBhvr>
                                        <p:cTn id="312" dur="1" fill="hold">
                                          <p:stCondLst>
                                            <p:cond delay="0"/>
                                          </p:stCondLst>
                                        </p:cTn>
                                        <p:tgtEl>
                                          <p:spTgt spid="147634"/>
                                        </p:tgtEl>
                                        <p:attrNameLst>
                                          <p:attrName>style.visibility</p:attrName>
                                        </p:attrNameLst>
                                      </p:cBhvr>
                                      <p:to>
                                        <p:strVal val="visible"/>
                                      </p:to>
                                    </p:set>
                                    <p:animEffect transition="in" filter="wipe(down)">
                                      <p:cBhvr>
                                        <p:cTn id="313" dur="500"/>
                                        <p:tgtEl>
                                          <p:spTgt spid="147634"/>
                                        </p:tgtEl>
                                      </p:cBhvr>
                                    </p:animEffect>
                                  </p:childTnLst>
                                </p:cTn>
                              </p:par>
                              <p:par>
                                <p:cTn id="314" presetID="22" presetClass="entr" presetSubtype="4" fill="hold" grpId="0" nodeType="withEffect">
                                  <p:stCondLst>
                                    <p:cond delay="0"/>
                                  </p:stCondLst>
                                  <p:childTnLst>
                                    <p:set>
                                      <p:cBhvr>
                                        <p:cTn id="315" dur="1" fill="hold">
                                          <p:stCondLst>
                                            <p:cond delay="0"/>
                                          </p:stCondLst>
                                        </p:cTn>
                                        <p:tgtEl>
                                          <p:spTgt spid="147635"/>
                                        </p:tgtEl>
                                        <p:attrNameLst>
                                          <p:attrName>style.visibility</p:attrName>
                                        </p:attrNameLst>
                                      </p:cBhvr>
                                      <p:to>
                                        <p:strVal val="visible"/>
                                      </p:to>
                                    </p:set>
                                    <p:animEffect transition="in" filter="wipe(down)">
                                      <p:cBhvr>
                                        <p:cTn id="316" dur="500"/>
                                        <p:tgtEl>
                                          <p:spTgt spid="147635"/>
                                        </p:tgtEl>
                                      </p:cBhvr>
                                    </p:animEffect>
                                  </p:childTnLst>
                                </p:cTn>
                              </p:par>
                              <p:par>
                                <p:cTn id="317" presetID="22" presetClass="entr" presetSubtype="4" fill="hold" grpId="0" nodeType="withEffect">
                                  <p:stCondLst>
                                    <p:cond delay="0"/>
                                  </p:stCondLst>
                                  <p:childTnLst>
                                    <p:set>
                                      <p:cBhvr>
                                        <p:cTn id="318" dur="1" fill="hold">
                                          <p:stCondLst>
                                            <p:cond delay="0"/>
                                          </p:stCondLst>
                                        </p:cTn>
                                        <p:tgtEl>
                                          <p:spTgt spid="147636"/>
                                        </p:tgtEl>
                                        <p:attrNameLst>
                                          <p:attrName>style.visibility</p:attrName>
                                        </p:attrNameLst>
                                      </p:cBhvr>
                                      <p:to>
                                        <p:strVal val="visible"/>
                                      </p:to>
                                    </p:set>
                                    <p:animEffect transition="in" filter="wipe(down)">
                                      <p:cBhvr>
                                        <p:cTn id="319" dur="500"/>
                                        <p:tgtEl>
                                          <p:spTgt spid="147636"/>
                                        </p:tgtEl>
                                      </p:cBhvr>
                                    </p:animEffect>
                                  </p:childTnLst>
                                </p:cTn>
                              </p:par>
                              <p:par>
                                <p:cTn id="320" presetID="22" presetClass="entr" presetSubtype="4" fill="hold" grpId="0" nodeType="withEffect">
                                  <p:stCondLst>
                                    <p:cond delay="0"/>
                                  </p:stCondLst>
                                  <p:childTnLst>
                                    <p:set>
                                      <p:cBhvr>
                                        <p:cTn id="321" dur="1" fill="hold">
                                          <p:stCondLst>
                                            <p:cond delay="0"/>
                                          </p:stCondLst>
                                        </p:cTn>
                                        <p:tgtEl>
                                          <p:spTgt spid="147637"/>
                                        </p:tgtEl>
                                        <p:attrNameLst>
                                          <p:attrName>style.visibility</p:attrName>
                                        </p:attrNameLst>
                                      </p:cBhvr>
                                      <p:to>
                                        <p:strVal val="visible"/>
                                      </p:to>
                                    </p:set>
                                    <p:animEffect transition="in" filter="wipe(down)">
                                      <p:cBhvr>
                                        <p:cTn id="322" dur="500"/>
                                        <p:tgtEl>
                                          <p:spTgt spid="147637"/>
                                        </p:tgtEl>
                                      </p:cBhvr>
                                    </p:animEffect>
                                  </p:childTnLst>
                                </p:cTn>
                              </p:par>
                              <p:par>
                                <p:cTn id="323" presetID="22" presetClass="entr" presetSubtype="4" fill="hold" grpId="0" nodeType="withEffect">
                                  <p:stCondLst>
                                    <p:cond delay="0"/>
                                  </p:stCondLst>
                                  <p:childTnLst>
                                    <p:set>
                                      <p:cBhvr>
                                        <p:cTn id="324" dur="1" fill="hold">
                                          <p:stCondLst>
                                            <p:cond delay="0"/>
                                          </p:stCondLst>
                                        </p:cTn>
                                        <p:tgtEl>
                                          <p:spTgt spid="147638"/>
                                        </p:tgtEl>
                                        <p:attrNameLst>
                                          <p:attrName>style.visibility</p:attrName>
                                        </p:attrNameLst>
                                      </p:cBhvr>
                                      <p:to>
                                        <p:strVal val="visible"/>
                                      </p:to>
                                    </p:set>
                                    <p:animEffect transition="in" filter="wipe(down)">
                                      <p:cBhvr>
                                        <p:cTn id="325" dur="500"/>
                                        <p:tgtEl>
                                          <p:spTgt spid="147638"/>
                                        </p:tgtEl>
                                      </p:cBhvr>
                                    </p:animEffect>
                                  </p:childTnLst>
                                </p:cTn>
                              </p:par>
                              <p:par>
                                <p:cTn id="326" presetID="22" presetClass="entr" presetSubtype="4" fill="hold" grpId="0" nodeType="withEffect">
                                  <p:stCondLst>
                                    <p:cond delay="0"/>
                                  </p:stCondLst>
                                  <p:childTnLst>
                                    <p:set>
                                      <p:cBhvr>
                                        <p:cTn id="327" dur="1" fill="hold">
                                          <p:stCondLst>
                                            <p:cond delay="0"/>
                                          </p:stCondLst>
                                        </p:cTn>
                                        <p:tgtEl>
                                          <p:spTgt spid="147639"/>
                                        </p:tgtEl>
                                        <p:attrNameLst>
                                          <p:attrName>style.visibility</p:attrName>
                                        </p:attrNameLst>
                                      </p:cBhvr>
                                      <p:to>
                                        <p:strVal val="visible"/>
                                      </p:to>
                                    </p:set>
                                    <p:animEffect transition="in" filter="wipe(down)">
                                      <p:cBhvr>
                                        <p:cTn id="328" dur="500"/>
                                        <p:tgtEl>
                                          <p:spTgt spid="147639"/>
                                        </p:tgtEl>
                                      </p:cBhvr>
                                    </p:animEffect>
                                  </p:childTnLst>
                                </p:cTn>
                              </p:par>
                            </p:childTnLst>
                          </p:cTn>
                        </p:par>
                      </p:childTnLst>
                    </p:cTn>
                  </p:par>
                  <p:par>
                    <p:cTn id="329" fill="hold" nodeType="clickPar">
                      <p:stCondLst>
                        <p:cond delay="indefinite"/>
                      </p:stCondLst>
                      <p:childTnLst>
                        <p:par>
                          <p:cTn id="330" fill="hold" nodeType="withGroup">
                            <p:stCondLst>
                              <p:cond delay="0"/>
                            </p:stCondLst>
                            <p:childTnLst>
                              <p:par>
                                <p:cTn id="331" presetID="22" presetClass="entr" presetSubtype="4" fill="hold" grpId="0" nodeType="clickEffect">
                                  <p:stCondLst>
                                    <p:cond delay="0"/>
                                  </p:stCondLst>
                                  <p:childTnLst>
                                    <p:set>
                                      <p:cBhvr>
                                        <p:cTn id="332" dur="1" fill="hold">
                                          <p:stCondLst>
                                            <p:cond delay="0"/>
                                          </p:stCondLst>
                                        </p:cTn>
                                        <p:tgtEl>
                                          <p:spTgt spid="147640"/>
                                        </p:tgtEl>
                                        <p:attrNameLst>
                                          <p:attrName>style.visibility</p:attrName>
                                        </p:attrNameLst>
                                      </p:cBhvr>
                                      <p:to>
                                        <p:strVal val="visible"/>
                                      </p:to>
                                    </p:set>
                                    <p:animEffect transition="in" filter="wipe(down)">
                                      <p:cBhvr>
                                        <p:cTn id="333" dur="500"/>
                                        <p:tgtEl>
                                          <p:spTgt spid="147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82" grpId="0" animBg="1"/>
      <p:bldP spid="147483" grpId="0"/>
      <p:bldP spid="147484" grpId="0"/>
      <p:bldP spid="147485" grpId="0"/>
      <p:bldP spid="147486" grpId="0"/>
      <p:bldP spid="147487" grpId="0"/>
      <p:bldP spid="147488" grpId="0"/>
      <p:bldP spid="147504" grpId="0"/>
      <p:bldP spid="147505" grpId="0" animBg="1"/>
      <p:bldP spid="147506" grpId="0" animBg="1"/>
      <p:bldP spid="147507" grpId="0" animBg="1"/>
      <p:bldP spid="147508" grpId="0" animBg="1"/>
      <p:bldP spid="147509" grpId="0" animBg="1"/>
      <p:bldP spid="147510" grpId="0" animBg="1"/>
      <p:bldP spid="147511" grpId="0" animBg="1"/>
      <p:bldP spid="147512" grpId="0"/>
      <p:bldP spid="147513" grpId="0" animBg="1"/>
      <p:bldP spid="147514" grpId="0"/>
      <p:bldP spid="147515" grpId="0"/>
      <p:bldP spid="147516" grpId="0"/>
      <p:bldP spid="147517" grpId="0"/>
      <p:bldP spid="147518" grpId="0"/>
      <p:bldP spid="147519" grpId="0"/>
      <p:bldP spid="147535" grpId="0"/>
      <p:bldP spid="147536" grpId="0" animBg="1"/>
      <p:bldP spid="147537" grpId="0" animBg="1"/>
      <p:bldP spid="147538" grpId="0" animBg="1"/>
      <p:bldP spid="147539" grpId="0" animBg="1"/>
      <p:bldP spid="147540" grpId="0" animBg="1"/>
      <p:bldP spid="147541" grpId="0" animBg="1"/>
      <p:bldP spid="147542" grpId="0"/>
      <p:bldP spid="147543" grpId="0" animBg="1"/>
      <p:bldP spid="147544" grpId="0" animBg="1"/>
      <p:bldP spid="147545" grpId="0" animBg="1"/>
      <p:bldP spid="147546" grpId="0" animBg="1"/>
      <p:bldP spid="147547" grpId="0"/>
      <p:bldP spid="147548" grpId="0"/>
      <p:bldP spid="147549" grpId="0"/>
      <p:bldP spid="147550" grpId="0"/>
      <p:bldP spid="147551" grpId="0"/>
      <p:bldP spid="147552" grpId="0"/>
      <p:bldP spid="147568" grpId="0"/>
      <p:bldP spid="147569" grpId="0" animBg="1"/>
      <p:bldP spid="147570" grpId="0" animBg="1"/>
      <p:bldP spid="147571" grpId="0" animBg="1"/>
      <p:bldP spid="147572" grpId="0" animBg="1"/>
      <p:bldP spid="147573" grpId="0" animBg="1"/>
      <p:bldP spid="147574" grpId="0" animBg="1"/>
      <p:bldP spid="147575" grpId="0"/>
      <p:bldP spid="147576" grpId="0" animBg="1"/>
      <p:bldP spid="147577" grpId="0" animBg="1"/>
      <p:bldP spid="147578" grpId="0" animBg="1"/>
      <p:bldP spid="147579" grpId="0" animBg="1"/>
      <p:bldP spid="147580" grpId="0" animBg="1"/>
      <p:bldP spid="147583" grpId="0" animBg="1"/>
      <p:bldP spid="147584" grpId="0"/>
      <p:bldP spid="147585" grpId="0"/>
      <p:bldP spid="147586" grpId="0"/>
      <p:bldP spid="147602" grpId="0"/>
      <p:bldP spid="147603" grpId="0" animBg="1"/>
      <p:bldP spid="147604" grpId="0" animBg="1"/>
      <p:bldP spid="147605" grpId="0"/>
      <p:bldP spid="147606" grpId="0" animBg="1"/>
      <p:bldP spid="147607" grpId="0" animBg="1"/>
      <p:bldP spid="147608" grpId="0" animBg="1"/>
      <p:bldP spid="147609" grpId="0" animBg="1"/>
      <p:bldP spid="147610" grpId="0" animBg="1"/>
      <p:bldP spid="147611" grpId="0" animBg="1"/>
      <p:bldP spid="147612" grpId="0" animBg="1"/>
      <p:bldP spid="147613" grpId="0" animBg="1"/>
      <p:bldP spid="147614" grpId="0" animBg="1"/>
      <p:bldP spid="147615" grpId="0"/>
      <p:bldP spid="147616" grpId="0"/>
      <p:bldP spid="147617" grpId="0"/>
      <p:bldP spid="147633" grpId="0"/>
      <p:bldP spid="147634" grpId="0" animBg="1"/>
      <p:bldP spid="147635" grpId="0" animBg="1"/>
      <p:bldP spid="147636" grpId="0"/>
      <p:bldP spid="147637" grpId="0" animBg="1"/>
      <p:bldP spid="147638" grpId="0" animBg="1"/>
      <p:bldP spid="147639" grpId="0" animBg="1"/>
      <p:bldP spid="147640"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79388" y="115888"/>
            <a:ext cx="2663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算法说明：</a:t>
            </a:r>
          </a:p>
        </p:txBody>
      </p:sp>
      <p:sp>
        <p:nvSpPr>
          <p:cNvPr id="47107" name="Rectangle 3"/>
          <p:cNvSpPr>
            <a:spLocks noChangeArrowheads="1"/>
          </p:cNvSpPr>
          <p:nvPr/>
        </p:nvSpPr>
        <p:spPr bwMode="auto">
          <a:xfrm>
            <a:off x="179388" y="90805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ea typeface="楷体_GB2312" pitchFamily="49" charset="-122"/>
              </a:rPr>
              <a:t>1. </a:t>
            </a:r>
            <a:r>
              <a:rPr lang="zh-CN" altLang="en-US" sz="3200" b="1">
                <a:ea typeface="楷体_GB2312" pitchFamily="49" charset="-122"/>
              </a:rPr>
              <a:t>每一趟起泡排序都是将待排序序列中最大的关键字移动到最后一个记录的位置上。</a:t>
            </a:r>
          </a:p>
        </p:txBody>
      </p:sp>
      <p:sp>
        <p:nvSpPr>
          <p:cNvPr id="47108" name="Rectangle 4"/>
          <p:cNvSpPr>
            <a:spLocks noChangeArrowheads="1"/>
          </p:cNvSpPr>
          <p:nvPr/>
        </p:nvSpPr>
        <p:spPr bwMode="auto">
          <a:xfrm>
            <a:off x="250825" y="2276475"/>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ea typeface="楷体_GB2312" pitchFamily="49" charset="-122"/>
              </a:rPr>
              <a:t>2. </a:t>
            </a:r>
            <a:r>
              <a:rPr lang="zh-CN" altLang="en-US" sz="3200" b="1">
                <a:ea typeface="楷体_GB2312" pitchFamily="49" charset="-122"/>
              </a:rPr>
              <a:t>起泡排序的结束条件为：</a:t>
            </a:r>
          </a:p>
          <a:p>
            <a:r>
              <a:rPr lang="zh-CN" altLang="en-US" sz="3200" b="1">
                <a:ea typeface="楷体_GB2312" pitchFamily="49" charset="-122"/>
              </a:rPr>
              <a:t>         最后一趟没有进行“记录交换”。</a:t>
            </a:r>
          </a:p>
        </p:txBody>
      </p:sp>
    </p:spTree>
  </p:cSld>
  <p:clrMapOvr>
    <a:masterClrMapping/>
  </p:clrMapOvr>
  <p:transition>
    <p:pull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ext Box 3"/>
          <p:cNvSpPr txBox="1">
            <a:spLocks noChangeArrowheads="1"/>
          </p:cNvSpPr>
          <p:nvPr/>
        </p:nvSpPr>
        <p:spPr bwMode="auto">
          <a:xfrm>
            <a:off x="250825" y="357188"/>
            <a:ext cx="8675688" cy="602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15000"/>
              </a:lnSpc>
            </a:pPr>
            <a:r>
              <a:rPr lang="en-US" altLang="zh-CN" sz="2800" b="1">
                <a:ea typeface="楷体_GB2312" pitchFamily="49" charset="-122"/>
              </a:rPr>
              <a:t>void BubbleSort(Elem R[ ], int n) {</a:t>
            </a:r>
          </a:p>
          <a:p>
            <a:pPr eaLnBrk="1" hangingPunct="1">
              <a:lnSpc>
                <a:spcPct val="115000"/>
              </a:lnSpc>
            </a:pPr>
            <a:r>
              <a:rPr lang="en-US" altLang="zh-CN" sz="2800" b="1">
                <a:solidFill>
                  <a:srgbClr val="006600"/>
                </a:solidFill>
                <a:ea typeface="楷体_GB2312" pitchFamily="49" charset="-122"/>
              </a:rPr>
              <a:t> bool </a:t>
            </a:r>
            <a:r>
              <a:rPr lang="en-US" altLang="zh-CN" sz="2800" b="1">
                <a:solidFill>
                  <a:srgbClr val="006600"/>
                </a:solidFill>
                <a:ea typeface="楷体_GB2312" pitchFamily="49" charset="-122"/>
                <a:cs typeface="Courier New" pitchFamily="49" charset="0"/>
              </a:rPr>
              <a:t>exchange</a:t>
            </a:r>
            <a:r>
              <a:rPr lang="en-US" altLang="zh-CN" sz="2800" b="1">
                <a:solidFill>
                  <a:srgbClr val="006600"/>
                </a:solidFill>
                <a:ea typeface="楷体_GB2312" pitchFamily="49" charset="-122"/>
              </a:rPr>
              <a:t>;</a:t>
            </a:r>
          </a:p>
          <a:p>
            <a:pPr eaLnBrk="1" hangingPunct="1">
              <a:lnSpc>
                <a:spcPct val="115000"/>
              </a:lnSpc>
            </a:pPr>
            <a:r>
              <a:rPr lang="en-US" altLang="zh-CN" sz="2800" b="1">
                <a:ea typeface="楷体_GB2312" pitchFamily="49" charset="-122"/>
              </a:rPr>
              <a:t> </a:t>
            </a:r>
            <a:r>
              <a:rPr lang="en-US" altLang="zh-CN" sz="2800" b="1">
                <a:solidFill>
                  <a:srgbClr val="FF0000"/>
                </a:solidFill>
                <a:ea typeface="楷体_GB2312" pitchFamily="49" charset="-122"/>
              </a:rPr>
              <a:t>for( i=n; i&gt;1; i--) { </a:t>
            </a:r>
          </a:p>
          <a:p>
            <a:pPr eaLnBrk="1" hangingPunct="1">
              <a:lnSpc>
                <a:spcPct val="115000"/>
              </a:lnSpc>
            </a:pPr>
            <a:r>
              <a:rPr lang="en-US" altLang="zh-CN" sz="2800" b="1">
                <a:solidFill>
                  <a:srgbClr val="FF0000"/>
                </a:solidFill>
                <a:ea typeface="楷体_GB2312" pitchFamily="49" charset="-122"/>
              </a:rPr>
              <a:t>   </a:t>
            </a:r>
            <a:r>
              <a:rPr lang="en-US" altLang="zh-CN" sz="2800" b="1">
                <a:solidFill>
                  <a:srgbClr val="006600"/>
                </a:solidFill>
                <a:ea typeface="楷体_GB2312" pitchFamily="49" charset="-122"/>
              </a:rPr>
              <a:t>exchange = false;</a:t>
            </a:r>
          </a:p>
          <a:p>
            <a:pPr eaLnBrk="1" hangingPunct="1">
              <a:lnSpc>
                <a:spcPct val="115000"/>
              </a:lnSpc>
            </a:pPr>
            <a:r>
              <a:rPr lang="en-US" altLang="zh-CN" sz="2800" b="1">
                <a:solidFill>
                  <a:srgbClr val="006600"/>
                </a:solidFill>
                <a:ea typeface="楷体_GB2312" pitchFamily="49" charset="-122"/>
              </a:rPr>
              <a:t>  </a:t>
            </a:r>
            <a:r>
              <a:rPr lang="en-US" altLang="zh-CN" sz="2800" b="1">
                <a:solidFill>
                  <a:srgbClr val="000099"/>
                </a:solidFill>
                <a:ea typeface="楷体_GB2312" pitchFamily="49" charset="-122"/>
              </a:rPr>
              <a:t>for (j = 1</a:t>
            </a:r>
            <a:r>
              <a:rPr lang="en-US" altLang="zh-CN" sz="2800" b="1">
                <a:solidFill>
                  <a:srgbClr val="0000FF"/>
                </a:solidFill>
                <a:ea typeface="楷体_GB2312" pitchFamily="49" charset="-122"/>
              </a:rPr>
              <a:t>;  j &lt; i;</a:t>
            </a:r>
            <a:r>
              <a:rPr lang="en-US" altLang="zh-CN" sz="2800" b="1">
                <a:solidFill>
                  <a:srgbClr val="000099"/>
                </a:solidFill>
                <a:ea typeface="楷体_GB2312" pitchFamily="49" charset="-122"/>
              </a:rPr>
              <a:t>  j++)//</a:t>
            </a:r>
            <a:r>
              <a:rPr lang="zh-CN" altLang="en-US" sz="2800" b="1">
                <a:solidFill>
                  <a:srgbClr val="000099"/>
                </a:solidFill>
                <a:ea typeface="楷体_GB2312" pitchFamily="49" charset="-122"/>
              </a:rPr>
              <a:t>每趟需要比较的元素对的个数</a:t>
            </a:r>
            <a:endParaRPr lang="zh-CN" altLang="en-US" sz="2800" b="1">
              <a:solidFill>
                <a:srgbClr val="FF0000"/>
              </a:solidFill>
              <a:ea typeface="楷体_GB2312" pitchFamily="49" charset="-122"/>
            </a:endParaRPr>
          </a:p>
          <a:p>
            <a:pPr eaLnBrk="1" hangingPunct="1"/>
            <a:r>
              <a:rPr lang="zh-CN" altLang="en-US" sz="2800" b="1">
                <a:solidFill>
                  <a:srgbClr val="FF0000"/>
                </a:solidFill>
                <a:ea typeface="楷体_GB2312" pitchFamily="49" charset="-122"/>
              </a:rPr>
              <a:t>         </a:t>
            </a:r>
            <a:r>
              <a:rPr lang="en-US" altLang="zh-CN" sz="2800" b="1">
                <a:solidFill>
                  <a:srgbClr val="840C26"/>
                </a:solidFill>
                <a:ea typeface="楷体_GB2312" pitchFamily="49" charset="-122"/>
              </a:rPr>
              <a:t>if (R[j+1].key &lt; R[j].key)</a:t>
            </a:r>
            <a:r>
              <a:rPr lang="en-US" altLang="zh-CN" sz="2800" b="1">
                <a:ea typeface="楷体_GB2312" pitchFamily="49" charset="-122"/>
              </a:rPr>
              <a:t> </a:t>
            </a:r>
            <a:r>
              <a:rPr lang="en-US" altLang="zh-CN" sz="2800" b="1">
                <a:solidFill>
                  <a:srgbClr val="840C26"/>
                </a:solidFill>
                <a:ea typeface="楷体_GB2312" pitchFamily="49" charset="-122"/>
              </a:rPr>
              <a:t>{ </a:t>
            </a:r>
            <a:endParaRPr lang="en-US" altLang="zh-CN" sz="2800" b="1">
              <a:ea typeface="楷体_GB2312" pitchFamily="49" charset="-122"/>
            </a:endParaRPr>
          </a:p>
          <a:p>
            <a:pPr eaLnBrk="1" hangingPunct="1"/>
            <a:r>
              <a:rPr lang="en-US" altLang="zh-CN" sz="2800" b="1">
                <a:ea typeface="楷体_GB2312" pitchFamily="49" charset="-122"/>
              </a:rPr>
              <a:t>	        </a:t>
            </a:r>
            <a:r>
              <a:rPr lang="en-US" altLang="zh-CN" sz="2800" b="1">
                <a:solidFill>
                  <a:srgbClr val="840C26"/>
                </a:solidFill>
                <a:ea typeface="楷体_GB2312" pitchFamily="49" charset="-122"/>
              </a:rPr>
              <a:t>swap(R[j], R[j+1]);</a:t>
            </a:r>
            <a:endParaRPr lang="en-US" altLang="zh-CN" sz="2800" b="1">
              <a:ea typeface="楷体_GB2312" pitchFamily="49" charset="-122"/>
            </a:endParaRPr>
          </a:p>
          <a:p>
            <a:pPr eaLnBrk="1" hangingPunct="1"/>
            <a:r>
              <a:rPr lang="en-US" altLang="zh-CN" sz="2800" b="1">
                <a:ea typeface="楷体_GB2312" pitchFamily="49" charset="-122"/>
              </a:rPr>
              <a:t>	        </a:t>
            </a:r>
            <a:r>
              <a:rPr lang="en-US" altLang="zh-CN" sz="2800" b="1">
                <a:solidFill>
                  <a:srgbClr val="006600"/>
                </a:solidFill>
                <a:ea typeface="楷体_GB2312" pitchFamily="49" charset="-122"/>
              </a:rPr>
              <a:t>exchange = true; //</a:t>
            </a:r>
            <a:r>
              <a:rPr lang="zh-CN" altLang="en-US" sz="2800" b="1">
                <a:solidFill>
                  <a:srgbClr val="006600"/>
                </a:solidFill>
                <a:ea typeface="楷体_GB2312" pitchFamily="49" charset="-122"/>
              </a:rPr>
              <a:t>进行交换的记录位置</a:t>
            </a:r>
            <a:endParaRPr lang="zh-CN" altLang="en-US" sz="2800" b="1">
              <a:ea typeface="楷体_GB2312" pitchFamily="49" charset="-122"/>
            </a:endParaRPr>
          </a:p>
          <a:p>
            <a:pPr eaLnBrk="1" hangingPunct="1"/>
            <a:r>
              <a:rPr lang="zh-CN" altLang="en-US" sz="2800" b="1">
                <a:ea typeface="楷体_GB2312" pitchFamily="49" charset="-122"/>
              </a:rPr>
              <a:t>                </a:t>
            </a:r>
            <a:r>
              <a:rPr lang="en-US" altLang="zh-CN" sz="2800" b="1">
                <a:solidFill>
                  <a:srgbClr val="840C26"/>
                </a:solidFill>
                <a:ea typeface="楷体_GB2312" pitchFamily="49" charset="-122"/>
              </a:rPr>
              <a:t>}</a:t>
            </a:r>
            <a:r>
              <a:rPr lang="en-US" altLang="zh-CN" sz="2800" b="1">
                <a:ea typeface="楷体_GB2312" pitchFamily="49" charset="-122"/>
              </a:rPr>
              <a:t> </a:t>
            </a:r>
            <a:r>
              <a:rPr lang="en-US" altLang="zh-CN" sz="2800" b="1">
                <a:solidFill>
                  <a:srgbClr val="993300"/>
                </a:solidFill>
                <a:ea typeface="楷体_GB2312" pitchFamily="49" charset="-122"/>
              </a:rPr>
              <a:t>//if</a:t>
            </a:r>
            <a:r>
              <a:rPr lang="en-US" altLang="zh-CN" sz="2800" b="1">
                <a:solidFill>
                  <a:srgbClr val="FF6600"/>
                </a:solidFill>
                <a:ea typeface="楷体_GB2312" pitchFamily="49" charset="-122"/>
              </a:rPr>
              <a:t>   </a:t>
            </a:r>
          </a:p>
          <a:p>
            <a:pPr eaLnBrk="1" hangingPunct="1"/>
            <a:r>
              <a:rPr lang="en-US" altLang="zh-CN" sz="2800" b="1">
                <a:solidFill>
                  <a:srgbClr val="FEE8F7"/>
                </a:solidFill>
                <a:ea typeface="楷体_GB2312" pitchFamily="49" charset="-122"/>
              </a:rPr>
              <a:t>         </a:t>
            </a:r>
            <a:r>
              <a:rPr lang="en-US" altLang="zh-CN" sz="2800" b="1">
                <a:solidFill>
                  <a:srgbClr val="DB25A7"/>
                </a:solidFill>
                <a:ea typeface="楷体_GB2312" pitchFamily="49" charset="-122"/>
              </a:rPr>
              <a:t>if(!exchange) return;   </a:t>
            </a:r>
            <a:r>
              <a:rPr lang="en-US" altLang="zh-CN" sz="2800" b="1">
                <a:solidFill>
                  <a:srgbClr val="003300"/>
                </a:solidFill>
                <a:ea typeface="楷体_GB2312" pitchFamily="49" charset="-122"/>
              </a:rPr>
              <a:t>//</a:t>
            </a:r>
            <a:r>
              <a:rPr lang="zh-CN" altLang="en-US" sz="2800" b="1">
                <a:solidFill>
                  <a:srgbClr val="003300"/>
                </a:solidFill>
                <a:ea typeface="楷体_GB2312" pitchFamily="49" charset="-122"/>
              </a:rPr>
              <a:t>本趟排序未发生交换，表</a:t>
            </a:r>
          </a:p>
          <a:p>
            <a:pPr eaLnBrk="1" hangingPunct="1"/>
            <a:r>
              <a:rPr lang="zh-CN" altLang="en-US" sz="2800" b="1">
                <a:solidFill>
                  <a:srgbClr val="003300"/>
                </a:solidFill>
                <a:ea typeface="楷体_GB2312" pitchFamily="49" charset="-122"/>
              </a:rPr>
              <a:t>                                               </a:t>
            </a:r>
            <a:r>
              <a:rPr lang="en-US" altLang="zh-CN" sz="2800" b="1">
                <a:solidFill>
                  <a:srgbClr val="003300"/>
                </a:solidFill>
                <a:ea typeface="楷体_GB2312" pitchFamily="49" charset="-122"/>
              </a:rPr>
              <a:t>//</a:t>
            </a:r>
            <a:r>
              <a:rPr lang="zh-CN" altLang="en-US" sz="2800" b="1">
                <a:solidFill>
                  <a:srgbClr val="003300"/>
                </a:solidFill>
                <a:ea typeface="楷体_GB2312" pitchFamily="49" charset="-122"/>
              </a:rPr>
              <a:t>示序列已有序，结束排序</a:t>
            </a:r>
          </a:p>
          <a:p>
            <a:pPr eaLnBrk="1" hangingPunct="1"/>
            <a:r>
              <a:rPr lang="zh-CN" altLang="en-US" sz="2800" b="1">
                <a:solidFill>
                  <a:srgbClr val="003300"/>
                </a:solidFill>
                <a:ea typeface="楷体_GB2312" pitchFamily="49" charset="-122"/>
              </a:rPr>
              <a:t>   </a:t>
            </a:r>
            <a:r>
              <a:rPr lang="en-US" altLang="zh-CN" sz="2800" b="1">
                <a:solidFill>
                  <a:srgbClr val="003300"/>
                </a:solidFill>
                <a:ea typeface="楷体_GB2312" pitchFamily="49" charset="-122"/>
              </a:rPr>
              <a:t>} // for</a:t>
            </a:r>
          </a:p>
          <a:p>
            <a:pPr eaLnBrk="1" hangingPunct="1">
              <a:lnSpc>
                <a:spcPct val="115000"/>
              </a:lnSpc>
            </a:pPr>
            <a:r>
              <a:rPr lang="en-US" altLang="zh-CN" sz="2800" b="1">
                <a:ea typeface="楷体_GB2312" pitchFamily="49" charset="-122"/>
              </a:rPr>
              <a:t>} // BubbleSort</a:t>
            </a:r>
          </a:p>
        </p:txBody>
      </p:sp>
    </p:spTree>
  </p:cSld>
  <p:clrMapOvr>
    <a:masterClrMapping/>
  </p:clrMapOvr>
  <p:transition>
    <p:pull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900113" y="84138"/>
            <a:ext cx="7473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r>
              <a:rPr lang="zh-CN" altLang="en-US" sz="3200" b="1">
                <a:ea typeface="楷体_GB2312" pitchFamily="49" charset="-122"/>
              </a:rPr>
              <a:t>起泡排序</a:t>
            </a:r>
            <a:r>
              <a:rPr lang="en-US" altLang="zh-CN" sz="3200" b="1">
                <a:ea typeface="楷体_GB2312" pitchFamily="49" charset="-122"/>
              </a:rPr>
              <a:t>-</a:t>
            </a:r>
            <a:r>
              <a:rPr lang="zh-CN" altLang="en-US" sz="3200" b="1">
                <a:ea typeface="楷体_GB2312" pitchFamily="49" charset="-122"/>
              </a:rPr>
              <a:t>性能分析</a:t>
            </a:r>
          </a:p>
        </p:txBody>
      </p:sp>
      <p:graphicFrame>
        <p:nvGraphicFramePr>
          <p:cNvPr id="152636" name="Group 60"/>
          <p:cNvGraphicFramePr>
            <a:graphicFrameLocks noGrp="1"/>
          </p:cNvGraphicFramePr>
          <p:nvPr/>
        </p:nvGraphicFramePr>
        <p:xfrm>
          <a:off x="2843213" y="908050"/>
          <a:ext cx="6192837" cy="5106988"/>
        </p:xfrm>
        <a:graphic>
          <a:graphicData uri="http://schemas.openxmlformats.org/drawingml/2006/table">
            <a:tbl>
              <a:tblPr/>
              <a:tblGrid>
                <a:gridCol w="1023937"/>
                <a:gridCol w="2411413"/>
                <a:gridCol w="2757487"/>
              </a:tblGrid>
              <a:tr h="690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2"/>
                          </a:solidFill>
                          <a:effectLst/>
                          <a:latin typeface="Times New Roman" pitchFamily="18" charset="0"/>
                          <a:ea typeface="楷体_GB2312" pitchFamily="49" charset="-122"/>
                        </a:rPr>
                        <a:t>比较次数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2"/>
                          </a:solidFill>
                          <a:effectLst/>
                          <a:latin typeface="Times New Roman" pitchFamily="18" charset="0"/>
                          <a:ea typeface="楷体_GB2312" pitchFamily="49" charset="-122"/>
                        </a:rPr>
                        <a:t>移动次数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8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2"/>
                          </a:solidFill>
                          <a:effectLst/>
                          <a:latin typeface="Times New Roman" pitchFamily="18" charset="0"/>
                          <a:ea typeface="楷体_GB2312" pitchFamily="49" charset="-122"/>
                        </a:rPr>
                        <a:t>最好情况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9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2"/>
                          </a:solidFill>
                          <a:effectLst/>
                          <a:latin typeface="Times New Roman" pitchFamily="18" charset="0"/>
                          <a:ea typeface="楷体_GB2312" pitchFamily="49" charset="-122"/>
                        </a:rPr>
                        <a:t>最坏情况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1700">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2"/>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758825">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2"/>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638175">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2"/>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sp>
        <p:nvSpPr>
          <p:cNvPr id="152601" name="Text Box 25"/>
          <p:cNvSpPr txBox="1">
            <a:spLocks noChangeArrowheads="1"/>
          </p:cNvSpPr>
          <p:nvPr/>
        </p:nvSpPr>
        <p:spPr bwMode="auto">
          <a:xfrm>
            <a:off x="7164388" y="170021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a:ea typeface="楷体_GB2312" pitchFamily="49" charset="-122"/>
              </a:rPr>
              <a:t>0</a:t>
            </a:r>
          </a:p>
        </p:txBody>
      </p:sp>
      <p:sp>
        <p:nvSpPr>
          <p:cNvPr id="152602" name="Text Box 26"/>
          <p:cNvSpPr txBox="1">
            <a:spLocks noChangeArrowheads="1"/>
          </p:cNvSpPr>
          <p:nvPr/>
        </p:nvSpPr>
        <p:spPr bwMode="auto">
          <a:xfrm>
            <a:off x="179388" y="1123950"/>
            <a:ext cx="2101850" cy="1562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b="1">
                <a:solidFill>
                  <a:srgbClr val="000099"/>
                </a:solidFill>
                <a:ea typeface="楷体_GB2312" pitchFamily="49" charset="-122"/>
              </a:rPr>
              <a:t>关键字在记录序列中正序有序：只需进行一趟起泡</a:t>
            </a:r>
          </a:p>
        </p:txBody>
      </p:sp>
      <p:sp>
        <p:nvSpPr>
          <p:cNvPr id="152603" name="Text Box 27"/>
          <p:cNvSpPr txBox="1">
            <a:spLocks noChangeArrowheads="1"/>
          </p:cNvSpPr>
          <p:nvPr/>
        </p:nvSpPr>
        <p:spPr bwMode="auto">
          <a:xfrm>
            <a:off x="179388" y="2779713"/>
            <a:ext cx="2108200" cy="1562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b="1">
                <a:solidFill>
                  <a:srgbClr val="333399"/>
                </a:solidFill>
                <a:ea typeface="楷体_GB2312" pitchFamily="49" charset="-122"/>
              </a:rPr>
              <a:t>关键字在记录序列中逆序有序：需进行</a:t>
            </a:r>
            <a:r>
              <a:rPr lang="en-US" altLang="zh-CN" b="1">
                <a:solidFill>
                  <a:srgbClr val="333399"/>
                </a:solidFill>
                <a:ea typeface="楷体_GB2312" pitchFamily="49" charset="-122"/>
              </a:rPr>
              <a:t>n-1</a:t>
            </a:r>
            <a:r>
              <a:rPr lang="zh-CN" altLang="en-US" b="1">
                <a:solidFill>
                  <a:srgbClr val="333399"/>
                </a:solidFill>
                <a:ea typeface="楷体_GB2312" pitchFamily="49" charset="-122"/>
              </a:rPr>
              <a:t>趟起泡</a:t>
            </a:r>
          </a:p>
        </p:txBody>
      </p:sp>
      <p:sp>
        <p:nvSpPr>
          <p:cNvPr id="152604" name="AutoShape 28"/>
          <p:cNvSpPr>
            <a:spLocks noChangeArrowheads="1"/>
          </p:cNvSpPr>
          <p:nvPr/>
        </p:nvSpPr>
        <p:spPr bwMode="auto">
          <a:xfrm>
            <a:off x="2289175" y="3284538"/>
            <a:ext cx="433388" cy="142875"/>
          </a:xfrm>
          <a:prstGeom prst="leftArrow">
            <a:avLst>
              <a:gd name="adj1" fmla="val 50000"/>
              <a:gd name="adj2" fmla="val 758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05" name="AutoShape 29"/>
          <p:cNvSpPr>
            <a:spLocks noChangeArrowheads="1"/>
          </p:cNvSpPr>
          <p:nvPr/>
        </p:nvSpPr>
        <p:spPr bwMode="auto">
          <a:xfrm>
            <a:off x="2289175" y="2060575"/>
            <a:ext cx="433388" cy="142875"/>
          </a:xfrm>
          <a:prstGeom prst="leftArrow">
            <a:avLst>
              <a:gd name="adj1" fmla="val 50000"/>
              <a:gd name="adj2" fmla="val 758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06" name="Text Box 30"/>
          <p:cNvSpPr txBox="1">
            <a:spLocks noChangeArrowheads="1"/>
          </p:cNvSpPr>
          <p:nvPr/>
        </p:nvSpPr>
        <p:spPr bwMode="auto">
          <a:xfrm>
            <a:off x="5146675" y="3933825"/>
            <a:ext cx="1585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b="1">
                <a:solidFill>
                  <a:srgbClr val="800000"/>
                </a:solidFill>
                <a:ea typeface="楷体_GB2312" pitchFamily="49" charset="-122"/>
              </a:rPr>
              <a:t>O(n</a:t>
            </a:r>
            <a:r>
              <a:rPr lang="en-US" altLang="zh-CN" sz="2800" b="1" baseline="30000">
                <a:solidFill>
                  <a:srgbClr val="800000"/>
                </a:solidFill>
                <a:ea typeface="楷体_GB2312" pitchFamily="49" charset="-122"/>
              </a:rPr>
              <a:t>2</a:t>
            </a:r>
            <a:r>
              <a:rPr lang="en-US" altLang="zh-CN" sz="2800" b="1">
                <a:solidFill>
                  <a:srgbClr val="800000"/>
                </a:solidFill>
                <a:ea typeface="楷体_GB2312" pitchFamily="49" charset="-122"/>
              </a:rPr>
              <a:t>)</a:t>
            </a:r>
          </a:p>
        </p:txBody>
      </p:sp>
      <p:sp>
        <p:nvSpPr>
          <p:cNvPr id="152607" name="Text Box 31"/>
          <p:cNvSpPr txBox="1">
            <a:spLocks noChangeArrowheads="1"/>
          </p:cNvSpPr>
          <p:nvPr/>
        </p:nvSpPr>
        <p:spPr bwMode="auto">
          <a:xfrm>
            <a:off x="3059113" y="3933825"/>
            <a:ext cx="25923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zh-CN" altLang="en-US" sz="2800" b="1">
                <a:solidFill>
                  <a:schemeClr val="tx2"/>
                </a:solidFill>
                <a:ea typeface="楷体_GB2312" pitchFamily="49" charset="-122"/>
              </a:rPr>
              <a:t>时间复杂度：</a:t>
            </a:r>
          </a:p>
        </p:txBody>
      </p:sp>
      <p:sp>
        <p:nvSpPr>
          <p:cNvPr id="152608" name="Text Box 32"/>
          <p:cNvSpPr txBox="1">
            <a:spLocks noChangeArrowheads="1"/>
          </p:cNvSpPr>
          <p:nvPr/>
        </p:nvSpPr>
        <p:spPr bwMode="auto">
          <a:xfrm>
            <a:off x="3132138" y="5445125"/>
            <a:ext cx="1944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zh-CN" altLang="en-US" sz="2800" b="1">
                <a:solidFill>
                  <a:schemeClr val="tx2"/>
                </a:solidFill>
                <a:ea typeface="楷体_GB2312" pitchFamily="49" charset="-122"/>
              </a:rPr>
              <a:t>稳定性：</a:t>
            </a:r>
          </a:p>
        </p:txBody>
      </p:sp>
      <p:sp>
        <p:nvSpPr>
          <p:cNvPr id="152609" name="Text Box 33"/>
          <p:cNvSpPr txBox="1">
            <a:spLocks noChangeArrowheads="1"/>
          </p:cNvSpPr>
          <p:nvPr/>
        </p:nvSpPr>
        <p:spPr bwMode="auto">
          <a:xfrm>
            <a:off x="4572000" y="5445125"/>
            <a:ext cx="4105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zh-CN" altLang="en-US" sz="2800" b="1">
                <a:solidFill>
                  <a:schemeClr val="tx2"/>
                </a:solidFill>
                <a:ea typeface="楷体_GB2312" pitchFamily="49" charset="-122"/>
              </a:rPr>
              <a:t>是一种</a:t>
            </a:r>
            <a:r>
              <a:rPr kumimoji="0" lang="zh-CN" altLang="en-US" sz="2800" b="1">
                <a:solidFill>
                  <a:srgbClr val="800000"/>
                </a:solidFill>
                <a:ea typeface="楷体_GB2312" pitchFamily="49" charset="-122"/>
              </a:rPr>
              <a:t>稳定</a:t>
            </a:r>
            <a:r>
              <a:rPr kumimoji="0" lang="zh-CN" altLang="en-US" sz="2800" b="1">
                <a:solidFill>
                  <a:schemeClr val="tx2"/>
                </a:solidFill>
                <a:ea typeface="楷体_GB2312" pitchFamily="49" charset="-122"/>
              </a:rPr>
              <a:t>的排序方法</a:t>
            </a:r>
          </a:p>
        </p:txBody>
      </p:sp>
      <p:sp>
        <p:nvSpPr>
          <p:cNvPr id="152610" name="Text Box 34"/>
          <p:cNvSpPr txBox="1">
            <a:spLocks noChangeArrowheads="1"/>
          </p:cNvSpPr>
          <p:nvPr/>
        </p:nvSpPr>
        <p:spPr bwMode="auto">
          <a:xfrm>
            <a:off x="4402138" y="1700213"/>
            <a:ext cx="7254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a:ea typeface="楷体_GB2312" pitchFamily="49" charset="-122"/>
              </a:rPr>
              <a:t>n-1</a:t>
            </a:r>
          </a:p>
        </p:txBody>
      </p:sp>
      <p:graphicFrame>
        <p:nvGraphicFramePr>
          <p:cNvPr id="152614" name="Object 38"/>
          <p:cNvGraphicFramePr>
            <a:graphicFrameLocks noChangeAspect="1"/>
          </p:cNvGraphicFramePr>
          <p:nvPr/>
        </p:nvGraphicFramePr>
        <p:xfrm>
          <a:off x="3924300" y="2997200"/>
          <a:ext cx="2233613" cy="785813"/>
        </p:xfrm>
        <a:graphic>
          <a:graphicData uri="http://schemas.openxmlformats.org/presentationml/2006/ole">
            <mc:AlternateContent xmlns:mc="http://schemas.openxmlformats.org/markup-compatibility/2006">
              <mc:Choice xmlns:v="urn:schemas-microsoft-com:vml" Requires="v">
                <p:oleObj spid="_x0000_s49225" name="公式" r:id="rId3" imgW="1307532" imgH="431613" progId="Equation.3">
                  <p:embed/>
                </p:oleObj>
              </mc:Choice>
              <mc:Fallback>
                <p:oleObj name="公式" r:id="rId3" imgW="1307532" imgH="431613" progId="Equation.3">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2997200"/>
                        <a:ext cx="2233613"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615" name="Object 39"/>
          <p:cNvGraphicFramePr>
            <a:graphicFrameLocks noChangeAspect="1"/>
          </p:cNvGraphicFramePr>
          <p:nvPr/>
        </p:nvGraphicFramePr>
        <p:xfrm>
          <a:off x="6227763" y="2924175"/>
          <a:ext cx="2520950" cy="846138"/>
        </p:xfrm>
        <a:graphic>
          <a:graphicData uri="http://schemas.openxmlformats.org/presentationml/2006/ole">
            <mc:AlternateContent xmlns:mc="http://schemas.openxmlformats.org/markup-compatibility/2006">
              <mc:Choice xmlns:v="urn:schemas-microsoft-com:vml" Requires="v">
                <p:oleObj spid="_x0000_s49226" name="公式" r:id="rId5" imgW="1371600" imgH="431640" progId="Equation.3">
                  <p:embed/>
                </p:oleObj>
              </mc:Choice>
              <mc:Fallback>
                <p:oleObj name="公式" r:id="rId5" imgW="1371600" imgH="43164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763" y="2924175"/>
                        <a:ext cx="2520950"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2630" name="Text Box 54"/>
          <p:cNvSpPr txBox="1">
            <a:spLocks noChangeArrowheads="1"/>
          </p:cNvSpPr>
          <p:nvPr/>
        </p:nvSpPr>
        <p:spPr bwMode="auto">
          <a:xfrm>
            <a:off x="5146675" y="4781550"/>
            <a:ext cx="1585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b="1">
                <a:solidFill>
                  <a:srgbClr val="800000"/>
                </a:solidFill>
                <a:ea typeface="楷体_GB2312" pitchFamily="49" charset="-122"/>
              </a:rPr>
              <a:t>O(1)</a:t>
            </a:r>
          </a:p>
        </p:txBody>
      </p:sp>
      <p:sp>
        <p:nvSpPr>
          <p:cNvPr id="152631" name="Text Box 55"/>
          <p:cNvSpPr txBox="1">
            <a:spLocks noChangeArrowheads="1"/>
          </p:cNvSpPr>
          <p:nvPr/>
        </p:nvSpPr>
        <p:spPr bwMode="auto">
          <a:xfrm>
            <a:off x="3059113" y="4797425"/>
            <a:ext cx="25923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kumimoji="0" lang="zh-CN" altLang="en-US" sz="2800" b="1">
                <a:solidFill>
                  <a:schemeClr val="tx2"/>
                </a:solidFill>
                <a:ea typeface="楷体_GB2312" pitchFamily="49" charset="-122"/>
              </a:rPr>
              <a:t>空间复杂度：</a:t>
            </a:r>
          </a:p>
        </p:txBody>
      </p:sp>
      <p:sp>
        <p:nvSpPr>
          <p:cNvPr id="152632" name="Text Box 56"/>
          <p:cNvSpPr txBox="1">
            <a:spLocks noChangeArrowheads="1"/>
          </p:cNvSpPr>
          <p:nvPr/>
        </p:nvSpPr>
        <p:spPr bwMode="auto">
          <a:xfrm>
            <a:off x="250825" y="4508500"/>
            <a:ext cx="2108200" cy="192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b="1">
                <a:solidFill>
                  <a:srgbClr val="333399"/>
                </a:solidFill>
                <a:ea typeface="楷体_GB2312" pitchFamily="49" charset="-122"/>
              </a:rPr>
              <a:t>需要一个记录的辅助空间，用来作为记录交换的中间暂存单元</a:t>
            </a:r>
          </a:p>
        </p:txBody>
      </p:sp>
      <p:sp>
        <p:nvSpPr>
          <p:cNvPr id="152633" name="AutoShape 57"/>
          <p:cNvSpPr>
            <a:spLocks noChangeArrowheads="1"/>
          </p:cNvSpPr>
          <p:nvPr/>
        </p:nvSpPr>
        <p:spPr bwMode="auto">
          <a:xfrm>
            <a:off x="2339975" y="4941888"/>
            <a:ext cx="433388" cy="142875"/>
          </a:xfrm>
          <a:prstGeom prst="leftArrow">
            <a:avLst>
              <a:gd name="adj1" fmla="val 50000"/>
              <a:gd name="adj2" fmla="val 758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52605"/>
                                        </p:tgtEl>
                                        <p:attrNameLst>
                                          <p:attrName>style.visibility</p:attrName>
                                        </p:attrNameLst>
                                      </p:cBhvr>
                                      <p:to>
                                        <p:strVal val="visible"/>
                                      </p:to>
                                    </p:set>
                                    <p:animEffect transition="in" filter="wipe(right)">
                                      <p:cBhvr>
                                        <p:cTn id="7" dur="500"/>
                                        <p:tgtEl>
                                          <p:spTgt spid="152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52602"/>
                                        </p:tgtEl>
                                        <p:attrNameLst>
                                          <p:attrName>style.visibility</p:attrName>
                                        </p:attrNameLst>
                                      </p:cBhvr>
                                      <p:to>
                                        <p:strVal val="visible"/>
                                      </p:to>
                                    </p:set>
                                    <p:animEffect transition="in" filter="wipe(right)">
                                      <p:cBhvr>
                                        <p:cTn id="12" dur="500"/>
                                        <p:tgtEl>
                                          <p:spTgt spid="1526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2610"/>
                                        </p:tgtEl>
                                        <p:attrNameLst>
                                          <p:attrName>style.visibility</p:attrName>
                                        </p:attrNameLst>
                                      </p:cBhvr>
                                      <p:to>
                                        <p:strVal val="visible"/>
                                      </p:to>
                                    </p:set>
                                    <p:animEffect transition="in" filter="wipe(left)">
                                      <p:cBhvr>
                                        <p:cTn id="17" dur="500"/>
                                        <p:tgtEl>
                                          <p:spTgt spid="1526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2601"/>
                                        </p:tgtEl>
                                        <p:attrNameLst>
                                          <p:attrName>style.visibility</p:attrName>
                                        </p:attrNameLst>
                                      </p:cBhvr>
                                      <p:to>
                                        <p:strVal val="visible"/>
                                      </p:to>
                                    </p:set>
                                    <p:animEffect transition="in" filter="wipe(down)">
                                      <p:cBhvr>
                                        <p:cTn id="22" dur="500"/>
                                        <p:tgtEl>
                                          <p:spTgt spid="1526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52604"/>
                                        </p:tgtEl>
                                        <p:attrNameLst>
                                          <p:attrName>style.visibility</p:attrName>
                                        </p:attrNameLst>
                                      </p:cBhvr>
                                      <p:to>
                                        <p:strVal val="visible"/>
                                      </p:to>
                                    </p:set>
                                    <p:animEffect transition="in" filter="wipe(right)">
                                      <p:cBhvr>
                                        <p:cTn id="27" dur="500"/>
                                        <p:tgtEl>
                                          <p:spTgt spid="1526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52603"/>
                                        </p:tgtEl>
                                        <p:attrNameLst>
                                          <p:attrName>style.visibility</p:attrName>
                                        </p:attrNameLst>
                                      </p:cBhvr>
                                      <p:to>
                                        <p:strVal val="visible"/>
                                      </p:to>
                                    </p:set>
                                    <p:animEffect transition="in" filter="wipe(right)">
                                      <p:cBhvr>
                                        <p:cTn id="32" dur="500"/>
                                        <p:tgtEl>
                                          <p:spTgt spid="1526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52614"/>
                                        </p:tgtEl>
                                        <p:attrNameLst>
                                          <p:attrName>style.visibility</p:attrName>
                                        </p:attrNameLst>
                                      </p:cBhvr>
                                      <p:to>
                                        <p:strVal val="visible"/>
                                      </p:to>
                                    </p:set>
                                    <p:animEffect transition="in" filter="wipe(down)">
                                      <p:cBhvr>
                                        <p:cTn id="37" dur="500"/>
                                        <p:tgtEl>
                                          <p:spTgt spid="1526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52615"/>
                                        </p:tgtEl>
                                        <p:attrNameLst>
                                          <p:attrName>style.visibility</p:attrName>
                                        </p:attrNameLst>
                                      </p:cBhvr>
                                      <p:to>
                                        <p:strVal val="visible"/>
                                      </p:to>
                                    </p:set>
                                    <p:animEffect transition="in" filter="wipe(down)">
                                      <p:cBhvr>
                                        <p:cTn id="42" dur="500"/>
                                        <p:tgtEl>
                                          <p:spTgt spid="1526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2607"/>
                                        </p:tgtEl>
                                        <p:attrNameLst>
                                          <p:attrName>style.visibility</p:attrName>
                                        </p:attrNameLst>
                                      </p:cBhvr>
                                      <p:to>
                                        <p:strVal val="visible"/>
                                      </p:to>
                                    </p:set>
                                    <p:animEffect transition="in" filter="wipe(down)">
                                      <p:cBhvr>
                                        <p:cTn id="47" dur="500"/>
                                        <p:tgtEl>
                                          <p:spTgt spid="15260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2606"/>
                                        </p:tgtEl>
                                        <p:attrNameLst>
                                          <p:attrName>style.visibility</p:attrName>
                                        </p:attrNameLst>
                                      </p:cBhvr>
                                      <p:to>
                                        <p:strVal val="visible"/>
                                      </p:to>
                                    </p:set>
                                    <p:animEffect transition="in" filter="wipe(down)">
                                      <p:cBhvr>
                                        <p:cTn id="52" dur="500"/>
                                        <p:tgtEl>
                                          <p:spTgt spid="15260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52631"/>
                                        </p:tgtEl>
                                        <p:attrNameLst>
                                          <p:attrName>style.visibility</p:attrName>
                                        </p:attrNameLst>
                                      </p:cBhvr>
                                      <p:to>
                                        <p:strVal val="visible"/>
                                      </p:to>
                                    </p:set>
                                    <p:animEffect transition="in" filter="wipe(down)">
                                      <p:cBhvr>
                                        <p:cTn id="57" dur="500"/>
                                        <p:tgtEl>
                                          <p:spTgt spid="15263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52630"/>
                                        </p:tgtEl>
                                        <p:attrNameLst>
                                          <p:attrName>style.visibility</p:attrName>
                                        </p:attrNameLst>
                                      </p:cBhvr>
                                      <p:to>
                                        <p:strVal val="visible"/>
                                      </p:to>
                                    </p:set>
                                    <p:animEffect transition="in" filter="wipe(down)">
                                      <p:cBhvr>
                                        <p:cTn id="62" dur="500"/>
                                        <p:tgtEl>
                                          <p:spTgt spid="15263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152633"/>
                                        </p:tgtEl>
                                        <p:attrNameLst>
                                          <p:attrName>style.visibility</p:attrName>
                                        </p:attrNameLst>
                                      </p:cBhvr>
                                      <p:to>
                                        <p:strVal val="visible"/>
                                      </p:to>
                                    </p:set>
                                    <p:animEffect transition="in" filter="wipe(right)">
                                      <p:cBhvr>
                                        <p:cTn id="67" dur="500"/>
                                        <p:tgtEl>
                                          <p:spTgt spid="15263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2" fill="hold" grpId="0" nodeType="clickEffect">
                                  <p:stCondLst>
                                    <p:cond delay="0"/>
                                  </p:stCondLst>
                                  <p:childTnLst>
                                    <p:set>
                                      <p:cBhvr>
                                        <p:cTn id="71" dur="1" fill="hold">
                                          <p:stCondLst>
                                            <p:cond delay="0"/>
                                          </p:stCondLst>
                                        </p:cTn>
                                        <p:tgtEl>
                                          <p:spTgt spid="152632"/>
                                        </p:tgtEl>
                                        <p:attrNameLst>
                                          <p:attrName>style.visibility</p:attrName>
                                        </p:attrNameLst>
                                      </p:cBhvr>
                                      <p:to>
                                        <p:strVal val="visible"/>
                                      </p:to>
                                    </p:set>
                                    <p:animEffect transition="in" filter="wipe(right)">
                                      <p:cBhvr>
                                        <p:cTn id="72" dur="500"/>
                                        <p:tgtEl>
                                          <p:spTgt spid="15263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52608"/>
                                        </p:tgtEl>
                                        <p:attrNameLst>
                                          <p:attrName>style.visibility</p:attrName>
                                        </p:attrNameLst>
                                      </p:cBhvr>
                                      <p:to>
                                        <p:strVal val="visible"/>
                                      </p:to>
                                    </p:set>
                                    <p:animEffect transition="in" filter="wipe(down)">
                                      <p:cBhvr>
                                        <p:cTn id="77" dur="500"/>
                                        <p:tgtEl>
                                          <p:spTgt spid="15260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52609"/>
                                        </p:tgtEl>
                                        <p:attrNameLst>
                                          <p:attrName>style.visibility</p:attrName>
                                        </p:attrNameLst>
                                      </p:cBhvr>
                                      <p:to>
                                        <p:strVal val="visible"/>
                                      </p:to>
                                    </p:set>
                                    <p:animEffect transition="in" filter="wipe(down)">
                                      <p:cBhvr>
                                        <p:cTn id="82" dur="500"/>
                                        <p:tgtEl>
                                          <p:spTgt spid="152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01" grpId="0"/>
      <p:bldP spid="152602" grpId="0" animBg="1"/>
      <p:bldP spid="152603" grpId="0" animBg="1"/>
      <p:bldP spid="152604" grpId="0" animBg="1"/>
      <p:bldP spid="152605" grpId="0" animBg="1"/>
      <p:bldP spid="152606" grpId="0"/>
      <p:bldP spid="152607" grpId="0"/>
      <p:bldP spid="152608" grpId="0"/>
      <p:bldP spid="152609" grpId="0"/>
      <p:bldP spid="152610" grpId="0" autoUpdateAnimBg="0"/>
      <p:bldP spid="152630" grpId="0"/>
      <p:bldP spid="152631" grpId="0"/>
      <p:bldP spid="152632" grpId="0" animBg="1"/>
      <p:bldP spid="15263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p:cNvSpPr>
            <a:spLocks noChangeArrowheads="1"/>
          </p:cNvSpPr>
          <p:nvPr/>
        </p:nvSpPr>
        <p:spPr bwMode="auto">
          <a:xfrm>
            <a:off x="395288" y="549275"/>
            <a:ext cx="8353425"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ea typeface="楷体_GB2312" pitchFamily="49" charset="-122"/>
              </a:rPr>
              <a:t>从起泡排序的过程可见，起泡排序是一个增加有序序列长度的过程，也是一个缩小无序序列长度的过程，每经过一趟起泡，无序序列的长度只缩小</a:t>
            </a:r>
            <a:r>
              <a:rPr lang="en-US" altLang="zh-CN" sz="3200">
                <a:ea typeface="楷体_GB2312" pitchFamily="49" charset="-122"/>
              </a:rPr>
              <a:t>1</a:t>
            </a:r>
            <a:r>
              <a:rPr lang="zh-CN" altLang="en-US" sz="3200">
                <a:ea typeface="楷体_GB2312" pitchFamily="49" charset="-122"/>
              </a:rPr>
              <a:t>。</a:t>
            </a:r>
          </a:p>
          <a:p>
            <a:endParaRPr lang="en-US" altLang="zh-CN" sz="3200">
              <a:ea typeface="楷体_GB2312" pitchFamily="49" charset="-122"/>
            </a:endParaRPr>
          </a:p>
        </p:txBody>
      </p:sp>
      <p:sp>
        <p:nvSpPr>
          <p:cNvPr id="50179" name="Rectangle 7"/>
          <p:cNvSpPr>
            <a:spLocks noChangeArrowheads="1"/>
          </p:cNvSpPr>
          <p:nvPr/>
        </p:nvSpPr>
        <p:spPr bwMode="auto">
          <a:xfrm>
            <a:off x="466725" y="2781300"/>
            <a:ext cx="82819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ea typeface="楷体_GB2312" pitchFamily="49" charset="-122"/>
              </a:rPr>
              <a:t>试设想，若能在经过一趟排序，使无序序列的长度缩小一半，则必能加快排序的速度。</a:t>
            </a:r>
          </a:p>
        </p:txBody>
      </p:sp>
    </p:spTree>
  </p:cSld>
  <p:clrMapOvr>
    <a:masterClrMapping/>
  </p:clrMapOvr>
  <p:transition>
    <p:pull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79388" y="115888"/>
            <a:ext cx="589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二、一趟快速排序（一次划分）</a:t>
            </a:r>
          </a:p>
        </p:txBody>
      </p:sp>
      <p:sp>
        <p:nvSpPr>
          <p:cNvPr id="29699" name="Text Box 3"/>
          <p:cNvSpPr txBox="1">
            <a:spLocks noChangeArrowheads="1"/>
          </p:cNvSpPr>
          <p:nvPr/>
        </p:nvSpPr>
        <p:spPr bwMode="auto">
          <a:xfrm>
            <a:off x="250825" y="908050"/>
            <a:ext cx="85217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zh-CN" altLang="en-US" sz="3200" b="1">
                <a:solidFill>
                  <a:srgbClr val="008080"/>
                </a:solidFill>
                <a:ea typeface="楷体_GB2312" pitchFamily="49" charset="-122"/>
              </a:rPr>
              <a:t>　</a:t>
            </a:r>
            <a:r>
              <a:rPr lang="zh-CN" altLang="en-US" sz="3200" b="1">
                <a:solidFill>
                  <a:srgbClr val="0000FF"/>
                </a:solidFill>
                <a:ea typeface="楷体_GB2312" pitchFamily="49" charset="-122"/>
              </a:rPr>
              <a:t>目标：</a:t>
            </a:r>
            <a:r>
              <a:rPr lang="zh-CN" altLang="en-US" sz="3200">
                <a:ea typeface="楷体_GB2312" pitchFamily="49" charset="-122"/>
              </a:rPr>
              <a:t>找一个记录，</a:t>
            </a:r>
            <a:r>
              <a:rPr lang="zh-CN" altLang="en-US" sz="3200">
                <a:solidFill>
                  <a:schemeClr val="tx2"/>
                </a:solidFill>
                <a:ea typeface="楷体_GB2312" pitchFamily="49" charset="-122"/>
              </a:rPr>
              <a:t>以它的关键字作为</a:t>
            </a:r>
            <a:r>
              <a:rPr lang="zh-CN" altLang="en-US" sz="3200" b="1">
                <a:solidFill>
                  <a:srgbClr val="990033"/>
                </a:solidFill>
                <a:ea typeface="楷体_GB2312" pitchFamily="49" charset="-122"/>
              </a:rPr>
              <a:t>“枢轴”</a:t>
            </a:r>
            <a:r>
              <a:rPr lang="zh-CN" altLang="en-US" sz="3200">
                <a:ea typeface="楷体_GB2312" pitchFamily="49" charset="-122"/>
              </a:rPr>
              <a:t>，</a:t>
            </a:r>
            <a:r>
              <a:rPr lang="zh-CN" altLang="en-US" sz="3200">
                <a:solidFill>
                  <a:schemeClr val="tx2"/>
                </a:solidFill>
                <a:ea typeface="楷体_GB2312" pitchFamily="49" charset="-122"/>
              </a:rPr>
              <a:t>凡</a:t>
            </a:r>
            <a:r>
              <a:rPr lang="zh-CN" altLang="en-US" sz="3200" b="1">
                <a:solidFill>
                  <a:srgbClr val="0000FF"/>
                </a:solidFill>
                <a:ea typeface="楷体_GB2312" pitchFamily="49" charset="-122"/>
              </a:rPr>
              <a:t>关键字小于枢轴</a:t>
            </a:r>
            <a:r>
              <a:rPr lang="zh-CN" altLang="en-US" sz="3200">
                <a:solidFill>
                  <a:schemeClr val="tx2"/>
                </a:solidFill>
                <a:ea typeface="楷体_GB2312" pitchFamily="49" charset="-122"/>
              </a:rPr>
              <a:t>的记录均</a:t>
            </a:r>
            <a:r>
              <a:rPr lang="zh-CN" altLang="en-US" sz="3200" b="1">
                <a:solidFill>
                  <a:srgbClr val="0000FF"/>
                </a:solidFill>
                <a:ea typeface="楷体_GB2312" pitchFamily="49" charset="-122"/>
              </a:rPr>
              <a:t>移动至该记录之前</a:t>
            </a:r>
            <a:r>
              <a:rPr lang="zh-CN" altLang="en-US" sz="3200">
                <a:solidFill>
                  <a:srgbClr val="0000FF"/>
                </a:solidFill>
                <a:ea typeface="楷体_GB2312" pitchFamily="49" charset="-122"/>
              </a:rPr>
              <a:t>，</a:t>
            </a:r>
            <a:r>
              <a:rPr lang="zh-CN" altLang="en-US" sz="3200">
                <a:solidFill>
                  <a:schemeClr val="tx2"/>
                </a:solidFill>
                <a:ea typeface="楷体_GB2312" pitchFamily="49" charset="-122"/>
              </a:rPr>
              <a:t>反之，凡</a:t>
            </a:r>
            <a:r>
              <a:rPr lang="zh-CN" altLang="en-US" sz="3200" b="1">
                <a:solidFill>
                  <a:srgbClr val="0000FF"/>
                </a:solidFill>
                <a:ea typeface="楷体_GB2312" pitchFamily="49" charset="-122"/>
              </a:rPr>
              <a:t>关键字大于枢轴</a:t>
            </a:r>
            <a:r>
              <a:rPr lang="zh-CN" altLang="en-US" sz="3200">
                <a:solidFill>
                  <a:schemeClr val="tx2"/>
                </a:solidFill>
                <a:ea typeface="楷体_GB2312" pitchFamily="49" charset="-122"/>
              </a:rPr>
              <a:t>的记录均</a:t>
            </a:r>
            <a:r>
              <a:rPr lang="zh-CN" altLang="en-US" sz="3200" b="1">
                <a:solidFill>
                  <a:srgbClr val="0000FF"/>
                </a:solidFill>
                <a:ea typeface="楷体_GB2312" pitchFamily="49" charset="-122"/>
              </a:rPr>
              <a:t>移动至该记录之后</a:t>
            </a:r>
            <a:r>
              <a:rPr lang="zh-CN" altLang="en-US" sz="3200">
                <a:solidFill>
                  <a:srgbClr val="008000"/>
                </a:solidFill>
                <a:ea typeface="楷体_GB2312" pitchFamily="49" charset="-122"/>
              </a:rPr>
              <a:t>。</a:t>
            </a:r>
            <a:endParaRPr lang="zh-CN" altLang="en-US" sz="3200">
              <a:solidFill>
                <a:srgbClr val="A50021"/>
              </a:solidFill>
              <a:ea typeface="楷体_GB2312" pitchFamily="49" charset="-122"/>
            </a:endParaRPr>
          </a:p>
        </p:txBody>
      </p:sp>
      <p:sp>
        <p:nvSpPr>
          <p:cNvPr id="29700" name="Rectangle 4"/>
          <p:cNvSpPr>
            <a:spLocks noChangeArrowheads="1"/>
          </p:cNvSpPr>
          <p:nvPr/>
        </p:nvSpPr>
        <p:spPr bwMode="auto">
          <a:xfrm>
            <a:off x="327025" y="3644900"/>
            <a:ext cx="86868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200">
                <a:solidFill>
                  <a:srgbClr val="008000"/>
                </a:solidFill>
                <a:ea typeface="楷体_GB2312" pitchFamily="49" charset="-122"/>
              </a:rPr>
              <a:t>       </a:t>
            </a:r>
            <a:r>
              <a:rPr lang="zh-CN" altLang="en-US" sz="3200">
                <a:solidFill>
                  <a:schemeClr val="tx2"/>
                </a:solidFill>
                <a:ea typeface="楷体_GB2312" pitchFamily="49" charset="-122"/>
              </a:rPr>
              <a:t>使得</a:t>
            </a:r>
            <a:r>
              <a:rPr lang="zh-CN" altLang="en-US" sz="3200" b="1">
                <a:solidFill>
                  <a:srgbClr val="0000FF"/>
                </a:solidFill>
                <a:ea typeface="楷体_GB2312" pitchFamily="49" charset="-122"/>
              </a:rPr>
              <a:t>一趟排序</a:t>
            </a:r>
            <a:r>
              <a:rPr lang="zh-CN" altLang="en-US" sz="3200">
                <a:solidFill>
                  <a:schemeClr val="tx2"/>
                </a:solidFill>
                <a:ea typeface="楷体_GB2312" pitchFamily="49" charset="-122"/>
              </a:rPr>
              <a:t>之后，记录的无序序列</a:t>
            </a:r>
            <a:r>
              <a:rPr lang="en-US" altLang="zh-CN" sz="3200">
                <a:solidFill>
                  <a:schemeClr val="tx2"/>
                </a:solidFill>
                <a:ea typeface="楷体_GB2312" pitchFamily="49" charset="-122"/>
              </a:rPr>
              <a:t>R[s..t]</a:t>
            </a:r>
            <a:r>
              <a:rPr lang="zh-CN" altLang="en-US" sz="3200">
                <a:solidFill>
                  <a:schemeClr val="tx2"/>
                </a:solidFill>
                <a:ea typeface="楷体_GB2312" pitchFamily="49" charset="-122"/>
              </a:rPr>
              <a:t>将</a:t>
            </a:r>
            <a:r>
              <a:rPr lang="zh-CN" altLang="en-US" sz="3200" b="1">
                <a:solidFill>
                  <a:srgbClr val="0000FF"/>
                </a:solidFill>
                <a:ea typeface="楷体_GB2312" pitchFamily="49" charset="-122"/>
              </a:rPr>
              <a:t>分割成两部分</a:t>
            </a:r>
            <a:r>
              <a:rPr lang="zh-CN" altLang="en-US" sz="3200">
                <a:solidFill>
                  <a:srgbClr val="008000"/>
                </a:solidFill>
                <a:ea typeface="楷体_GB2312" pitchFamily="49" charset="-122"/>
              </a:rPr>
              <a:t>：</a:t>
            </a:r>
            <a:r>
              <a:rPr lang="en-US" altLang="zh-CN" sz="3200">
                <a:solidFill>
                  <a:srgbClr val="A50021"/>
                </a:solidFill>
                <a:ea typeface="楷体_GB2312" pitchFamily="49" charset="-122"/>
              </a:rPr>
              <a:t>R[s..i-1]</a:t>
            </a:r>
            <a:r>
              <a:rPr lang="zh-CN" altLang="en-US" sz="3200">
                <a:solidFill>
                  <a:srgbClr val="A50021"/>
                </a:solidFill>
                <a:ea typeface="楷体_GB2312" pitchFamily="49" charset="-122"/>
              </a:rPr>
              <a:t>和</a:t>
            </a:r>
            <a:r>
              <a:rPr lang="en-US" altLang="zh-CN" sz="3200">
                <a:solidFill>
                  <a:srgbClr val="A50021"/>
                </a:solidFill>
                <a:ea typeface="楷体_GB2312" pitchFamily="49" charset="-122"/>
              </a:rPr>
              <a:t>R[i+1..t], </a:t>
            </a:r>
            <a:r>
              <a:rPr lang="zh-CN" altLang="en-US" sz="3200">
                <a:solidFill>
                  <a:schemeClr val="accent2"/>
                </a:solidFill>
                <a:ea typeface="楷体_GB2312" pitchFamily="49" charset="-122"/>
              </a:rPr>
              <a:t>且</a:t>
            </a:r>
            <a:r>
              <a:rPr lang="zh-CN" altLang="en-US" sz="3200">
                <a:solidFill>
                  <a:srgbClr val="A50021"/>
                </a:solidFill>
                <a:ea typeface="楷体_GB2312" pitchFamily="49" charset="-122"/>
              </a:rPr>
              <a:t>       </a:t>
            </a:r>
            <a:r>
              <a:rPr lang="en-US" altLang="zh-CN" sz="3200">
                <a:solidFill>
                  <a:srgbClr val="A50021"/>
                </a:solidFill>
                <a:ea typeface="楷体_GB2312" pitchFamily="49" charset="-122"/>
              </a:rPr>
              <a:t>R[j].key≤ R[i].key ≤ R[k].key</a:t>
            </a:r>
          </a:p>
          <a:p>
            <a:pPr>
              <a:lnSpc>
                <a:spcPct val="125000"/>
              </a:lnSpc>
            </a:pPr>
            <a:r>
              <a:rPr lang="en-US" altLang="zh-CN" sz="3200" b="1">
                <a:solidFill>
                  <a:srgbClr val="A50021"/>
                </a:solidFill>
                <a:ea typeface="楷体_GB2312" pitchFamily="49" charset="-122"/>
              </a:rPr>
              <a:t>      (</a:t>
            </a:r>
            <a:r>
              <a:rPr lang="en-US" altLang="zh-CN" sz="3200">
                <a:solidFill>
                  <a:srgbClr val="A50021"/>
                </a:solidFill>
                <a:ea typeface="楷体_GB2312" pitchFamily="49" charset="-122"/>
              </a:rPr>
              <a:t>s≤j≤i-1)  </a:t>
            </a:r>
            <a:r>
              <a:rPr lang="en-US" altLang="zh-CN" sz="3200">
                <a:solidFill>
                  <a:schemeClr val="accent2"/>
                </a:solidFill>
                <a:ea typeface="楷体_GB2312" pitchFamily="49" charset="-122"/>
              </a:rPr>
              <a:t>  </a:t>
            </a:r>
            <a:r>
              <a:rPr lang="zh-CN" altLang="en-US" sz="3200" b="1">
                <a:solidFill>
                  <a:schemeClr val="accent2"/>
                </a:solidFill>
                <a:ea typeface="楷体_GB2312" pitchFamily="49" charset="-122"/>
              </a:rPr>
              <a:t>枢轴 </a:t>
            </a:r>
            <a:r>
              <a:rPr lang="zh-CN" altLang="en-US" sz="3200">
                <a:solidFill>
                  <a:srgbClr val="A50021"/>
                </a:solidFill>
                <a:ea typeface="楷体_GB2312" pitchFamily="49" charset="-122"/>
              </a:rPr>
              <a:t>    </a:t>
            </a:r>
            <a:r>
              <a:rPr lang="en-US" altLang="zh-CN" sz="3200">
                <a:solidFill>
                  <a:srgbClr val="A50021"/>
                </a:solidFill>
                <a:ea typeface="楷体_GB2312" pitchFamily="49" charset="-122"/>
              </a:rPr>
              <a:t>(i+1≤k≤t)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left)">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00">
                                            <p:txEl>
                                              <p:pRg st="0" end="0"/>
                                            </p:txEl>
                                          </p:spTgt>
                                        </p:tgtEl>
                                        <p:attrNameLst>
                                          <p:attrName>style.visibility</p:attrName>
                                        </p:attrNameLst>
                                      </p:cBhvr>
                                      <p:to>
                                        <p:strVal val="visible"/>
                                      </p:to>
                                    </p:set>
                                    <p:animEffect transition="in" filter="wipe(left)">
                                      <p:cBhvr>
                                        <p:cTn id="12" dur="500"/>
                                        <p:tgtEl>
                                          <p:spTgt spid="2970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700">
                                            <p:txEl>
                                              <p:pRg st="1" end="1"/>
                                            </p:txEl>
                                          </p:spTgt>
                                        </p:tgtEl>
                                        <p:attrNameLst>
                                          <p:attrName>style.visibility</p:attrName>
                                        </p:attrNameLst>
                                      </p:cBhvr>
                                      <p:to>
                                        <p:strVal val="visible"/>
                                      </p:to>
                                    </p:set>
                                    <p:animEffect transition="in" filter="wipe(left)">
                                      <p:cBhvr>
                                        <p:cTn id="17" dur="500"/>
                                        <p:tgtEl>
                                          <p:spTgt spid="297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P spid="29700"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23907" name="Object 1027"/>
          <p:cNvGraphicFramePr>
            <a:graphicFrameLocks noChangeAspect="1"/>
          </p:cNvGraphicFramePr>
          <p:nvPr/>
        </p:nvGraphicFramePr>
        <p:xfrm>
          <a:off x="1066800" y="1066800"/>
          <a:ext cx="7848600" cy="838200"/>
        </p:xfrm>
        <a:graphic>
          <a:graphicData uri="http://schemas.openxmlformats.org/presentationml/2006/ole">
            <mc:AlternateContent xmlns:mc="http://schemas.openxmlformats.org/markup-compatibility/2006">
              <mc:Choice xmlns:v="urn:schemas-microsoft-com:vml" Requires="v">
                <p:oleObj spid="_x0000_s52297" name="文档" r:id="rId3" imgW="5610002" imgH="557361" progId="Word.Document.8">
                  <p:embed/>
                </p:oleObj>
              </mc:Choice>
              <mc:Fallback>
                <p:oleObj name="文档" r:id="rId3" imgW="5610002" imgH="557361" progId="Word.Document.8">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066800"/>
                        <a:ext cx="7848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3955" name="Group 1075"/>
          <p:cNvGrpSpPr>
            <a:grpSpLocks/>
          </p:cNvGrpSpPr>
          <p:nvPr/>
        </p:nvGrpSpPr>
        <p:grpSpPr bwMode="auto">
          <a:xfrm>
            <a:off x="1447800" y="247650"/>
            <a:ext cx="381000" cy="819150"/>
            <a:chOff x="912" y="156"/>
            <a:chExt cx="240" cy="516"/>
          </a:xfrm>
        </p:grpSpPr>
        <p:sp>
          <p:nvSpPr>
            <p:cNvPr id="52280" name="Line 1028"/>
            <p:cNvSpPr>
              <a:spLocks noChangeShapeType="1"/>
            </p:cNvSpPr>
            <p:nvPr/>
          </p:nvSpPr>
          <p:spPr bwMode="auto">
            <a:xfrm>
              <a:off x="912" y="288"/>
              <a:ext cx="0" cy="384"/>
            </a:xfrm>
            <a:prstGeom prst="line">
              <a:avLst/>
            </a:prstGeom>
            <a:noFill/>
            <a:ln w="9525">
              <a:solidFill>
                <a:srgbClr val="00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1" name="Text Box 1030"/>
            <p:cNvSpPr txBox="1">
              <a:spLocks noChangeArrowheads="1"/>
            </p:cNvSpPr>
            <p:nvPr/>
          </p:nvSpPr>
          <p:spPr bwMode="auto">
            <a:xfrm>
              <a:off x="936" y="156"/>
              <a:ext cx="2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a:solidFill>
                    <a:srgbClr val="003366"/>
                  </a:solidFill>
                </a:rPr>
                <a:t>s</a:t>
              </a:r>
              <a:endParaRPr lang="en-US" altLang="zh-CN" sz="3200"/>
            </a:p>
          </p:txBody>
        </p:sp>
      </p:grpSp>
      <p:grpSp>
        <p:nvGrpSpPr>
          <p:cNvPr id="123956" name="Group 1076"/>
          <p:cNvGrpSpPr>
            <a:grpSpLocks/>
          </p:cNvGrpSpPr>
          <p:nvPr/>
        </p:nvGrpSpPr>
        <p:grpSpPr bwMode="auto">
          <a:xfrm>
            <a:off x="8153400" y="304800"/>
            <a:ext cx="381000" cy="762000"/>
            <a:chOff x="5136" y="192"/>
            <a:chExt cx="240" cy="480"/>
          </a:xfrm>
        </p:grpSpPr>
        <p:sp>
          <p:nvSpPr>
            <p:cNvPr id="52278" name="Line 1029"/>
            <p:cNvSpPr>
              <a:spLocks noChangeShapeType="1"/>
            </p:cNvSpPr>
            <p:nvPr/>
          </p:nvSpPr>
          <p:spPr bwMode="auto">
            <a:xfrm>
              <a:off x="5136" y="288"/>
              <a:ext cx="0" cy="384"/>
            </a:xfrm>
            <a:prstGeom prst="line">
              <a:avLst/>
            </a:prstGeom>
            <a:noFill/>
            <a:ln w="9525">
              <a:solidFill>
                <a:srgbClr val="00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9" name="Text Box 1031"/>
            <p:cNvSpPr txBox="1">
              <a:spLocks noChangeArrowheads="1"/>
            </p:cNvSpPr>
            <p:nvPr/>
          </p:nvSpPr>
          <p:spPr bwMode="auto">
            <a:xfrm>
              <a:off x="5189" y="192"/>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a:solidFill>
                    <a:srgbClr val="003366"/>
                  </a:solidFill>
                </a:rPr>
                <a:t>t</a:t>
              </a:r>
              <a:endParaRPr lang="en-US" altLang="zh-CN" sz="3200"/>
            </a:p>
          </p:txBody>
        </p:sp>
      </p:grpSp>
      <p:grpSp>
        <p:nvGrpSpPr>
          <p:cNvPr id="123958" name="Group 1078"/>
          <p:cNvGrpSpPr>
            <a:grpSpLocks/>
          </p:cNvGrpSpPr>
          <p:nvPr/>
        </p:nvGrpSpPr>
        <p:grpSpPr bwMode="auto">
          <a:xfrm>
            <a:off x="990600" y="1752600"/>
            <a:ext cx="739775" cy="1052513"/>
            <a:chOff x="624" y="1104"/>
            <a:chExt cx="466" cy="663"/>
          </a:xfrm>
        </p:grpSpPr>
        <p:sp>
          <p:nvSpPr>
            <p:cNvPr id="52276" name="Line 1032"/>
            <p:cNvSpPr>
              <a:spLocks noChangeShapeType="1"/>
            </p:cNvSpPr>
            <p:nvPr/>
          </p:nvSpPr>
          <p:spPr bwMode="auto">
            <a:xfrm flipV="1">
              <a:off x="946" y="1104"/>
              <a:ext cx="0" cy="384"/>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7" name="Text Box 1033"/>
            <p:cNvSpPr txBox="1">
              <a:spLocks noChangeArrowheads="1"/>
            </p:cNvSpPr>
            <p:nvPr/>
          </p:nvSpPr>
          <p:spPr bwMode="auto">
            <a:xfrm>
              <a:off x="624" y="1440"/>
              <a:ext cx="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006600"/>
                  </a:solidFill>
                </a:rPr>
                <a:t>low</a:t>
              </a:r>
              <a:endParaRPr lang="en-US" altLang="zh-CN" sz="2800"/>
            </a:p>
          </p:txBody>
        </p:sp>
      </p:grpSp>
      <p:grpSp>
        <p:nvGrpSpPr>
          <p:cNvPr id="123957" name="Group 1077"/>
          <p:cNvGrpSpPr>
            <a:grpSpLocks/>
          </p:cNvGrpSpPr>
          <p:nvPr/>
        </p:nvGrpSpPr>
        <p:grpSpPr bwMode="auto">
          <a:xfrm>
            <a:off x="7947025" y="1752600"/>
            <a:ext cx="892175" cy="1044575"/>
            <a:chOff x="5006" y="1104"/>
            <a:chExt cx="562" cy="658"/>
          </a:xfrm>
        </p:grpSpPr>
        <p:sp>
          <p:nvSpPr>
            <p:cNvPr id="52274" name="Line 1034"/>
            <p:cNvSpPr>
              <a:spLocks noChangeShapeType="1"/>
            </p:cNvSpPr>
            <p:nvPr/>
          </p:nvSpPr>
          <p:spPr bwMode="auto">
            <a:xfrm flipV="1">
              <a:off x="5232" y="1104"/>
              <a:ext cx="0" cy="384"/>
            </a:xfrm>
            <a:prstGeom prst="line">
              <a:avLst/>
            </a:prstGeom>
            <a:noFill/>
            <a:ln w="1905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5" name="Text Box 1035"/>
            <p:cNvSpPr txBox="1">
              <a:spLocks noChangeArrowheads="1"/>
            </p:cNvSpPr>
            <p:nvPr/>
          </p:nvSpPr>
          <p:spPr bwMode="auto">
            <a:xfrm>
              <a:off x="5006" y="1435"/>
              <a:ext cx="5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800000"/>
                  </a:solidFill>
                </a:rPr>
                <a:t>high</a:t>
              </a:r>
              <a:endParaRPr lang="en-US" altLang="zh-CN" sz="2800"/>
            </a:p>
          </p:txBody>
        </p:sp>
      </p:grpSp>
      <p:sp>
        <p:nvSpPr>
          <p:cNvPr id="123916" name="Text Box 1036"/>
          <p:cNvSpPr txBox="1">
            <a:spLocks noChangeArrowheads="1"/>
          </p:cNvSpPr>
          <p:nvPr/>
        </p:nvSpPr>
        <p:spPr bwMode="auto">
          <a:xfrm>
            <a:off x="755650" y="2924175"/>
            <a:ext cx="800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zh-CN" altLang="en-US" sz="3200" b="1">
                <a:solidFill>
                  <a:srgbClr val="FF0000"/>
                </a:solidFill>
                <a:ea typeface="楷体_GB2312" pitchFamily="49" charset="-122"/>
              </a:rPr>
              <a:t>设 </a:t>
            </a:r>
            <a:r>
              <a:rPr lang="en-US" altLang="zh-CN" sz="3200" b="1">
                <a:solidFill>
                  <a:srgbClr val="FF0000"/>
                </a:solidFill>
                <a:ea typeface="楷体_GB2312" pitchFamily="49" charset="-122"/>
              </a:rPr>
              <a:t>R[s]=52 </a:t>
            </a:r>
            <a:r>
              <a:rPr lang="zh-CN" altLang="en-US" sz="3200" b="1">
                <a:solidFill>
                  <a:srgbClr val="FF0000"/>
                </a:solidFill>
                <a:ea typeface="楷体_GB2312" pitchFamily="49" charset="-122"/>
              </a:rPr>
              <a:t>为枢轴暂存在</a:t>
            </a:r>
            <a:r>
              <a:rPr lang="en-US" altLang="zh-CN" sz="3200" b="1">
                <a:solidFill>
                  <a:srgbClr val="FF0000"/>
                </a:solidFill>
                <a:ea typeface="楷体_GB2312" pitchFamily="49" charset="-122"/>
              </a:rPr>
              <a:t>R[0]</a:t>
            </a:r>
            <a:r>
              <a:rPr lang="zh-CN" altLang="en-US" sz="3200" b="1">
                <a:solidFill>
                  <a:srgbClr val="FF0000"/>
                </a:solidFill>
                <a:ea typeface="楷体_GB2312" pitchFamily="49" charset="-122"/>
              </a:rPr>
              <a:t>的位置上</a:t>
            </a:r>
            <a:endParaRPr lang="zh-CN" altLang="en-US" sz="3200">
              <a:ea typeface="楷体_GB2312" pitchFamily="49" charset="-122"/>
            </a:endParaRPr>
          </a:p>
        </p:txBody>
      </p:sp>
      <p:sp>
        <p:nvSpPr>
          <p:cNvPr id="123917" name="Text Box 1037"/>
          <p:cNvSpPr txBox="1">
            <a:spLocks noChangeArrowheads="1"/>
          </p:cNvSpPr>
          <p:nvPr/>
        </p:nvSpPr>
        <p:spPr bwMode="auto">
          <a:xfrm>
            <a:off x="323850" y="3946525"/>
            <a:ext cx="87487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chemeClr val="tx2"/>
                </a:solidFill>
                <a:ea typeface="楷体_GB2312" pitchFamily="49" charset="-122"/>
              </a:rPr>
              <a:t>将 </a:t>
            </a:r>
            <a:r>
              <a:rPr lang="en-US" altLang="zh-CN" sz="3200" b="1">
                <a:solidFill>
                  <a:schemeClr val="tx2"/>
                </a:solidFill>
                <a:ea typeface="楷体_GB2312" pitchFamily="49" charset="-122"/>
              </a:rPr>
              <a:t>R[high].key </a:t>
            </a:r>
            <a:r>
              <a:rPr lang="zh-CN" altLang="en-US" sz="3200" b="1">
                <a:solidFill>
                  <a:schemeClr val="tx2"/>
                </a:solidFill>
                <a:ea typeface="楷体_GB2312" pitchFamily="49" charset="-122"/>
              </a:rPr>
              <a:t>和 枢轴的关键字进行比较，要求</a:t>
            </a:r>
            <a:r>
              <a:rPr lang="en-US" altLang="zh-CN" sz="3200" b="1">
                <a:solidFill>
                  <a:schemeClr val="tx2"/>
                </a:solidFill>
                <a:ea typeface="楷体_GB2312" pitchFamily="49" charset="-122"/>
              </a:rPr>
              <a:t>R[high].key ≥ </a:t>
            </a:r>
            <a:r>
              <a:rPr lang="zh-CN" altLang="en-US" sz="3200" b="1">
                <a:solidFill>
                  <a:schemeClr val="tx2"/>
                </a:solidFill>
                <a:ea typeface="楷体_GB2312" pitchFamily="49" charset="-122"/>
              </a:rPr>
              <a:t>枢轴的关键字</a:t>
            </a:r>
          </a:p>
        </p:txBody>
      </p:sp>
      <p:sp>
        <p:nvSpPr>
          <p:cNvPr id="123918" name="Text Box 1038"/>
          <p:cNvSpPr txBox="1">
            <a:spLocks noChangeArrowheads="1"/>
          </p:cNvSpPr>
          <p:nvPr/>
        </p:nvSpPr>
        <p:spPr bwMode="auto">
          <a:xfrm>
            <a:off x="179388" y="5157788"/>
            <a:ext cx="88392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0000"/>
              </a:lnSpc>
            </a:pPr>
            <a:r>
              <a:rPr lang="en-US" altLang="zh-CN" sz="3200" b="1">
                <a:solidFill>
                  <a:srgbClr val="800000"/>
                </a:solidFill>
                <a:ea typeface="楷体_GB2312" pitchFamily="49" charset="-122"/>
              </a:rPr>
              <a:t>   </a:t>
            </a:r>
            <a:r>
              <a:rPr lang="zh-CN" altLang="en-US" sz="3200" b="1">
                <a:solidFill>
                  <a:srgbClr val="003366"/>
                </a:solidFill>
                <a:ea typeface="楷体_GB2312" pitchFamily="49" charset="-122"/>
              </a:rPr>
              <a:t>将 </a:t>
            </a:r>
            <a:r>
              <a:rPr lang="en-US" altLang="zh-CN" sz="3200" b="1">
                <a:solidFill>
                  <a:srgbClr val="003366"/>
                </a:solidFill>
                <a:ea typeface="楷体_GB2312" pitchFamily="49" charset="-122"/>
              </a:rPr>
              <a:t>R[</a:t>
            </a:r>
            <a:r>
              <a:rPr lang="en-US" altLang="zh-CN" sz="3200" b="1">
                <a:solidFill>
                  <a:srgbClr val="006600"/>
                </a:solidFill>
                <a:ea typeface="楷体_GB2312" pitchFamily="49" charset="-122"/>
              </a:rPr>
              <a:t>low</a:t>
            </a:r>
            <a:r>
              <a:rPr lang="en-US" altLang="zh-CN" sz="3200" b="1">
                <a:solidFill>
                  <a:srgbClr val="003366"/>
                </a:solidFill>
                <a:ea typeface="楷体_GB2312" pitchFamily="49" charset="-122"/>
              </a:rPr>
              <a:t>].key </a:t>
            </a:r>
            <a:r>
              <a:rPr lang="zh-CN" altLang="en-US" sz="3200" b="1">
                <a:solidFill>
                  <a:srgbClr val="003366"/>
                </a:solidFill>
                <a:ea typeface="楷体_GB2312" pitchFamily="49" charset="-122"/>
              </a:rPr>
              <a:t>和 枢轴的关键字进行比较，要求</a:t>
            </a:r>
            <a:r>
              <a:rPr lang="en-US" altLang="zh-CN" sz="3200" b="1">
                <a:solidFill>
                  <a:srgbClr val="003366"/>
                </a:solidFill>
                <a:ea typeface="楷体_GB2312" pitchFamily="49" charset="-122"/>
              </a:rPr>
              <a:t>R[</a:t>
            </a:r>
            <a:r>
              <a:rPr lang="en-US" altLang="zh-CN" sz="3200" b="1">
                <a:solidFill>
                  <a:srgbClr val="006600"/>
                </a:solidFill>
                <a:ea typeface="楷体_GB2312" pitchFamily="49" charset="-122"/>
              </a:rPr>
              <a:t>low</a:t>
            </a:r>
            <a:r>
              <a:rPr lang="en-US" altLang="zh-CN" sz="3200" b="1">
                <a:solidFill>
                  <a:srgbClr val="003366"/>
                </a:solidFill>
                <a:ea typeface="楷体_GB2312" pitchFamily="49" charset="-122"/>
              </a:rPr>
              <a:t>].key </a:t>
            </a:r>
            <a:r>
              <a:rPr lang="en-US" altLang="zh-CN" sz="3200" b="1">
                <a:solidFill>
                  <a:srgbClr val="FF0000"/>
                </a:solidFill>
                <a:ea typeface="楷体_GB2312" pitchFamily="49" charset="-122"/>
              </a:rPr>
              <a:t>≤</a:t>
            </a:r>
            <a:r>
              <a:rPr lang="en-US" altLang="zh-CN" sz="3200" b="1">
                <a:solidFill>
                  <a:srgbClr val="003366"/>
                </a:solidFill>
                <a:ea typeface="楷体_GB2312" pitchFamily="49" charset="-122"/>
              </a:rPr>
              <a:t> </a:t>
            </a:r>
            <a:r>
              <a:rPr lang="zh-CN" altLang="en-US" sz="3200" b="1">
                <a:solidFill>
                  <a:srgbClr val="003366"/>
                </a:solidFill>
                <a:ea typeface="楷体_GB2312" pitchFamily="49" charset="-122"/>
              </a:rPr>
              <a:t>枢轴的关键字</a:t>
            </a:r>
          </a:p>
        </p:txBody>
      </p:sp>
      <p:grpSp>
        <p:nvGrpSpPr>
          <p:cNvPr id="123959" name="Group 1079"/>
          <p:cNvGrpSpPr>
            <a:grpSpLocks/>
          </p:cNvGrpSpPr>
          <p:nvPr/>
        </p:nvGrpSpPr>
        <p:grpSpPr bwMode="auto">
          <a:xfrm>
            <a:off x="7086600" y="1752600"/>
            <a:ext cx="892175" cy="1044575"/>
            <a:chOff x="4464" y="1104"/>
            <a:chExt cx="562" cy="658"/>
          </a:xfrm>
        </p:grpSpPr>
        <p:sp>
          <p:nvSpPr>
            <p:cNvPr id="52272" name="Line 1039"/>
            <p:cNvSpPr>
              <a:spLocks noChangeShapeType="1"/>
            </p:cNvSpPr>
            <p:nvPr/>
          </p:nvSpPr>
          <p:spPr bwMode="auto">
            <a:xfrm flipV="1">
              <a:off x="4690" y="1104"/>
              <a:ext cx="0" cy="384"/>
            </a:xfrm>
            <a:prstGeom prst="line">
              <a:avLst/>
            </a:prstGeom>
            <a:noFill/>
            <a:ln w="1905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3" name="Text Box 1040"/>
            <p:cNvSpPr txBox="1">
              <a:spLocks noChangeArrowheads="1"/>
            </p:cNvSpPr>
            <p:nvPr/>
          </p:nvSpPr>
          <p:spPr bwMode="auto">
            <a:xfrm>
              <a:off x="4464" y="1435"/>
              <a:ext cx="5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800000"/>
                  </a:solidFill>
                </a:rPr>
                <a:t>high</a:t>
              </a:r>
              <a:endParaRPr lang="en-US" altLang="zh-CN" sz="2800"/>
            </a:p>
          </p:txBody>
        </p:sp>
      </p:grpSp>
      <p:sp useBgFill="1">
        <p:nvSpPr>
          <p:cNvPr id="123921" name="Rectangle 1041"/>
          <p:cNvSpPr>
            <a:spLocks noChangeArrowheads="1"/>
          </p:cNvSpPr>
          <p:nvPr/>
        </p:nvSpPr>
        <p:spPr bwMode="auto">
          <a:xfrm>
            <a:off x="7924800" y="1752600"/>
            <a:ext cx="8382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2" name="Text Box 1042"/>
          <p:cNvSpPr txBox="1">
            <a:spLocks noChangeArrowheads="1"/>
          </p:cNvSpPr>
          <p:nvPr/>
        </p:nvSpPr>
        <p:spPr bwMode="auto">
          <a:xfrm>
            <a:off x="1149350" y="1077913"/>
            <a:ext cx="663575" cy="579437"/>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spcBef>
                <a:spcPct val="50000"/>
              </a:spcBef>
            </a:pPr>
            <a:r>
              <a:rPr lang="en-US" altLang="zh-CN" sz="3200" b="1">
                <a:solidFill>
                  <a:srgbClr val="009999"/>
                </a:solidFill>
              </a:rPr>
              <a:t>23</a:t>
            </a:r>
            <a:endParaRPr lang="en-US" altLang="zh-CN" sz="3600"/>
          </a:p>
        </p:txBody>
      </p:sp>
      <p:grpSp>
        <p:nvGrpSpPr>
          <p:cNvPr id="123960" name="Group 1080"/>
          <p:cNvGrpSpPr>
            <a:grpSpLocks/>
          </p:cNvGrpSpPr>
          <p:nvPr/>
        </p:nvGrpSpPr>
        <p:grpSpPr bwMode="auto">
          <a:xfrm>
            <a:off x="2460625" y="1752600"/>
            <a:ext cx="739775" cy="1044575"/>
            <a:chOff x="1550" y="1104"/>
            <a:chExt cx="466" cy="658"/>
          </a:xfrm>
        </p:grpSpPr>
        <p:sp>
          <p:nvSpPr>
            <p:cNvPr id="52270" name="Line 1043"/>
            <p:cNvSpPr>
              <a:spLocks noChangeShapeType="1"/>
            </p:cNvSpPr>
            <p:nvPr/>
          </p:nvSpPr>
          <p:spPr bwMode="auto">
            <a:xfrm flipV="1">
              <a:off x="1872" y="1104"/>
              <a:ext cx="0" cy="384"/>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1" name="Text Box 1044"/>
            <p:cNvSpPr txBox="1">
              <a:spLocks noChangeArrowheads="1"/>
            </p:cNvSpPr>
            <p:nvPr/>
          </p:nvSpPr>
          <p:spPr bwMode="auto">
            <a:xfrm>
              <a:off x="1550" y="1435"/>
              <a:ext cx="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006600"/>
                  </a:solidFill>
                </a:rPr>
                <a:t>low</a:t>
              </a:r>
              <a:endParaRPr lang="en-US" altLang="zh-CN" sz="2800"/>
            </a:p>
          </p:txBody>
        </p:sp>
      </p:grpSp>
      <p:sp useBgFill="1">
        <p:nvSpPr>
          <p:cNvPr id="123925" name="Rectangle 1045"/>
          <p:cNvSpPr>
            <a:spLocks noChangeArrowheads="1"/>
          </p:cNvSpPr>
          <p:nvPr/>
        </p:nvSpPr>
        <p:spPr bwMode="auto">
          <a:xfrm>
            <a:off x="1066800" y="1752600"/>
            <a:ext cx="6096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3954" name="Group 1074"/>
          <p:cNvGrpSpPr>
            <a:grpSpLocks/>
          </p:cNvGrpSpPr>
          <p:nvPr/>
        </p:nvGrpSpPr>
        <p:grpSpPr bwMode="auto">
          <a:xfrm>
            <a:off x="4518025" y="1752600"/>
            <a:ext cx="892175" cy="1044575"/>
            <a:chOff x="2846" y="1104"/>
            <a:chExt cx="562" cy="658"/>
          </a:xfrm>
        </p:grpSpPr>
        <p:sp>
          <p:nvSpPr>
            <p:cNvPr id="52268" name="Line 1047"/>
            <p:cNvSpPr>
              <a:spLocks noChangeShapeType="1"/>
            </p:cNvSpPr>
            <p:nvPr/>
          </p:nvSpPr>
          <p:spPr bwMode="auto">
            <a:xfrm flipV="1">
              <a:off x="2914" y="1104"/>
              <a:ext cx="0" cy="384"/>
            </a:xfrm>
            <a:prstGeom prst="line">
              <a:avLst/>
            </a:prstGeom>
            <a:noFill/>
            <a:ln w="1905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9" name="Text Box 1048"/>
            <p:cNvSpPr txBox="1">
              <a:spLocks noChangeArrowheads="1"/>
            </p:cNvSpPr>
            <p:nvPr/>
          </p:nvSpPr>
          <p:spPr bwMode="auto">
            <a:xfrm>
              <a:off x="2846" y="1435"/>
              <a:ext cx="5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800000"/>
                  </a:solidFill>
                </a:rPr>
                <a:t>high</a:t>
              </a:r>
              <a:endParaRPr lang="en-US" altLang="zh-CN" sz="2800"/>
            </a:p>
          </p:txBody>
        </p:sp>
      </p:grpSp>
      <p:sp useBgFill="1">
        <p:nvSpPr>
          <p:cNvPr id="123929" name="Rectangle 1049"/>
          <p:cNvSpPr>
            <a:spLocks noChangeArrowheads="1"/>
          </p:cNvSpPr>
          <p:nvPr/>
        </p:nvSpPr>
        <p:spPr bwMode="auto">
          <a:xfrm>
            <a:off x="7086600" y="1752600"/>
            <a:ext cx="7620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3950" name="Group 1070"/>
          <p:cNvGrpSpPr>
            <a:grpSpLocks/>
          </p:cNvGrpSpPr>
          <p:nvPr/>
        </p:nvGrpSpPr>
        <p:grpSpPr bwMode="auto">
          <a:xfrm>
            <a:off x="3908425" y="1752600"/>
            <a:ext cx="739775" cy="1044575"/>
            <a:chOff x="2462" y="1104"/>
            <a:chExt cx="466" cy="658"/>
          </a:xfrm>
        </p:grpSpPr>
        <p:sp>
          <p:nvSpPr>
            <p:cNvPr id="52266" name="Line 1051"/>
            <p:cNvSpPr>
              <a:spLocks noChangeShapeType="1"/>
            </p:cNvSpPr>
            <p:nvPr/>
          </p:nvSpPr>
          <p:spPr bwMode="auto">
            <a:xfrm flipV="1">
              <a:off x="2784" y="1104"/>
              <a:ext cx="0" cy="384"/>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7" name="Text Box 1052"/>
            <p:cNvSpPr txBox="1">
              <a:spLocks noChangeArrowheads="1"/>
            </p:cNvSpPr>
            <p:nvPr/>
          </p:nvSpPr>
          <p:spPr bwMode="auto">
            <a:xfrm>
              <a:off x="2462" y="1435"/>
              <a:ext cx="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006600"/>
                  </a:solidFill>
                </a:rPr>
                <a:t>low</a:t>
              </a:r>
              <a:endParaRPr lang="en-US" altLang="zh-CN" sz="2800"/>
            </a:p>
          </p:txBody>
        </p:sp>
      </p:grpSp>
      <p:sp useBgFill="1">
        <p:nvSpPr>
          <p:cNvPr id="123933" name="Rectangle 1053"/>
          <p:cNvSpPr>
            <a:spLocks noChangeArrowheads="1"/>
          </p:cNvSpPr>
          <p:nvPr/>
        </p:nvSpPr>
        <p:spPr bwMode="auto">
          <a:xfrm>
            <a:off x="2438400" y="1752600"/>
            <a:ext cx="6858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5" name="Rectangle 1055"/>
          <p:cNvSpPr>
            <a:spLocks noChangeArrowheads="1"/>
          </p:cNvSpPr>
          <p:nvPr/>
        </p:nvSpPr>
        <p:spPr bwMode="auto">
          <a:xfrm>
            <a:off x="0" y="173038"/>
            <a:ext cx="1000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FF6600"/>
                </a:solidFill>
                <a:ea typeface="楷体_GB2312" pitchFamily="49" charset="-122"/>
              </a:rPr>
              <a:t>例如</a:t>
            </a:r>
          </a:p>
        </p:txBody>
      </p:sp>
      <p:sp>
        <p:nvSpPr>
          <p:cNvPr id="123936" name="Text Box 1056"/>
          <p:cNvSpPr txBox="1">
            <a:spLocks noChangeArrowheads="1"/>
          </p:cNvSpPr>
          <p:nvPr/>
        </p:nvSpPr>
        <p:spPr bwMode="auto">
          <a:xfrm>
            <a:off x="3108325" y="182563"/>
            <a:ext cx="9286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a:solidFill>
                  <a:srgbClr val="005042"/>
                </a:solidFill>
              </a:rPr>
              <a:t>R[0]</a:t>
            </a:r>
            <a:endParaRPr lang="en-US" altLang="zh-CN" sz="3200"/>
          </a:p>
        </p:txBody>
      </p:sp>
      <p:sp>
        <p:nvSpPr>
          <p:cNvPr id="123937" name="Rectangle 1057"/>
          <p:cNvSpPr>
            <a:spLocks noChangeArrowheads="1"/>
          </p:cNvSpPr>
          <p:nvPr/>
        </p:nvSpPr>
        <p:spPr bwMode="auto">
          <a:xfrm>
            <a:off x="4038600" y="228600"/>
            <a:ext cx="650875" cy="650875"/>
          </a:xfrm>
          <a:prstGeom prst="rect">
            <a:avLst/>
          </a:prstGeom>
          <a:solidFill>
            <a:srgbClr val="99CCFF">
              <a:alpha val="50195"/>
            </a:srgbClr>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FF0000"/>
                </a:solidFill>
              </a:rPr>
              <a:t>52</a:t>
            </a:r>
          </a:p>
        </p:txBody>
      </p:sp>
      <p:grpSp>
        <p:nvGrpSpPr>
          <p:cNvPr id="123948" name="Group 1068"/>
          <p:cNvGrpSpPr>
            <a:grpSpLocks/>
          </p:cNvGrpSpPr>
          <p:nvPr/>
        </p:nvGrpSpPr>
        <p:grpSpPr bwMode="auto">
          <a:xfrm>
            <a:off x="1698625" y="1752600"/>
            <a:ext cx="739775" cy="1044575"/>
            <a:chOff x="1070" y="1104"/>
            <a:chExt cx="466" cy="658"/>
          </a:xfrm>
        </p:grpSpPr>
        <p:sp>
          <p:nvSpPr>
            <p:cNvPr id="52264" name="Line 1058"/>
            <p:cNvSpPr>
              <a:spLocks noChangeShapeType="1"/>
            </p:cNvSpPr>
            <p:nvPr/>
          </p:nvSpPr>
          <p:spPr bwMode="auto">
            <a:xfrm flipV="1">
              <a:off x="1392" y="1104"/>
              <a:ext cx="0" cy="384"/>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5" name="Text Box 1059"/>
            <p:cNvSpPr txBox="1">
              <a:spLocks noChangeArrowheads="1"/>
            </p:cNvSpPr>
            <p:nvPr/>
          </p:nvSpPr>
          <p:spPr bwMode="auto">
            <a:xfrm>
              <a:off x="1070" y="1435"/>
              <a:ext cx="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006600"/>
                  </a:solidFill>
                </a:rPr>
                <a:t>low</a:t>
              </a:r>
              <a:endParaRPr lang="en-US" altLang="zh-CN" sz="2800"/>
            </a:p>
          </p:txBody>
        </p:sp>
      </p:grpSp>
      <p:grpSp>
        <p:nvGrpSpPr>
          <p:cNvPr id="123951" name="Group 1071"/>
          <p:cNvGrpSpPr>
            <a:grpSpLocks/>
          </p:cNvGrpSpPr>
          <p:nvPr/>
        </p:nvGrpSpPr>
        <p:grpSpPr bwMode="auto">
          <a:xfrm>
            <a:off x="6651625" y="1752600"/>
            <a:ext cx="892175" cy="1044575"/>
            <a:chOff x="4190" y="1104"/>
            <a:chExt cx="562" cy="658"/>
          </a:xfrm>
        </p:grpSpPr>
        <p:sp>
          <p:nvSpPr>
            <p:cNvPr id="52262" name="Line 1060"/>
            <p:cNvSpPr>
              <a:spLocks noChangeShapeType="1"/>
            </p:cNvSpPr>
            <p:nvPr/>
          </p:nvSpPr>
          <p:spPr bwMode="auto">
            <a:xfrm flipV="1">
              <a:off x="4258" y="1104"/>
              <a:ext cx="0" cy="384"/>
            </a:xfrm>
            <a:prstGeom prst="line">
              <a:avLst/>
            </a:prstGeom>
            <a:noFill/>
            <a:ln w="1905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3" name="Text Box 1061"/>
            <p:cNvSpPr txBox="1">
              <a:spLocks noChangeArrowheads="1"/>
            </p:cNvSpPr>
            <p:nvPr/>
          </p:nvSpPr>
          <p:spPr bwMode="auto">
            <a:xfrm>
              <a:off x="4190" y="1435"/>
              <a:ext cx="5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800000"/>
                  </a:solidFill>
                </a:rPr>
                <a:t>high</a:t>
              </a:r>
              <a:endParaRPr lang="en-US" altLang="zh-CN" sz="2800"/>
            </a:p>
          </p:txBody>
        </p:sp>
      </p:grpSp>
      <p:grpSp>
        <p:nvGrpSpPr>
          <p:cNvPr id="123952" name="Group 1072"/>
          <p:cNvGrpSpPr>
            <a:grpSpLocks/>
          </p:cNvGrpSpPr>
          <p:nvPr/>
        </p:nvGrpSpPr>
        <p:grpSpPr bwMode="auto">
          <a:xfrm>
            <a:off x="5889625" y="1752600"/>
            <a:ext cx="892175" cy="1044575"/>
            <a:chOff x="3710" y="1104"/>
            <a:chExt cx="562" cy="658"/>
          </a:xfrm>
        </p:grpSpPr>
        <p:sp>
          <p:nvSpPr>
            <p:cNvPr id="52260" name="Line 1062"/>
            <p:cNvSpPr>
              <a:spLocks noChangeShapeType="1"/>
            </p:cNvSpPr>
            <p:nvPr/>
          </p:nvSpPr>
          <p:spPr bwMode="auto">
            <a:xfrm flipV="1">
              <a:off x="3778" y="1104"/>
              <a:ext cx="0" cy="384"/>
            </a:xfrm>
            <a:prstGeom prst="line">
              <a:avLst/>
            </a:prstGeom>
            <a:noFill/>
            <a:ln w="1905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1" name="Text Box 1063"/>
            <p:cNvSpPr txBox="1">
              <a:spLocks noChangeArrowheads="1"/>
            </p:cNvSpPr>
            <p:nvPr/>
          </p:nvSpPr>
          <p:spPr bwMode="auto">
            <a:xfrm>
              <a:off x="3710" y="1435"/>
              <a:ext cx="5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800000"/>
                  </a:solidFill>
                </a:rPr>
                <a:t>high</a:t>
              </a:r>
              <a:endParaRPr lang="en-US" altLang="zh-CN" sz="2800"/>
            </a:p>
          </p:txBody>
        </p:sp>
      </p:grpSp>
      <p:grpSp>
        <p:nvGrpSpPr>
          <p:cNvPr id="123953" name="Group 1073"/>
          <p:cNvGrpSpPr>
            <a:grpSpLocks/>
          </p:cNvGrpSpPr>
          <p:nvPr/>
        </p:nvGrpSpPr>
        <p:grpSpPr bwMode="auto">
          <a:xfrm>
            <a:off x="5127625" y="1752600"/>
            <a:ext cx="892175" cy="1044575"/>
            <a:chOff x="3230" y="1104"/>
            <a:chExt cx="562" cy="658"/>
          </a:xfrm>
        </p:grpSpPr>
        <p:sp>
          <p:nvSpPr>
            <p:cNvPr id="52258" name="Line 1064"/>
            <p:cNvSpPr>
              <a:spLocks noChangeShapeType="1"/>
            </p:cNvSpPr>
            <p:nvPr/>
          </p:nvSpPr>
          <p:spPr bwMode="auto">
            <a:xfrm flipV="1">
              <a:off x="3298" y="1104"/>
              <a:ext cx="0" cy="384"/>
            </a:xfrm>
            <a:prstGeom prst="line">
              <a:avLst/>
            </a:prstGeom>
            <a:noFill/>
            <a:ln w="1905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9" name="Text Box 1065"/>
            <p:cNvSpPr txBox="1">
              <a:spLocks noChangeArrowheads="1"/>
            </p:cNvSpPr>
            <p:nvPr/>
          </p:nvSpPr>
          <p:spPr bwMode="auto">
            <a:xfrm>
              <a:off x="3230" y="1435"/>
              <a:ext cx="5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800000"/>
                  </a:solidFill>
                </a:rPr>
                <a:t>high</a:t>
              </a:r>
              <a:endParaRPr lang="en-US" altLang="zh-CN" sz="2800"/>
            </a:p>
          </p:txBody>
        </p:sp>
      </p:grpSp>
      <p:grpSp>
        <p:nvGrpSpPr>
          <p:cNvPr id="123949" name="Group 1069"/>
          <p:cNvGrpSpPr>
            <a:grpSpLocks/>
          </p:cNvGrpSpPr>
          <p:nvPr/>
        </p:nvGrpSpPr>
        <p:grpSpPr bwMode="auto">
          <a:xfrm>
            <a:off x="3200400" y="1752600"/>
            <a:ext cx="739775" cy="1044575"/>
            <a:chOff x="2016" y="1104"/>
            <a:chExt cx="466" cy="658"/>
          </a:xfrm>
        </p:grpSpPr>
        <p:sp>
          <p:nvSpPr>
            <p:cNvPr id="52256" name="Line 1066"/>
            <p:cNvSpPr>
              <a:spLocks noChangeShapeType="1"/>
            </p:cNvSpPr>
            <p:nvPr/>
          </p:nvSpPr>
          <p:spPr bwMode="auto">
            <a:xfrm flipV="1">
              <a:off x="2338" y="1104"/>
              <a:ext cx="0" cy="384"/>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7" name="Text Box 1067"/>
            <p:cNvSpPr txBox="1">
              <a:spLocks noChangeArrowheads="1"/>
            </p:cNvSpPr>
            <p:nvPr/>
          </p:nvSpPr>
          <p:spPr bwMode="auto">
            <a:xfrm>
              <a:off x="2016" y="1435"/>
              <a:ext cx="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006600"/>
                  </a:solidFill>
                </a:rPr>
                <a:t>low</a:t>
              </a:r>
              <a:endParaRPr lang="en-US" altLang="zh-CN" sz="2800"/>
            </a:p>
          </p:txBody>
        </p:sp>
      </p:grpSp>
      <p:sp>
        <p:nvSpPr>
          <p:cNvPr id="123934" name="Text Box 1054"/>
          <p:cNvSpPr txBox="1">
            <a:spLocks noChangeArrowheads="1"/>
          </p:cNvSpPr>
          <p:nvPr/>
        </p:nvSpPr>
        <p:spPr bwMode="auto">
          <a:xfrm>
            <a:off x="4140200" y="1085850"/>
            <a:ext cx="663575" cy="57943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spcBef>
                <a:spcPct val="50000"/>
              </a:spcBef>
            </a:pPr>
            <a:r>
              <a:rPr lang="en-US" altLang="zh-CN" sz="3200" b="1">
                <a:solidFill>
                  <a:srgbClr val="FF0000"/>
                </a:solidFill>
              </a:rPr>
              <a:t>52</a:t>
            </a:r>
            <a:endParaRPr lang="en-US" altLang="zh-CN" sz="3600"/>
          </a:p>
        </p:txBody>
      </p:sp>
      <p:sp>
        <p:nvSpPr>
          <p:cNvPr id="123966" name="Text Box 1086"/>
          <p:cNvSpPr txBox="1">
            <a:spLocks noChangeArrowheads="1"/>
          </p:cNvSpPr>
          <p:nvPr/>
        </p:nvSpPr>
        <p:spPr bwMode="auto">
          <a:xfrm>
            <a:off x="7164388" y="1085850"/>
            <a:ext cx="663575" cy="5794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spcBef>
                <a:spcPct val="50000"/>
              </a:spcBef>
            </a:pPr>
            <a:r>
              <a:rPr lang="en-US" altLang="zh-CN" sz="3200" b="1">
                <a:solidFill>
                  <a:srgbClr val="009999"/>
                </a:solidFill>
              </a:rPr>
              <a:t>52</a:t>
            </a:r>
            <a:endParaRPr lang="en-US" altLang="zh-CN" sz="3600"/>
          </a:p>
        </p:txBody>
      </p:sp>
      <p:sp>
        <p:nvSpPr>
          <p:cNvPr id="123926" name="Text Box 1046"/>
          <p:cNvSpPr txBox="1">
            <a:spLocks noChangeArrowheads="1"/>
          </p:cNvSpPr>
          <p:nvPr/>
        </p:nvSpPr>
        <p:spPr bwMode="auto">
          <a:xfrm>
            <a:off x="7118350" y="1085850"/>
            <a:ext cx="663575" cy="5794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spcBef>
                <a:spcPct val="50000"/>
              </a:spcBef>
            </a:pPr>
            <a:r>
              <a:rPr lang="en-US" altLang="zh-CN" sz="3200" b="1">
                <a:solidFill>
                  <a:srgbClr val="009999"/>
                </a:solidFill>
              </a:rPr>
              <a:t>80</a:t>
            </a:r>
            <a:endParaRPr lang="en-US" altLang="zh-CN" sz="3600"/>
          </a:p>
        </p:txBody>
      </p:sp>
      <p:sp>
        <p:nvSpPr>
          <p:cNvPr id="123967" name="Text Box 1087"/>
          <p:cNvSpPr txBox="1">
            <a:spLocks noChangeArrowheads="1"/>
          </p:cNvSpPr>
          <p:nvPr/>
        </p:nvSpPr>
        <p:spPr bwMode="auto">
          <a:xfrm>
            <a:off x="2640013" y="1085850"/>
            <a:ext cx="663575" cy="5794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spcBef>
                <a:spcPct val="50000"/>
              </a:spcBef>
            </a:pPr>
            <a:r>
              <a:rPr lang="en-US" altLang="zh-CN" sz="3200" b="1">
                <a:solidFill>
                  <a:srgbClr val="009999"/>
                </a:solidFill>
              </a:rPr>
              <a:t>52</a:t>
            </a:r>
            <a:endParaRPr lang="en-US" altLang="zh-CN" sz="3600"/>
          </a:p>
        </p:txBody>
      </p:sp>
      <p:sp>
        <p:nvSpPr>
          <p:cNvPr id="123930" name="Text Box 1050"/>
          <p:cNvSpPr txBox="1">
            <a:spLocks noChangeArrowheads="1"/>
          </p:cNvSpPr>
          <p:nvPr/>
        </p:nvSpPr>
        <p:spPr bwMode="auto">
          <a:xfrm>
            <a:off x="2627313" y="1085850"/>
            <a:ext cx="663575" cy="5794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spcBef>
                <a:spcPct val="50000"/>
              </a:spcBef>
            </a:pPr>
            <a:r>
              <a:rPr lang="en-US" altLang="zh-CN" sz="3200" b="1">
                <a:solidFill>
                  <a:srgbClr val="009999"/>
                </a:solidFill>
              </a:rPr>
              <a:t>14</a:t>
            </a:r>
            <a:endParaRPr lang="en-US" altLang="zh-CN" sz="360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935"/>
                                        </p:tgtEl>
                                        <p:attrNameLst>
                                          <p:attrName>style.visibility</p:attrName>
                                        </p:attrNameLst>
                                      </p:cBhvr>
                                      <p:to>
                                        <p:strVal val="visible"/>
                                      </p:to>
                                    </p:set>
                                    <p:animEffect transition="in" filter="wipe(left)">
                                      <p:cBhvr>
                                        <p:cTn id="7" dur="500"/>
                                        <p:tgtEl>
                                          <p:spTgt spid="1239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3907"/>
                                        </p:tgtEl>
                                        <p:attrNameLst>
                                          <p:attrName>style.visibility</p:attrName>
                                        </p:attrNameLst>
                                      </p:cBhvr>
                                      <p:to>
                                        <p:strVal val="visible"/>
                                      </p:to>
                                    </p:set>
                                    <p:animEffect transition="in" filter="wipe(left)">
                                      <p:cBhvr>
                                        <p:cTn id="12" dur="500"/>
                                        <p:tgtEl>
                                          <p:spTgt spid="1239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123955"/>
                                        </p:tgtEl>
                                        <p:attrNameLst>
                                          <p:attrName>style.visibility</p:attrName>
                                        </p:attrNameLst>
                                      </p:cBhvr>
                                      <p:to>
                                        <p:strVal val="visible"/>
                                      </p:to>
                                    </p:set>
                                    <p:animEffect transition="in" filter="slide(fromTop)">
                                      <p:cBhvr>
                                        <p:cTn id="17" dur="500"/>
                                        <p:tgtEl>
                                          <p:spTgt spid="1239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nodeType="clickEffect">
                                  <p:stCondLst>
                                    <p:cond delay="0"/>
                                  </p:stCondLst>
                                  <p:childTnLst>
                                    <p:set>
                                      <p:cBhvr>
                                        <p:cTn id="21" dur="1" fill="hold">
                                          <p:stCondLst>
                                            <p:cond delay="0"/>
                                          </p:stCondLst>
                                        </p:cTn>
                                        <p:tgtEl>
                                          <p:spTgt spid="123956"/>
                                        </p:tgtEl>
                                        <p:attrNameLst>
                                          <p:attrName>style.visibility</p:attrName>
                                        </p:attrNameLst>
                                      </p:cBhvr>
                                      <p:to>
                                        <p:strVal val="visible"/>
                                      </p:to>
                                    </p:set>
                                    <p:animEffect transition="in" filter="slide(fromTop)">
                                      <p:cBhvr>
                                        <p:cTn id="22" dur="500"/>
                                        <p:tgtEl>
                                          <p:spTgt spid="1239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23958"/>
                                        </p:tgtEl>
                                        <p:attrNameLst>
                                          <p:attrName>style.visibility</p:attrName>
                                        </p:attrNameLst>
                                      </p:cBhvr>
                                      <p:to>
                                        <p:strVal val="visible"/>
                                      </p:to>
                                    </p:set>
                                    <p:animEffect transition="in" filter="slide(fromBottom)">
                                      <p:cBhvr>
                                        <p:cTn id="27" dur="500"/>
                                        <p:tgtEl>
                                          <p:spTgt spid="1239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23957"/>
                                        </p:tgtEl>
                                        <p:attrNameLst>
                                          <p:attrName>style.visibility</p:attrName>
                                        </p:attrNameLst>
                                      </p:cBhvr>
                                      <p:to>
                                        <p:strVal val="visible"/>
                                      </p:to>
                                    </p:set>
                                    <p:animEffect transition="in" filter="slide(fromBottom)">
                                      <p:cBhvr>
                                        <p:cTn id="32" dur="500"/>
                                        <p:tgtEl>
                                          <p:spTgt spid="1239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3916"/>
                                        </p:tgtEl>
                                        <p:attrNameLst>
                                          <p:attrName>style.visibility</p:attrName>
                                        </p:attrNameLst>
                                      </p:cBhvr>
                                      <p:to>
                                        <p:strVal val="visible"/>
                                      </p:to>
                                    </p:set>
                                    <p:animEffect transition="in" filter="wipe(left)">
                                      <p:cBhvr>
                                        <p:cTn id="37" dur="500"/>
                                        <p:tgtEl>
                                          <p:spTgt spid="1239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3936"/>
                                        </p:tgtEl>
                                        <p:attrNameLst>
                                          <p:attrName>style.visibility</p:attrName>
                                        </p:attrNameLst>
                                      </p:cBhvr>
                                      <p:to>
                                        <p:strVal val="visible"/>
                                      </p:to>
                                    </p:set>
                                    <p:animEffect transition="in" filter="wipe(left)">
                                      <p:cBhvr>
                                        <p:cTn id="42" dur="500"/>
                                        <p:tgtEl>
                                          <p:spTgt spid="123936"/>
                                        </p:tgtEl>
                                      </p:cBhvr>
                                    </p:animEffec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23937"/>
                                        </p:tgtEl>
                                        <p:attrNameLst>
                                          <p:attrName>style.visibility</p:attrName>
                                        </p:attrNameLst>
                                      </p:cBhvr>
                                      <p:to>
                                        <p:strVal val="visible"/>
                                      </p:to>
                                    </p:set>
                                    <p:animEffect transition="in" filter="wipe(left)">
                                      <p:cBhvr>
                                        <p:cTn id="46" dur="500"/>
                                        <p:tgtEl>
                                          <p:spTgt spid="12393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23917"/>
                                        </p:tgtEl>
                                        <p:attrNameLst>
                                          <p:attrName>style.visibility</p:attrName>
                                        </p:attrNameLst>
                                      </p:cBhvr>
                                      <p:to>
                                        <p:strVal val="visible"/>
                                      </p:to>
                                    </p:set>
                                    <p:animEffect transition="in" filter="wipe(left)">
                                      <p:cBhvr>
                                        <p:cTn id="51" dur="500"/>
                                        <p:tgtEl>
                                          <p:spTgt spid="12391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2" fill="hold" grpId="0" nodeType="clickEffect">
                                  <p:stCondLst>
                                    <p:cond delay="0"/>
                                  </p:stCondLst>
                                  <p:childTnLst>
                                    <p:set>
                                      <p:cBhvr>
                                        <p:cTn id="55" dur="1" fill="hold">
                                          <p:stCondLst>
                                            <p:cond delay="0"/>
                                          </p:stCondLst>
                                        </p:cTn>
                                        <p:tgtEl>
                                          <p:spTgt spid="123921"/>
                                        </p:tgtEl>
                                        <p:attrNameLst>
                                          <p:attrName>style.visibility</p:attrName>
                                        </p:attrNameLst>
                                      </p:cBhvr>
                                      <p:to>
                                        <p:strVal val="visible"/>
                                      </p:to>
                                    </p:set>
                                    <p:animEffect transition="in" filter="slide(fromRight)">
                                      <p:cBhvr>
                                        <p:cTn id="56" dur="500"/>
                                        <p:tgtEl>
                                          <p:spTgt spid="123921"/>
                                        </p:tgtEl>
                                      </p:cBhvr>
                                    </p:animEffect>
                                  </p:childTnLst>
                                </p:cTn>
                              </p:par>
                            </p:childTnLst>
                          </p:cTn>
                        </p:par>
                        <p:par>
                          <p:cTn id="57" fill="hold" nodeType="afterGroup">
                            <p:stCondLst>
                              <p:cond delay="500"/>
                            </p:stCondLst>
                            <p:childTnLst>
                              <p:par>
                                <p:cTn id="58" presetID="12" presetClass="entr" presetSubtype="2" fill="hold" nodeType="afterEffect">
                                  <p:stCondLst>
                                    <p:cond delay="0"/>
                                  </p:stCondLst>
                                  <p:childTnLst>
                                    <p:set>
                                      <p:cBhvr>
                                        <p:cTn id="59" dur="1" fill="hold">
                                          <p:stCondLst>
                                            <p:cond delay="0"/>
                                          </p:stCondLst>
                                        </p:cTn>
                                        <p:tgtEl>
                                          <p:spTgt spid="123959"/>
                                        </p:tgtEl>
                                        <p:attrNameLst>
                                          <p:attrName>style.visibility</p:attrName>
                                        </p:attrNameLst>
                                      </p:cBhvr>
                                      <p:to>
                                        <p:strVal val="visible"/>
                                      </p:to>
                                    </p:set>
                                    <p:animEffect transition="in" filter="slide(fromRight)">
                                      <p:cBhvr>
                                        <p:cTn id="60" dur="500"/>
                                        <p:tgtEl>
                                          <p:spTgt spid="12395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23922"/>
                                        </p:tgtEl>
                                        <p:attrNameLst>
                                          <p:attrName>style.visibility</p:attrName>
                                        </p:attrNameLst>
                                      </p:cBhvr>
                                      <p:to>
                                        <p:strVal val="visible"/>
                                      </p:to>
                                    </p:set>
                                    <p:animEffect transition="in" filter="wipe(up)">
                                      <p:cBhvr>
                                        <p:cTn id="65" dur="500"/>
                                        <p:tgtEl>
                                          <p:spTgt spid="12392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23966"/>
                                        </p:tgtEl>
                                        <p:attrNameLst>
                                          <p:attrName>style.visibility</p:attrName>
                                        </p:attrNameLst>
                                      </p:cBhvr>
                                      <p:to>
                                        <p:strVal val="visible"/>
                                      </p:to>
                                    </p:set>
                                    <p:animEffect transition="in" filter="wipe(up)">
                                      <p:cBhvr>
                                        <p:cTn id="70" dur="500"/>
                                        <p:tgtEl>
                                          <p:spTgt spid="12396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23918"/>
                                        </p:tgtEl>
                                        <p:attrNameLst>
                                          <p:attrName>style.visibility</p:attrName>
                                        </p:attrNameLst>
                                      </p:cBhvr>
                                      <p:to>
                                        <p:strVal val="visible"/>
                                      </p:to>
                                    </p:set>
                                    <p:animEffect transition="in" filter="wipe(left)">
                                      <p:cBhvr>
                                        <p:cTn id="75" dur="500"/>
                                        <p:tgtEl>
                                          <p:spTgt spid="12391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8" fill="hold" grpId="0" nodeType="clickEffect">
                                  <p:stCondLst>
                                    <p:cond delay="0"/>
                                  </p:stCondLst>
                                  <p:childTnLst>
                                    <p:set>
                                      <p:cBhvr>
                                        <p:cTn id="79" dur="1" fill="hold">
                                          <p:stCondLst>
                                            <p:cond delay="0"/>
                                          </p:stCondLst>
                                        </p:cTn>
                                        <p:tgtEl>
                                          <p:spTgt spid="123925"/>
                                        </p:tgtEl>
                                        <p:attrNameLst>
                                          <p:attrName>style.visibility</p:attrName>
                                        </p:attrNameLst>
                                      </p:cBhvr>
                                      <p:to>
                                        <p:strVal val="visible"/>
                                      </p:to>
                                    </p:set>
                                    <p:animEffect transition="in" filter="slide(fromLeft)">
                                      <p:cBhvr>
                                        <p:cTn id="80" dur="500"/>
                                        <p:tgtEl>
                                          <p:spTgt spid="123925"/>
                                        </p:tgtEl>
                                      </p:cBhvr>
                                    </p:animEffect>
                                  </p:childTnLst>
                                </p:cTn>
                              </p:par>
                            </p:childTnLst>
                          </p:cTn>
                        </p:par>
                        <p:par>
                          <p:cTn id="81" fill="hold" nodeType="afterGroup">
                            <p:stCondLst>
                              <p:cond delay="500"/>
                            </p:stCondLst>
                            <p:childTnLst>
                              <p:par>
                                <p:cTn id="82" presetID="12" presetClass="entr" presetSubtype="8" fill="hold" nodeType="afterEffect">
                                  <p:stCondLst>
                                    <p:cond delay="0"/>
                                  </p:stCondLst>
                                  <p:childTnLst>
                                    <p:set>
                                      <p:cBhvr>
                                        <p:cTn id="83" dur="1" fill="hold">
                                          <p:stCondLst>
                                            <p:cond delay="0"/>
                                          </p:stCondLst>
                                        </p:cTn>
                                        <p:tgtEl>
                                          <p:spTgt spid="123948"/>
                                        </p:tgtEl>
                                        <p:attrNameLst>
                                          <p:attrName>style.visibility</p:attrName>
                                        </p:attrNameLst>
                                      </p:cBhvr>
                                      <p:to>
                                        <p:strVal val="visible"/>
                                      </p:to>
                                    </p:set>
                                    <p:animEffect transition="in" filter="slide(fromLeft)">
                                      <p:cBhvr>
                                        <p:cTn id="84" dur="500"/>
                                        <p:tgtEl>
                                          <p:spTgt spid="123948"/>
                                        </p:tgtEl>
                                      </p:cBhvr>
                                    </p:animEffect>
                                  </p:childTnLst>
                                  <p:subTnLst>
                                    <p:set>
                                      <p:cBhvr override="childStyle">
                                        <p:cTn dur="1" fill="hold" display="0" masterRel="nextClick" afterEffect="1"/>
                                        <p:tgtEl>
                                          <p:spTgt spid="123948"/>
                                        </p:tgtEl>
                                        <p:attrNameLst>
                                          <p:attrName>style.visibility</p:attrName>
                                        </p:attrNameLst>
                                      </p:cBhvr>
                                      <p:to>
                                        <p:strVal val="hidden"/>
                                      </p:to>
                                    </p:set>
                                  </p:sub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8" fill="hold" nodeType="clickEffect">
                                  <p:stCondLst>
                                    <p:cond delay="0"/>
                                  </p:stCondLst>
                                  <p:childTnLst>
                                    <p:set>
                                      <p:cBhvr>
                                        <p:cTn id="88" dur="1" fill="hold">
                                          <p:stCondLst>
                                            <p:cond delay="0"/>
                                          </p:stCondLst>
                                        </p:cTn>
                                        <p:tgtEl>
                                          <p:spTgt spid="123960"/>
                                        </p:tgtEl>
                                        <p:attrNameLst>
                                          <p:attrName>style.visibility</p:attrName>
                                        </p:attrNameLst>
                                      </p:cBhvr>
                                      <p:to>
                                        <p:strVal val="visible"/>
                                      </p:to>
                                    </p:set>
                                    <p:animEffect transition="in" filter="slide(fromLeft)">
                                      <p:cBhvr>
                                        <p:cTn id="89" dur="500"/>
                                        <p:tgtEl>
                                          <p:spTgt spid="12396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123926"/>
                                        </p:tgtEl>
                                        <p:attrNameLst>
                                          <p:attrName>style.visibility</p:attrName>
                                        </p:attrNameLst>
                                      </p:cBhvr>
                                      <p:to>
                                        <p:strVal val="visible"/>
                                      </p:to>
                                    </p:set>
                                    <p:animEffect transition="in" filter="wipe(up)">
                                      <p:cBhvr>
                                        <p:cTn id="94" dur="500"/>
                                        <p:tgtEl>
                                          <p:spTgt spid="123926"/>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123967"/>
                                        </p:tgtEl>
                                        <p:attrNameLst>
                                          <p:attrName>style.visibility</p:attrName>
                                        </p:attrNameLst>
                                      </p:cBhvr>
                                      <p:to>
                                        <p:strVal val="visible"/>
                                      </p:to>
                                    </p:set>
                                    <p:animEffect transition="in" filter="wipe(up)">
                                      <p:cBhvr>
                                        <p:cTn id="99" dur="500"/>
                                        <p:tgtEl>
                                          <p:spTgt spid="12396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2" presetClass="entr" presetSubtype="2" fill="hold" grpId="0" nodeType="clickEffect">
                                  <p:stCondLst>
                                    <p:cond delay="0"/>
                                  </p:stCondLst>
                                  <p:childTnLst>
                                    <p:set>
                                      <p:cBhvr>
                                        <p:cTn id="103" dur="1" fill="hold">
                                          <p:stCondLst>
                                            <p:cond delay="0"/>
                                          </p:stCondLst>
                                        </p:cTn>
                                        <p:tgtEl>
                                          <p:spTgt spid="123929"/>
                                        </p:tgtEl>
                                        <p:attrNameLst>
                                          <p:attrName>style.visibility</p:attrName>
                                        </p:attrNameLst>
                                      </p:cBhvr>
                                      <p:to>
                                        <p:strVal val="visible"/>
                                      </p:to>
                                    </p:set>
                                    <p:animEffect transition="in" filter="slide(fromRight)">
                                      <p:cBhvr>
                                        <p:cTn id="104" dur="500"/>
                                        <p:tgtEl>
                                          <p:spTgt spid="123929"/>
                                        </p:tgtEl>
                                      </p:cBhvr>
                                    </p:animEffect>
                                  </p:childTnLst>
                                </p:cTn>
                              </p:par>
                            </p:childTnLst>
                          </p:cTn>
                        </p:par>
                        <p:par>
                          <p:cTn id="105" fill="hold" nodeType="afterGroup">
                            <p:stCondLst>
                              <p:cond delay="500"/>
                            </p:stCondLst>
                            <p:childTnLst>
                              <p:par>
                                <p:cTn id="106" presetID="12" presetClass="entr" presetSubtype="2" fill="hold" nodeType="afterEffect">
                                  <p:stCondLst>
                                    <p:cond delay="0"/>
                                  </p:stCondLst>
                                  <p:childTnLst>
                                    <p:set>
                                      <p:cBhvr>
                                        <p:cTn id="107" dur="1" fill="hold">
                                          <p:stCondLst>
                                            <p:cond delay="0"/>
                                          </p:stCondLst>
                                        </p:cTn>
                                        <p:tgtEl>
                                          <p:spTgt spid="123951"/>
                                        </p:tgtEl>
                                        <p:attrNameLst>
                                          <p:attrName>style.visibility</p:attrName>
                                        </p:attrNameLst>
                                      </p:cBhvr>
                                      <p:to>
                                        <p:strVal val="visible"/>
                                      </p:to>
                                    </p:set>
                                    <p:animEffect transition="in" filter="slide(fromRight)">
                                      <p:cBhvr>
                                        <p:cTn id="108" dur="500"/>
                                        <p:tgtEl>
                                          <p:spTgt spid="123951"/>
                                        </p:tgtEl>
                                      </p:cBhvr>
                                    </p:animEffect>
                                  </p:childTnLst>
                                  <p:subTnLst>
                                    <p:set>
                                      <p:cBhvr override="childStyle">
                                        <p:cTn dur="1" fill="hold" display="0" masterRel="nextClick" afterEffect="1"/>
                                        <p:tgtEl>
                                          <p:spTgt spid="123951"/>
                                        </p:tgtEl>
                                        <p:attrNameLst>
                                          <p:attrName>style.visibility</p:attrName>
                                        </p:attrNameLst>
                                      </p:cBhvr>
                                      <p:to>
                                        <p:strVal val="hidden"/>
                                      </p:to>
                                    </p:set>
                                  </p:subTnLst>
                                </p:cTn>
                              </p:par>
                            </p:childTnLst>
                          </p:cTn>
                        </p:par>
                      </p:childTnLst>
                    </p:cTn>
                  </p:par>
                  <p:par>
                    <p:cTn id="109" fill="hold" nodeType="clickPar">
                      <p:stCondLst>
                        <p:cond delay="indefinite"/>
                      </p:stCondLst>
                      <p:childTnLst>
                        <p:par>
                          <p:cTn id="110" fill="hold" nodeType="withGroup">
                            <p:stCondLst>
                              <p:cond delay="0"/>
                            </p:stCondLst>
                            <p:childTnLst>
                              <p:par>
                                <p:cTn id="111" presetID="12" presetClass="entr" presetSubtype="2" fill="hold" nodeType="clickEffect">
                                  <p:stCondLst>
                                    <p:cond delay="0"/>
                                  </p:stCondLst>
                                  <p:childTnLst>
                                    <p:set>
                                      <p:cBhvr>
                                        <p:cTn id="112" dur="1" fill="hold">
                                          <p:stCondLst>
                                            <p:cond delay="0"/>
                                          </p:stCondLst>
                                        </p:cTn>
                                        <p:tgtEl>
                                          <p:spTgt spid="123952"/>
                                        </p:tgtEl>
                                        <p:attrNameLst>
                                          <p:attrName>style.visibility</p:attrName>
                                        </p:attrNameLst>
                                      </p:cBhvr>
                                      <p:to>
                                        <p:strVal val="visible"/>
                                      </p:to>
                                    </p:set>
                                    <p:animEffect transition="in" filter="slide(fromRight)">
                                      <p:cBhvr>
                                        <p:cTn id="113" dur="500"/>
                                        <p:tgtEl>
                                          <p:spTgt spid="123952"/>
                                        </p:tgtEl>
                                      </p:cBhvr>
                                    </p:animEffect>
                                  </p:childTnLst>
                                  <p:subTnLst>
                                    <p:set>
                                      <p:cBhvr override="childStyle">
                                        <p:cTn dur="1" fill="hold" display="0" masterRel="nextClick" afterEffect="1"/>
                                        <p:tgtEl>
                                          <p:spTgt spid="123952"/>
                                        </p:tgtEl>
                                        <p:attrNameLst>
                                          <p:attrName>style.visibility</p:attrName>
                                        </p:attrNameLst>
                                      </p:cBhvr>
                                      <p:to>
                                        <p:strVal val="hidden"/>
                                      </p:to>
                                    </p:set>
                                  </p:subTnLst>
                                </p:cTn>
                              </p:par>
                            </p:childTnLst>
                          </p:cTn>
                        </p:par>
                      </p:childTnLst>
                    </p:cTn>
                  </p:par>
                  <p:par>
                    <p:cTn id="114" fill="hold" nodeType="clickPar">
                      <p:stCondLst>
                        <p:cond delay="indefinite"/>
                      </p:stCondLst>
                      <p:childTnLst>
                        <p:par>
                          <p:cTn id="115" fill="hold" nodeType="withGroup">
                            <p:stCondLst>
                              <p:cond delay="0"/>
                            </p:stCondLst>
                            <p:childTnLst>
                              <p:par>
                                <p:cTn id="116" presetID="12" presetClass="entr" presetSubtype="2" fill="hold" nodeType="clickEffect">
                                  <p:stCondLst>
                                    <p:cond delay="0"/>
                                  </p:stCondLst>
                                  <p:childTnLst>
                                    <p:set>
                                      <p:cBhvr>
                                        <p:cTn id="117" dur="1" fill="hold">
                                          <p:stCondLst>
                                            <p:cond delay="0"/>
                                          </p:stCondLst>
                                        </p:cTn>
                                        <p:tgtEl>
                                          <p:spTgt spid="123953"/>
                                        </p:tgtEl>
                                        <p:attrNameLst>
                                          <p:attrName>style.visibility</p:attrName>
                                        </p:attrNameLst>
                                      </p:cBhvr>
                                      <p:to>
                                        <p:strVal val="visible"/>
                                      </p:to>
                                    </p:set>
                                    <p:animEffect transition="in" filter="slide(fromRight)">
                                      <p:cBhvr>
                                        <p:cTn id="118" dur="500"/>
                                        <p:tgtEl>
                                          <p:spTgt spid="123953"/>
                                        </p:tgtEl>
                                      </p:cBhvr>
                                    </p:animEffect>
                                  </p:childTnLst>
                                  <p:subTnLst>
                                    <p:set>
                                      <p:cBhvr override="childStyle">
                                        <p:cTn dur="1" fill="hold" display="0" masterRel="nextClick" afterEffect="1"/>
                                        <p:tgtEl>
                                          <p:spTgt spid="123953"/>
                                        </p:tgtEl>
                                        <p:attrNameLst>
                                          <p:attrName>style.visibility</p:attrName>
                                        </p:attrNameLst>
                                      </p:cBhvr>
                                      <p:to>
                                        <p:strVal val="hidden"/>
                                      </p:to>
                                    </p:set>
                                  </p:subTnLst>
                                </p:cTn>
                              </p:par>
                            </p:childTnLst>
                          </p:cTn>
                        </p:par>
                      </p:childTnLst>
                    </p:cTn>
                  </p:par>
                  <p:par>
                    <p:cTn id="119" fill="hold" nodeType="clickPar">
                      <p:stCondLst>
                        <p:cond delay="indefinite"/>
                      </p:stCondLst>
                      <p:childTnLst>
                        <p:par>
                          <p:cTn id="120" fill="hold" nodeType="withGroup">
                            <p:stCondLst>
                              <p:cond delay="0"/>
                            </p:stCondLst>
                            <p:childTnLst>
                              <p:par>
                                <p:cTn id="121" presetID="12" presetClass="entr" presetSubtype="2" fill="hold" nodeType="clickEffect">
                                  <p:stCondLst>
                                    <p:cond delay="0"/>
                                  </p:stCondLst>
                                  <p:childTnLst>
                                    <p:set>
                                      <p:cBhvr>
                                        <p:cTn id="122" dur="1" fill="hold">
                                          <p:stCondLst>
                                            <p:cond delay="0"/>
                                          </p:stCondLst>
                                        </p:cTn>
                                        <p:tgtEl>
                                          <p:spTgt spid="123954"/>
                                        </p:tgtEl>
                                        <p:attrNameLst>
                                          <p:attrName>style.visibility</p:attrName>
                                        </p:attrNameLst>
                                      </p:cBhvr>
                                      <p:to>
                                        <p:strVal val="visible"/>
                                      </p:to>
                                    </p:set>
                                    <p:animEffect transition="in" filter="slide(fromRight)">
                                      <p:cBhvr>
                                        <p:cTn id="123" dur="500"/>
                                        <p:tgtEl>
                                          <p:spTgt spid="123954"/>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123930"/>
                                        </p:tgtEl>
                                        <p:attrNameLst>
                                          <p:attrName>style.visibility</p:attrName>
                                        </p:attrNameLst>
                                      </p:cBhvr>
                                      <p:to>
                                        <p:strVal val="visible"/>
                                      </p:to>
                                    </p:set>
                                    <p:animEffect transition="in" filter="wipe(up)">
                                      <p:cBhvr>
                                        <p:cTn id="128" dur="500"/>
                                        <p:tgtEl>
                                          <p:spTgt spid="123930"/>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1" fill="hold" grpId="0" nodeType="clickEffect">
                                  <p:stCondLst>
                                    <p:cond delay="0"/>
                                  </p:stCondLst>
                                  <p:childTnLst>
                                    <p:set>
                                      <p:cBhvr>
                                        <p:cTn id="132" dur="1" fill="hold">
                                          <p:stCondLst>
                                            <p:cond delay="0"/>
                                          </p:stCondLst>
                                        </p:cTn>
                                        <p:tgtEl>
                                          <p:spTgt spid="123934"/>
                                        </p:tgtEl>
                                        <p:attrNameLst>
                                          <p:attrName>style.visibility</p:attrName>
                                        </p:attrNameLst>
                                      </p:cBhvr>
                                      <p:to>
                                        <p:strVal val="visible"/>
                                      </p:to>
                                    </p:set>
                                    <p:animEffect transition="in" filter="wipe(up)">
                                      <p:cBhvr>
                                        <p:cTn id="133" dur="500"/>
                                        <p:tgtEl>
                                          <p:spTgt spid="123934"/>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2" presetClass="entr" presetSubtype="8" fill="hold" grpId="0" nodeType="clickEffect">
                                  <p:stCondLst>
                                    <p:cond delay="0"/>
                                  </p:stCondLst>
                                  <p:childTnLst>
                                    <p:set>
                                      <p:cBhvr>
                                        <p:cTn id="137" dur="1" fill="hold">
                                          <p:stCondLst>
                                            <p:cond delay="0"/>
                                          </p:stCondLst>
                                        </p:cTn>
                                        <p:tgtEl>
                                          <p:spTgt spid="123933"/>
                                        </p:tgtEl>
                                        <p:attrNameLst>
                                          <p:attrName>style.visibility</p:attrName>
                                        </p:attrNameLst>
                                      </p:cBhvr>
                                      <p:to>
                                        <p:strVal val="visible"/>
                                      </p:to>
                                    </p:set>
                                    <p:animEffect transition="in" filter="slide(fromLeft)">
                                      <p:cBhvr>
                                        <p:cTn id="138" dur="500"/>
                                        <p:tgtEl>
                                          <p:spTgt spid="123933"/>
                                        </p:tgtEl>
                                      </p:cBhvr>
                                    </p:animEffect>
                                  </p:childTnLst>
                                </p:cTn>
                              </p:par>
                            </p:childTnLst>
                          </p:cTn>
                        </p:par>
                        <p:par>
                          <p:cTn id="139" fill="hold" nodeType="afterGroup">
                            <p:stCondLst>
                              <p:cond delay="500"/>
                            </p:stCondLst>
                            <p:childTnLst>
                              <p:par>
                                <p:cTn id="140" presetID="12" presetClass="entr" presetSubtype="8" fill="hold" nodeType="afterEffect">
                                  <p:stCondLst>
                                    <p:cond delay="0"/>
                                  </p:stCondLst>
                                  <p:childTnLst>
                                    <p:set>
                                      <p:cBhvr>
                                        <p:cTn id="141" dur="1" fill="hold">
                                          <p:stCondLst>
                                            <p:cond delay="0"/>
                                          </p:stCondLst>
                                        </p:cTn>
                                        <p:tgtEl>
                                          <p:spTgt spid="123949"/>
                                        </p:tgtEl>
                                        <p:attrNameLst>
                                          <p:attrName>style.visibility</p:attrName>
                                        </p:attrNameLst>
                                      </p:cBhvr>
                                      <p:to>
                                        <p:strVal val="visible"/>
                                      </p:to>
                                    </p:set>
                                    <p:animEffect transition="in" filter="slide(fromLeft)">
                                      <p:cBhvr>
                                        <p:cTn id="142" dur="500"/>
                                        <p:tgtEl>
                                          <p:spTgt spid="123949"/>
                                        </p:tgtEl>
                                      </p:cBhvr>
                                    </p:animEffect>
                                  </p:childTnLst>
                                  <p:subTnLst>
                                    <p:set>
                                      <p:cBhvr override="childStyle">
                                        <p:cTn dur="1" fill="hold" display="0" masterRel="nextClick" afterEffect="1"/>
                                        <p:tgtEl>
                                          <p:spTgt spid="123949"/>
                                        </p:tgtEl>
                                        <p:attrNameLst>
                                          <p:attrName>style.visibility</p:attrName>
                                        </p:attrNameLst>
                                      </p:cBhvr>
                                      <p:to>
                                        <p:strVal val="hidden"/>
                                      </p:to>
                                    </p:set>
                                  </p:subTnLst>
                                </p:cTn>
                              </p:par>
                            </p:childTnLst>
                          </p:cTn>
                        </p:par>
                      </p:childTnLst>
                    </p:cTn>
                  </p:par>
                  <p:par>
                    <p:cTn id="143" fill="hold" nodeType="clickPar">
                      <p:stCondLst>
                        <p:cond delay="indefinite"/>
                      </p:stCondLst>
                      <p:childTnLst>
                        <p:par>
                          <p:cTn id="144" fill="hold" nodeType="withGroup">
                            <p:stCondLst>
                              <p:cond delay="0"/>
                            </p:stCondLst>
                            <p:childTnLst>
                              <p:par>
                                <p:cTn id="145" presetID="12" presetClass="entr" presetSubtype="8" fill="hold" nodeType="clickEffect">
                                  <p:stCondLst>
                                    <p:cond delay="0"/>
                                  </p:stCondLst>
                                  <p:childTnLst>
                                    <p:set>
                                      <p:cBhvr>
                                        <p:cTn id="146" dur="1" fill="hold">
                                          <p:stCondLst>
                                            <p:cond delay="0"/>
                                          </p:stCondLst>
                                        </p:cTn>
                                        <p:tgtEl>
                                          <p:spTgt spid="123950"/>
                                        </p:tgtEl>
                                        <p:attrNameLst>
                                          <p:attrName>style.visibility</p:attrName>
                                        </p:attrNameLst>
                                      </p:cBhvr>
                                      <p:to>
                                        <p:strVal val="visible"/>
                                      </p:to>
                                    </p:set>
                                    <p:animEffect transition="in" filter="slide(fromLeft)">
                                      <p:cBhvr>
                                        <p:cTn id="147" dur="500"/>
                                        <p:tgtEl>
                                          <p:spTgt spid="123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6" grpId="0" autoUpdateAnimBg="0"/>
      <p:bldP spid="123917" grpId="0" autoUpdateAnimBg="0"/>
      <p:bldP spid="123918" grpId="0" autoUpdateAnimBg="0"/>
      <p:bldP spid="123921" grpId="0" animBg="1"/>
      <p:bldP spid="123922" grpId="0" animBg="1" autoUpdateAnimBg="0"/>
      <p:bldP spid="123925" grpId="0" animBg="1"/>
      <p:bldP spid="123929" grpId="0" animBg="1"/>
      <p:bldP spid="123933" grpId="0" animBg="1"/>
      <p:bldP spid="123935" grpId="0" autoUpdateAnimBg="0"/>
      <p:bldP spid="123936" grpId="0" autoUpdateAnimBg="0"/>
      <p:bldP spid="123937" grpId="0" animBg="1" autoUpdateAnimBg="0"/>
      <p:bldP spid="123934" grpId="0" animBg="1" autoUpdateAnimBg="0"/>
      <p:bldP spid="123966" grpId="0" animBg="1" autoUpdateAnimBg="0"/>
      <p:bldP spid="123926" grpId="0" animBg="1" autoUpdateAnimBg="0"/>
      <p:bldP spid="123967" grpId="0" animBg="1" autoUpdateAnimBg="0"/>
      <p:bldP spid="12393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250825" y="44450"/>
            <a:ext cx="86423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zh-CN" altLang="en-US" sz="3200" b="1">
                <a:solidFill>
                  <a:srgbClr val="A50021"/>
                </a:solidFill>
                <a:ea typeface="楷体_GB2312" pitchFamily="49" charset="-122"/>
              </a:rPr>
              <a:t>内部排序：</a:t>
            </a:r>
            <a:r>
              <a:rPr lang="zh-CN" altLang="en-US" sz="3200" b="1">
                <a:solidFill>
                  <a:schemeClr val="tx2"/>
                </a:solidFill>
                <a:ea typeface="楷体_GB2312" pitchFamily="49" charset="-122"/>
              </a:rPr>
              <a:t>若整个排序过程中，</a:t>
            </a:r>
            <a:r>
              <a:rPr lang="zh-CN" altLang="en-US" sz="3200" b="1">
                <a:solidFill>
                  <a:srgbClr val="0000FF"/>
                </a:solidFill>
                <a:ea typeface="楷体_GB2312" pitchFamily="49" charset="-122"/>
              </a:rPr>
              <a:t>数据全部存放在内存，不需要访问外存</a:t>
            </a:r>
            <a:r>
              <a:rPr lang="zh-CN" altLang="en-US" sz="3200" b="1">
                <a:ea typeface="楷体_GB2312" pitchFamily="49" charset="-122"/>
              </a:rPr>
              <a:t>便能完成，则称此类排序问题</a:t>
            </a:r>
            <a:r>
              <a:rPr lang="en-US" altLang="zh-CN" sz="3200" b="1">
                <a:solidFill>
                  <a:srgbClr val="0000FF"/>
                </a:solidFill>
                <a:ea typeface="楷体_GB2312" pitchFamily="49" charset="-122"/>
              </a:rPr>
              <a:t>~</a:t>
            </a:r>
            <a:r>
              <a:rPr lang="en-US" altLang="zh-CN" sz="3200" b="1">
                <a:ea typeface="楷体_GB2312" pitchFamily="49" charset="-122"/>
              </a:rPr>
              <a:t>  </a:t>
            </a:r>
            <a:r>
              <a:rPr lang="zh-CN" altLang="en-US" sz="3200" b="1">
                <a:ea typeface="楷体_GB2312" pitchFamily="49" charset="-122"/>
              </a:rPr>
              <a:t>。　 　</a:t>
            </a:r>
          </a:p>
        </p:txBody>
      </p:sp>
      <p:sp>
        <p:nvSpPr>
          <p:cNvPr id="7171" name="Text Box 4"/>
          <p:cNvSpPr txBox="1">
            <a:spLocks noChangeArrowheads="1"/>
          </p:cNvSpPr>
          <p:nvPr/>
        </p:nvSpPr>
        <p:spPr bwMode="auto">
          <a:xfrm>
            <a:off x="250825" y="1773238"/>
            <a:ext cx="864235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zh-CN" altLang="en-US" sz="3200" b="1">
                <a:solidFill>
                  <a:srgbClr val="A50021"/>
                </a:solidFill>
                <a:ea typeface="楷体_GB2312" pitchFamily="49" charset="-122"/>
              </a:rPr>
              <a:t>外部排序：</a:t>
            </a:r>
            <a:r>
              <a:rPr lang="zh-CN" altLang="en-US" sz="3200" b="1">
                <a:solidFill>
                  <a:schemeClr val="tx2"/>
                </a:solidFill>
                <a:ea typeface="楷体_GB2312" pitchFamily="49" charset="-122"/>
              </a:rPr>
              <a:t>若参加排序的记录数量很大，不能同时存放在内存中，必须根据排序过程的要求，不断在内、外之间移动，则称此类排序问题为</a:t>
            </a:r>
            <a:r>
              <a:rPr lang="en-US" altLang="zh-CN" sz="3200" b="1">
                <a:solidFill>
                  <a:schemeClr val="tx2"/>
                </a:solidFill>
                <a:ea typeface="楷体_GB2312" pitchFamily="49" charset="-122"/>
              </a:rPr>
              <a:t>~</a:t>
            </a:r>
            <a:r>
              <a:rPr lang="zh-CN" altLang="en-US" sz="3200" b="1">
                <a:solidFill>
                  <a:schemeClr val="tx2"/>
                </a:solidFill>
                <a:ea typeface="楷体_GB2312" pitchFamily="49" charset="-122"/>
              </a:rPr>
              <a:t>。</a:t>
            </a:r>
          </a:p>
        </p:txBody>
      </p:sp>
      <p:sp>
        <p:nvSpPr>
          <p:cNvPr id="7172" name="Text Box 6"/>
          <p:cNvSpPr txBox="1">
            <a:spLocks noChangeArrowheads="1"/>
          </p:cNvSpPr>
          <p:nvPr/>
        </p:nvSpPr>
        <p:spPr bwMode="auto">
          <a:xfrm>
            <a:off x="323850" y="4365625"/>
            <a:ext cx="4103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zh-CN" altLang="en-US" sz="3200" b="1">
                <a:ea typeface="楷体_GB2312" pitchFamily="49" charset="-122"/>
              </a:rPr>
              <a:t>排序基本操作包括：</a:t>
            </a:r>
          </a:p>
        </p:txBody>
      </p:sp>
      <p:sp>
        <p:nvSpPr>
          <p:cNvPr id="5127" name="Text Box 7"/>
          <p:cNvSpPr txBox="1">
            <a:spLocks noChangeArrowheads="1"/>
          </p:cNvSpPr>
          <p:nvPr/>
        </p:nvSpPr>
        <p:spPr bwMode="auto">
          <a:xfrm>
            <a:off x="179388" y="5114925"/>
            <a:ext cx="5905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zh-CN" altLang="en-US" sz="3200" b="1">
                <a:ea typeface="楷体_GB2312" pitchFamily="49" charset="-122"/>
              </a:rPr>
              <a:t>比较：比较两个关键字的大小</a:t>
            </a:r>
          </a:p>
        </p:txBody>
      </p:sp>
      <p:sp>
        <p:nvSpPr>
          <p:cNvPr id="5128" name="Text Box 8"/>
          <p:cNvSpPr txBox="1">
            <a:spLocks noChangeArrowheads="1"/>
          </p:cNvSpPr>
          <p:nvPr/>
        </p:nvSpPr>
        <p:spPr bwMode="auto">
          <a:xfrm>
            <a:off x="179388" y="5802313"/>
            <a:ext cx="8137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zh-CN" altLang="en-US" sz="3200" b="1">
                <a:ea typeface="楷体_GB2312" pitchFamily="49" charset="-122"/>
              </a:rPr>
              <a:t>移动：将记录从一个位置移动到另一个位置</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checkerboard(across)">
                                      <p:cBhvr>
                                        <p:cTn id="7" dur="500"/>
                                        <p:tgtEl>
                                          <p:spTgt spid="51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128"/>
                                        </p:tgtEl>
                                        <p:attrNameLst>
                                          <p:attrName>style.visibility</p:attrName>
                                        </p:attrNameLst>
                                      </p:cBhvr>
                                      <p:to>
                                        <p:strVal val="visible"/>
                                      </p:to>
                                    </p:set>
                                    <p:animEffect transition="in" filter="checkerboard(across)">
                                      <p:cBhvr>
                                        <p:cTn id="12"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autoUpdateAnimBg="0"/>
      <p:bldP spid="512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52400" y="211138"/>
            <a:ext cx="8524875"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40000"/>
              </a:lnSpc>
            </a:pPr>
            <a:r>
              <a:rPr lang="en-US" altLang="zh-CN" sz="3200" b="1">
                <a:ea typeface="楷体_GB2312" pitchFamily="49" charset="-122"/>
              </a:rPr>
              <a:t>  </a:t>
            </a:r>
            <a:r>
              <a:rPr lang="zh-CN" altLang="en-US" sz="3200" b="1">
                <a:ea typeface="楷体_GB2312" pitchFamily="49" charset="-122"/>
              </a:rPr>
              <a:t>可见，经过“</a:t>
            </a:r>
            <a:r>
              <a:rPr lang="zh-CN" altLang="en-US" sz="3200" b="1">
                <a:solidFill>
                  <a:srgbClr val="990000"/>
                </a:solidFill>
                <a:ea typeface="楷体_GB2312" pitchFamily="49" charset="-122"/>
              </a:rPr>
              <a:t>一次划分</a:t>
            </a:r>
            <a:r>
              <a:rPr lang="zh-CN" altLang="en-US" sz="3200" b="1">
                <a:ea typeface="楷体_GB2312" pitchFamily="49" charset="-122"/>
              </a:rPr>
              <a:t>” ，将关键字序列</a:t>
            </a:r>
          </a:p>
          <a:p>
            <a:pPr eaLnBrk="1" hangingPunct="1">
              <a:lnSpc>
                <a:spcPct val="140000"/>
              </a:lnSpc>
            </a:pPr>
            <a:r>
              <a:rPr lang="zh-CN" altLang="en-US" sz="3200" b="1">
                <a:ea typeface="楷体_GB2312" pitchFamily="49" charset="-122"/>
              </a:rPr>
              <a:t>               </a:t>
            </a:r>
            <a:r>
              <a:rPr lang="en-US" altLang="zh-CN" sz="3200" b="1">
                <a:ea typeface="楷体_GB2312" pitchFamily="49" charset="-122"/>
              </a:rPr>
              <a:t>52, 49, </a:t>
            </a:r>
            <a:r>
              <a:rPr lang="en-US" altLang="zh-CN" sz="3200" b="1" u="sng">
                <a:ea typeface="楷体_GB2312" pitchFamily="49" charset="-122"/>
              </a:rPr>
              <a:t>80</a:t>
            </a:r>
            <a:r>
              <a:rPr lang="en-US" altLang="zh-CN" sz="3200" b="1">
                <a:ea typeface="楷体_GB2312" pitchFamily="49" charset="-122"/>
              </a:rPr>
              <a:t>, 36, </a:t>
            </a:r>
            <a:r>
              <a:rPr lang="en-US" altLang="zh-CN" sz="3200" b="1" u="sng">
                <a:ea typeface="楷体_GB2312" pitchFamily="49" charset="-122"/>
              </a:rPr>
              <a:t>14</a:t>
            </a:r>
            <a:r>
              <a:rPr lang="en-US" altLang="zh-CN" sz="3200" b="1">
                <a:ea typeface="楷体_GB2312" pitchFamily="49" charset="-122"/>
              </a:rPr>
              <a:t>,  58, 61, 97, </a:t>
            </a:r>
            <a:r>
              <a:rPr lang="en-US" altLang="zh-CN" sz="3200" b="1" u="sng">
                <a:ea typeface="楷体_GB2312" pitchFamily="49" charset="-122"/>
              </a:rPr>
              <a:t>23</a:t>
            </a:r>
            <a:r>
              <a:rPr lang="en-US" altLang="zh-CN" sz="3200" b="1">
                <a:ea typeface="楷体_GB2312" pitchFamily="49" charset="-122"/>
              </a:rPr>
              <a:t>, 75  </a:t>
            </a:r>
          </a:p>
          <a:p>
            <a:pPr eaLnBrk="1" hangingPunct="1">
              <a:lnSpc>
                <a:spcPct val="140000"/>
              </a:lnSpc>
            </a:pPr>
            <a:r>
              <a:rPr lang="zh-CN" altLang="en-US" sz="3200" b="1">
                <a:ea typeface="楷体_GB2312" pitchFamily="49" charset="-122"/>
              </a:rPr>
              <a:t>调整为</a:t>
            </a:r>
            <a:r>
              <a:rPr lang="en-US" altLang="zh-CN" sz="3200" b="1">
                <a:ea typeface="楷体_GB2312" pitchFamily="49" charset="-122"/>
              </a:rPr>
              <a:t>:  </a:t>
            </a:r>
            <a:r>
              <a:rPr lang="en-US" altLang="zh-CN" sz="3200" b="1">
                <a:solidFill>
                  <a:srgbClr val="0000FF"/>
                </a:solidFill>
                <a:ea typeface="楷体_GB2312" pitchFamily="49" charset="-122"/>
              </a:rPr>
              <a:t>23</a:t>
            </a:r>
            <a:r>
              <a:rPr lang="en-US" altLang="zh-CN" sz="3200" b="1">
                <a:ea typeface="楷体_GB2312" pitchFamily="49" charset="-122"/>
              </a:rPr>
              <a:t>, 49, </a:t>
            </a:r>
            <a:r>
              <a:rPr lang="en-US" altLang="zh-CN" sz="3200" b="1">
                <a:solidFill>
                  <a:srgbClr val="0000FF"/>
                </a:solidFill>
                <a:ea typeface="楷体_GB2312" pitchFamily="49" charset="-122"/>
              </a:rPr>
              <a:t>14</a:t>
            </a:r>
            <a:r>
              <a:rPr lang="en-US" altLang="zh-CN" sz="3200" b="1">
                <a:ea typeface="楷体_GB2312" pitchFamily="49" charset="-122"/>
              </a:rPr>
              <a:t>, 36, </a:t>
            </a:r>
            <a:r>
              <a:rPr lang="en-US" altLang="zh-CN" sz="3200" b="1">
                <a:solidFill>
                  <a:srgbClr val="FF0000"/>
                </a:solidFill>
                <a:ea typeface="楷体_GB2312" pitchFamily="49" charset="-122"/>
              </a:rPr>
              <a:t>(52),</a:t>
            </a:r>
            <a:r>
              <a:rPr lang="en-US" altLang="zh-CN" sz="3200" b="1">
                <a:ea typeface="楷体_GB2312" pitchFamily="49" charset="-122"/>
              </a:rPr>
              <a:t> 58, 61, 97, </a:t>
            </a:r>
            <a:r>
              <a:rPr lang="en-US" altLang="zh-CN" sz="3200" b="1">
                <a:solidFill>
                  <a:srgbClr val="990000"/>
                </a:solidFill>
                <a:ea typeface="楷体_GB2312" pitchFamily="49" charset="-122"/>
              </a:rPr>
              <a:t>80</a:t>
            </a:r>
            <a:r>
              <a:rPr lang="en-US" altLang="zh-CN" sz="3200" b="1">
                <a:ea typeface="楷体_GB2312" pitchFamily="49" charset="-122"/>
              </a:rPr>
              <a:t>, 75</a:t>
            </a:r>
          </a:p>
        </p:txBody>
      </p:sp>
      <p:sp>
        <p:nvSpPr>
          <p:cNvPr id="30725" name="Rectangle 5"/>
          <p:cNvSpPr>
            <a:spLocks noChangeArrowheads="1"/>
          </p:cNvSpPr>
          <p:nvPr/>
        </p:nvSpPr>
        <p:spPr bwMode="auto">
          <a:xfrm>
            <a:off x="381000" y="2667000"/>
            <a:ext cx="8534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200" b="1">
                <a:ea typeface="楷体_GB2312" pitchFamily="49" charset="-122"/>
              </a:rPr>
              <a:t>   </a:t>
            </a:r>
            <a:r>
              <a:rPr lang="zh-CN" altLang="en-US" sz="3200" b="1">
                <a:ea typeface="楷体_GB2312" pitchFamily="49" charset="-122"/>
              </a:rPr>
              <a:t>在调整过程中，设立了两个指针</a:t>
            </a:r>
            <a:r>
              <a:rPr lang="en-US" altLang="zh-CN" sz="3200" b="1">
                <a:ea typeface="楷体_GB2312" pitchFamily="49" charset="-122"/>
              </a:rPr>
              <a:t>: </a:t>
            </a:r>
            <a:r>
              <a:rPr lang="en-US" altLang="zh-CN" sz="3200" b="1">
                <a:solidFill>
                  <a:srgbClr val="009999"/>
                </a:solidFill>
                <a:ea typeface="楷体_GB2312" pitchFamily="49" charset="-122"/>
              </a:rPr>
              <a:t>low</a:t>
            </a:r>
            <a:r>
              <a:rPr lang="en-US" altLang="zh-CN" sz="3200" b="1">
                <a:ea typeface="楷体_GB2312" pitchFamily="49" charset="-122"/>
              </a:rPr>
              <a:t> </a:t>
            </a:r>
            <a:r>
              <a:rPr lang="zh-CN" altLang="en-US" sz="3200" b="1">
                <a:ea typeface="楷体_GB2312" pitchFamily="49" charset="-122"/>
              </a:rPr>
              <a:t>和</a:t>
            </a:r>
            <a:r>
              <a:rPr lang="en-US" altLang="zh-CN" sz="3200" b="1">
                <a:solidFill>
                  <a:srgbClr val="990000"/>
                </a:solidFill>
                <a:ea typeface="楷体_GB2312" pitchFamily="49" charset="-122"/>
              </a:rPr>
              <a:t>high</a:t>
            </a:r>
            <a:r>
              <a:rPr lang="zh-CN" altLang="en-US" sz="3200" b="1">
                <a:ea typeface="楷体_GB2312" pitchFamily="49" charset="-122"/>
              </a:rPr>
              <a:t>，它们的初值分别为</a:t>
            </a:r>
            <a:r>
              <a:rPr lang="en-US" altLang="zh-CN" sz="3200" b="1">
                <a:ea typeface="楷体_GB2312" pitchFamily="49" charset="-122"/>
              </a:rPr>
              <a:t>: s </a:t>
            </a:r>
            <a:r>
              <a:rPr lang="zh-CN" altLang="en-US" sz="3200" b="1">
                <a:ea typeface="楷体_GB2312" pitchFamily="49" charset="-122"/>
              </a:rPr>
              <a:t>和 </a:t>
            </a:r>
            <a:r>
              <a:rPr lang="en-US" altLang="zh-CN" sz="3200" b="1">
                <a:ea typeface="楷体_GB2312" pitchFamily="49" charset="-122"/>
              </a:rPr>
              <a:t>t, </a:t>
            </a:r>
          </a:p>
        </p:txBody>
      </p:sp>
      <p:sp>
        <p:nvSpPr>
          <p:cNvPr id="30726" name="Rectangle 6"/>
          <p:cNvSpPr>
            <a:spLocks noChangeArrowheads="1"/>
          </p:cNvSpPr>
          <p:nvPr/>
        </p:nvSpPr>
        <p:spPr bwMode="auto">
          <a:xfrm>
            <a:off x="304800" y="4267200"/>
            <a:ext cx="8610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200" b="1">
                <a:solidFill>
                  <a:srgbClr val="0000FF"/>
                </a:solidFill>
                <a:ea typeface="楷体_GB2312" pitchFamily="49" charset="-122"/>
              </a:rPr>
              <a:t>     </a:t>
            </a:r>
            <a:r>
              <a:rPr lang="zh-CN" altLang="en-US" sz="3200" b="1">
                <a:solidFill>
                  <a:srgbClr val="0000FF"/>
                </a:solidFill>
                <a:ea typeface="楷体_GB2312" pitchFamily="49" charset="-122"/>
              </a:rPr>
              <a:t>之后交替逐渐减小 </a:t>
            </a:r>
            <a:r>
              <a:rPr lang="en-US" altLang="zh-CN" sz="3200" b="1">
                <a:solidFill>
                  <a:srgbClr val="990000"/>
                </a:solidFill>
                <a:ea typeface="楷体_GB2312" pitchFamily="49" charset="-122"/>
              </a:rPr>
              <a:t>high</a:t>
            </a:r>
            <a:r>
              <a:rPr lang="zh-CN" altLang="en-US" sz="3200" b="1">
                <a:solidFill>
                  <a:srgbClr val="0000FF"/>
                </a:solidFill>
                <a:ea typeface="楷体_GB2312" pitchFamily="49" charset="-122"/>
              </a:rPr>
              <a:t>，增加 </a:t>
            </a:r>
            <a:r>
              <a:rPr lang="en-US" altLang="zh-CN" sz="3200" b="1">
                <a:solidFill>
                  <a:srgbClr val="009999"/>
                </a:solidFill>
                <a:ea typeface="楷体_GB2312" pitchFamily="49" charset="-122"/>
              </a:rPr>
              <a:t>low</a:t>
            </a:r>
            <a:r>
              <a:rPr lang="zh-CN" altLang="en-US" sz="3200" b="1">
                <a:solidFill>
                  <a:srgbClr val="0000FF"/>
                </a:solidFill>
                <a:ea typeface="楷体_GB2312" pitchFamily="49" charset="-122"/>
              </a:rPr>
              <a:t>，并保证   </a:t>
            </a:r>
            <a:r>
              <a:rPr lang="en-US" altLang="zh-CN" sz="3200" b="1">
                <a:solidFill>
                  <a:srgbClr val="FF0000"/>
                </a:solidFill>
                <a:ea typeface="楷体_GB2312" pitchFamily="49" charset="-122"/>
              </a:rPr>
              <a:t>R[</a:t>
            </a:r>
            <a:r>
              <a:rPr lang="en-US" altLang="zh-CN" sz="3200" b="1">
                <a:solidFill>
                  <a:srgbClr val="990000"/>
                </a:solidFill>
                <a:ea typeface="楷体_GB2312" pitchFamily="49" charset="-122"/>
              </a:rPr>
              <a:t>high</a:t>
            </a:r>
            <a:r>
              <a:rPr lang="en-US" altLang="zh-CN" sz="3200" b="1">
                <a:solidFill>
                  <a:srgbClr val="FF0000"/>
                </a:solidFill>
                <a:ea typeface="楷体_GB2312" pitchFamily="49" charset="-122"/>
              </a:rPr>
              <a:t>].key≥52</a:t>
            </a:r>
            <a:r>
              <a:rPr lang="zh-CN" altLang="en-US" sz="3200" b="1">
                <a:solidFill>
                  <a:srgbClr val="FF0000"/>
                </a:solidFill>
                <a:ea typeface="楷体_GB2312" pitchFamily="49" charset="-122"/>
              </a:rPr>
              <a:t>，和  </a:t>
            </a:r>
            <a:r>
              <a:rPr lang="en-US" altLang="zh-CN" sz="3200" b="1">
                <a:solidFill>
                  <a:srgbClr val="FF0000"/>
                </a:solidFill>
                <a:ea typeface="楷体_GB2312" pitchFamily="49" charset="-122"/>
              </a:rPr>
              <a:t>R[</a:t>
            </a:r>
            <a:r>
              <a:rPr lang="en-US" altLang="zh-CN" sz="3200" b="1">
                <a:solidFill>
                  <a:srgbClr val="009999"/>
                </a:solidFill>
                <a:ea typeface="楷体_GB2312" pitchFamily="49" charset="-122"/>
              </a:rPr>
              <a:t>low</a:t>
            </a:r>
            <a:r>
              <a:rPr lang="en-US" altLang="zh-CN" sz="3200" b="1">
                <a:solidFill>
                  <a:srgbClr val="FF0000"/>
                </a:solidFill>
                <a:ea typeface="楷体_GB2312" pitchFamily="49" charset="-122"/>
              </a:rPr>
              <a:t>].key≤52,</a:t>
            </a:r>
            <a:r>
              <a:rPr lang="zh-CN" altLang="en-US" sz="3200" b="1">
                <a:solidFill>
                  <a:srgbClr val="0000FF"/>
                </a:solidFill>
                <a:ea typeface="楷体_GB2312" pitchFamily="49" charset="-122"/>
              </a:rPr>
              <a:t>否则进行记录的“交换”</a:t>
            </a:r>
            <a:r>
              <a:rPr lang="zh-CN" altLang="en-US" sz="3200" b="1">
                <a:ea typeface="楷体_GB2312" pitchFamily="49" charset="-122"/>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wipe(left)">
                                      <p:cBhvr>
                                        <p:cTn id="7" dur="500"/>
                                        <p:tgtEl>
                                          <p:spTgt spid="307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6"/>
                                        </p:tgtEl>
                                        <p:attrNameLst>
                                          <p:attrName>style.visibility</p:attrName>
                                        </p:attrNameLst>
                                      </p:cBhvr>
                                      <p:to>
                                        <p:strVal val="visible"/>
                                      </p:to>
                                    </p:set>
                                    <p:animEffect transition="in" filter="wipe(left)">
                                      <p:cBhvr>
                                        <p:cTn id="12" dur="5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utoUpdateAnimBg="0"/>
      <p:bldP spid="3072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4294967295"/>
          </p:nvPr>
        </p:nvSpPr>
        <p:spPr>
          <a:xfrm>
            <a:off x="107950" y="-26988"/>
            <a:ext cx="9036050" cy="6742113"/>
          </a:xfrm>
        </p:spPr>
        <p:txBody>
          <a:bodyPr/>
          <a:lstStyle/>
          <a:p>
            <a:pPr algn="just" eaLnBrk="1" hangingPunct="1">
              <a:lnSpc>
                <a:spcPct val="90000"/>
              </a:lnSpc>
              <a:buFontTx/>
              <a:buNone/>
            </a:pPr>
            <a:r>
              <a:rPr lang="en-US" altLang="zh-CN" sz="2800" b="1" smtClean="0">
                <a:ea typeface="楷体_GB2312" pitchFamily="49" charset="-122"/>
              </a:rPr>
              <a:t>int Partition (Elem R[], int low, int high) {</a:t>
            </a:r>
          </a:p>
          <a:p>
            <a:pPr algn="just" eaLnBrk="1" hangingPunct="1">
              <a:lnSpc>
                <a:spcPct val="90000"/>
              </a:lnSpc>
              <a:buFontTx/>
              <a:buNone/>
            </a:pPr>
            <a:r>
              <a:rPr lang="en-US" altLang="zh-CN" sz="2800" b="1" smtClean="0">
                <a:ea typeface="楷体_GB2312" pitchFamily="49" charset="-122"/>
              </a:rPr>
              <a:t> </a:t>
            </a:r>
            <a:r>
              <a:rPr lang="en-US" altLang="zh-CN" sz="2400" b="1" smtClean="0">
                <a:ea typeface="楷体_GB2312" pitchFamily="49" charset="-122"/>
              </a:rPr>
              <a:t>// </a:t>
            </a:r>
            <a:r>
              <a:rPr lang="zh-CN" altLang="en-US" sz="2400" b="1" smtClean="0">
                <a:ea typeface="楷体_GB2312" pitchFamily="49" charset="-122"/>
              </a:rPr>
              <a:t>一趟快速排序，交换记录子序列</a:t>
            </a:r>
            <a:r>
              <a:rPr lang="en-US" altLang="zh-CN" sz="2400" b="1" smtClean="0">
                <a:ea typeface="楷体_GB2312" pitchFamily="49" charset="-122"/>
              </a:rPr>
              <a:t>R[low..high]</a:t>
            </a:r>
            <a:r>
              <a:rPr lang="zh-CN" altLang="en-US" sz="2400" b="1" smtClean="0">
                <a:ea typeface="楷体_GB2312" pitchFamily="49" charset="-122"/>
              </a:rPr>
              <a:t>中的记录</a:t>
            </a:r>
            <a:r>
              <a:rPr lang="en-US" altLang="zh-CN" sz="2400" b="1" smtClean="0">
                <a:ea typeface="楷体_GB2312" pitchFamily="49" charset="-122"/>
              </a:rPr>
              <a:t>,</a:t>
            </a:r>
          </a:p>
          <a:p>
            <a:pPr algn="just" eaLnBrk="1" hangingPunct="1">
              <a:lnSpc>
                <a:spcPct val="90000"/>
              </a:lnSpc>
              <a:buFontTx/>
              <a:buNone/>
            </a:pPr>
            <a:r>
              <a:rPr lang="en-US" altLang="zh-CN" sz="2400" b="1" smtClean="0">
                <a:ea typeface="楷体_GB2312" pitchFamily="49" charset="-122"/>
              </a:rPr>
              <a:t> //</a:t>
            </a:r>
            <a:r>
              <a:rPr lang="zh-CN" altLang="en-US" sz="2400" b="1" smtClean="0">
                <a:ea typeface="楷体_GB2312" pitchFamily="49" charset="-122"/>
              </a:rPr>
              <a:t>使枢轴记录到位</a:t>
            </a:r>
            <a:r>
              <a:rPr lang="en-US" altLang="zh-CN" sz="2400" b="1" smtClean="0">
                <a:ea typeface="楷体_GB2312" pitchFamily="49" charset="-122"/>
              </a:rPr>
              <a:t>,</a:t>
            </a:r>
            <a:r>
              <a:rPr lang="zh-CN" altLang="en-US" sz="2400" b="1" smtClean="0">
                <a:ea typeface="楷体_GB2312" pitchFamily="49" charset="-122"/>
              </a:rPr>
              <a:t>并返回其所在位置</a:t>
            </a:r>
            <a:r>
              <a:rPr lang="en-US" altLang="zh-CN" sz="2400" b="1" smtClean="0">
                <a:ea typeface="楷体_GB2312" pitchFamily="49" charset="-122"/>
              </a:rPr>
              <a:t>,</a:t>
            </a:r>
            <a:r>
              <a:rPr lang="zh-CN" altLang="en-US" sz="2400" b="1" smtClean="0">
                <a:ea typeface="楷体_GB2312" pitchFamily="49" charset="-122"/>
              </a:rPr>
              <a:t>此时</a:t>
            </a:r>
            <a:r>
              <a:rPr lang="en-US" altLang="zh-CN" sz="2400" b="1" smtClean="0">
                <a:ea typeface="楷体_GB2312" pitchFamily="49" charset="-122"/>
              </a:rPr>
              <a:t>,</a:t>
            </a:r>
            <a:r>
              <a:rPr lang="zh-CN" altLang="en-US" sz="2400" b="1" smtClean="0">
                <a:ea typeface="楷体_GB2312" pitchFamily="49" charset="-122"/>
              </a:rPr>
              <a:t>在它之前</a:t>
            </a:r>
            <a:r>
              <a:rPr lang="en-US" altLang="zh-CN" sz="2400" b="1" smtClean="0">
                <a:ea typeface="楷体_GB2312" pitchFamily="49" charset="-122"/>
              </a:rPr>
              <a:t>(</a:t>
            </a:r>
            <a:r>
              <a:rPr lang="zh-CN" altLang="en-US" sz="2400" b="1" smtClean="0">
                <a:ea typeface="楷体_GB2312" pitchFamily="49" charset="-122"/>
              </a:rPr>
              <a:t>后</a:t>
            </a:r>
            <a:r>
              <a:rPr lang="en-US" altLang="zh-CN" sz="2400" b="1" smtClean="0">
                <a:ea typeface="楷体_GB2312" pitchFamily="49" charset="-122"/>
              </a:rPr>
              <a:t>)</a:t>
            </a:r>
          </a:p>
          <a:p>
            <a:pPr algn="just" eaLnBrk="1" hangingPunct="1">
              <a:lnSpc>
                <a:spcPct val="90000"/>
              </a:lnSpc>
              <a:buFontTx/>
              <a:buNone/>
            </a:pPr>
            <a:r>
              <a:rPr lang="en-US" altLang="zh-CN" sz="2400" b="1" smtClean="0">
                <a:ea typeface="楷体_GB2312" pitchFamily="49" charset="-122"/>
              </a:rPr>
              <a:t>// </a:t>
            </a:r>
            <a:r>
              <a:rPr lang="zh-CN" altLang="en-US" sz="2400" b="1" smtClean="0">
                <a:ea typeface="楷体_GB2312" pitchFamily="49" charset="-122"/>
              </a:rPr>
              <a:t>的记录均不大（小）于它</a:t>
            </a:r>
          </a:p>
          <a:p>
            <a:pPr algn="just" eaLnBrk="1" hangingPunct="1">
              <a:lnSpc>
                <a:spcPct val="90000"/>
              </a:lnSpc>
              <a:buFontTx/>
              <a:buNone/>
            </a:pPr>
            <a:r>
              <a:rPr lang="zh-CN" altLang="en-US" sz="2800" b="1" smtClean="0">
                <a:ea typeface="楷体_GB2312" pitchFamily="49" charset="-122"/>
              </a:rPr>
              <a:t>  </a:t>
            </a:r>
            <a:r>
              <a:rPr lang="en-US" altLang="zh-CN" sz="2800" b="1" smtClean="0">
                <a:ea typeface="楷体_GB2312" pitchFamily="49" charset="-122"/>
              </a:rPr>
              <a:t>pivotkey = R[low].key;    </a:t>
            </a:r>
            <a:r>
              <a:rPr lang="en-US" altLang="zh-CN" sz="2400" b="1" smtClean="0">
                <a:ea typeface="楷体_GB2312" pitchFamily="49" charset="-122"/>
              </a:rPr>
              <a:t>// </a:t>
            </a:r>
            <a:r>
              <a:rPr lang="zh-CN" altLang="en-US" sz="2400" b="1" smtClean="0">
                <a:ea typeface="楷体_GB2312" pitchFamily="49" charset="-122"/>
              </a:rPr>
              <a:t>用子表的第一个记录作枢轴记录</a:t>
            </a:r>
          </a:p>
          <a:p>
            <a:pPr algn="just" eaLnBrk="1" hangingPunct="1">
              <a:lnSpc>
                <a:spcPct val="90000"/>
              </a:lnSpc>
              <a:buFontTx/>
              <a:buNone/>
            </a:pPr>
            <a:r>
              <a:rPr lang="zh-CN" altLang="en-US" sz="2800" b="1" smtClean="0">
                <a:ea typeface="楷体_GB2312" pitchFamily="49" charset="-122"/>
              </a:rPr>
              <a:t>  </a:t>
            </a:r>
            <a:r>
              <a:rPr lang="en-US" altLang="zh-CN" sz="2800" b="1" smtClean="0">
                <a:ea typeface="楷体_GB2312" pitchFamily="49" charset="-122"/>
              </a:rPr>
              <a:t>while (low&lt;high) {  </a:t>
            </a:r>
            <a:r>
              <a:rPr lang="en-US" altLang="zh-CN" sz="2400" b="1" smtClean="0">
                <a:ea typeface="楷体_GB2312" pitchFamily="49" charset="-122"/>
              </a:rPr>
              <a:t>// </a:t>
            </a:r>
            <a:r>
              <a:rPr lang="zh-CN" altLang="en-US" sz="2400" b="1" smtClean="0">
                <a:ea typeface="楷体_GB2312" pitchFamily="49" charset="-122"/>
              </a:rPr>
              <a:t>从表的两端交替地向中间扫描</a:t>
            </a:r>
          </a:p>
          <a:p>
            <a:pPr algn="just" eaLnBrk="1" hangingPunct="1">
              <a:lnSpc>
                <a:spcPct val="90000"/>
              </a:lnSpc>
              <a:buFontTx/>
              <a:buNone/>
            </a:pPr>
            <a:r>
              <a:rPr lang="zh-CN" altLang="en-US" sz="2800" b="1" smtClean="0">
                <a:ea typeface="楷体_GB2312" pitchFamily="49" charset="-122"/>
              </a:rPr>
              <a:t>      </a:t>
            </a:r>
            <a:r>
              <a:rPr lang="en-US" altLang="zh-CN" sz="2800" b="1" smtClean="0">
                <a:ea typeface="楷体_GB2312" pitchFamily="49" charset="-122"/>
              </a:rPr>
              <a:t>while (low&lt;high &amp;&amp; </a:t>
            </a:r>
            <a:r>
              <a:rPr lang="en-US" altLang="zh-CN" sz="2800" b="1" smtClean="0">
                <a:solidFill>
                  <a:srgbClr val="FF00FF"/>
                </a:solidFill>
                <a:ea typeface="楷体_GB2312" pitchFamily="49" charset="-122"/>
              </a:rPr>
              <a:t>R[high].key&gt;=pivotkey</a:t>
            </a:r>
            <a:r>
              <a:rPr lang="en-US" altLang="zh-CN" sz="2800" b="1" smtClean="0">
                <a:ea typeface="楷体_GB2312" pitchFamily="49" charset="-122"/>
              </a:rPr>
              <a:t>)    </a:t>
            </a:r>
          </a:p>
          <a:p>
            <a:pPr algn="just" eaLnBrk="1" hangingPunct="1">
              <a:lnSpc>
                <a:spcPct val="90000"/>
              </a:lnSpc>
              <a:buFontTx/>
              <a:buNone/>
            </a:pPr>
            <a:r>
              <a:rPr lang="en-US" altLang="zh-CN" sz="2800" b="1" smtClean="0">
                <a:solidFill>
                  <a:srgbClr val="FF00FF"/>
                </a:solidFill>
                <a:ea typeface="楷体_GB2312" pitchFamily="49" charset="-122"/>
              </a:rPr>
              <a:t>            --high</a:t>
            </a:r>
            <a:r>
              <a:rPr lang="en-US" altLang="zh-CN" sz="2800" b="1" smtClean="0">
                <a:ea typeface="楷体_GB2312" pitchFamily="49" charset="-122"/>
              </a:rPr>
              <a:t>;</a:t>
            </a:r>
          </a:p>
          <a:p>
            <a:pPr eaLnBrk="1" hangingPunct="1">
              <a:lnSpc>
                <a:spcPct val="90000"/>
              </a:lnSpc>
              <a:buFontTx/>
              <a:buNone/>
            </a:pPr>
            <a:r>
              <a:rPr lang="en-US" altLang="zh-CN" sz="2800" b="1" smtClean="0">
                <a:ea typeface="楷体_GB2312" pitchFamily="49" charset="-122"/>
              </a:rPr>
              <a:t>          </a:t>
            </a:r>
            <a:r>
              <a:rPr lang="en-US" altLang="zh-CN" sz="2800" b="1" smtClean="0">
                <a:solidFill>
                  <a:srgbClr val="0000FF"/>
                </a:solidFill>
                <a:ea typeface="楷体_GB2312" pitchFamily="49" charset="-122"/>
              </a:rPr>
              <a:t>R[low]←→R[high]</a:t>
            </a:r>
            <a:r>
              <a:rPr lang="en-US" altLang="zh-CN" sz="2800" b="1" smtClean="0">
                <a:ea typeface="楷体_GB2312" pitchFamily="49" charset="-122"/>
              </a:rPr>
              <a:t>; </a:t>
            </a:r>
            <a:r>
              <a:rPr lang="en-US" altLang="zh-CN" sz="2400" b="1" smtClean="0">
                <a:ea typeface="楷体_GB2312" pitchFamily="49" charset="-122"/>
              </a:rPr>
              <a:t>// </a:t>
            </a:r>
            <a:r>
              <a:rPr lang="zh-CN" altLang="en-US" sz="2400" b="1" smtClean="0">
                <a:ea typeface="楷体_GB2312" pitchFamily="49" charset="-122"/>
              </a:rPr>
              <a:t>将比枢轴记录小的记录交换到低端</a:t>
            </a:r>
          </a:p>
          <a:p>
            <a:pPr algn="just" eaLnBrk="1" hangingPunct="1">
              <a:lnSpc>
                <a:spcPct val="90000"/>
              </a:lnSpc>
              <a:buFontTx/>
              <a:buNone/>
            </a:pPr>
            <a:r>
              <a:rPr lang="zh-CN" altLang="en-US" sz="2800" b="1" smtClean="0">
                <a:ea typeface="楷体_GB2312" pitchFamily="49" charset="-122"/>
              </a:rPr>
              <a:t>      </a:t>
            </a:r>
            <a:r>
              <a:rPr lang="en-US" altLang="zh-CN" sz="2800" b="1" smtClean="0">
                <a:ea typeface="楷体_GB2312" pitchFamily="49" charset="-122"/>
              </a:rPr>
              <a:t>while (low&lt;high &amp;&amp; </a:t>
            </a:r>
            <a:r>
              <a:rPr lang="en-US" altLang="zh-CN" sz="2800" b="1" smtClean="0">
                <a:solidFill>
                  <a:srgbClr val="FF00FF"/>
                </a:solidFill>
                <a:ea typeface="楷体_GB2312" pitchFamily="49" charset="-122"/>
              </a:rPr>
              <a:t>R[low].key&lt;=pivotkey</a:t>
            </a:r>
            <a:r>
              <a:rPr lang="en-US" altLang="zh-CN" sz="2800" b="1" smtClean="0">
                <a:ea typeface="楷体_GB2312" pitchFamily="49" charset="-122"/>
              </a:rPr>
              <a:t>)    </a:t>
            </a:r>
          </a:p>
          <a:p>
            <a:pPr algn="just" eaLnBrk="1" hangingPunct="1">
              <a:lnSpc>
                <a:spcPct val="90000"/>
              </a:lnSpc>
              <a:buFontTx/>
              <a:buNone/>
            </a:pPr>
            <a:r>
              <a:rPr lang="en-US" altLang="zh-CN" sz="2800" b="1" smtClean="0">
                <a:solidFill>
                  <a:srgbClr val="FF00FF"/>
                </a:solidFill>
                <a:ea typeface="楷体_GB2312" pitchFamily="49" charset="-122"/>
              </a:rPr>
              <a:t>           ++low</a:t>
            </a:r>
            <a:r>
              <a:rPr lang="en-US" altLang="zh-CN" sz="2800" b="1" smtClean="0">
                <a:ea typeface="楷体_GB2312" pitchFamily="49" charset="-122"/>
              </a:rPr>
              <a:t>;</a:t>
            </a:r>
          </a:p>
          <a:p>
            <a:pPr algn="just" eaLnBrk="1" hangingPunct="1">
              <a:lnSpc>
                <a:spcPct val="90000"/>
              </a:lnSpc>
              <a:buFontTx/>
              <a:buNone/>
            </a:pPr>
            <a:r>
              <a:rPr lang="en-US" altLang="zh-CN" sz="2800" b="1" smtClean="0">
                <a:ea typeface="楷体_GB2312" pitchFamily="49" charset="-122"/>
              </a:rPr>
              <a:t>          </a:t>
            </a:r>
            <a:r>
              <a:rPr lang="en-US" altLang="zh-CN" sz="2800" b="1" smtClean="0">
                <a:solidFill>
                  <a:srgbClr val="008080"/>
                </a:solidFill>
                <a:ea typeface="楷体_GB2312" pitchFamily="49" charset="-122"/>
              </a:rPr>
              <a:t>R[low]←→R[high]</a:t>
            </a:r>
            <a:r>
              <a:rPr lang="en-US" altLang="zh-CN" sz="2800" b="1" smtClean="0">
                <a:ea typeface="楷体_GB2312" pitchFamily="49" charset="-122"/>
              </a:rPr>
              <a:t>; </a:t>
            </a:r>
            <a:r>
              <a:rPr lang="en-US" altLang="zh-CN" sz="2400" b="1" smtClean="0">
                <a:ea typeface="楷体_GB2312" pitchFamily="49" charset="-122"/>
              </a:rPr>
              <a:t>//</a:t>
            </a:r>
            <a:r>
              <a:rPr lang="zh-CN" altLang="en-US" sz="2400" b="1" smtClean="0">
                <a:ea typeface="楷体_GB2312" pitchFamily="49" charset="-122"/>
              </a:rPr>
              <a:t>将比枢轴记录大的记录交换到高端 </a:t>
            </a:r>
          </a:p>
          <a:p>
            <a:pPr algn="just" eaLnBrk="1" hangingPunct="1">
              <a:lnSpc>
                <a:spcPct val="90000"/>
              </a:lnSpc>
              <a:buFontTx/>
              <a:buNone/>
            </a:pPr>
            <a:r>
              <a:rPr lang="zh-CN" altLang="en-US" sz="2800" b="1" smtClean="0">
                <a:ea typeface="楷体_GB2312" pitchFamily="49" charset="-122"/>
              </a:rPr>
              <a:t>      </a:t>
            </a:r>
            <a:r>
              <a:rPr lang="en-US" altLang="zh-CN" sz="2800" b="1" smtClean="0">
                <a:ea typeface="楷体_GB2312" pitchFamily="49" charset="-122"/>
              </a:rPr>
              <a:t>}</a:t>
            </a:r>
          </a:p>
          <a:p>
            <a:pPr algn="just" eaLnBrk="1" hangingPunct="1">
              <a:lnSpc>
                <a:spcPct val="90000"/>
              </a:lnSpc>
              <a:buFontTx/>
              <a:buNone/>
            </a:pPr>
            <a:r>
              <a:rPr lang="en-US" altLang="zh-CN" sz="2800" b="1" smtClean="0">
                <a:ea typeface="楷体_GB2312" pitchFamily="49" charset="-122"/>
              </a:rPr>
              <a:t> </a:t>
            </a:r>
            <a:r>
              <a:rPr lang="en-US" altLang="zh-CN" sz="2800" b="1" smtClean="0">
                <a:solidFill>
                  <a:srgbClr val="FF0000"/>
                </a:solidFill>
                <a:ea typeface="楷体_GB2312" pitchFamily="49" charset="-122"/>
              </a:rPr>
              <a:t> return low</a:t>
            </a:r>
            <a:r>
              <a:rPr lang="en-US" altLang="zh-CN" sz="2800" b="1" smtClean="0">
                <a:ea typeface="楷体_GB2312" pitchFamily="49" charset="-122"/>
              </a:rPr>
              <a:t>;    // </a:t>
            </a:r>
            <a:r>
              <a:rPr lang="zh-CN" altLang="en-US" sz="2800" b="1" smtClean="0">
                <a:ea typeface="楷体_GB2312" pitchFamily="49" charset="-122"/>
              </a:rPr>
              <a:t>返回枢轴所在位置       </a:t>
            </a:r>
          </a:p>
          <a:p>
            <a:pPr algn="just" eaLnBrk="1" hangingPunct="1">
              <a:lnSpc>
                <a:spcPct val="90000"/>
              </a:lnSpc>
              <a:buFontTx/>
              <a:buNone/>
            </a:pPr>
            <a:r>
              <a:rPr lang="en-US" altLang="zh-CN" sz="2800" b="1" smtClean="0">
                <a:ea typeface="楷体_GB2312" pitchFamily="49" charset="-122"/>
              </a:rPr>
              <a:t>}</a:t>
            </a:r>
          </a:p>
        </p:txBody>
      </p:sp>
    </p:spTree>
  </p:cSld>
  <p:clrMapOvr>
    <a:masterClrMapping/>
  </p:clrMapOvr>
  <p:transition>
    <p:pull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794" name="Object 2"/>
          <p:cNvGraphicFramePr>
            <a:graphicFrameLocks noChangeAspect="1"/>
          </p:cNvGraphicFramePr>
          <p:nvPr/>
        </p:nvGraphicFramePr>
        <p:xfrm>
          <a:off x="1066800" y="4689475"/>
          <a:ext cx="7848600" cy="838200"/>
        </p:xfrm>
        <a:graphic>
          <a:graphicData uri="http://schemas.openxmlformats.org/presentationml/2006/ole">
            <mc:AlternateContent xmlns:mc="http://schemas.openxmlformats.org/markup-compatibility/2006">
              <mc:Choice xmlns:v="urn:schemas-microsoft-com:vml" Requires="v">
                <p:oleObj spid="_x0000_s55368" name="文档" r:id="rId3" imgW="5610002" imgH="557361" progId="Word.Document.8">
                  <p:embed/>
                </p:oleObj>
              </mc:Choice>
              <mc:Fallback>
                <p:oleObj name="文档" r:id="rId3" imgW="5610002" imgH="55736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689475"/>
                        <a:ext cx="7848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1795" name="Group 3"/>
          <p:cNvGrpSpPr>
            <a:grpSpLocks/>
          </p:cNvGrpSpPr>
          <p:nvPr/>
        </p:nvGrpSpPr>
        <p:grpSpPr bwMode="auto">
          <a:xfrm>
            <a:off x="1447800" y="3870325"/>
            <a:ext cx="381000" cy="819150"/>
            <a:chOff x="912" y="156"/>
            <a:chExt cx="240" cy="516"/>
          </a:xfrm>
        </p:grpSpPr>
        <p:sp>
          <p:nvSpPr>
            <p:cNvPr id="55351" name="Line 4"/>
            <p:cNvSpPr>
              <a:spLocks noChangeShapeType="1"/>
            </p:cNvSpPr>
            <p:nvPr/>
          </p:nvSpPr>
          <p:spPr bwMode="auto">
            <a:xfrm>
              <a:off x="912" y="288"/>
              <a:ext cx="0" cy="384"/>
            </a:xfrm>
            <a:prstGeom prst="line">
              <a:avLst/>
            </a:prstGeom>
            <a:noFill/>
            <a:ln w="9525">
              <a:solidFill>
                <a:srgbClr val="00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2" name="Text Box 5"/>
            <p:cNvSpPr txBox="1">
              <a:spLocks noChangeArrowheads="1"/>
            </p:cNvSpPr>
            <p:nvPr/>
          </p:nvSpPr>
          <p:spPr bwMode="auto">
            <a:xfrm>
              <a:off x="936" y="156"/>
              <a:ext cx="2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a:solidFill>
                    <a:srgbClr val="003366"/>
                  </a:solidFill>
                </a:rPr>
                <a:t>s</a:t>
              </a:r>
              <a:endParaRPr lang="en-US" altLang="zh-CN" sz="3200"/>
            </a:p>
          </p:txBody>
        </p:sp>
      </p:grpSp>
      <p:grpSp>
        <p:nvGrpSpPr>
          <p:cNvPr id="161798" name="Group 6"/>
          <p:cNvGrpSpPr>
            <a:grpSpLocks/>
          </p:cNvGrpSpPr>
          <p:nvPr/>
        </p:nvGrpSpPr>
        <p:grpSpPr bwMode="auto">
          <a:xfrm>
            <a:off x="8153400" y="3927475"/>
            <a:ext cx="381000" cy="762000"/>
            <a:chOff x="5136" y="192"/>
            <a:chExt cx="240" cy="480"/>
          </a:xfrm>
        </p:grpSpPr>
        <p:sp>
          <p:nvSpPr>
            <p:cNvPr id="55349" name="Line 7"/>
            <p:cNvSpPr>
              <a:spLocks noChangeShapeType="1"/>
            </p:cNvSpPr>
            <p:nvPr/>
          </p:nvSpPr>
          <p:spPr bwMode="auto">
            <a:xfrm>
              <a:off x="5136" y="288"/>
              <a:ext cx="0" cy="384"/>
            </a:xfrm>
            <a:prstGeom prst="line">
              <a:avLst/>
            </a:prstGeom>
            <a:noFill/>
            <a:ln w="9525">
              <a:solidFill>
                <a:srgbClr val="00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0" name="Text Box 8"/>
            <p:cNvSpPr txBox="1">
              <a:spLocks noChangeArrowheads="1"/>
            </p:cNvSpPr>
            <p:nvPr/>
          </p:nvSpPr>
          <p:spPr bwMode="auto">
            <a:xfrm>
              <a:off x="5189" y="192"/>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a:solidFill>
                    <a:srgbClr val="003366"/>
                  </a:solidFill>
                </a:rPr>
                <a:t>t</a:t>
              </a:r>
              <a:endParaRPr lang="en-US" altLang="zh-CN" sz="3200"/>
            </a:p>
          </p:txBody>
        </p:sp>
      </p:grpSp>
      <p:grpSp>
        <p:nvGrpSpPr>
          <p:cNvPr id="161801" name="Group 9"/>
          <p:cNvGrpSpPr>
            <a:grpSpLocks/>
          </p:cNvGrpSpPr>
          <p:nvPr/>
        </p:nvGrpSpPr>
        <p:grpSpPr bwMode="auto">
          <a:xfrm>
            <a:off x="990600" y="5375275"/>
            <a:ext cx="739775" cy="1052513"/>
            <a:chOff x="624" y="1104"/>
            <a:chExt cx="466" cy="663"/>
          </a:xfrm>
        </p:grpSpPr>
        <p:sp>
          <p:nvSpPr>
            <p:cNvPr id="55347" name="Line 10"/>
            <p:cNvSpPr>
              <a:spLocks noChangeShapeType="1"/>
            </p:cNvSpPr>
            <p:nvPr/>
          </p:nvSpPr>
          <p:spPr bwMode="auto">
            <a:xfrm flipV="1">
              <a:off x="946" y="1104"/>
              <a:ext cx="0" cy="384"/>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8" name="Text Box 11"/>
            <p:cNvSpPr txBox="1">
              <a:spLocks noChangeArrowheads="1"/>
            </p:cNvSpPr>
            <p:nvPr/>
          </p:nvSpPr>
          <p:spPr bwMode="auto">
            <a:xfrm>
              <a:off x="624" y="1440"/>
              <a:ext cx="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006600"/>
                  </a:solidFill>
                </a:rPr>
                <a:t>low</a:t>
              </a:r>
              <a:endParaRPr lang="en-US" altLang="zh-CN" sz="2800"/>
            </a:p>
          </p:txBody>
        </p:sp>
      </p:grpSp>
      <p:grpSp>
        <p:nvGrpSpPr>
          <p:cNvPr id="161804" name="Group 12"/>
          <p:cNvGrpSpPr>
            <a:grpSpLocks/>
          </p:cNvGrpSpPr>
          <p:nvPr/>
        </p:nvGrpSpPr>
        <p:grpSpPr bwMode="auto">
          <a:xfrm>
            <a:off x="7947025" y="5375275"/>
            <a:ext cx="892175" cy="1044575"/>
            <a:chOff x="5006" y="1104"/>
            <a:chExt cx="562" cy="658"/>
          </a:xfrm>
        </p:grpSpPr>
        <p:sp>
          <p:nvSpPr>
            <p:cNvPr id="55345" name="Line 13"/>
            <p:cNvSpPr>
              <a:spLocks noChangeShapeType="1"/>
            </p:cNvSpPr>
            <p:nvPr/>
          </p:nvSpPr>
          <p:spPr bwMode="auto">
            <a:xfrm flipV="1">
              <a:off x="5232" y="1104"/>
              <a:ext cx="0" cy="384"/>
            </a:xfrm>
            <a:prstGeom prst="line">
              <a:avLst/>
            </a:prstGeom>
            <a:noFill/>
            <a:ln w="1905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6" name="Text Box 14"/>
            <p:cNvSpPr txBox="1">
              <a:spLocks noChangeArrowheads="1"/>
            </p:cNvSpPr>
            <p:nvPr/>
          </p:nvSpPr>
          <p:spPr bwMode="auto">
            <a:xfrm>
              <a:off x="5006" y="1435"/>
              <a:ext cx="5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800000"/>
                  </a:solidFill>
                </a:rPr>
                <a:t>high</a:t>
              </a:r>
              <a:endParaRPr lang="en-US" altLang="zh-CN" sz="2800"/>
            </a:p>
          </p:txBody>
        </p:sp>
      </p:grpSp>
      <p:grpSp>
        <p:nvGrpSpPr>
          <p:cNvPr id="161810" name="Group 18"/>
          <p:cNvGrpSpPr>
            <a:grpSpLocks/>
          </p:cNvGrpSpPr>
          <p:nvPr/>
        </p:nvGrpSpPr>
        <p:grpSpPr bwMode="auto">
          <a:xfrm>
            <a:off x="7086600" y="5375275"/>
            <a:ext cx="892175" cy="1044575"/>
            <a:chOff x="4464" y="1104"/>
            <a:chExt cx="562" cy="658"/>
          </a:xfrm>
        </p:grpSpPr>
        <p:sp>
          <p:nvSpPr>
            <p:cNvPr id="55343" name="Line 19"/>
            <p:cNvSpPr>
              <a:spLocks noChangeShapeType="1"/>
            </p:cNvSpPr>
            <p:nvPr/>
          </p:nvSpPr>
          <p:spPr bwMode="auto">
            <a:xfrm flipV="1">
              <a:off x="4690" y="1104"/>
              <a:ext cx="0" cy="384"/>
            </a:xfrm>
            <a:prstGeom prst="line">
              <a:avLst/>
            </a:prstGeom>
            <a:noFill/>
            <a:ln w="1905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4" name="Text Box 20"/>
            <p:cNvSpPr txBox="1">
              <a:spLocks noChangeArrowheads="1"/>
            </p:cNvSpPr>
            <p:nvPr/>
          </p:nvSpPr>
          <p:spPr bwMode="auto">
            <a:xfrm>
              <a:off x="4464" y="1435"/>
              <a:ext cx="5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800000"/>
                  </a:solidFill>
                </a:rPr>
                <a:t>high</a:t>
              </a:r>
              <a:endParaRPr lang="en-US" altLang="zh-CN" sz="2800"/>
            </a:p>
          </p:txBody>
        </p:sp>
      </p:grpSp>
      <p:sp useBgFill="1">
        <p:nvSpPr>
          <p:cNvPr id="161813" name="Rectangle 21"/>
          <p:cNvSpPr>
            <a:spLocks noChangeArrowheads="1"/>
          </p:cNvSpPr>
          <p:nvPr/>
        </p:nvSpPr>
        <p:spPr bwMode="auto">
          <a:xfrm>
            <a:off x="7924800" y="5375275"/>
            <a:ext cx="8382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1815" name="Group 23"/>
          <p:cNvGrpSpPr>
            <a:grpSpLocks/>
          </p:cNvGrpSpPr>
          <p:nvPr/>
        </p:nvGrpSpPr>
        <p:grpSpPr bwMode="auto">
          <a:xfrm>
            <a:off x="2460625" y="5375275"/>
            <a:ext cx="739775" cy="1044575"/>
            <a:chOff x="1550" y="1104"/>
            <a:chExt cx="466" cy="658"/>
          </a:xfrm>
        </p:grpSpPr>
        <p:sp>
          <p:nvSpPr>
            <p:cNvPr id="55341" name="Line 24"/>
            <p:cNvSpPr>
              <a:spLocks noChangeShapeType="1"/>
            </p:cNvSpPr>
            <p:nvPr/>
          </p:nvSpPr>
          <p:spPr bwMode="auto">
            <a:xfrm flipV="1">
              <a:off x="1872" y="1104"/>
              <a:ext cx="0" cy="384"/>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2" name="Text Box 25"/>
            <p:cNvSpPr txBox="1">
              <a:spLocks noChangeArrowheads="1"/>
            </p:cNvSpPr>
            <p:nvPr/>
          </p:nvSpPr>
          <p:spPr bwMode="auto">
            <a:xfrm>
              <a:off x="1550" y="1435"/>
              <a:ext cx="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006600"/>
                  </a:solidFill>
                </a:rPr>
                <a:t>low</a:t>
              </a:r>
              <a:endParaRPr lang="en-US" altLang="zh-CN" sz="2800"/>
            </a:p>
          </p:txBody>
        </p:sp>
      </p:grpSp>
      <p:sp useBgFill="1">
        <p:nvSpPr>
          <p:cNvPr id="161818" name="Rectangle 26"/>
          <p:cNvSpPr>
            <a:spLocks noChangeArrowheads="1"/>
          </p:cNvSpPr>
          <p:nvPr/>
        </p:nvSpPr>
        <p:spPr bwMode="auto">
          <a:xfrm>
            <a:off x="1066800" y="5375275"/>
            <a:ext cx="6096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1819" name="Group 27"/>
          <p:cNvGrpSpPr>
            <a:grpSpLocks/>
          </p:cNvGrpSpPr>
          <p:nvPr/>
        </p:nvGrpSpPr>
        <p:grpSpPr bwMode="auto">
          <a:xfrm>
            <a:off x="4518025" y="5375275"/>
            <a:ext cx="892175" cy="1044575"/>
            <a:chOff x="2846" y="1104"/>
            <a:chExt cx="562" cy="658"/>
          </a:xfrm>
        </p:grpSpPr>
        <p:sp>
          <p:nvSpPr>
            <p:cNvPr id="55339" name="Line 28"/>
            <p:cNvSpPr>
              <a:spLocks noChangeShapeType="1"/>
            </p:cNvSpPr>
            <p:nvPr/>
          </p:nvSpPr>
          <p:spPr bwMode="auto">
            <a:xfrm flipV="1">
              <a:off x="2914" y="1104"/>
              <a:ext cx="0" cy="384"/>
            </a:xfrm>
            <a:prstGeom prst="line">
              <a:avLst/>
            </a:prstGeom>
            <a:noFill/>
            <a:ln w="1905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0" name="Text Box 29"/>
            <p:cNvSpPr txBox="1">
              <a:spLocks noChangeArrowheads="1"/>
            </p:cNvSpPr>
            <p:nvPr/>
          </p:nvSpPr>
          <p:spPr bwMode="auto">
            <a:xfrm>
              <a:off x="2846" y="1435"/>
              <a:ext cx="5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800000"/>
                  </a:solidFill>
                </a:rPr>
                <a:t>high</a:t>
              </a:r>
              <a:endParaRPr lang="en-US" altLang="zh-CN" sz="2800"/>
            </a:p>
          </p:txBody>
        </p:sp>
      </p:grpSp>
      <p:sp useBgFill="1">
        <p:nvSpPr>
          <p:cNvPr id="161822" name="Rectangle 30"/>
          <p:cNvSpPr>
            <a:spLocks noChangeArrowheads="1"/>
          </p:cNvSpPr>
          <p:nvPr/>
        </p:nvSpPr>
        <p:spPr bwMode="auto">
          <a:xfrm>
            <a:off x="7086600" y="5375275"/>
            <a:ext cx="7620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1823" name="Group 31"/>
          <p:cNvGrpSpPr>
            <a:grpSpLocks/>
          </p:cNvGrpSpPr>
          <p:nvPr/>
        </p:nvGrpSpPr>
        <p:grpSpPr bwMode="auto">
          <a:xfrm>
            <a:off x="3908425" y="5375275"/>
            <a:ext cx="739775" cy="1044575"/>
            <a:chOff x="2462" y="1104"/>
            <a:chExt cx="466" cy="658"/>
          </a:xfrm>
        </p:grpSpPr>
        <p:sp>
          <p:nvSpPr>
            <p:cNvPr id="55337" name="Line 32"/>
            <p:cNvSpPr>
              <a:spLocks noChangeShapeType="1"/>
            </p:cNvSpPr>
            <p:nvPr/>
          </p:nvSpPr>
          <p:spPr bwMode="auto">
            <a:xfrm flipV="1">
              <a:off x="2784" y="1104"/>
              <a:ext cx="0" cy="384"/>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8" name="Text Box 33"/>
            <p:cNvSpPr txBox="1">
              <a:spLocks noChangeArrowheads="1"/>
            </p:cNvSpPr>
            <p:nvPr/>
          </p:nvSpPr>
          <p:spPr bwMode="auto">
            <a:xfrm>
              <a:off x="2462" y="1435"/>
              <a:ext cx="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006600"/>
                  </a:solidFill>
                </a:rPr>
                <a:t>low</a:t>
              </a:r>
              <a:endParaRPr lang="en-US" altLang="zh-CN" sz="2800"/>
            </a:p>
          </p:txBody>
        </p:sp>
      </p:grpSp>
      <p:sp useBgFill="1">
        <p:nvSpPr>
          <p:cNvPr id="161826" name="Rectangle 34"/>
          <p:cNvSpPr>
            <a:spLocks noChangeArrowheads="1"/>
          </p:cNvSpPr>
          <p:nvPr/>
        </p:nvSpPr>
        <p:spPr bwMode="auto">
          <a:xfrm>
            <a:off x="2438400" y="5375275"/>
            <a:ext cx="6858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28" name="Text Box 36"/>
          <p:cNvSpPr txBox="1">
            <a:spLocks noChangeArrowheads="1"/>
          </p:cNvSpPr>
          <p:nvPr/>
        </p:nvSpPr>
        <p:spPr bwMode="auto">
          <a:xfrm>
            <a:off x="3108325" y="3805238"/>
            <a:ext cx="9286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a:solidFill>
                  <a:srgbClr val="005042"/>
                </a:solidFill>
              </a:rPr>
              <a:t>R[0]</a:t>
            </a:r>
            <a:endParaRPr lang="en-US" altLang="zh-CN" sz="3200"/>
          </a:p>
        </p:txBody>
      </p:sp>
      <p:sp>
        <p:nvSpPr>
          <p:cNvPr id="161829" name="Rectangle 37"/>
          <p:cNvSpPr>
            <a:spLocks noChangeArrowheads="1"/>
          </p:cNvSpPr>
          <p:nvPr/>
        </p:nvSpPr>
        <p:spPr bwMode="auto">
          <a:xfrm>
            <a:off x="4038600" y="3851275"/>
            <a:ext cx="650875" cy="650875"/>
          </a:xfrm>
          <a:prstGeom prst="rect">
            <a:avLst/>
          </a:prstGeom>
          <a:solidFill>
            <a:srgbClr val="99CCFF">
              <a:alpha val="50195"/>
            </a:srgbClr>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FF0000"/>
                </a:solidFill>
              </a:rPr>
              <a:t>52</a:t>
            </a:r>
          </a:p>
        </p:txBody>
      </p:sp>
      <p:grpSp>
        <p:nvGrpSpPr>
          <p:cNvPr id="161830" name="Group 38"/>
          <p:cNvGrpSpPr>
            <a:grpSpLocks/>
          </p:cNvGrpSpPr>
          <p:nvPr/>
        </p:nvGrpSpPr>
        <p:grpSpPr bwMode="auto">
          <a:xfrm>
            <a:off x="1698625" y="5375275"/>
            <a:ext cx="739775" cy="1044575"/>
            <a:chOff x="1070" y="1104"/>
            <a:chExt cx="466" cy="658"/>
          </a:xfrm>
        </p:grpSpPr>
        <p:sp>
          <p:nvSpPr>
            <p:cNvPr id="55335" name="Line 39"/>
            <p:cNvSpPr>
              <a:spLocks noChangeShapeType="1"/>
            </p:cNvSpPr>
            <p:nvPr/>
          </p:nvSpPr>
          <p:spPr bwMode="auto">
            <a:xfrm flipV="1">
              <a:off x="1392" y="1104"/>
              <a:ext cx="0" cy="384"/>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6" name="Text Box 40"/>
            <p:cNvSpPr txBox="1">
              <a:spLocks noChangeArrowheads="1"/>
            </p:cNvSpPr>
            <p:nvPr/>
          </p:nvSpPr>
          <p:spPr bwMode="auto">
            <a:xfrm>
              <a:off x="1070" y="1435"/>
              <a:ext cx="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006600"/>
                  </a:solidFill>
                </a:rPr>
                <a:t>low</a:t>
              </a:r>
              <a:endParaRPr lang="en-US" altLang="zh-CN" sz="2800"/>
            </a:p>
          </p:txBody>
        </p:sp>
      </p:grpSp>
      <p:grpSp>
        <p:nvGrpSpPr>
          <p:cNvPr id="161833" name="Group 41"/>
          <p:cNvGrpSpPr>
            <a:grpSpLocks/>
          </p:cNvGrpSpPr>
          <p:nvPr/>
        </p:nvGrpSpPr>
        <p:grpSpPr bwMode="auto">
          <a:xfrm>
            <a:off x="6651625" y="5375275"/>
            <a:ext cx="892175" cy="1044575"/>
            <a:chOff x="4190" y="1104"/>
            <a:chExt cx="562" cy="658"/>
          </a:xfrm>
        </p:grpSpPr>
        <p:sp>
          <p:nvSpPr>
            <p:cNvPr id="55333" name="Line 42"/>
            <p:cNvSpPr>
              <a:spLocks noChangeShapeType="1"/>
            </p:cNvSpPr>
            <p:nvPr/>
          </p:nvSpPr>
          <p:spPr bwMode="auto">
            <a:xfrm flipV="1">
              <a:off x="4258" y="1104"/>
              <a:ext cx="0" cy="384"/>
            </a:xfrm>
            <a:prstGeom prst="line">
              <a:avLst/>
            </a:prstGeom>
            <a:noFill/>
            <a:ln w="1905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4" name="Text Box 43"/>
            <p:cNvSpPr txBox="1">
              <a:spLocks noChangeArrowheads="1"/>
            </p:cNvSpPr>
            <p:nvPr/>
          </p:nvSpPr>
          <p:spPr bwMode="auto">
            <a:xfrm>
              <a:off x="4190" y="1435"/>
              <a:ext cx="5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800000"/>
                  </a:solidFill>
                </a:rPr>
                <a:t>high</a:t>
              </a:r>
              <a:endParaRPr lang="en-US" altLang="zh-CN" sz="2800"/>
            </a:p>
          </p:txBody>
        </p:sp>
      </p:grpSp>
      <p:grpSp>
        <p:nvGrpSpPr>
          <p:cNvPr id="161836" name="Group 44"/>
          <p:cNvGrpSpPr>
            <a:grpSpLocks/>
          </p:cNvGrpSpPr>
          <p:nvPr/>
        </p:nvGrpSpPr>
        <p:grpSpPr bwMode="auto">
          <a:xfrm>
            <a:off x="5889625" y="5375275"/>
            <a:ext cx="892175" cy="1044575"/>
            <a:chOff x="3710" y="1104"/>
            <a:chExt cx="562" cy="658"/>
          </a:xfrm>
        </p:grpSpPr>
        <p:sp>
          <p:nvSpPr>
            <p:cNvPr id="55331" name="Line 45"/>
            <p:cNvSpPr>
              <a:spLocks noChangeShapeType="1"/>
            </p:cNvSpPr>
            <p:nvPr/>
          </p:nvSpPr>
          <p:spPr bwMode="auto">
            <a:xfrm flipV="1">
              <a:off x="3778" y="1104"/>
              <a:ext cx="0" cy="384"/>
            </a:xfrm>
            <a:prstGeom prst="line">
              <a:avLst/>
            </a:prstGeom>
            <a:noFill/>
            <a:ln w="1905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2" name="Text Box 46"/>
            <p:cNvSpPr txBox="1">
              <a:spLocks noChangeArrowheads="1"/>
            </p:cNvSpPr>
            <p:nvPr/>
          </p:nvSpPr>
          <p:spPr bwMode="auto">
            <a:xfrm>
              <a:off x="3710" y="1435"/>
              <a:ext cx="5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800000"/>
                  </a:solidFill>
                </a:rPr>
                <a:t>high</a:t>
              </a:r>
              <a:endParaRPr lang="en-US" altLang="zh-CN" sz="2800"/>
            </a:p>
          </p:txBody>
        </p:sp>
      </p:grpSp>
      <p:grpSp>
        <p:nvGrpSpPr>
          <p:cNvPr id="161839" name="Group 47"/>
          <p:cNvGrpSpPr>
            <a:grpSpLocks/>
          </p:cNvGrpSpPr>
          <p:nvPr/>
        </p:nvGrpSpPr>
        <p:grpSpPr bwMode="auto">
          <a:xfrm>
            <a:off x="5127625" y="5375275"/>
            <a:ext cx="892175" cy="1044575"/>
            <a:chOff x="3230" y="1104"/>
            <a:chExt cx="562" cy="658"/>
          </a:xfrm>
        </p:grpSpPr>
        <p:sp>
          <p:nvSpPr>
            <p:cNvPr id="55329" name="Line 48"/>
            <p:cNvSpPr>
              <a:spLocks noChangeShapeType="1"/>
            </p:cNvSpPr>
            <p:nvPr/>
          </p:nvSpPr>
          <p:spPr bwMode="auto">
            <a:xfrm flipV="1">
              <a:off x="3298" y="1104"/>
              <a:ext cx="0" cy="384"/>
            </a:xfrm>
            <a:prstGeom prst="line">
              <a:avLst/>
            </a:prstGeom>
            <a:noFill/>
            <a:ln w="1905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0" name="Text Box 49"/>
            <p:cNvSpPr txBox="1">
              <a:spLocks noChangeArrowheads="1"/>
            </p:cNvSpPr>
            <p:nvPr/>
          </p:nvSpPr>
          <p:spPr bwMode="auto">
            <a:xfrm>
              <a:off x="3230" y="1435"/>
              <a:ext cx="5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800000"/>
                  </a:solidFill>
                </a:rPr>
                <a:t>high</a:t>
              </a:r>
              <a:endParaRPr lang="en-US" altLang="zh-CN" sz="2800"/>
            </a:p>
          </p:txBody>
        </p:sp>
      </p:grpSp>
      <p:grpSp>
        <p:nvGrpSpPr>
          <p:cNvPr id="161842" name="Group 50"/>
          <p:cNvGrpSpPr>
            <a:grpSpLocks/>
          </p:cNvGrpSpPr>
          <p:nvPr/>
        </p:nvGrpSpPr>
        <p:grpSpPr bwMode="auto">
          <a:xfrm>
            <a:off x="3200400" y="5375275"/>
            <a:ext cx="739775" cy="1044575"/>
            <a:chOff x="2016" y="1104"/>
            <a:chExt cx="466" cy="658"/>
          </a:xfrm>
        </p:grpSpPr>
        <p:sp>
          <p:nvSpPr>
            <p:cNvPr id="55327" name="Line 51"/>
            <p:cNvSpPr>
              <a:spLocks noChangeShapeType="1"/>
            </p:cNvSpPr>
            <p:nvPr/>
          </p:nvSpPr>
          <p:spPr bwMode="auto">
            <a:xfrm flipV="1">
              <a:off x="2338" y="1104"/>
              <a:ext cx="0" cy="384"/>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8" name="Text Box 52"/>
            <p:cNvSpPr txBox="1">
              <a:spLocks noChangeArrowheads="1"/>
            </p:cNvSpPr>
            <p:nvPr/>
          </p:nvSpPr>
          <p:spPr bwMode="auto">
            <a:xfrm>
              <a:off x="2016" y="1435"/>
              <a:ext cx="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en-US" altLang="zh-CN" sz="2800">
                  <a:solidFill>
                    <a:srgbClr val="006600"/>
                  </a:solidFill>
                </a:rPr>
                <a:t>low</a:t>
              </a:r>
              <a:endParaRPr lang="en-US" altLang="zh-CN" sz="2800"/>
            </a:p>
          </p:txBody>
        </p:sp>
      </p:grpSp>
      <p:sp>
        <p:nvSpPr>
          <p:cNvPr id="161845" name="Text Box 53"/>
          <p:cNvSpPr txBox="1">
            <a:spLocks noChangeArrowheads="1"/>
          </p:cNvSpPr>
          <p:nvPr/>
        </p:nvSpPr>
        <p:spPr bwMode="auto">
          <a:xfrm>
            <a:off x="7177088" y="4695825"/>
            <a:ext cx="66357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spcBef>
                <a:spcPct val="50000"/>
              </a:spcBef>
            </a:pPr>
            <a:r>
              <a:rPr lang="en-US" altLang="zh-CN" sz="3200" b="1">
                <a:solidFill>
                  <a:schemeClr val="bg1"/>
                </a:solidFill>
              </a:rPr>
              <a:t>80</a:t>
            </a:r>
            <a:endParaRPr lang="en-US" altLang="zh-CN" sz="3600">
              <a:solidFill>
                <a:schemeClr val="bg1"/>
              </a:solidFill>
            </a:endParaRPr>
          </a:p>
        </p:txBody>
      </p:sp>
      <p:sp>
        <p:nvSpPr>
          <p:cNvPr id="161846" name="Text Box 54"/>
          <p:cNvSpPr txBox="1">
            <a:spLocks noChangeArrowheads="1"/>
          </p:cNvSpPr>
          <p:nvPr/>
        </p:nvSpPr>
        <p:spPr bwMode="auto">
          <a:xfrm>
            <a:off x="7164388" y="4700588"/>
            <a:ext cx="663575" cy="579437"/>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spcBef>
                <a:spcPct val="50000"/>
              </a:spcBef>
            </a:pPr>
            <a:r>
              <a:rPr lang="en-US" altLang="zh-CN" sz="3200" b="1">
                <a:solidFill>
                  <a:srgbClr val="009999"/>
                </a:solidFill>
              </a:rPr>
              <a:t>80</a:t>
            </a:r>
            <a:endParaRPr lang="en-US" altLang="zh-CN" sz="3600"/>
          </a:p>
        </p:txBody>
      </p:sp>
      <p:sp>
        <p:nvSpPr>
          <p:cNvPr id="161847" name="Text Box 55"/>
          <p:cNvSpPr txBox="1">
            <a:spLocks noChangeArrowheads="1"/>
          </p:cNvSpPr>
          <p:nvPr/>
        </p:nvSpPr>
        <p:spPr bwMode="auto">
          <a:xfrm>
            <a:off x="2627313" y="4700588"/>
            <a:ext cx="663575"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spcBef>
                <a:spcPct val="50000"/>
              </a:spcBef>
            </a:pPr>
            <a:r>
              <a:rPr lang="en-US" altLang="zh-CN" sz="3200" b="1">
                <a:solidFill>
                  <a:schemeClr val="bg1"/>
                </a:solidFill>
              </a:rPr>
              <a:t>14</a:t>
            </a:r>
            <a:endParaRPr lang="en-US" altLang="zh-CN" sz="3600">
              <a:solidFill>
                <a:schemeClr val="bg1"/>
              </a:solidFill>
            </a:endParaRPr>
          </a:p>
        </p:txBody>
      </p:sp>
      <p:sp>
        <p:nvSpPr>
          <p:cNvPr id="161848" name="Text Box 56"/>
          <p:cNvSpPr txBox="1">
            <a:spLocks noChangeArrowheads="1"/>
          </p:cNvSpPr>
          <p:nvPr/>
        </p:nvSpPr>
        <p:spPr bwMode="auto">
          <a:xfrm>
            <a:off x="2652713" y="4700588"/>
            <a:ext cx="663575" cy="579437"/>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spcBef>
                <a:spcPct val="50000"/>
              </a:spcBef>
            </a:pPr>
            <a:r>
              <a:rPr lang="en-US" altLang="zh-CN" sz="3200" b="1">
                <a:solidFill>
                  <a:srgbClr val="009999"/>
                </a:solidFill>
              </a:rPr>
              <a:t>14</a:t>
            </a:r>
            <a:endParaRPr lang="en-US" altLang="zh-CN" sz="3600"/>
          </a:p>
        </p:txBody>
      </p:sp>
      <p:sp>
        <p:nvSpPr>
          <p:cNvPr id="161849" name="Text Box 57"/>
          <p:cNvSpPr txBox="1">
            <a:spLocks noChangeArrowheads="1"/>
          </p:cNvSpPr>
          <p:nvPr/>
        </p:nvSpPr>
        <p:spPr bwMode="auto">
          <a:xfrm>
            <a:off x="4165600" y="4713288"/>
            <a:ext cx="663575"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spcBef>
                <a:spcPct val="50000"/>
              </a:spcBef>
            </a:pPr>
            <a:r>
              <a:rPr lang="en-US" altLang="zh-CN" sz="3200" b="1">
                <a:solidFill>
                  <a:schemeClr val="bg1"/>
                </a:solidFill>
              </a:rPr>
              <a:t>14</a:t>
            </a:r>
            <a:endParaRPr lang="en-US" altLang="zh-CN" sz="3600">
              <a:solidFill>
                <a:schemeClr val="bg1"/>
              </a:solidFill>
            </a:endParaRPr>
          </a:p>
        </p:txBody>
      </p:sp>
      <p:sp>
        <p:nvSpPr>
          <p:cNvPr id="161850" name="Text Box 58"/>
          <p:cNvSpPr txBox="1">
            <a:spLocks noChangeArrowheads="1"/>
          </p:cNvSpPr>
          <p:nvPr/>
        </p:nvSpPr>
        <p:spPr bwMode="auto">
          <a:xfrm>
            <a:off x="4140200" y="4708525"/>
            <a:ext cx="663575" cy="57943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spcBef>
                <a:spcPct val="50000"/>
              </a:spcBef>
            </a:pPr>
            <a:r>
              <a:rPr lang="en-US" altLang="zh-CN" sz="3200" b="1">
                <a:solidFill>
                  <a:srgbClr val="FF0000"/>
                </a:solidFill>
              </a:rPr>
              <a:t>52</a:t>
            </a:r>
            <a:endParaRPr lang="en-US" altLang="zh-CN" sz="3600"/>
          </a:p>
        </p:txBody>
      </p:sp>
      <p:sp>
        <p:nvSpPr>
          <p:cNvPr id="55324" name="Rectangle 60"/>
          <p:cNvSpPr>
            <a:spLocks noChangeArrowheads="1"/>
          </p:cNvSpPr>
          <p:nvPr/>
        </p:nvSpPr>
        <p:spPr bwMode="auto">
          <a:xfrm>
            <a:off x="247650" y="188913"/>
            <a:ext cx="8896350"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ea typeface="楷体_GB2312" pitchFamily="49" charset="-122"/>
              </a:rPr>
              <a:t>容易看出，每交换一对记录需要进行</a:t>
            </a:r>
            <a:r>
              <a:rPr lang="en-US" altLang="zh-CN" sz="3200" b="1">
                <a:ea typeface="楷体_GB2312" pitchFamily="49" charset="-122"/>
              </a:rPr>
              <a:t>3</a:t>
            </a:r>
            <a:r>
              <a:rPr lang="zh-CN" altLang="en-US" sz="3200" b="1">
                <a:ea typeface="楷体_GB2312" pitchFamily="49" charset="-122"/>
              </a:rPr>
              <a:t>次记录的移动，实际上在调整过程中对枢轴记录的赋值是多余的，因为，只有在一趟排序结束时，即</a:t>
            </a:r>
            <a:r>
              <a:rPr lang="en-US" altLang="zh-CN" sz="3200" b="1">
                <a:ea typeface="楷体_GB2312" pitchFamily="49" charset="-122"/>
              </a:rPr>
              <a:t>low=high</a:t>
            </a:r>
            <a:r>
              <a:rPr lang="zh-CN" altLang="en-US" sz="3200" b="1">
                <a:ea typeface="楷体_GB2312" pitchFamily="49" charset="-122"/>
              </a:rPr>
              <a:t>的位置才是枢纽记录的最后位置。因此，为了减少记录的移动次数，应先将枢轴记录“移出”，待求得枢轴记录应在的位置之后</a:t>
            </a:r>
            <a:r>
              <a:rPr lang="en-US" altLang="zh-CN" sz="3200" b="1">
                <a:ea typeface="楷体_GB2312" pitchFamily="49" charset="-122"/>
              </a:rPr>
              <a:t>(</a:t>
            </a:r>
            <a:r>
              <a:rPr lang="zh-CN" altLang="en-US" sz="3200" b="1">
                <a:ea typeface="楷体_GB2312" pitchFamily="49" charset="-122"/>
              </a:rPr>
              <a:t>此时</a:t>
            </a:r>
            <a:r>
              <a:rPr lang="en-US" altLang="zh-CN" sz="3200" b="1">
                <a:ea typeface="楷体_GB2312" pitchFamily="49" charset="-122"/>
              </a:rPr>
              <a:t>low=high),</a:t>
            </a:r>
            <a:r>
              <a:rPr lang="zh-CN" altLang="en-US" sz="3200" b="1">
                <a:ea typeface="楷体_GB2312" pitchFamily="49" charset="-122"/>
              </a:rPr>
              <a:t>再将枢轴记录到位。</a:t>
            </a:r>
          </a:p>
        </p:txBody>
      </p:sp>
      <p:sp>
        <p:nvSpPr>
          <p:cNvPr id="161855" name="Text Box 63"/>
          <p:cNvSpPr txBox="1">
            <a:spLocks noChangeArrowheads="1"/>
          </p:cNvSpPr>
          <p:nvPr/>
        </p:nvSpPr>
        <p:spPr bwMode="auto">
          <a:xfrm>
            <a:off x="1116013" y="4797425"/>
            <a:ext cx="6635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spcBef>
                <a:spcPct val="50000"/>
              </a:spcBef>
            </a:pPr>
            <a:r>
              <a:rPr lang="en-US" altLang="zh-CN" sz="2000" b="1">
                <a:solidFill>
                  <a:schemeClr val="bg1"/>
                </a:solidFill>
              </a:rPr>
              <a:t>23</a:t>
            </a:r>
            <a:endParaRPr lang="en-US" altLang="zh-CN" sz="2000">
              <a:solidFill>
                <a:schemeClr val="bg1"/>
              </a:solidFill>
            </a:endParaRPr>
          </a:p>
        </p:txBody>
      </p:sp>
      <p:sp>
        <p:nvSpPr>
          <p:cNvPr id="161814" name="Text Box 22"/>
          <p:cNvSpPr txBox="1">
            <a:spLocks noChangeArrowheads="1"/>
          </p:cNvSpPr>
          <p:nvPr/>
        </p:nvSpPr>
        <p:spPr bwMode="auto">
          <a:xfrm>
            <a:off x="1116013" y="4695825"/>
            <a:ext cx="663575" cy="5794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spcBef>
                <a:spcPct val="50000"/>
              </a:spcBef>
            </a:pPr>
            <a:r>
              <a:rPr lang="en-US" altLang="zh-CN" sz="3200" b="1">
                <a:solidFill>
                  <a:srgbClr val="009999"/>
                </a:solidFill>
              </a:rPr>
              <a:t>23</a:t>
            </a:r>
            <a:endParaRPr lang="en-US" altLang="zh-CN" sz="360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wipe(left)">
                                      <p:cBhvr>
                                        <p:cTn id="7" dur="500"/>
                                        <p:tgtEl>
                                          <p:spTgt spid="161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161795"/>
                                        </p:tgtEl>
                                        <p:attrNameLst>
                                          <p:attrName>style.visibility</p:attrName>
                                        </p:attrNameLst>
                                      </p:cBhvr>
                                      <p:to>
                                        <p:strVal val="visible"/>
                                      </p:to>
                                    </p:set>
                                    <p:animEffect transition="in" filter="slide(fromTop)">
                                      <p:cBhvr>
                                        <p:cTn id="12" dur="500"/>
                                        <p:tgtEl>
                                          <p:spTgt spid="1617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161798"/>
                                        </p:tgtEl>
                                        <p:attrNameLst>
                                          <p:attrName>style.visibility</p:attrName>
                                        </p:attrNameLst>
                                      </p:cBhvr>
                                      <p:to>
                                        <p:strVal val="visible"/>
                                      </p:to>
                                    </p:set>
                                    <p:animEffect transition="in" filter="slide(fromTop)">
                                      <p:cBhvr>
                                        <p:cTn id="17" dur="500"/>
                                        <p:tgtEl>
                                          <p:spTgt spid="1617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61801"/>
                                        </p:tgtEl>
                                        <p:attrNameLst>
                                          <p:attrName>style.visibility</p:attrName>
                                        </p:attrNameLst>
                                      </p:cBhvr>
                                      <p:to>
                                        <p:strVal val="visible"/>
                                      </p:to>
                                    </p:set>
                                    <p:animEffect transition="in" filter="slide(fromBottom)">
                                      <p:cBhvr>
                                        <p:cTn id="22" dur="500"/>
                                        <p:tgtEl>
                                          <p:spTgt spid="1618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61804"/>
                                        </p:tgtEl>
                                        <p:attrNameLst>
                                          <p:attrName>style.visibility</p:attrName>
                                        </p:attrNameLst>
                                      </p:cBhvr>
                                      <p:to>
                                        <p:strVal val="visible"/>
                                      </p:to>
                                    </p:set>
                                    <p:animEffect transition="in" filter="slide(fromBottom)">
                                      <p:cBhvr>
                                        <p:cTn id="27" dur="500"/>
                                        <p:tgtEl>
                                          <p:spTgt spid="1618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1828"/>
                                        </p:tgtEl>
                                        <p:attrNameLst>
                                          <p:attrName>style.visibility</p:attrName>
                                        </p:attrNameLst>
                                      </p:cBhvr>
                                      <p:to>
                                        <p:strVal val="visible"/>
                                      </p:to>
                                    </p:set>
                                    <p:animEffect transition="in" filter="wipe(left)">
                                      <p:cBhvr>
                                        <p:cTn id="32" dur="500"/>
                                        <p:tgtEl>
                                          <p:spTgt spid="161828"/>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61829"/>
                                        </p:tgtEl>
                                        <p:attrNameLst>
                                          <p:attrName>style.visibility</p:attrName>
                                        </p:attrNameLst>
                                      </p:cBhvr>
                                      <p:to>
                                        <p:strVal val="visible"/>
                                      </p:to>
                                    </p:set>
                                    <p:animEffect transition="in" filter="wipe(left)">
                                      <p:cBhvr>
                                        <p:cTn id="36" dur="500"/>
                                        <p:tgtEl>
                                          <p:spTgt spid="16182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61855"/>
                                        </p:tgtEl>
                                        <p:attrNameLst>
                                          <p:attrName>style.visibility</p:attrName>
                                        </p:attrNameLst>
                                      </p:cBhvr>
                                      <p:to>
                                        <p:strVal val="visible"/>
                                      </p:to>
                                    </p:set>
                                    <p:animEffect transition="in" filter="wipe(up)">
                                      <p:cBhvr>
                                        <p:cTn id="41" dur="500"/>
                                        <p:tgtEl>
                                          <p:spTgt spid="16185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2" fill="hold" grpId="0" nodeType="clickEffect">
                                  <p:stCondLst>
                                    <p:cond delay="0"/>
                                  </p:stCondLst>
                                  <p:childTnLst>
                                    <p:set>
                                      <p:cBhvr>
                                        <p:cTn id="45" dur="1" fill="hold">
                                          <p:stCondLst>
                                            <p:cond delay="0"/>
                                          </p:stCondLst>
                                        </p:cTn>
                                        <p:tgtEl>
                                          <p:spTgt spid="161813"/>
                                        </p:tgtEl>
                                        <p:attrNameLst>
                                          <p:attrName>style.visibility</p:attrName>
                                        </p:attrNameLst>
                                      </p:cBhvr>
                                      <p:to>
                                        <p:strVal val="visible"/>
                                      </p:to>
                                    </p:set>
                                    <p:animEffect transition="in" filter="slide(fromRight)">
                                      <p:cBhvr>
                                        <p:cTn id="46" dur="500"/>
                                        <p:tgtEl>
                                          <p:spTgt spid="161813"/>
                                        </p:tgtEl>
                                      </p:cBhvr>
                                    </p:animEffect>
                                  </p:childTnLst>
                                </p:cTn>
                              </p:par>
                            </p:childTnLst>
                          </p:cTn>
                        </p:par>
                        <p:par>
                          <p:cTn id="47" fill="hold" nodeType="afterGroup">
                            <p:stCondLst>
                              <p:cond delay="500"/>
                            </p:stCondLst>
                            <p:childTnLst>
                              <p:par>
                                <p:cTn id="48" presetID="12" presetClass="entr" presetSubtype="2" fill="hold" nodeType="afterEffect">
                                  <p:stCondLst>
                                    <p:cond delay="0"/>
                                  </p:stCondLst>
                                  <p:childTnLst>
                                    <p:set>
                                      <p:cBhvr>
                                        <p:cTn id="49" dur="1" fill="hold">
                                          <p:stCondLst>
                                            <p:cond delay="0"/>
                                          </p:stCondLst>
                                        </p:cTn>
                                        <p:tgtEl>
                                          <p:spTgt spid="161810"/>
                                        </p:tgtEl>
                                        <p:attrNameLst>
                                          <p:attrName>style.visibility</p:attrName>
                                        </p:attrNameLst>
                                      </p:cBhvr>
                                      <p:to>
                                        <p:strVal val="visible"/>
                                      </p:to>
                                    </p:set>
                                    <p:animEffect transition="in" filter="slide(fromRight)">
                                      <p:cBhvr>
                                        <p:cTn id="50" dur="500"/>
                                        <p:tgtEl>
                                          <p:spTgt spid="16181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61814"/>
                                        </p:tgtEl>
                                        <p:attrNameLst>
                                          <p:attrName>style.visibility</p:attrName>
                                        </p:attrNameLst>
                                      </p:cBhvr>
                                      <p:to>
                                        <p:strVal val="visible"/>
                                      </p:to>
                                    </p:set>
                                    <p:animEffect transition="in" filter="wipe(up)">
                                      <p:cBhvr>
                                        <p:cTn id="55" dur="500"/>
                                        <p:tgtEl>
                                          <p:spTgt spid="16181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61845"/>
                                        </p:tgtEl>
                                        <p:attrNameLst>
                                          <p:attrName>style.visibility</p:attrName>
                                        </p:attrNameLst>
                                      </p:cBhvr>
                                      <p:to>
                                        <p:strVal val="visible"/>
                                      </p:to>
                                    </p:set>
                                    <p:animEffect transition="in" filter="wipe(up)">
                                      <p:cBhvr>
                                        <p:cTn id="60" dur="500"/>
                                        <p:tgtEl>
                                          <p:spTgt spid="16184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8" fill="hold" grpId="0" nodeType="clickEffect">
                                  <p:stCondLst>
                                    <p:cond delay="0"/>
                                  </p:stCondLst>
                                  <p:childTnLst>
                                    <p:set>
                                      <p:cBhvr>
                                        <p:cTn id="64" dur="1" fill="hold">
                                          <p:stCondLst>
                                            <p:cond delay="0"/>
                                          </p:stCondLst>
                                        </p:cTn>
                                        <p:tgtEl>
                                          <p:spTgt spid="161818"/>
                                        </p:tgtEl>
                                        <p:attrNameLst>
                                          <p:attrName>style.visibility</p:attrName>
                                        </p:attrNameLst>
                                      </p:cBhvr>
                                      <p:to>
                                        <p:strVal val="visible"/>
                                      </p:to>
                                    </p:set>
                                    <p:animEffect transition="in" filter="slide(fromLeft)">
                                      <p:cBhvr>
                                        <p:cTn id="65" dur="500"/>
                                        <p:tgtEl>
                                          <p:spTgt spid="161818"/>
                                        </p:tgtEl>
                                      </p:cBhvr>
                                    </p:animEffect>
                                  </p:childTnLst>
                                </p:cTn>
                              </p:par>
                            </p:childTnLst>
                          </p:cTn>
                        </p:par>
                        <p:par>
                          <p:cTn id="66" fill="hold" nodeType="afterGroup">
                            <p:stCondLst>
                              <p:cond delay="500"/>
                            </p:stCondLst>
                            <p:childTnLst>
                              <p:par>
                                <p:cTn id="67" presetID="12" presetClass="entr" presetSubtype="8" fill="hold" nodeType="afterEffect">
                                  <p:stCondLst>
                                    <p:cond delay="0"/>
                                  </p:stCondLst>
                                  <p:childTnLst>
                                    <p:set>
                                      <p:cBhvr>
                                        <p:cTn id="68" dur="1" fill="hold">
                                          <p:stCondLst>
                                            <p:cond delay="0"/>
                                          </p:stCondLst>
                                        </p:cTn>
                                        <p:tgtEl>
                                          <p:spTgt spid="161830"/>
                                        </p:tgtEl>
                                        <p:attrNameLst>
                                          <p:attrName>style.visibility</p:attrName>
                                        </p:attrNameLst>
                                      </p:cBhvr>
                                      <p:to>
                                        <p:strVal val="visible"/>
                                      </p:to>
                                    </p:set>
                                    <p:animEffect transition="in" filter="slide(fromLeft)">
                                      <p:cBhvr>
                                        <p:cTn id="69" dur="500"/>
                                        <p:tgtEl>
                                          <p:spTgt spid="161830"/>
                                        </p:tgtEl>
                                      </p:cBhvr>
                                    </p:animEffect>
                                  </p:childTnLst>
                                  <p:subTnLst>
                                    <p:set>
                                      <p:cBhvr override="childStyle">
                                        <p:cTn dur="1" fill="hold" display="0" masterRel="nextClick" afterEffect="1"/>
                                        <p:tgtEl>
                                          <p:spTgt spid="161830"/>
                                        </p:tgtEl>
                                        <p:attrNameLst>
                                          <p:attrName>style.visibility</p:attrName>
                                        </p:attrNameLst>
                                      </p:cBhvr>
                                      <p:to>
                                        <p:strVal val="hidden"/>
                                      </p:to>
                                    </p:set>
                                  </p:sub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8" fill="hold" nodeType="clickEffect">
                                  <p:stCondLst>
                                    <p:cond delay="0"/>
                                  </p:stCondLst>
                                  <p:childTnLst>
                                    <p:set>
                                      <p:cBhvr>
                                        <p:cTn id="73" dur="1" fill="hold">
                                          <p:stCondLst>
                                            <p:cond delay="0"/>
                                          </p:stCondLst>
                                        </p:cTn>
                                        <p:tgtEl>
                                          <p:spTgt spid="161815"/>
                                        </p:tgtEl>
                                        <p:attrNameLst>
                                          <p:attrName>style.visibility</p:attrName>
                                        </p:attrNameLst>
                                      </p:cBhvr>
                                      <p:to>
                                        <p:strVal val="visible"/>
                                      </p:to>
                                    </p:set>
                                    <p:animEffect transition="in" filter="slide(fromLeft)">
                                      <p:cBhvr>
                                        <p:cTn id="74" dur="500"/>
                                        <p:tgtEl>
                                          <p:spTgt spid="16181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161846"/>
                                        </p:tgtEl>
                                        <p:attrNameLst>
                                          <p:attrName>style.visibility</p:attrName>
                                        </p:attrNameLst>
                                      </p:cBhvr>
                                      <p:to>
                                        <p:strVal val="visible"/>
                                      </p:to>
                                    </p:set>
                                    <p:animEffect transition="in" filter="wipe(up)">
                                      <p:cBhvr>
                                        <p:cTn id="79" dur="500"/>
                                        <p:tgtEl>
                                          <p:spTgt spid="161846"/>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161847"/>
                                        </p:tgtEl>
                                        <p:attrNameLst>
                                          <p:attrName>style.visibility</p:attrName>
                                        </p:attrNameLst>
                                      </p:cBhvr>
                                      <p:to>
                                        <p:strVal val="visible"/>
                                      </p:to>
                                    </p:set>
                                    <p:animEffect transition="in" filter="wipe(up)">
                                      <p:cBhvr>
                                        <p:cTn id="84" dur="500"/>
                                        <p:tgtEl>
                                          <p:spTgt spid="161847"/>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2" fill="hold" grpId="0" nodeType="clickEffect">
                                  <p:stCondLst>
                                    <p:cond delay="0"/>
                                  </p:stCondLst>
                                  <p:childTnLst>
                                    <p:set>
                                      <p:cBhvr>
                                        <p:cTn id="88" dur="1" fill="hold">
                                          <p:stCondLst>
                                            <p:cond delay="0"/>
                                          </p:stCondLst>
                                        </p:cTn>
                                        <p:tgtEl>
                                          <p:spTgt spid="161822"/>
                                        </p:tgtEl>
                                        <p:attrNameLst>
                                          <p:attrName>style.visibility</p:attrName>
                                        </p:attrNameLst>
                                      </p:cBhvr>
                                      <p:to>
                                        <p:strVal val="visible"/>
                                      </p:to>
                                    </p:set>
                                    <p:animEffect transition="in" filter="slide(fromRight)">
                                      <p:cBhvr>
                                        <p:cTn id="89" dur="500"/>
                                        <p:tgtEl>
                                          <p:spTgt spid="161822"/>
                                        </p:tgtEl>
                                      </p:cBhvr>
                                    </p:animEffect>
                                  </p:childTnLst>
                                </p:cTn>
                              </p:par>
                            </p:childTnLst>
                          </p:cTn>
                        </p:par>
                        <p:par>
                          <p:cTn id="90" fill="hold" nodeType="afterGroup">
                            <p:stCondLst>
                              <p:cond delay="500"/>
                            </p:stCondLst>
                            <p:childTnLst>
                              <p:par>
                                <p:cTn id="91" presetID="12" presetClass="entr" presetSubtype="2" fill="hold" nodeType="afterEffect">
                                  <p:stCondLst>
                                    <p:cond delay="0"/>
                                  </p:stCondLst>
                                  <p:childTnLst>
                                    <p:set>
                                      <p:cBhvr>
                                        <p:cTn id="92" dur="1" fill="hold">
                                          <p:stCondLst>
                                            <p:cond delay="0"/>
                                          </p:stCondLst>
                                        </p:cTn>
                                        <p:tgtEl>
                                          <p:spTgt spid="161833"/>
                                        </p:tgtEl>
                                        <p:attrNameLst>
                                          <p:attrName>style.visibility</p:attrName>
                                        </p:attrNameLst>
                                      </p:cBhvr>
                                      <p:to>
                                        <p:strVal val="visible"/>
                                      </p:to>
                                    </p:set>
                                    <p:animEffect transition="in" filter="slide(fromRight)">
                                      <p:cBhvr>
                                        <p:cTn id="93" dur="500"/>
                                        <p:tgtEl>
                                          <p:spTgt spid="161833"/>
                                        </p:tgtEl>
                                      </p:cBhvr>
                                    </p:animEffect>
                                  </p:childTnLst>
                                  <p:subTnLst>
                                    <p:set>
                                      <p:cBhvr override="childStyle">
                                        <p:cTn dur="1" fill="hold" display="0" masterRel="nextClick" afterEffect="1"/>
                                        <p:tgtEl>
                                          <p:spTgt spid="161833"/>
                                        </p:tgtEl>
                                        <p:attrNameLst>
                                          <p:attrName>style.visibility</p:attrName>
                                        </p:attrNameLst>
                                      </p:cBhvr>
                                      <p:to>
                                        <p:strVal val="hidden"/>
                                      </p:to>
                                    </p:set>
                                  </p:subTnLst>
                                </p:cTn>
                              </p:par>
                            </p:childTnLst>
                          </p:cTn>
                        </p:par>
                      </p:childTnLst>
                    </p:cTn>
                  </p:par>
                  <p:par>
                    <p:cTn id="94" fill="hold" nodeType="clickPar">
                      <p:stCondLst>
                        <p:cond delay="indefinite"/>
                      </p:stCondLst>
                      <p:childTnLst>
                        <p:par>
                          <p:cTn id="95" fill="hold" nodeType="withGroup">
                            <p:stCondLst>
                              <p:cond delay="0"/>
                            </p:stCondLst>
                            <p:childTnLst>
                              <p:par>
                                <p:cTn id="96" presetID="12" presetClass="entr" presetSubtype="2" fill="hold" nodeType="clickEffect">
                                  <p:stCondLst>
                                    <p:cond delay="0"/>
                                  </p:stCondLst>
                                  <p:childTnLst>
                                    <p:set>
                                      <p:cBhvr>
                                        <p:cTn id="97" dur="1" fill="hold">
                                          <p:stCondLst>
                                            <p:cond delay="0"/>
                                          </p:stCondLst>
                                        </p:cTn>
                                        <p:tgtEl>
                                          <p:spTgt spid="161836"/>
                                        </p:tgtEl>
                                        <p:attrNameLst>
                                          <p:attrName>style.visibility</p:attrName>
                                        </p:attrNameLst>
                                      </p:cBhvr>
                                      <p:to>
                                        <p:strVal val="visible"/>
                                      </p:to>
                                    </p:set>
                                    <p:animEffect transition="in" filter="slide(fromRight)">
                                      <p:cBhvr>
                                        <p:cTn id="98" dur="500"/>
                                        <p:tgtEl>
                                          <p:spTgt spid="161836"/>
                                        </p:tgtEl>
                                      </p:cBhvr>
                                    </p:animEffect>
                                  </p:childTnLst>
                                  <p:subTnLst>
                                    <p:set>
                                      <p:cBhvr override="childStyle">
                                        <p:cTn dur="1" fill="hold" display="0" masterRel="nextClick" afterEffect="1"/>
                                        <p:tgtEl>
                                          <p:spTgt spid="161836"/>
                                        </p:tgtEl>
                                        <p:attrNameLst>
                                          <p:attrName>style.visibility</p:attrName>
                                        </p:attrNameLst>
                                      </p:cBhvr>
                                      <p:to>
                                        <p:strVal val="hidden"/>
                                      </p:to>
                                    </p:set>
                                  </p:subTnLst>
                                </p:cTn>
                              </p:par>
                            </p:childTnLst>
                          </p:cTn>
                        </p:par>
                      </p:childTnLst>
                    </p:cTn>
                  </p:par>
                  <p:par>
                    <p:cTn id="99" fill="hold" nodeType="clickPar">
                      <p:stCondLst>
                        <p:cond delay="indefinite"/>
                      </p:stCondLst>
                      <p:childTnLst>
                        <p:par>
                          <p:cTn id="100" fill="hold" nodeType="withGroup">
                            <p:stCondLst>
                              <p:cond delay="0"/>
                            </p:stCondLst>
                            <p:childTnLst>
                              <p:par>
                                <p:cTn id="101" presetID="12" presetClass="entr" presetSubtype="2" fill="hold" nodeType="clickEffect">
                                  <p:stCondLst>
                                    <p:cond delay="0"/>
                                  </p:stCondLst>
                                  <p:childTnLst>
                                    <p:set>
                                      <p:cBhvr>
                                        <p:cTn id="102" dur="1" fill="hold">
                                          <p:stCondLst>
                                            <p:cond delay="0"/>
                                          </p:stCondLst>
                                        </p:cTn>
                                        <p:tgtEl>
                                          <p:spTgt spid="161839"/>
                                        </p:tgtEl>
                                        <p:attrNameLst>
                                          <p:attrName>style.visibility</p:attrName>
                                        </p:attrNameLst>
                                      </p:cBhvr>
                                      <p:to>
                                        <p:strVal val="visible"/>
                                      </p:to>
                                    </p:set>
                                    <p:animEffect transition="in" filter="slide(fromRight)">
                                      <p:cBhvr>
                                        <p:cTn id="103" dur="500"/>
                                        <p:tgtEl>
                                          <p:spTgt spid="161839"/>
                                        </p:tgtEl>
                                      </p:cBhvr>
                                    </p:animEffect>
                                  </p:childTnLst>
                                  <p:subTnLst>
                                    <p:set>
                                      <p:cBhvr override="childStyle">
                                        <p:cTn dur="1" fill="hold" display="0" masterRel="nextClick" afterEffect="1"/>
                                        <p:tgtEl>
                                          <p:spTgt spid="161839"/>
                                        </p:tgtEl>
                                        <p:attrNameLst>
                                          <p:attrName>style.visibility</p:attrName>
                                        </p:attrNameLst>
                                      </p:cBhvr>
                                      <p:to>
                                        <p:strVal val="hidden"/>
                                      </p:to>
                                    </p:set>
                                  </p:subTnLst>
                                </p:cTn>
                              </p:par>
                            </p:childTnLst>
                          </p:cTn>
                        </p:par>
                      </p:childTnLst>
                    </p:cTn>
                  </p:par>
                  <p:par>
                    <p:cTn id="104" fill="hold" nodeType="clickPar">
                      <p:stCondLst>
                        <p:cond delay="indefinite"/>
                      </p:stCondLst>
                      <p:childTnLst>
                        <p:par>
                          <p:cTn id="105" fill="hold" nodeType="withGroup">
                            <p:stCondLst>
                              <p:cond delay="0"/>
                            </p:stCondLst>
                            <p:childTnLst>
                              <p:par>
                                <p:cTn id="106" presetID="12" presetClass="entr" presetSubtype="2" fill="hold" nodeType="clickEffect">
                                  <p:stCondLst>
                                    <p:cond delay="0"/>
                                  </p:stCondLst>
                                  <p:childTnLst>
                                    <p:set>
                                      <p:cBhvr>
                                        <p:cTn id="107" dur="1" fill="hold">
                                          <p:stCondLst>
                                            <p:cond delay="0"/>
                                          </p:stCondLst>
                                        </p:cTn>
                                        <p:tgtEl>
                                          <p:spTgt spid="161819"/>
                                        </p:tgtEl>
                                        <p:attrNameLst>
                                          <p:attrName>style.visibility</p:attrName>
                                        </p:attrNameLst>
                                      </p:cBhvr>
                                      <p:to>
                                        <p:strVal val="visible"/>
                                      </p:to>
                                    </p:set>
                                    <p:animEffect transition="in" filter="slide(fromRight)">
                                      <p:cBhvr>
                                        <p:cTn id="108" dur="500"/>
                                        <p:tgtEl>
                                          <p:spTgt spid="161819"/>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161848"/>
                                        </p:tgtEl>
                                        <p:attrNameLst>
                                          <p:attrName>style.visibility</p:attrName>
                                        </p:attrNameLst>
                                      </p:cBhvr>
                                      <p:to>
                                        <p:strVal val="visible"/>
                                      </p:to>
                                    </p:set>
                                    <p:animEffect transition="in" filter="wipe(up)">
                                      <p:cBhvr>
                                        <p:cTn id="113" dur="500"/>
                                        <p:tgtEl>
                                          <p:spTgt spid="16184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1" fill="hold" grpId="0" nodeType="clickEffect">
                                  <p:stCondLst>
                                    <p:cond delay="0"/>
                                  </p:stCondLst>
                                  <p:childTnLst>
                                    <p:set>
                                      <p:cBhvr>
                                        <p:cTn id="117" dur="1" fill="hold">
                                          <p:stCondLst>
                                            <p:cond delay="0"/>
                                          </p:stCondLst>
                                        </p:cTn>
                                        <p:tgtEl>
                                          <p:spTgt spid="161849"/>
                                        </p:tgtEl>
                                        <p:attrNameLst>
                                          <p:attrName>style.visibility</p:attrName>
                                        </p:attrNameLst>
                                      </p:cBhvr>
                                      <p:to>
                                        <p:strVal val="visible"/>
                                      </p:to>
                                    </p:set>
                                    <p:animEffect transition="in" filter="wipe(up)">
                                      <p:cBhvr>
                                        <p:cTn id="118" dur="500"/>
                                        <p:tgtEl>
                                          <p:spTgt spid="161849"/>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2" presetClass="entr" presetSubtype="8" fill="hold" grpId="0" nodeType="clickEffect">
                                  <p:stCondLst>
                                    <p:cond delay="0"/>
                                  </p:stCondLst>
                                  <p:childTnLst>
                                    <p:set>
                                      <p:cBhvr>
                                        <p:cTn id="122" dur="1" fill="hold">
                                          <p:stCondLst>
                                            <p:cond delay="0"/>
                                          </p:stCondLst>
                                        </p:cTn>
                                        <p:tgtEl>
                                          <p:spTgt spid="161826"/>
                                        </p:tgtEl>
                                        <p:attrNameLst>
                                          <p:attrName>style.visibility</p:attrName>
                                        </p:attrNameLst>
                                      </p:cBhvr>
                                      <p:to>
                                        <p:strVal val="visible"/>
                                      </p:to>
                                    </p:set>
                                    <p:animEffect transition="in" filter="slide(fromLeft)">
                                      <p:cBhvr>
                                        <p:cTn id="123" dur="500"/>
                                        <p:tgtEl>
                                          <p:spTgt spid="161826"/>
                                        </p:tgtEl>
                                      </p:cBhvr>
                                    </p:animEffect>
                                  </p:childTnLst>
                                </p:cTn>
                              </p:par>
                            </p:childTnLst>
                          </p:cTn>
                        </p:par>
                        <p:par>
                          <p:cTn id="124" fill="hold" nodeType="afterGroup">
                            <p:stCondLst>
                              <p:cond delay="500"/>
                            </p:stCondLst>
                            <p:childTnLst>
                              <p:par>
                                <p:cTn id="125" presetID="12" presetClass="entr" presetSubtype="8" fill="hold" nodeType="afterEffect">
                                  <p:stCondLst>
                                    <p:cond delay="0"/>
                                  </p:stCondLst>
                                  <p:childTnLst>
                                    <p:set>
                                      <p:cBhvr>
                                        <p:cTn id="126" dur="1" fill="hold">
                                          <p:stCondLst>
                                            <p:cond delay="0"/>
                                          </p:stCondLst>
                                        </p:cTn>
                                        <p:tgtEl>
                                          <p:spTgt spid="161842"/>
                                        </p:tgtEl>
                                        <p:attrNameLst>
                                          <p:attrName>style.visibility</p:attrName>
                                        </p:attrNameLst>
                                      </p:cBhvr>
                                      <p:to>
                                        <p:strVal val="visible"/>
                                      </p:to>
                                    </p:set>
                                    <p:animEffect transition="in" filter="slide(fromLeft)">
                                      <p:cBhvr>
                                        <p:cTn id="127" dur="500"/>
                                        <p:tgtEl>
                                          <p:spTgt spid="161842"/>
                                        </p:tgtEl>
                                      </p:cBhvr>
                                    </p:animEffect>
                                  </p:childTnLst>
                                  <p:subTnLst>
                                    <p:set>
                                      <p:cBhvr override="childStyle">
                                        <p:cTn dur="1" fill="hold" display="0" masterRel="nextClick" afterEffect="1"/>
                                        <p:tgtEl>
                                          <p:spTgt spid="161842"/>
                                        </p:tgtEl>
                                        <p:attrNameLst>
                                          <p:attrName>style.visibility</p:attrName>
                                        </p:attrNameLst>
                                      </p:cBhvr>
                                      <p:to>
                                        <p:strVal val="hidden"/>
                                      </p:to>
                                    </p:set>
                                  </p:subTnLst>
                                </p:cTn>
                              </p:par>
                            </p:childTnLst>
                          </p:cTn>
                        </p:par>
                      </p:childTnLst>
                    </p:cTn>
                  </p:par>
                  <p:par>
                    <p:cTn id="128" fill="hold" nodeType="clickPar">
                      <p:stCondLst>
                        <p:cond delay="indefinite"/>
                      </p:stCondLst>
                      <p:childTnLst>
                        <p:par>
                          <p:cTn id="129" fill="hold" nodeType="withGroup">
                            <p:stCondLst>
                              <p:cond delay="0"/>
                            </p:stCondLst>
                            <p:childTnLst>
                              <p:par>
                                <p:cTn id="130" presetID="12" presetClass="entr" presetSubtype="8" fill="hold" nodeType="clickEffect">
                                  <p:stCondLst>
                                    <p:cond delay="0"/>
                                  </p:stCondLst>
                                  <p:childTnLst>
                                    <p:set>
                                      <p:cBhvr>
                                        <p:cTn id="131" dur="1" fill="hold">
                                          <p:stCondLst>
                                            <p:cond delay="0"/>
                                          </p:stCondLst>
                                        </p:cTn>
                                        <p:tgtEl>
                                          <p:spTgt spid="161823"/>
                                        </p:tgtEl>
                                        <p:attrNameLst>
                                          <p:attrName>style.visibility</p:attrName>
                                        </p:attrNameLst>
                                      </p:cBhvr>
                                      <p:to>
                                        <p:strVal val="visible"/>
                                      </p:to>
                                    </p:set>
                                    <p:animEffect transition="in" filter="slide(fromLeft)">
                                      <p:cBhvr>
                                        <p:cTn id="132" dur="500"/>
                                        <p:tgtEl>
                                          <p:spTgt spid="161823"/>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161850"/>
                                        </p:tgtEl>
                                        <p:attrNameLst>
                                          <p:attrName>style.visibility</p:attrName>
                                        </p:attrNameLst>
                                      </p:cBhvr>
                                      <p:to>
                                        <p:strVal val="visible"/>
                                      </p:to>
                                    </p:set>
                                    <p:animEffect transition="in" filter="wipe(up)">
                                      <p:cBhvr>
                                        <p:cTn id="137" dur="500"/>
                                        <p:tgtEl>
                                          <p:spTgt spid="161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13" grpId="0" animBg="1"/>
      <p:bldP spid="161818" grpId="0" animBg="1"/>
      <p:bldP spid="161822" grpId="0" animBg="1"/>
      <p:bldP spid="161826" grpId="0" animBg="1"/>
      <p:bldP spid="161828" grpId="0" autoUpdateAnimBg="0"/>
      <p:bldP spid="161829" grpId="0" animBg="1" autoUpdateAnimBg="0"/>
      <p:bldP spid="161845" grpId="0" animBg="1" autoUpdateAnimBg="0"/>
      <p:bldP spid="161846" grpId="0" animBg="1" autoUpdateAnimBg="0"/>
      <p:bldP spid="161847" grpId="0" animBg="1" autoUpdateAnimBg="0"/>
      <p:bldP spid="161848" grpId="0" animBg="1" autoUpdateAnimBg="0"/>
      <p:bldP spid="161849" grpId="0" animBg="1" autoUpdateAnimBg="0"/>
      <p:bldP spid="161850" grpId="0" animBg="1" autoUpdateAnimBg="0"/>
      <p:bldP spid="161855" grpId="0" animBg="1" autoUpdateAnimBg="0"/>
      <p:bldP spid="161814"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ext Box 3"/>
          <p:cNvSpPr txBox="1">
            <a:spLocks noChangeArrowheads="1"/>
          </p:cNvSpPr>
          <p:nvPr/>
        </p:nvSpPr>
        <p:spPr bwMode="auto">
          <a:xfrm>
            <a:off x="228600" y="0"/>
            <a:ext cx="8915400" cy="688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15000"/>
              </a:lnSpc>
            </a:pPr>
            <a:r>
              <a:rPr lang="en-US" altLang="zh-CN" sz="3200" b="1">
                <a:solidFill>
                  <a:srgbClr val="990000"/>
                </a:solidFill>
              </a:rPr>
              <a:t>int</a:t>
            </a:r>
            <a:r>
              <a:rPr lang="en-US" altLang="zh-CN" sz="3200">
                <a:solidFill>
                  <a:srgbClr val="990000"/>
                </a:solidFill>
              </a:rPr>
              <a:t> Partition (RedType R[], </a:t>
            </a:r>
            <a:r>
              <a:rPr lang="en-US" altLang="zh-CN" sz="3200" b="1">
                <a:solidFill>
                  <a:srgbClr val="990000"/>
                </a:solidFill>
              </a:rPr>
              <a:t>int</a:t>
            </a:r>
            <a:r>
              <a:rPr lang="en-US" altLang="zh-CN" sz="3200">
                <a:solidFill>
                  <a:srgbClr val="990000"/>
                </a:solidFill>
              </a:rPr>
              <a:t> low, </a:t>
            </a:r>
            <a:r>
              <a:rPr lang="en-US" altLang="zh-CN" sz="3200" b="1">
                <a:solidFill>
                  <a:srgbClr val="990000"/>
                </a:solidFill>
              </a:rPr>
              <a:t>int</a:t>
            </a:r>
            <a:r>
              <a:rPr lang="en-US" altLang="zh-CN" sz="3200">
                <a:solidFill>
                  <a:srgbClr val="990000"/>
                </a:solidFill>
              </a:rPr>
              <a:t> high)</a:t>
            </a:r>
            <a:r>
              <a:rPr lang="en-US" altLang="zh-CN" sz="3200"/>
              <a:t> </a:t>
            </a:r>
            <a:r>
              <a:rPr lang="en-US" altLang="zh-CN" sz="3200" b="1"/>
              <a:t>{</a:t>
            </a:r>
            <a:endParaRPr lang="en-US" altLang="zh-CN" sz="3200"/>
          </a:p>
          <a:p>
            <a:pPr eaLnBrk="1" hangingPunct="1">
              <a:lnSpc>
                <a:spcPct val="115000"/>
              </a:lnSpc>
            </a:pPr>
            <a:endParaRPr lang="en-US" altLang="zh-CN" sz="3200"/>
          </a:p>
          <a:p>
            <a:pPr eaLnBrk="1" hangingPunct="1">
              <a:lnSpc>
                <a:spcPct val="115000"/>
              </a:lnSpc>
            </a:pPr>
            <a:endParaRPr lang="en-US" altLang="zh-CN" sz="3200"/>
          </a:p>
          <a:p>
            <a:pPr eaLnBrk="1" hangingPunct="1">
              <a:lnSpc>
                <a:spcPct val="115000"/>
              </a:lnSpc>
            </a:pPr>
            <a:endParaRPr lang="en-US" altLang="zh-CN" sz="3200"/>
          </a:p>
          <a:p>
            <a:pPr eaLnBrk="1" hangingPunct="1">
              <a:lnSpc>
                <a:spcPct val="115000"/>
              </a:lnSpc>
            </a:pPr>
            <a:endParaRPr lang="en-US" altLang="zh-CN" sz="3200"/>
          </a:p>
          <a:p>
            <a:pPr eaLnBrk="1" hangingPunct="1">
              <a:lnSpc>
                <a:spcPct val="115000"/>
              </a:lnSpc>
            </a:pPr>
            <a:endParaRPr lang="en-US" altLang="zh-CN" sz="3200"/>
          </a:p>
          <a:p>
            <a:pPr eaLnBrk="1" hangingPunct="1">
              <a:lnSpc>
                <a:spcPct val="115000"/>
              </a:lnSpc>
            </a:pPr>
            <a:endParaRPr lang="en-US" altLang="zh-CN" sz="3200"/>
          </a:p>
          <a:p>
            <a:pPr eaLnBrk="1" hangingPunct="1">
              <a:lnSpc>
                <a:spcPct val="115000"/>
              </a:lnSpc>
            </a:pPr>
            <a:endParaRPr lang="en-US" altLang="zh-CN" sz="3200"/>
          </a:p>
          <a:p>
            <a:pPr eaLnBrk="1" hangingPunct="1">
              <a:lnSpc>
                <a:spcPct val="115000"/>
              </a:lnSpc>
            </a:pPr>
            <a:endParaRPr lang="en-US" altLang="zh-CN" sz="3200"/>
          </a:p>
          <a:p>
            <a:pPr eaLnBrk="1" hangingPunct="1">
              <a:lnSpc>
                <a:spcPct val="115000"/>
              </a:lnSpc>
            </a:pPr>
            <a:endParaRPr lang="en-US" altLang="zh-CN" sz="3200"/>
          </a:p>
          <a:p>
            <a:pPr eaLnBrk="1" hangingPunct="1">
              <a:lnSpc>
                <a:spcPct val="115000"/>
              </a:lnSpc>
            </a:pPr>
            <a:endParaRPr lang="en-US" altLang="zh-CN" sz="3200"/>
          </a:p>
          <a:p>
            <a:pPr eaLnBrk="1" hangingPunct="1">
              <a:lnSpc>
                <a:spcPct val="115000"/>
              </a:lnSpc>
            </a:pPr>
            <a:r>
              <a:rPr lang="en-US" altLang="zh-CN" sz="3200" b="1"/>
              <a:t>}</a:t>
            </a:r>
            <a:r>
              <a:rPr lang="en-US" altLang="zh-CN" sz="3200"/>
              <a:t>// Partition</a:t>
            </a:r>
            <a:r>
              <a:rPr lang="en-US" altLang="zh-CN" sz="3600"/>
              <a:t>         </a:t>
            </a:r>
            <a:endParaRPr lang="en-US" altLang="zh-CN" sz="3200"/>
          </a:p>
        </p:txBody>
      </p:sp>
      <p:sp>
        <p:nvSpPr>
          <p:cNvPr id="32773" name="Rectangle 5"/>
          <p:cNvSpPr>
            <a:spLocks noChangeArrowheads="1"/>
          </p:cNvSpPr>
          <p:nvPr/>
        </p:nvSpPr>
        <p:spPr bwMode="auto">
          <a:xfrm>
            <a:off x="639763" y="762000"/>
            <a:ext cx="8316912"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3200"/>
              <a:t>R[0] = R[low];  </a:t>
            </a:r>
            <a:r>
              <a:rPr lang="en-US" altLang="zh-CN" sz="3200" b="1">
                <a:solidFill>
                  <a:srgbClr val="FF0000"/>
                </a:solidFill>
              </a:rPr>
              <a:t>pivotkey = R[low].key;</a:t>
            </a:r>
            <a:r>
              <a:rPr lang="en-US" altLang="zh-CN" sz="3200"/>
              <a:t>  // </a:t>
            </a:r>
            <a:r>
              <a:rPr lang="zh-CN" altLang="en-US" sz="3200"/>
              <a:t>枢轴  </a:t>
            </a:r>
            <a:endParaRPr lang="zh-CN" altLang="en-US" sz="3200">
              <a:solidFill>
                <a:srgbClr val="990000"/>
              </a:solidFill>
            </a:endParaRPr>
          </a:p>
        </p:txBody>
      </p:sp>
      <p:sp>
        <p:nvSpPr>
          <p:cNvPr id="32774" name="Rectangle 6"/>
          <p:cNvSpPr>
            <a:spLocks noChangeArrowheads="1"/>
          </p:cNvSpPr>
          <p:nvPr/>
        </p:nvSpPr>
        <p:spPr bwMode="auto">
          <a:xfrm>
            <a:off x="609600" y="1295400"/>
            <a:ext cx="3303588" cy="457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3200" b="1">
                <a:solidFill>
                  <a:srgbClr val="840C26"/>
                </a:solidFill>
              </a:rPr>
              <a:t>while</a:t>
            </a:r>
            <a:r>
              <a:rPr lang="en-US" altLang="zh-CN" sz="3200">
                <a:solidFill>
                  <a:srgbClr val="840C26"/>
                </a:solidFill>
              </a:rPr>
              <a:t> (low&lt;high) </a:t>
            </a:r>
            <a:r>
              <a:rPr lang="en-US" altLang="zh-CN" sz="3200" b="1">
                <a:solidFill>
                  <a:srgbClr val="840C26"/>
                </a:solidFill>
              </a:rPr>
              <a:t>{</a:t>
            </a:r>
            <a:endParaRPr lang="en-US" altLang="zh-CN" sz="3200" b="1"/>
          </a:p>
          <a:p>
            <a:pPr>
              <a:lnSpc>
                <a:spcPct val="115000"/>
              </a:lnSpc>
            </a:pPr>
            <a:endParaRPr lang="en-US" altLang="zh-CN" sz="3200"/>
          </a:p>
          <a:p>
            <a:pPr>
              <a:lnSpc>
                <a:spcPct val="115000"/>
              </a:lnSpc>
            </a:pPr>
            <a:endParaRPr lang="en-US" altLang="zh-CN" sz="3200" b="1">
              <a:solidFill>
                <a:srgbClr val="840C26"/>
              </a:solidFill>
            </a:endParaRPr>
          </a:p>
          <a:p>
            <a:pPr>
              <a:lnSpc>
                <a:spcPct val="115000"/>
              </a:lnSpc>
            </a:pPr>
            <a:endParaRPr lang="en-US" altLang="zh-CN" sz="3200" b="1">
              <a:solidFill>
                <a:srgbClr val="840C26"/>
              </a:solidFill>
            </a:endParaRPr>
          </a:p>
          <a:p>
            <a:pPr>
              <a:lnSpc>
                <a:spcPct val="115000"/>
              </a:lnSpc>
            </a:pPr>
            <a:endParaRPr lang="en-US" altLang="zh-CN" sz="3200" b="1">
              <a:solidFill>
                <a:srgbClr val="840C26"/>
              </a:solidFill>
            </a:endParaRPr>
          </a:p>
          <a:p>
            <a:pPr>
              <a:lnSpc>
                <a:spcPct val="115000"/>
              </a:lnSpc>
            </a:pPr>
            <a:endParaRPr lang="en-US" altLang="zh-CN" sz="3200" b="1">
              <a:solidFill>
                <a:srgbClr val="840C26"/>
              </a:solidFill>
            </a:endParaRPr>
          </a:p>
          <a:p>
            <a:pPr>
              <a:lnSpc>
                <a:spcPct val="115000"/>
              </a:lnSpc>
            </a:pPr>
            <a:endParaRPr lang="en-US" altLang="zh-CN" sz="3200" b="1">
              <a:solidFill>
                <a:srgbClr val="840C26"/>
              </a:solidFill>
            </a:endParaRPr>
          </a:p>
          <a:p>
            <a:pPr>
              <a:lnSpc>
                <a:spcPct val="115000"/>
              </a:lnSpc>
            </a:pPr>
            <a:r>
              <a:rPr lang="en-US" altLang="zh-CN" sz="3200" b="1">
                <a:solidFill>
                  <a:srgbClr val="840C26"/>
                </a:solidFill>
              </a:rPr>
              <a:t>}</a:t>
            </a:r>
            <a:endParaRPr lang="en-US" altLang="zh-CN" sz="3200">
              <a:solidFill>
                <a:srgbClr val="990000"/>
              </a:solidFill>
            </a:endParaRPr>
          </a:p>
        </p:txBody>
      </p:sp>
      <p:sp>
        <p:nvSpPr>
          <p:cNvPr id="32775" name="Rectangle 7"/>
          <p:cNvSpPr>
            <a:spLocks noChangeArrowheads="1"/>
          </p:cNvSpPr>
          <p:nvPr/>
        </p:nvSpPr>
        <p:spPr bwMode="auto">
          <a:xfrm>
            <a:off x="1066800" y="1905000"/>
            <a:ext cx="7556500"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3200" b="1"/>
              <a:t>while</a:t>
            </a:r>
            <a:r>
              <a:rPr lang="en-US" altLang="zh-CN" sz="3200"/>
              <a:t>(low&lt;high</a:t>
            </a:r>
            <a:r>
              <a:rPr lang="en-US" altLang="zh-CN" sz="3200" b="1"/>
              <a:t>&amp;&amp;</a:t>
            </a:r>
            <a:r>
              <a:rPr lang="en-US" altLang="zh-CN" sz="3200"/>
              <a:t> </a:t>
            </a:r>
            <a:r>
              <a:rPr lang="en-US" altLang="zh-CN" sz="3200">
                <a:solidFill>
                  <a:schemeClr val="accent2"/>
                </a:solidFill>
              </a:rPr>
              <a:t>R[high].key</a:t>
            </a:r>
            <a:r>
              <a:rPr lang="en-US" altLang="zh-CN" sz="3200" b="1">
                <a:solidFill>
                  <a:schemeClr val="accent2"/>
                </a:solidFill>
              </a:rPr>
              <a:t>&gt;=</a:t>
            </a:r>
            <a:r>
              <a:rPr lang="en-US" altLang="zh-CN" sz="3200">
                <a:solidFill>
                  <a:schemeClr val="accent2"/>
                </a:solidFill>
              </a:rPr>
              <a:t>pivotkey</a:t>
            </a:r>
            <a:r>
              <a:rPr lang="en-US" altLang="zh-CN" sz="3200"/>
              <a:t>)</a:t>
            </a:r>
          </a:p>
          <a:p>
            <a:pPr>
              <a:lnSpc>
                <a:spcPct val="115000"/>
              </a:lnSpc>
            </a:pPr>
            <a:r>
              <a:rPr lang="en-US" altLang="zh-CN" sz="3200"/>
              <a:t>        -- high;      </a:t>
            </a:r>
            <a:r>
              <a:rPr lang="en-US" altLang="zh-CN" sz="3200">
                <a:solidFill>
                  <a:schemeClr val="accent2"/>
                </a:solidFill>
              </a:rPr>
              <a:t>// </a:t>
            </a:r>
            <a:r>
              <a:rPr lang="zh-CN" altLang="en-US" sz="3200">
                <a:solidFill>
                  <a:schemeClr val="accent2"/>
                </a:solidFill>
              </a:rPr>
              <a:t>从右向左搜索</a:t>
            </a:r>
            <a:endParaRPr lang="zh-CN" altLang="en-US" sz="3200"/>
          </a:p>
        </p:txBody>
      </p:sp>
      <p:sp>
        <p:nvSpPr>
          <p:cNvPr id="32776" name="Rectangle 8"/>
          <p:cNvSpPr>
            <a:spLocks noChangeArrowheads="1"/>
          </p:cNvSpPr>
          <p:nvPr/>
        </p:nvSpPr>
        <p:spPr bwMode="auto">
          <a:xfrm>
            <a:off x="1066800" y="2971800"/>
            <a:ext cx="7575550"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3200">
                <a:solidFill>
                  <a:srgbClr val="0000FF"/>
                </a:solidFill>
              </a:rPr>
              <a:t>R[low]=R[high]</a:t>
            </a:r>
            <a:r>
              <a:rPr lang="en-US" altLang="zh-CN" sz="3200"/>
              <a:t>; </a:t>
            </a:r>
            <a:r>
              <a:rPr lang="en-US" altLang="zh-CN" b="1"/>
              <a:t>//</a:t>
            </a:r>
            <a:r>
              <a:rPr lang="zh-CN" altLang="en-US" b="1"/>
              <a:t>将比枢轴记录小的记录移到低端</a:t>
            </a:r>
            <a:r>
              <a:rPr lang="zh-CN" altLang="en-US"/>
              <a:t> </a:t>
            </a:r>
          </a:p>
        </p:txBody>
      </p:sp>
      <p:sp>
        <p:nvSpPr>
          <p:cNvPr id="32777" name="Rectangle 9"/>
          <p:cNvSpPr>
            <a:spLocks noChangeArrowheads="1"/>
          </p:cNvSpPr>
          <p:nvPr/>
        </p:nvSpPr>
        <p:spPr bwMode="auto">
          <a:xfrm>
            <a:off x="1066800" y="3581400"/>
            <a:ext cx="7742238"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3200" b="1"/>
              <a:t>while</a:t>
            </a:r>
            <a:r>
              <a:rPr lang="en-US" altLang="zh-CN" sz="3200"/>
              <a:t> (low&lt;high </a:t>
            </a:r>
            <a:r>
              <a:rPr lang="en-US" altLang="zh-CN" sz="3200" b="1"/>
              <a:t>&amp;&amp;</a:t>
            </a:r>
            <a:r>
              <a:rPr lang="en-US" altLang="zh-CN" sz="3200"/>
              <a:t> </a:t>
            </a:r>
            <a:r>
              <a:rPr lang="en-US" altLang="zh-CN" sz="3200">
                <a:solidFill>
                  <a:srgbClr val="004644"/>
                </a:solidFill>
              </a:rPr>
              <a:t>R[low].key&lt;=pivotkey</a:t>
            </a:r>
            <a:r>
              <a:rPr lang="en-US" altLang="zh-CN" sz="3200"/>
              <a:t>) </a:t>
            </a:r>
          </a:p>
          <a:p>
            <a:pPr>
              <a:lnSpc>
                <a:spcPct val="115000"/>
              </a:lnSpc>
            </a:pPr>
            <a:r>
              <a:rPr lang="en-US" altLang="zh-CN" sz="3200"/>
              <a:t>        ++ low;      </a:t>
            </a:r>
            <a:r>
              <a:rPr lang="en-US" altLang="zh-CN" sz="3200">
                <a:solidFill>
                  <a:srgbClr val="009999"/>
                </a:solidFill>
              </a:rPr>
              <a:t>// </a:t>
            </a:r>
            <a:r>
              <a:rPr lang="zh-CN" altLang="en-US" sz="3200">
                <a:solidFill>
                  <a:srgbClr val="009999"/>
                </a:solidFill>
              </a:rPr>
              <a:t>从左向右搜索</a:t>
            </a:r>
            <a:endParaRPr lang="zh-CN" altLang="en-US" sz="3200"/>
          </a:p>
        </p:txBody>
      </p:sp>
      <p:sp>
        <p:nvSpPr>
          <p:cNvPr id="32778" name="Rectangle 10"/>
          <p:cNvSpPr>
            <a:spLocks noChangeArrowheads="1"/>
          </p:cNvSpPr>
          <p:nvPr/>
        </p:nvSpPr>
        <p:spPr bwMode="auto">
          <a:xfrm>
            <a:off x="1066800" y="4724400"/>
            <a:ext cx="7651750"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3200">
                <a:solidFill>
                  <a:srgbClr val="006666"/>
                </a:solidFill>
              </a:rPr>
              <a:t>R[high]=R[low]</a:t>
            </a:r>
            <a:r>
              <a:rPr lang="en-US" altLang="zh-CN" sz="3200"/>
              <a:t>; </a:t>
            </a:r>
            <a:r>
              <a:rPr lang="en-US" altLang="zh-CN"/>
              <a:t>// </a:t>
            </a:r>
            <a:r>
              <a:rPr lang="zh-CN" altLang="en-US" b="1"/>
              <a:t>将比枢轴记录大的记录移到高端</a:t>
            </a:r>
            <a:r>
              <a:rPr lang="zh-CN" altLang="en-US"/>
              <a:t> </a:t>
            </a:r>
          </a:p>
        </p:txBody>
      </p:sp>
      <p:sp>
        <p:nvSpPr>
          <p:cNvPr id="32779" name="Rectangle 11"/>
          <p:cNvSpPr>
            <a:spLocks noChangeArrowheads="1"/>
          </p:cNvSpPr>
          <p:nvPr/>
        </p:nvSpPr>
        <p:spPr bwMode="auto">
          <a:xfrm>
            <a:off x="609600" y="5791200"/>
            <a:ext cx="5154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rPr>
              <a:t>R[low] = R[0];</a:t>
            </a:r>
            <a:r>
              <a:rPr lang="en-US" altLang="zh-CN" sz="3200"/>
              <a:t>     </a:t>
            </a:r>
            <a:r>
              <a:rPr lang="en-US" altLang="zh-CN" sz="3200" b="1">
                <a:solidFill>
                  <a:srgbClr val="990000"/>
                </a:solidFill>
              </a:rPr>
              <a:t>return</a:t>
            </a:r>
            <a:r>
              <a:rPr lang="en-US" altLang="zh-CN" sz="3200">
                <a:solidFill>
                  <a:srgbClr val="990000"/>
                </a:solidFill>
              </a:rPr>
              <a:t> low;</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32773"/>
                                        </p:tgtEl>
                                        <p:attrNameLst>
                                          <p:attrName>style.visibility</p:attrName>
                                        </p:attrNameLst>
                                      </p:cBhvr>
                                      <p:to>
                                        <p:strVal val="visible"/>
                                      </p:to>
                                    </p:set>
                                    <p:animEffect transition="in" filter="wipe(left)">
                                      <p:cBhvr>
                                        <p:cTn id="7" dur="300"/>
                                        <p:tgtEl>
                                          <p:spTgt spid="32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32774"/>
                                        </p:tgtEl>
                                        <p:attrNameLst>
                                          <p:attrName>style.visibility</p:attrName>
                                        </p:attrNameLst>
                                      </p:cBhvr>
                                      <p:to>
                                        <p:strVal val="visible"/>
                                      </p:to>
                                    </p:set>
                                    <p:animEffect transition="in" filter="wipe(left)">
                                      <p:cBhvr>
                                        <p:cTn id="12" dur="300"/>
                                        <p:tgtEl>
                                          <p:spTgt spid="327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32775"/>
                                        </p:tgtEl>
                                        <p:attrNameLst>
                                          <p:attrName>style.visibility</p:attrName>
                                        </p:attrNameLst>
                                      </p:cBhvr>
                                      <p:to>
                                        <p:strVal val="visible"/>
                                      </p:to>
                                    </p:set>
                                    <p:animEffect transition="in" filter="wipe(left)">
                                      <p:cBhvr>
                                        <p:cTn id="17" dur="300"/>
                                        <p:tgtEl>
                                          <p:spTgt spid="327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32776"/>
                                        </p:tgtEl>
                                        <p:attrNameLst>
                                          <p:attrName>style.visibility</p:attrName>
                                        </p:attrNameLst>
                                      </p:cBhvr>
                                      <p:to>
                                        <p:strVal val="visible"/>
                                      </p:to>
                                    </p:set>
                                    <p:animEffect transition="in" filter="wipe(left)">
                                      <p:cBhvr>
                                        <p:cTn id="22" dur="300"/>
                                        <p:tgtEl>
                                          <p:spTgt spid="327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32777"/>
                                        </p:tgtEl>
                                        <p:attrNameLst>
                                          <p:attrName>style.visibility</p:attrName>
                                        </p:attrNameLst>
                                      </p:cBhvr>
                                      <p:to>
                                        <p:strVal val="visible"/>
                                      </p:to>
                                    </p:set>
                                    <p:animEffect transition="in" filter="wipe(left)">
                                      <p:cBhvr>
                                        <p:cTn id="27" dur="300"/>
                                        <p:tgtEl>
                                          <p:spTgt spid="327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32778"/>
                                        </p:tgtEl>
                                        <p:attrNameLst>
                                          <p:attrName>style.visibility</p:attrName>
                                        </p:attrNameLst>
                                      </p:cBhvr>
                                      <p:to>
                                        <p:strVal val="visible"/>
                                      </p:to>
                                    </p:set>
                                    <p:animEffect transition="in" filter="wipe(left)">
                                      <p:cBhvr>
                                        <p:cTn id="32" dur="300"/>
                                        <p:tgtEl>
                                          <p:spTgt spid="327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32779"/>
                                        </p:tgtEl>
                                        <p:attrNameLst>
                                          <p:attrName>style.visibility</p:attrName>
                                        </p:attrNameLst>
                                      </p:cBhvr>
                                      <p:to>
                                        <p:strVal val="visible"/>
                                      </p:to>
                                    </p:set>
                                    <p:animEffect transition="in" filter="wipe(left)">
                                      <p:cBhvr>
                                        <p:cTn id="37" dur="300"/>
                                        <p:tgtEl>
                                          <p:spTgt spid="3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utoUpdateAnimBg="0"/>
      <p:bldP spid="32774" grpId="0" autoUpdateAnimBg="0"/>
      <p:bldP spid="32775" grpId="0" autoUpdateAnimBg="0"/>
      <p:bldP spid="32776" grpId="0" autoUpdateAnimBg="0"/>
      <p:bldP spid="32777" grpId="0" autoUpdateAnimBg="0"/>
      <p:bldP spid="32778" grpId="0" autoUpdateAnimBg="0"/>
      <p:bldP spid="32779"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Text Box 5"/>
          <p:cNvSpPr txBox="1">
            <a:spLocks noChangeArrowheads="1"/>
          </p:cNvSpPr>
          <p:nvPr/>
        </p:nvSpPr>
        <p:spPr bwMode="auto">
          <a:xfrm>
            <a:off x="179388" y="115888"/>
            <a:ext cx="2632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三、快速排序</a:t>
            </a:r>
          </a:p>
        </p:txBody>
      </p:sp>
      <p:sp>
        <p:nvSpPr>
          <p:cNvPr id="33798" name="Text Box 6"/>
          <p:cNvSpPr txBox="1">
            <a:spLocks noChangeArrowheads="1"/>
          </p:cNvSpPr>
          <p:nvPr/>
        </p:nvSpPr>
        <p:spPr bwMode="auto">
          <a:xfrm>
            <a:off x="228600" y="1516063"/>
            <a:ext cx="8855075"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05000"/>
              </a:lnSpc>
            </a:pPr>
            <a:r>
              <a:rPr lang="en-US" altLang="zh-CN" sz="3200" b="1">
                <a:ea typeface="楷体_GB2312" pitchFamily="49" charset="-122"/>
              </a:rPr>
              <a:t>   </a:t>
            </a:r>
            <a:r>
              <a:rPr lang="zh-CN" altLang="en-US" sz="3200" b="1">
                <a:ea typeface="楷体_GB2312" pitchFamily="49" charset="-122"/>
              </a:rPr>
              <a:t>首先对无序的记录序列进行“一次划分”，之后</a:t>
            </a:r>
            <a:r>
              <a:rPr lang="zh-CN" altLang="en-US" sz="3200" b="1">
                <a:solidFill>
                  <a:srgbClr val="990033"/>
                </a:solidFill>
                <a:ea typeface="楷体_GB2312" pitchFamily="49" charset="-122"/>
              </a:rPr>
              <a:t>分别</a:t>
            </a:r>
            <a:r>
              <a:rPr lang="zh-CN" altLang="en-US" sz="3200" b="1">
                <a:ea typeface="楷体_GB2312" pitchFamily="49" charset="-122"/>
              </a:rPr>
              <a:t>对分割所得两个子序列“递归”</a:t>
            </a:r>
            <a:r>
              <a:rPr lang="zh-CN" altLang="en-US" sz="3200" b="1">
                <a:solidFill>
                  <a:srgbClr val="990033"/>
                </a:solidFill>
                <a:ea typeface="楷体_GB2312" pitchFamily="49" charset="-122"/>
              </a:rPr>
              <a:t>进行快速排序</a:t>
            </a:r>
            <a:r>
              <a:rPr lang="zh-CN" altLang="en-US" sz="3200" b="1">
                <a:solidFill>
                  <a:srgbClr val="990000"/>
                </a:solidFill>
                <a:ea typeface="楷体_GB2312" pitchFamily="49" charset="-122"/>
              </a:rPr>
              <a:t>。</a:t>
            </a:r>
            <a:endParaRPr lang="zh-CN" altLang="en-US" sz="3200" b="1">
              <a:ea typeface="楷体_GB2312" pitchFamily="49" charset="-122"/>
            </a:endParaRPr>
          </a:p>
        </p:txBody>
      </p:sp>
      <p:sp>
        <p:nvSpPr>
          <p:cNvPr id="33801" name="Text Box 9"/>
          <p:cNvSpPr txBox="1">
            <a:spLocks noChangeArrowheads="1"/>
          </p:cNvSpPr>
          <p:nvPr/>
        </p:nvSpPr>
        <p:spPr bwMode="auto">
          <a:xfrm>
            <a:off x="1143000" y="3429000"/>
            <a:ext cx="6248400" cy="528638"/>
          </a:xfrm>
          <a:prstGeom prst="rect">
            <a:avLst/>
          </a:prstGeom>
          <a:solidFill>
            <a:srgbClr val="CCFFCC"/>
          </a:solidFill>
          <a:ln w="9525">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spcBef>
                <a:spcPct val="50000"/>
              </a:spcBef>
            </a:pPr>
            <a:r>
              <a:rPr lang="zh-CN" altLang="en-US" sz="2800">
                <a:solidFill>
                  <a:srgbClr val="003366"/>
                </a:solidFill>
              </a:rPr>
              <a:t>无 序 的 记 录 序 列</a:t>
            </a:r>
          </a:p>
        </p:txBody>
      </p:sp>
      <p:sp>
        <p:nvSpPr>
          <p:cNvPr id="33802" name="Text Box 10"/>
          <p:cNvSpPr txBox="1">
            <a:spLocks noChangeArrowheads="1"/>
          </p:cNvSpPr>
          <p:nvPr/>
        </p:nvSpPr>
        <p:spPr bwMode="auto">
          <a:xfrm>
            <a:off x="1143000" y="4814888"/>
            <a:ext cx="3178175" cy="531812"/>
          </a:xfrm>
          <a:prstGeom prst="rect">
            <a:avLst/>
          </a:prstGeom>
          <a:solidFill>
            <a:srgbClr val="CCFFCC"/>
          </a:solidFill>
          <a:ln w="12700">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zh-CN" altLang="en-US" sz="2800">
                <a:solidFill>
                  <a:srgbClr val="003366"/>
                </a:solidFill>
              </a:rPr>
              <a:t>无序记录子序列</a:t>
            </a:r>
            <a:r>
              <a:rPr lang="en-US" altLang="zh-CN" sz="2800">
                <a:solidFill>
                  <a:srgbClr val="003366"/>
                </a:solidFill>
              </a:rPr>
              <a:t>(1)</a:t>
            </a:r>
            <a:endParaRPr lang="en-US" altLang="zh-CN" sz="2800"/>
          </a:p>
        </p:txBody>
      </p:sp>
      <p:sp>
        <p:nvSpPr>
          <p:cNvPr id="33803" name="Text Box 11"/>
          <p:cNvSpPr txBox="1">
            <a:spLocks noChangeArrowheads="1"/>
          </p:cNvSpPr>
          <p:nvPr/>
        </p:nvSpPr>
        <p:spPr bwMode="auto">
          <a:xfrm>
            <a:off x="5013325" y="4802188"/>
            <a:ext cx="2438400" cy="531812"/>
          </a:xfrm>
          <a:prstGeom prst="rect">
            <a:avLst/>
          </a:prstGeom>
          <a:solidFill>
            <a:srgbClr val="CCFFCC"/>
          </a:solidFill>
          <a:ln w="12700">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zh-CN" altLang="en-US" sz="2800">
                <a:solidFill>
                  <a:srgbClr val="003366"/>
                </a:solidFill>
              </a:rPr>
              <a:t>无序子序列</a:t>
            </a:r>
            <a:r>
              <a:rPr lang="en-US" altLang="zh-CN" sz="2800">
                <a:solidFill>
                  <a:srgbClr val="003366"/>
                </a:solidFill>
              </a:rPr>
              <a:t>(2)</a:t>
            </a:r>
            <a:endParaRPr lang="en-US" altLang="zh-CN" sz="2800"/>
          </a:p>
        </p:txBody>
      </p:sp>
      <p:sp>
        <p:nvSpPr>
          <p:cNvPr id="33806" name="Oval 14"/>
          <p:cNvSpPr>
            <a:spLocks noChangeArrowheads="1"/>
          </p:cNvSpPr>
          <p:nvPr/>
        </p:nvSpPr>
        <p:spPr bwMode="auto">
          <a:xfrm>
            <a:off x="4343400" y="4800600"/>
            <a:ext cx="609600" cy="533400"/>
          </a:xfrm>
          <a:prstGeom prst="ellipse">
            <a:avLst/>
          </a:prstGeom>
          <a:solidFill>
            <a:srgbClr val="FFCC99"/>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990000"/>
                </a:solidFill>
              </a:rPr>
              <a:t>枢轴</a:t>
            </a:r>
            <a:endParaRPr lang="zh-CN" altLang="en-US" sz="1800"/>
          </a:p>
        </p:txBody>
      </p:sp>
      <p:sp>
        <p:nvSpPr>
          <p:cNvPr id="33808" name="AutoShape 16"/>
          <p:cNvSpPr>
            <a:spLocks noChangeArrowheads="1"/>
          </p:cNvSpPr>
          <p:nvPr/>
        </p:nvSpPr>
        <p:spPr bwMode="auto">
          <a:xfrm>
            <a:off x="3505200" y="4038600"/>
            <a:ext cx="304800" cy="685800"/>
          </a:xfrm>
          <a:prstGeom prst="downArrow">
            <a:avLst>
              <a:gd name="adj1" fmla="val 50000"/>
              <a:gd name="adj2" fmla="val 5625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3809" name="Text Box 17"/>
          <p:cNvSpPr txBox="1">
            <a:spLocks noChangeArrowheads="1"/>
          </p:cNvSpPr>
          <p:nvPr/>
        </p:nvSpPr>
        <p:spPr bwMode="auto">
          <a:xfrm>
            <a:off x="3946525" y="4030663"/>
            <a:ext cx="1809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a:solidFill>
                  <a:srgbClr val="990000"/>
                </a:solidFill>
              </a:rPr>
              <a:t>一次划分</a:t>
            </a:r>
            <a:endParaRPr lang="zh-CN" altLang="en-US" sz="3200"/>
          </a:p>
        </p:txBody>
      </p:sp>
      <p:sp>
        <p:nvSpPr>
          <p:cNvPr id="33811" name="Line 19"/>
          <p:cNvSpPr>
            <a:spLocks noChangeShapeType="1"/>
          </p:cNvSpPr>
          <p:nvPr/>
        </p:nvSpPr>
        <p:spPr bwMode="auto">
          <a:xfrm flipH="1" flipV="1">
            <a:off x="3124200" y="5410200"/>
            <a:ext cx="609600" cy="609600"/>
          </a:xfrm>
          <a:prstGeom prst="line">
            <a:avLst/>
          </a:prstGeom>
          <a:noFill/>
          <a:ln w="38100">
            <a:solidFill>
              <a:srgbClr val="99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2" name="Line 20"/>
          <p:cNvSpPr>
            <a:spLocks noChangeShapeType="1"/>
          </p:cNvSpPr>
          <p:nvPr/>
        </p:nvSpPr>
        <p:spPr bwMode="auto">
          <a:xfrm flipV="1">
            <a:off x="4724400" y="5410200"/>
            <a:ext cx="609600" cy="609600"/>
          </a:xfrm>
          <a:prstGeom prst="line">
            <a:avLst/>
          </a:prstGeom>
          <a:noFill/>
          <a:ln w="38100">
            <a:solidFill>
              <a:srgbClr val="99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3" name="Text Box 21"/>
          <p:cNvSpPr txBox="1">
            <a:spLocks noChangeArrowheads="1"/>
          </p:cNvSpPr>
          <p:nvPr/>
        </p:nvSpPr>
        <p:spPr bwMode="auto">
          <a:xfrm>
            <a:off x="2362200" y="5911850"/>
            <a:ext cx="3841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600">
                <a:solidFill>
                  <a:srgbClr val="FF0000"/>
                </a:solidFill>
              </a:rPr>
              <a:t>分别进行快速排序</a:t>
            </a:r>
            <a:endParaRPr lang="zh-CN" altLang="en-US" sz="3600"/>
          </a:p>
        </p:txBody>
      </p:sp>
      <p:sp>
        <p:nvSpPr>
          <p:cNvPr id="57357" name="Text Box 22"/>
          <p:cNvSpPr txBox="1">
            <a:spLocks noChangeArrowheads="1"/>
          </p:cNvSpPr>
          <p:nvPr/>
        </p:nvSpPr>
        <p:spPr bwMode="auto">
          <a:xfrm>
            <a:off x="539750" y="836613"/>
            <a:ext cx="7343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快速排序是冒泡排序的一种改进。</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wipe(left)">
                                      <p:cBhvr>
                                        <p:cTn id="7" dur="500"/>
                                        <p:tgtEl>
                                          <p:spTgt spid="33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801"/>
                                        </p:tgtEl>
                                        <p:attrNameLst>
                                          <p:attrName>style.visibility</p:attrName>
                                        </p:attrNameLst>
                                      </p:cBhvr>
                                      <p:to>
                                        <p:strVal val="visible"/>
                                      </p:to>
                                    </p:set>
                                    <p:animEffect transition="in" filter="wipe(left)">
                                      <p:cBhvr>
                                        <p:cTn id="12" dur="500"/>
                                        <p:tgtEl>
                                          <p:spTgt spid="338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808"/>
                                        </p:tgtEl>
                                        <p:attrNameLst>
                                          <p:attrName>style.visibility</p:attrName>
                                        </p:attrNameLst>
                                      </p:cBhvr>
                                      <p:to>
                                        <p:strVal val="visible"/>
                                      </p:to>
                                    </p:set>
                                    <p:animEffect transition="in" filter="wipe(up)">
                                      <p:cBhvr>
                                        <p:cTn id="17" dur="500"/>
                                        <p:tgtEl>
                                          <p:spTgt spid="33808"/>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3809"/>
                                        </p:tgtEl>
                                        <p:attrNameLst>
                                          <p:attrName>style.visibility</p:attrName>
                                        </p:attrNameLst>
                                      </p:cBhvr>
                                      <p:to>
                                        <p:strVal val="visible"/>
                                      </p:to>
                                    </p:set>
                                    <p:animEffect transition="in" filter="wipe(left)">
                                      <p:cBhvr>
                                        <p:cTn id="21" dur="500"/>
                                        <p:tgtEl>
                                          <p:spTgt spid="3380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3802"/>
                                        </p:tgtEl>
                                        <p:attrNameLst>
                                          <p:attrName>style.visibility</p:attrName>
                                        </p:attrNameLst>
                                      </p:cBhvr>
                                      <p:to>
                                        <p:strVal val="visible"/>
                                      </p:to>
                                    </p:set>
                                    <p:animEffect transition="in" filter="wipe(left)">
                                      <p:cBhvr>
                                        <p:cTn id="26" dur="500"/>
                                        <p:tgtEl>
                                          <p:spTgt spid="33802"/>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33806"/>
                                        </p:tgtEl>
                                        <p:attrNameLst>
                                          <p:attrName>style.visibility</p:attrName>
                                        </p:attrNameLst>
                                      </p:cBhvr>
                                      <p:to>
                                        <p:strVal val="visible"/>
                                      </p:to>
                                    </p:set>
                                    <p:animEffect transition="in" filter="wipe(left)">
                                      <p:cBhvr>
                                        <p:cTn id="30" dur="500"/>
                                        <p:tgtEl>
                                          <p:spTgt spid="33806"/>
                                        </p:tgtEl>
                                      </p:cBhvr>
                                    </p:animEffect>
                                  </p:childTnLst>
                                </p:cTn>
                              </p:par>
                            </p:childTnLst>
                          </p:cTn>
                        </p:par>
                        <p:par>
                          <p:cTn id="31" fill="hold" nodeType="afterGroup">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33803"/>
                                        </p:tgtEl>
                                        <p:attrNameLst>
                                          <p:attrName>style.visibility</p:attrName>
                                        </p:attrNameLst>
                                      </p:cBhvr>
                                      <p:to>
                                        <p:strVal val="visible"/>
                                      </p:to>
                                    </p:set>
                                    <p:animEffect transition="in" filter="wipe(left)">
                                      <p:cBhvr>
                                        <p:cTn id="34" dur="500"/>
                                        <p:tgtEl>
                                          <p:spTgt spid="33803"/>
                                        </p:tgtEl>
                                      </p:cBhvr>
                                    </p:animEffect>
                                  </p:childTnLst>
                                </p:cTn>
                              </p:par>
                            </p:childTnLst>
                          </p:cTn>
                        </p:par>
                        <p:par>
                          <p:cTn id="35" fill="hold" nodeType="afterGroup">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33813"/>
                                        </p:tgtEl>
                                        <p:attrNameLst>
                                          <p:attrName>style.visibility</p:attrName>
                                        </p:attrNameLst>
                                      </p:cBhvr>
                                      <p:to>
                                        <p:strVal val="visible"/>
                                      </p:to>
                                    </p:set>
                                    <p:animEffect transition="in" filter="wipe(left)">
                                      <p:cBhvr>
                                        <p:cTn id="38" dur="500"/>
                                        <p:tgtEl>
                                          <p:spTgt spid="33813"/>
                                        </p:tgtEl>
                                      </p:cBhvr>
                                    </p:animEffect>
                                  </p:childTnLst>
                                </p:cTn>
                              </p:par>
                            </p:childTnLst>
                          </p:cTn>
                        </p:par>
                        <p:par>
                          <p:cTn id="39" fill="hold" nodeType="afterGroup">
                            <p:stCondLst>
                              <p:cond delay="2000"/>
                            </p:stCondLst>
                            <p:childTnLst>
                              <p:par>
                                <p:cTn id="40" presetID="22" presetClass="entr" presetSubtype="4" fill="hold" grpId="0" nodeType="afterEffect">
                                  <p:stCondLst>
                                    <p:cond delay="0"/>
                                  </p:stCondLst>
                                  <p:childTnLst>
                                    <p:set>
                                      <p:cBhvr>
                                        <p:cTn id="41" dur="1" fill="hold">
                                          <p:stCondLst>
                                            <p:cond delay="0"/>
                                          </p:stCondLst>
                                        </p:cTn>
                                        <p:tgtEl>
                                          <p:spTgt spid="33811"/>
                                        </p:tgtEl>
                                        <p:attrNameLst>
                                          <p:attrName>style.visibility</p:attrName>
                                        </p:attrNameLst>
                                      </p:cBhvr>
                                      <p:to>
                                        <p:strVal val="visible"/>
                                      </p:to>
                                    </p:set>
                                    <p:animEffect transition="in" filter="wipe(down)">
                                      <p:cBhvr>
                                        <p:cTn id="42" dur="500"/>
                                        <p:tgtEl>
                                          <p:spTgt spid="33811"/>
                                        </p:tgtEl>
                                      </p:cBhvr>
                                    </p:animEffect>
                                  </p:childTnLst>
                                </p:cTn>
                              </p:par>
                            </p:childTnLst>
                          </p:cTn>
                        </p:par>
                        <p:par>
                          <p:cTn id="43" fill="hold" nodeType="afterGroup">
                            <p:stCondLst>
                              <p:cond delay="2500"/>
                            </p:stCondLst>
                            <p:childTnLst>
                              <p:par>
                                <p:cTn id="44" presetID="22" presetClass="entr" presetSubtype="4" fill="hold" grpId="0" nodeType="afterEffect">
                                  <p:stCondLst>
                                    <p:cond delay="0"/>
                                  </p:stCondLst>
                                  <p:childTnLst>
                                    <p:set>
                                      <p:cBhvr>
                                        <p:cTn id="45" dur="1" fill="hold">
                                          <p:stCondLst>
                                            <p:cond delay="0"/>
                                          </p:stCondLst>
                                        </p:cTn>
                                        <p:tgtEl>
                                          <p:spTgt spid="33812"/>
                                        </p:tgtEl>
                                        <p:attrNameLst>
                                          <p:attrName>style.visibility</p:attrName>
                                        </p:attrNameLst>
                                      </p:cBhvr>
                                      <p:to>
                                        <p:strVal val="visible"/>
                                      </p:to>
                                    </p:set>
                                    <p:animEffect transition="in" filter="wipe(down)">
                                      <p:cBhvr>
                                        <p:cTn id="46" dur="500"/>
                                        <p:tgtEl>
                                          <p:spTgt spid="33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autoUpdateAnimBg="0"/>
      <p:bldP spid="33801" grpId="0" animBg="1" autoUpdateAnimBg="0"/>
      <p:bldP spid="33802" grpId="0" animBg="1" autoUpdateAnimBg="0"/>
      <p:bldP spid="33803" grpId="0" animBg="1" autoUpdateAnimBg="0"/>
      <p:bldP spid="33806" grpId="0" animBg="1" autoUpdateAnimBg="0"/>
      <p:bldP spid="33808" grpId="0" animBg="1"/>
      <p:bldP spid="33809" grpId="0" autoUpdateAnimBg="0"/>
      <p:bldP spid="33811" grpId="0" animBg="1"/>
      <p:bldP spid="33812" grpId="0" animBg="1"/>
      <p:bldP spid="3381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Text Box 1026"/>
          <p:cNvSpPr txBox="1">
            <a:spLocks noChangeArrowheads="1"/>
          </p:cNvSpPr>
          <p:nvPr/>
        </p:nvSpPr>
        <p:spPr bwMode="auto">
          <a:xfrm>
            <a:off x="152400" y="173038"/>
            <a:ext cx="8212138" cy="653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0000"/>
              </a:lnSpc>
            </a:pPr>
            <a:r>
              <a:rPr lang="en-US" altLang="zh-CN" sz="3600" b="1">
                <a:solidFill>
                  <a:srgbClr val="990000"/>
                </a:solidFill>
              </a:rPr>
              <a:t>void</a:t>
            </a:r>
            <a:r>
              <a:rPr lang="en-US" altLang="zh-CN" sz="3600"/>
              <a:t> </a:t>
            </a:r>
            <a:r>
              <a:rPr lang="en-US" altLang="zh-CN" sz="3600">
                <a:solidFill>
                  <a:srgbClr val="FF0000"/>
                </a:solidFill>
              </a:rPr>
              <a:t>QSort (RedType&amp; R[],  </a:t>
            </a:r>
            <a:r>
              <a:rPr lang="en-US" altLang="zh-CN" sz="3600" b="1">
                <a:solidFill>
                  <a:srgbClr val="FF0000"/>
                </a:solidFill>
              </a:rPr>
              <a:t>int</a:t>
            </a:r>
            <a:r>
              <a:rPr lang="en-US" altLang="zh-CN" sz="3600">
                <a:solidFill>
                  <a:srgbClr val="FF0000"/>
                </a:solidFill>
              </a:rPr>
              <a:t> s,  </a:t>
            </a:r>
            <a:r>
              <a:rPr lang="en-US" altLang="zh-CN" sz="3600" b="1">
                <a:solidFill>
                  <a:srgbClr val="FF0000"/>
                </a:solidFill>
              </a:rPr>
              <a:t>int</a:t>
            </a:r>
            <a:r>
              <a:rPr lang="en-US" altLang="zh-CN" sz="3600">
                <a:solidFill>
                  <a:srgbClr val="FF0000"/>
                </a:solidFill>
              </a:rPr>
              <a:t>  t )</a:t>
            </a:r>
            <a:r>
              <a:rPr lang="en-US" altLang="zh-CN" sz="3600"/>
              <a:t> </a:t>
            </a:r>
            <a:r>
              <a:rPr lang="en-US" altLang="zh-CN" sz="3600" b="1">
                <a:solidFill>
                  <a:srgbClr val="990000"/>
                </a:solidFill>
              </a:rPr>
              <a:t>{</a:t>
            </a:r>
            <a:endParaRPr lang="en-US" altLang="zh-CN" sz="3600"/>
          </a:p>
          <a:p>
            <a:pPr eaLnBrk="1" hangingPunct="1">
              <a:lnSpc>
                <a:spcPct val="120000"/>
              </a:lnSpc>
            </a:pPr>
            <a:r>
              <a:rPr lang="en-US" altLang="zh-CN" sz="3600"/>
              <a:t>  </a:t>
            </a:r>
            <a:r>
              <a:rPr lang="en-US" altLang="zh-CN" sz="3200">
                <a:solidFill>
                  <a:schemeClr val="accent2"/>
                </a:solidFill>
              </a:rPr>
              <a:t>// </a:t>
            </a:r>
            <a:r>
              <a:rPr lang="zh-CN" altLang="en-US" sz="3200">
                <a:solidFill>
                  <a:schemeClr val="accent2"/>
                </a:solidFill>
              </a:rPr>
              <a:t>对记录序列</a:t>
            </a:r>
            <a:r>
              <a:rPr lang="en-US" altLang="zh-CN" sz="3200">
                <a:solidFill>
                  <a:schemeClr val="accent2"/>
                </a:solidFill>
              </a:rPr>
              <a:t>R[s..t]</a:t>
            </a:r>
            <a:r>
              <a:rPr lang="zh-CN" altLang="en-US" sz="3200">
                <a:solidFill>
                  <a:schemeClr val="accent2"/>
                </a:solidFill>
              </a:rPr>
              <a:t>进行快速排序</a:t>
            </a:r>
            <a:endParaRPr lang="zh-CN" altLang="en-US" sz="3600">
              <a:solidFill>
                <a:schemeClr val="accent2"/>
              </a:solidFill>
            </a:endParaRPr>
          </a:p>
          <a:p>
            <a:pPr eaLnBrk="1" hangingPunct="1">
              <a:lnSpc>
                <a:spcPct val="120000"/>
              </a:lnSpc>
            </a:pPr>
            <a:r>
              <a:rPr lang="zh-CN" altLang="en-US" sz="3600"/>
              <a:t>  </a:t>
            </a:r>
            <a:r>
              <a:rPr lang="en-US" altLang="zh-CN" sz="3600" b="1">
                <a:solidFill>
                  <a:srgbClr val="990000"/>
                </a:solidFill>
              </a:rPr>
              <a:t>if</a:t>
            </a:r>
            <a:r>
              <a:rPr lang="en-US" altLang="zh-CN" sz="3600">
                <a:solidFill>
                  <a:srgbClr val="990000"/>
                </a:solidFill>
              </a:rPr>
              <a:t> (s </a:t>
            </a:r>
            <a:r>
              <a:rPr lang="en-US" altLang="zh-CN" sz="3600" b="1">
                <a:solidFill>
                  <a:srgbClr val="990000"/>
                </a:solidFill>
              </a:rPr>
              <a:t>&lt;</a:t>
            </a:r>
            <a:r>
              <a:rPr lang="en-US" altLang="zh-CN" sz="3600">
                <a:solidFill>
                  <a:srgbClr val="990000"/>
                </a:solidFill>
              </a:rPr>
              <a:t> t) </a:t>
            </a:r>
            <a:r>
              <a:rPr lang="en-US" altLang="zh-CN" sz="3600" b="1">
                <a:solidFill>
                  <a:srgbClr val="990000"/>
                </a:solidFill>
              </a:rPr>
              <a:t>{</a:t>
            </a:r>
            <a:r>
              <a:rPr lang="en-US" altLang="zh-CN" sz="3600">
                <a:solidFill>
                  <a:srgbClr val="990000"/>
                </a:solidFill>
              </a:rPr>
              <a:t>             </a:t>
            </a:r>
            <a:r>
              <a:rPr lang="en-US" altLang="zh-CN" sz="3200">
                <a:solidFill>
                  <a:srgbClr val="990000"/>
                </a:solidFill>
              </a:rPr>
              <a:t>// </a:t>
            </a:r>
            <a:r>
              <a:rPr lang="zh-CN" altLang="en-US" sz="3200">
                <a:solidFill>
                  <a:srgbClr val="990000"/>
                </a:solidFill>
              </a:rPr>
              <a:t>长度大于</a:t>
            </a:r>
            <a:r>
              <a:rPr lang="en-US" altLang="zh-CN" sz="3200">
                <a:solidFill>
                  <a:srgbClr val="990000"/>
                </a:solidFill>
              </a:rPr>
              <a:t>1</a:t>
            </a:r>
          </a:p>
          <a:p>
            <a:pPr eaLnBrk="1" hangingPunct="1">
              <a:lnSpc>
                <a:spcPct val="120000"/>
              </a:lnSpc>
            </a:pPr>
            <a:r>
              <a:rPr lang="en-US" altLang="zh-CN" sz="3600">
                <a:solidFill>
                  <a:srgbClr val="990000"/>
                </a:solidFill>
              </a:rPr>
              <a:t>    </a:t>
            </a:r>
          </a:p>
          <a:p>
            <a:pPr eaLnBrk="1" hangingPunct="1">
              <a:lnSpc>
                <a:spcPct val="120000"/>
              </a:lnSpc>
            </a:pPr>
            <a:endParaRPr lang="en-US" altLang="zh-CN" sz="3600">
              <a:solidFill>
                <a:srgbClr val="990000"/>
              </a:solidFill>
            </a:endParaRPr>
          </a:p>
          <a:p>
            <a:pPr eaLnBrk="1" hangingPunct="1">
              <a:lnSpc>
                <a:spcPct val="120000"/>
              </a:lnSpc>
            </a:pPr>
            <a:endParaRPr lang="en-US" altLang="zh-CN" sz="3600">
              <a:solidFill>
                <a:srgbClr val="990000"/>
              </a:solidFill>
            </a:endParaRPr>
          </a:p>
          <a:p>
            <a:pPr eaLnBrk="1" hangingPunct="1">
              <a:lnSpc>
                <a:spcPct val="120000"/>
              </a:lnSpc>
            </a:pPr>
            <a:endParaRPr lang="en-US" altLang="zh-CN" sz="3600">
              <a:solidFill>
                <a:srgbClr val="990000"/>
              </a:solidFill>
            </a:endParaRPr>
          </a:p>
          <a:p>
            <a:pPr eaLnBrk="1" hangingPunct="1">
              <a:lnSpc>
                <a:spcPct val="120000"/>
              </a:lnSpc>
            </a:pPr>
            <a:endParaRPr lang="en-US" altLang="zh-CN" sz="3600"/>
          </a:p>
          <a:p>
            <a:pPr eaLnBrk="1" hangingPunct="1">
              <a:lnSpc>
                <a:spcPct val="120000"/>
              </a:lnSpc>
            </a:pPr>
            <a:r>
              <a:rPr lang="en-US" altLang="zh-CN" sz="3200"/>
              <a:t>  </a:t>
            </a:r>
            <a:r>
              <a:rPr lang="en-US" altLang="zh-CN" sz="3200" b="1">
                <a:solidFill>
                  <a:srgbClr val="990000"/>
                </a:solidFill>
              </a:rPr>
              <a:t>}</a:t>
            </a:r>
          </a:p>
          <a:p>
            <a:pPr eaLnBrk="1" hangingPunct="1">
              <a:lnSpc>
                <a:spcPct val="120000"/>
              </a:lnSpc>
            </a:pPr>
            <a:r>
              <a:rPr lang="en-US" altLang="zh-CN" sz="3200" b="1">
                <a:solidFill>
                  <a:srgbClr val="990000"/>
                </a:solidFill>
              </a:rPr>
              <a:t>}</a:t>
            </a:r>
            <a:r>
              <a:rPr lang="en-US" altLang="zh-CN" sz="3200">
                <a:solidFill>
                  <a:srgbClr val="990000"/>
                </a:solidFill>
              </a:rPr>
              <a:t> // QSort</a:t>
            </a:r>
            <a:endParaRPr lang="en-US" altLang="zh-CN" sz="3200"/>
          </a:p>
        </p:txBody>
      </p:sp>
      <p:sp>
        <p:nvSpPr>
          <p:cNvPr id="124931" name="Rectangle 1027"/>
          <p:cNvSpPr>
            <a:spLocks noChangeArrowheads="1"/>
          </p:cNvSpPr>
          <p:nvPr/>
        </p:nvSpPr>
        <p:spPr bwMode="auto">
          <a:xfrm>
            <a:off x="609600" y="2133600"/>
            <a:ext cx="73247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600">
                <a:solidFill>
                  <a:srgbClr val="990000"/>
                </a:solidFill>
              </a:rPr>
              <a:t>pivotloc = Partition(R, s, t);</a:t>
            </a:r>
          </a:p>
          <a:p>
            <a:pPr>
              <a:lnSpc>
                <a:spcPct val="120000"/>
              </a:lnSpc>
            </a:pPr>
            <a:r>
              <a:rPr lang="en-US" altLang="zh-CN" sz="3600">
                <a:solidFill>
                  <a:srgbClr val="990000"/>
                </a:solidFill>
              </a:rPr>
              <a:t>                        </a:t>
            </a:r>
            <a:r>
              <a:rPr lang="en-US" altLang="zh-CN" sz="3200">
                <a:solidFill>
                  <a:srgbClr val="990000"/>
                </a:solidFill>
              </a:rPr>
              <a:t>// </a:t>
            </a:r>
            <a:r>
              <a:rPr lang="zh-CN" altLang="en-US" sz="3200">
                <a:solidFill>
                  <a:srgbClr val="990000"/>
                </a:solidFill>
              </a:rPr>
              <a:t>对 </a:t>
            </a:r>
            <a:r>
              <a:rPr lang="en-US" altLang="zh-CN" sz="3200">
                <a:solidFill>
                  <a:srgbClr val="990000"/>
                </a:solidFill>
              </a:rPr>
              <a:t>R[s..t] </a:t>
            </a:r>
            <a:r>
              <a:rPr lang="zh-CN" altLang="en-US" sz="3200">
                <a:solidFill>
                  <a:srgbClr val="990000"/>
                </a:solidFill>
              </a:rPr>
              <a:t>进行</a:t>
            </a:r>
            <a:r>
              <a:rPr lang="zh-CN" altLang="en-US" sz="3200" b="1">
                <a:solidFill>
                  <a:srgbClr val="990000"/>
                </a:solidFill>
              </a:rPr>
              <a:t>一次划分</a:t>
            </a:r>
            <a:endParaRPr lang="zh-CN" altLang="en-US" sz="3200">
              <a:solidFill>
                <a:srgbClr val="990000"/>
              </a:solidFill>
            </a:endParaRPr>
          </a:p>
        </p:txBody>
      </p:sp>
      <p:sp>
        <p:nvSpPr>
          <p:cNvPr id="124932" name="Rectangle 1028"/>
          <p:cNvSpPr>
            <a:spLocks noChangeArrowheads="1"/>
          </p:cNvSpPr>
          <p:nvPr/>
        </p:nvSpPr>
        <p:spPr bwMode="auto">
          <a:xfrm>
            <a:off x="609600" y="3419475"/>
            <a:ext cx="7626350"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600">
                <a:solidFill>
                  <a:srgbClr val="FF0000"/>
                </a:solidFill>
              </a:rPr>
              <a:t>QSort( R, s, pivotloc</a:t>
            </a:r>
            <a:r>
              <a:rPr lang="en-US" altLang="zh-CN" sz="3600">
                <a:solidFill>
                  <a:srgbClr val="FF0000"/>
                </a:solidFill>
                <a:latin typeface="Symbol" pitchFamily="18" charset="2"/>
              </a:rPr>
              <a:t>-</a:t>
            </a:r>
            <a:r>
              <a:rPr lang="en-US" altLang="zh-CN" sz="3600">
                <a:solidFill>
                  <a:srgbClr val="FF0000"/>
                </a:solidFill>
              </a:rPr>
              <a:t>1);</a:t>
            </a:r>
            <a:endParaRPr lang="en-US" altLang="zh-CN" sz="3600"/>
          </a:p>
          <a:p>
            <a:pPr>
              <a:lnSpc>
                <a:spcPct val="120000"/>
              </a:lnSpc>
            </a:pPr>
            <a:r>
              <a:rPr lang="en-US" altLang="zh-CN" sz="3200"/>
              <a:t>      </a:t>
            </a:r>
            <a:r>
              <a:rPr lang="en-US" altLang="zh-CN" sz="2800">
                <a:solidFill>
                  <a:srgbClr val="990000"/>
                </a:solidFill>
              </a:rPr>
              <a:t>// </a:t>
            </a:r>
            <a:r>
              <a:rPr lang="zh-CN" altLang="en-US" sz="2800">
                <a:solidFill>
                  <a:srgbClr val="990000"/>
                </a:solidFill>
              </a:rPr>
              <a:t>对低子序列递归排序，</a:t>
            </a:r>
            <a:r>
              <a:rPr lang="en-US" altLang="zh-CN" sz="2800" b="1">
                <a:solidFill>
                  <a:srgbClr val="990000"/>
                </a:solidFill>
              </a:rPr>
              <a:t>pivotloc</a:t>
            </a:r>
            <a:r>
              <a:rPr lang="zh-CN" altLang="en-US" sz="2800" b="1">
                <a:solidFill>
                  <a:srgbClr val="990000"/>
                </a:solidFill>
              </a:rPr>
              <a:t>是枢轴位置</a:t>
            </a:r>
            <a:endParaRPr lang="zh-CN" altLang="en-US" sz="2800">
              <a:solidFill>
                <a:srgbClr val="990000"/>
              </a:solidFill>
            </a:endParaRPr>
          </a:p>
        </p:txBody>
      </p:sp>
      <p:sp>
        <p:nvSpPr>
          <p:cNvPr id="124933" name="Rectangle 1029"/>
          <p:cNvSpPr>
            <a:spLocks noChangeArrowheads="1"/>
          </p:cNvSpPr>
          <p:nvPr/>
        </p:nvSpPr>
        <p:spPr bwMode="auto">
          <a:xfrm>
            <a:off x="609600" y="4876800"/>
            <a:ext cx="779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FF0000"/>
                </a:solidFill>
              </a:rPr>
              <a:t>QSort( R, pivotloc+1, t);</a:t>
            </a:r>
            <a:r>
              <a:rPr lang="en-US" altLang="zh-CN" sz="3600"/>
              <a:t> </a:t>
            </a:r>
            <a:r>
              <a:rPr lang="en-US" altLang="zh-CN">
                <a:solidFill>
                  <a:srgbClr val="990000"/>
                </a:solidFill>
              </a:rPr>
              <a:t>// </a:t>
            </a:r>
            <a:r>
              <a:rPr lang="zh-CN" altLang="en-US">
                <a:solidFill>
                  <a:srgbClr val="990000"/>
                </a:solidFill>
              </a:rPr>
              <a:t>对高子序列递归排序</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124931"/>
                                        </p:tgtEl>
                                        <p:attrNameLst>
                                          <p:attrName>style.visibility</p:attrName>
                                        </p:attrNameLst>
                                      </p:cBhvr>
                                      <p:to>
                                        <p:strVal val="visible"/>
                                      </p:to>
                                    </p:set>
                                    <p:animEffect transition="in" filter="strips(downRight)">
                                      <p:cBhvr>
                                        <p:cTn id="7" dur="300"/>
                                        <p:tgtEl>
                                          <p:spTgt spid="1249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24932"/>
                                        </p:tgtEl>
                                        <p:attrNameLst>
                                          <p:attrName>style.visibility</p:attrName>
                                        </p:attrNameLst>
                                      </p:cBhvr>
                                      <p:to>
                                        <p:strVal val="visible"/>
                                      </p:to>
                                    </p:set>
                                    <p:animEffect transition="in" filter="strips(downRight)">
                                      <p:cBhvr>
                                        <p:cTn id="12" dur="300"/>
                                        <p:tgtEl>
                                          <p:spTgt spid="1249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124933"/>
                                        </p:tgtEl>
                                        <p:attrNameLst>
                                          <p:attrName>style.visibility</p:attrName>
                                        </p:attrNameLst>
                                      </p:cBhvr>
                                      <p:to>
                                        <p:strVal val="visible"/>
                                      </p:to>
                                    </p:set>
                                    <p:animEffect transition="in" filter="strips(downRight)">
                                      <p:cBhvr>
                                        <p:cTn id="17" dur="300"/>
                                        <p:tgtEl>
                                          <p:spTgt spid="124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autoUpdateAnimBg="0"/>
      <p:bldP spid="124932" grpId="0" autoUpdateAnimBg="0"/>
      <p:bldP spid="124933"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95288" y="1773238"/>
            <a:ext cx="851852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50000"/>
              </a:lnSpc>
            </a:pPr>
            <a:r>
              <a:rPr lang="en-US" altLang="zh-CN" sz="2800" b="1">
                <a:solidFill>
                  <a:srgbClr val="990000"/>
                </a:solidFill>
              </a:rPr>
              <a:t>void QuickSort( SqList &amp; L) {</a:t>
            </a:r>
            <a:r>
              <a:rPr lang="en-US" altLang="zh-CN" sz="2800" b="1"/>
              <a:t>  </a:t>
            </a:r>
            <a:r>
              <a:rPr lang="en-US" altLang="zh-CN" b="1">
                <a:solidFill>
                  <a:schemeClr val="accent2"/>
                </a:solidFill>
              </a:rPr>
              <a:t>// </a:t>
            </a:r>
            <a:r>
              <a:rPr lang="zh-CN" altLang="en-US" b="1">
                <a:solidFill>
                  <a:schemeClr val="accent2"/>
                </a:solidFill>
              </a:rPr>
              <a:t>对顺序表进行快速排序</a:t>
            </a:r>
            <a:endParaRPr lang="zh-CN" altLang="en-US" b="1"/>
          </a:p>
          <a:p>
            <a:pPr eaLnBrk="1" hangingPunct="1">
              <a:lnSpc>
                <a:spcPct val="150000"/>
              </a:lnSpc>
            </a:pPr>
            <a:r>
              <a:rPr lang="zh-CN" altLang="en-US" sz="2800" b="1"/>
              <a:t>     </a:t>
            </a:r>
            <a:r>
              <a:rPr lang="en-US" altLang="zh-CN" sz="2800" b="1">
                <a:solidFill>
                  <a:srgbClr val="FF0000"/>
                </a:solidFill>
              </a:rPr>
              <a:t>QSort(L.r, 1, L.length);</a:t>
            </a:r>
          </a:p>
          <a:p>
            <a:pPr eaLnBrk="1" hangingPunct="1">
              <a:lnSpc>
                <a:spcPct val="150000"/>
              </a:lnSpc>
            </a:pPr>
            <a:r>
              <a:rPr lang="en-US" altLang="zh-CN" sz="2800" b="1">
                <a:solidFill>
                  <a:srgbClr val="990000"/>
                </a:solidFill>
              </a:rPr>
              <a:t>} // QuickSort</a:t>
            </a:r>
            <a:endParaRPr lang="en-US" altLang="zh-CN" sz="2800" b="1"/>
          </a:p>
        </p:txBody>
      </p:sp>
      <p:sp>
        <p:nvSpPr>
          <p:cNvPr id="59395" name="Text Box 4"/>
          <p:cNvSpPr txBox="1">
            <a:spLocks noChangeArrowheads="1"/>
          </p:cNvSpPr>
          <p:nvPr/>
        </p:nvSpPr>
        <p:spPr bwMode="auto">
          <a:xfrm>
            <a:off x="517525" y="361950"/>
            <a:ext cx="83216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en-US" altLang="zh-CN" sz="3200" b="1">
                <a:solidFill>
                  <a:schemeClr val="tx2"/>
                </a:solidFill>
                <a:ea typeface="楷体_GB2312" pitchFamily="49" charset="-122"/>
              </a:rPr>
              <a:t>   </a:t>
            </a:r>
            <a:r>
              <a:rPr lang="zh-CN" altLang="en-US" sz="3200" b="1">
                <a:solidFill>
                  <a:schemeClr val="tx2"/>
                </a:solidFill>
                <a:ea typeface="楷体_GB2312" pitchFamily="49" charset="-122"/>
              </a:rPr>
              <a:t>第一次调用函数 </a:t>
            </a:r>
            <a:r>
              <a:rPr lang="en-US" altLang="zh-CN" sz="3200" b="1">
                <a:solidFill>
                  <a:schemeClr val="tx2"/>
                </a:solidFill>
                <a:ea typeface="楷体_GB2312" pitchFamily="49" charset="-122"/>
              </a:rPr>
              <a:t>Qsort </a:t>
            </a:r>
            <a:r>
              <a:rPr lang="zh-CN" altLang="en-US" sz="3200" b="1">
                <a:solidFill>
                  <a:schemeClr val="tx2"/>
                </a:solidFill>
                <a:ea typeface="楷体_GB2312" pitchFamily="49" charset="-122"/>
              </a:rPr>
              <a:t>时，待排序记录序列的上、下界分别为 </a:t>
            </a:r>
            <a:r>
              <a:rPr lang="en-US" altLang="zh-CN" sz="3200" b="1">
                <a:solidFill>
                  <a:schemeClr val="tx2"/>
                </a:solidFill>
                <a:ea typeface="楷体_GB2312" pitchFamily="49" charset="-122"/>
              </a:rPr>
              <a:t>1 </a:t>
            </a:r>
            <a:r>
              <a:rPr lang="zh-CN" altLang="en-US" sz="3200" b="1">
                <a:solidFill>
                  <a:schemeClr val="tx2"/>
                </a:solidFill>
                <a:ea typeface="楷体_GB2312" pitchFamily="49" charset="-122"/>
              </a:rPr>
              <a:t>和 </a:t>
            </a:r>
            <a:r>
              <a:rPr lang="en-US" altLang="zh-CN" sz="3200" b="1">
                <a:solidFill>
                  <a:schemeClr val="tx2"/>
                </a:solidFill>
                <a:ea typeface="楷体_GB2312" pitchFamily="49" charset="-122"/>
              </a:rPr>
              <a:t>L.length</a:t>
            </a:r>
            <a:r>
              <a:rPr lang="zh-CN" altLang="en-US" sz="3200" b="1">
                <a:solidFill>
                  <a:schemeClr val="tx2"/>
                </a:solidFill>
                <a:ea typeface="楷体_GB2312" pitchFamily="49" charset="-122"/>
              </a:rPr>
              <a:t>。</a:t>
            </a:r>
          </a:p>
        </p:txBody>
      </p:sp>
    </p:spTree>
  </p:cSld>
  <p:clrMapOvr>
    <a:masterClrMapping/>
  </p:clrMapOvr>
  <p:transition>
    <p:pull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8"/>
          <p:cNvSpPr txBox="1">
            <a:spLocks noChangeArrowheads="1"/>
          </p:cNvSpPr>
          <p:nvPr/>
        </p:nvSpPr>
        <p:spPr bwMode="auto">
          <a:xfrm>
            <a:off x="179388" y="152400"/>
            <a:ext cx="2224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算法分析：</a:t>
            </a:r>
          </a:p>
        </p:txBody>
      </p:sp>
      <p:sp>
        <p:nvSpPr>
          <p:cNvPr id="60419" name="Text Box 30"/>
          <p:cNvSpPr txBox="1">
            <a:spLocks noChangeArrowheads="1"/>
          </p:cNvSpPr>
          <p:nvPr/>
        </p:nvSpPr>
        <p:spPr bwMode="auto">
          <a:xfrm>
            <a:off x="34925" y="836613"/>
            <a:ext cx="89296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ea typeface="楷体_GB2312" pitchFamily="49" charset="-122"/>
              </a:rPr>
              <a:t>1</a:t>
            </a:r>
            <a:r>
              <a:rPr lang="zh-CN" altLang="en-US" sz="3200" b="1">
                <a:ea typeface="楷体_GB2312" pitchFamily="49" charset="-122"/>
              </a:rPr>
              <a:t>、快速排序算法利用第一个元素作为“枢纽”，将整个序列划分成左右两个子序列。</a:t>
            </a:r>
          </a:p>
        </p:txBody>
      </p:sp>
      <p:sp>
        <p:nvSpPr>
          <p:cNvPr id="60420" name="Text Box 32"/>
          <p:cNvSpPr txBox="1">
            <a:spLocks noChangeArrowheads="1"/>
          </p:cNvSpPr>
          <p:nvPr/>
        </p:nvSpPr>
        <p:spPr bwMode="auto">
          <a:xfrm>
            <a:off x="34925" y="2035175"/>
            <a:ext cx="88582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ea typeface="楷体_GB2312" pitchFamily="49" charset="-122"/>
              </a:rPr>
              <a:t>2</a:t>
            </a:r>
            <a:r>
              <a:rPr lang="zh-CN" altLang="en-US" sz="3200" b="1">
                <a:ea typeface="楷体_GB2312" pitchFamily="49" charset="-122"/>
              </a:rPr>
              <a:t>、如果每次划分对一个元素定位后，该元素的左、右侧子序列长度相同，则下一步将是对两个长度减半的子序列进行排序，这是最理想的情况。</a:t>
            </a:r>
          </a:p>
        </p:txBody>
      </p:sp>
      <p:sp>
        <p:nvSpPr>
          <p:cNvPr id="60421" name="Text Box 33"/>
          <p:cNvSpPr txBox="1">
            <a:spLocks noChangeArrowheads="1"/>
          </p:cNvSpPr>
          <p:nvPr/>
        </p:nvSpPr>
        <p:spPr bwMode="auto">
          <a:xfrm>
            <a:off x="107950" y="4195763"/>
            <a:ext cx="8785225"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ea typeface="楷体_GB2312" pitchFamily="49" charset="-122"/>
              </a:rPr>
              <a:t>3</a:t>
            </a:r>
            <a:r>
              <a:rPr lang="zh-CN" altLang="en-US" sz="3200" b="1">
                <a:ea typeface="楷体_GB2312" pitchFamily="49" charset="-122"/>
              </a:rPr>
              <a:t>、可以证明：快速排序的平均时间复杂度为</a:t>
            </a:r>
            <a:r>
              <a:rPr lang="en-US" altLang="zh-CN" sz="3200" b="1">
                <a:ea typeface="楷体_GB2312" pitchFamily="49" charset="-122"/>
              </a:rPr>
              <a:t>O(nlog</a:t>
            </a:r>
            <a:r>
              <a:rPr lang="en-US" altLang="zh-CN" sz="3200" b="1" baseline="-25000">
                <a:ea typeface="楷体_GB2312" pitchFamily="49" charset="-122"/>
              </a:rPr>
              <a:t>2</a:t>
            </a:r>
            <a:r>
              <a:rPr lang="en-US" altLang="zh-CN" sz="3200" b="1">
                <a:ea typeface="楷体_GB2312" pitchFamily="49" charset="-122"/>
              </a:rPr>
              <a:t>n)</a:t>
            </a:r>
            <a:r>
              <a:rPr lang="zh-CN" altLang="en-US" sz="3200" b="1">
                <a:ea typeface="楷体_GB2312" pitchFamily="49" charset="-122"/>
              </a:rPr>
              <a:t>，实验结果表明：对随机的关键字序列，即平均性能而言，快速排序是所有同数量级的内排序方法中，性能最好的一个。</a:t>
            </a:r>
          </a:p>
        </p:txBody>
      </p:sp>
    </p:spTree>
  </p:cSld>
  <p:clrMapOvr>
    <a:masterClrMapping/>
  </p:clrMapOvr>
  <p:transition>
    <p:pull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4"/>
          <p:cNvSpPr txBox="1">
            <a:spLocks noChangeArrowheads="1"/>
          </p:cNvSpPr>
          <p:nvPr/>
        </p:nvSpPr>
        <p:spPr bwMode="auto">
          <a:xfrm>
            <a:off x="179388" y="1268413"/>
            <a:ext cx="66246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ea typeface="楷体_GB2312" pitchFamily="49" charset="-122"/>
              </a:rPr>
              <a:t>5</a:t>
            </a:r>
            <a:r>
              <a:rPr lang="zh-CN" altLang="en-US" sz="3200" b="1">
                <a:ea typeface="楷体_GB2312" pitchFamily="49" charset="-122"/>
              </a:rPr>
              <a:t>、快速排序是一个递归过程，其递归树如图。</a:t>
            </a:r>
          </a:p>
        </p:txBody>
      </p:sp>
      <p:sp>
        <p:nvSpPr>
          <p:cNvPr id="61443" name="Text Box 5"/>
          <p:cNvSpPr txBox="1">
            <a:spLocks noChangeArrowheads="1"/>
          </p:cNvSpPr>
          <p:nvPr/>
        </p:nvSpPr>
        <p:spPr bwMode="auto">
          <a:xfrm>
            <a:off x="107950" y="2420938"/>
            <a:ext cx="5329238"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ea typeface="楷体_GB2312" pitchFamily="49" charset="-122"/>
              </a:rPr>
              <a:t>6</a:t>
            </a:r>
            <a:r>
              <a:rPr lang="zh-CN" altLang="en-US" sz="3200" b="1">
                <a:ea typeface="楷体_GB2312" pitchFamily="49" charset="-122"/>
              </a:rPr>
              <a:t>、从其递归树可知，快速排序的趟数</a:t>
            </a:r>
            <a:r>
              <a:rPr lang="zh-CN" altLang="en-US" sz="3200" b="1">
                <a:solidFill>
                  <a:srgbClr val="990033"/>
                </a:solidFill>
                <a:ea typeface="楷体_GB2312" pitchFamily="49" charset="-122"/>
              </a:rPr>
              <a:t>取决于递归树的高度</a:t>
            </a:r>
            <a:r>
              <a:rPr lang="zh-CN" altLang="en-US" sz="3200" b="1">
                <a:ea typeface="楷体_GB2312" pitchFamily="49" charset="-122"/>
              </a:rPr>
              <a:t>。</a:t>
            </a:r>
          </a:p>
        </p:txBody>
      </p:sp>
      <p:sp>
        <p:nvSpPr>
          <p:cNvPr id="61444" name="Text Box 24"/>
          <p:cNvSpPr txBox="1">
            <a:spLocks noChangeArrowheads="1"/>
          </p:cNvSpPr>
          <p:nvPr/>
        </p:nvSpPr>
        <p:spPr bwMode="auto">
          <a:xfrm>
            <a:off x="144463" y="4652963"/>
            <a:ext cx="78120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ea typeface="楷体_GB2312" pitchFamily="49" charset="-122"/>
              </a:rPr>
              <a:t>7</a:t>
            </a:r>
            <a:r>
              <a:rPr lang="zh-CN" altLang="en-US" sz="3200" b="1">
                <a:ea typeface="楷体_GB2312" pitchFamily="49" charset="-122"/>
              </a:rPr>
              <a:t>、快速排序是递归的，需要有一个栈存放每层递归调用时的指针和参数。</a:t>
            </a:r>
          </a:p>
        </p:txBody>
      </p:sp>
      <p:sp>
        <p:nvSpPr>
          <p:cNvPr id="61445" name="Text Box 29"/>
          <p:cNvSpPr txBox="1">
            <a:spLocks noChangeArrowheads="1"/>
          </p:cNvSpPr>
          <p:nvPr/>
        </p:nvSpPr>
        <p:spPr bwMode="auto">
          <a:xfrm>
            <a:off x="179388" y="333375"/>
            <a:ext cx="8569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ea typeface="楷体_GB2312" pitchFamily="49" charset="-122"/>
              </a:rPr>
              <a:t>4</a:t>
            </a:r>
            <a:r>
              <a:rPr lang="zh-CN" altLang="en-US" sz="3200" b="1">
                <a:ea typeface="楷体_GB2312" pitchFamily="49" charset="-122"/>
              </a:rPr>
              <a:t>、快速排序是一种不稳定的排序方法。</a:t>
            </a:r>
          </a:p>
        </p:txBody>
      </p:sp>
      <p:grpSp>
        <p:nvGrpSpPr>
          <p:cNvPr id="61446" name="Group 33"/>
          <p:cNvGrpSpPr>
            <a:grpSpLocks/>
          </p:cNvGrpSpPr>
          <p:nvPr/>
        </p:nvGrpSpPr>
        <p:grpSpPr bwMode="auto">
          <a:xfrm>
            <a:off x="5076825" y="1700213"/>
            <a:ext cx="3960813" cy="4538662"/>
            <a:chOff x="3198" y="1071"/>
            <a:chExt cx="2495" cy="2859"/>
          </a:xfrm>
        </p:grpSpPr>
        <p:sp>
          <p:nvSpPr>
            <p:cNvPr id="61447" name="Oval 7"/>
            <p:cNvSpPr>
              <a:spLocks noChangeArrowheads="1"/>
            </p:cNvSpPr>
            <p:nvPr/>
          </p:nvSpPr>
          <p:spPr bwMode="auto">
            <a:xfrm>
              <a:off x="5375" y="3612"/>
              <a:ext cx="318" cy="318"/>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itchFamily="34" charset="0"/>
                  <a:ea typeface="宋体" pitchFamily="2" charset="-122"/>
                </a:rPr>
                <a:t>80</a:t>
              </a:r>
            </a:p>
          </p:txBody>
        </p:sp>
        <p:sp>
          <p:nvSpPr>
            <p:cNvPr id="61448" name="Oval 8"/>
            <p:cNvSpPr>
              <a:spLocks noChangeArrowheads="1"/>
            </p:cNvSpPr>
            <p:nvPr/>
          </p:nvSpPr>
          <p:spPr bwMode="auto">
            <a:xfrm>
              <a:off x="3921" y="1071"/>
              <a:ext cx="336" cy="336"/>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itchFamily="34" charset="0"/>
                  <a:ea typeface="宋体" pitchFamily="2" charset="-122"/>
                </a:rPr>
                <a:t>52</a:t>
              </a:r>
            </a:p>
          </p:txBody>
        </p:sp>
        <p:sp>
          <p:nvSpPr>
            <p:cNvPr id="61449" name="Oval 9"/>
            <p:cNvSpPr>
              <a:spLocks noChangeArrowheads="1"/>
            </p:cNvSpPr>
            <p:nvPr/>
          </p:nvSpPr>
          <p:spPr bwMode="auto">
            <a:xfrm>
              <a:off x="3486" y="1557"/>
              <a:ext cx="336" cy="336"/>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itchFamily="34" charset="0"/>
                  <a:ea typeface="宋体" pitchFamily="2" charset="-122"/>
                </a:rPr>
                <a:t>23</a:t>
              </a:r>
            </a:p>
          </p:txBody>
        </p:sp>
        <p:sp>
          <p:nvSpPr>
            <p:cNvPr id="61450" name="Oval 10"/>
            <p:cNvSpPr>
              <a:spLocks noChangeArrowheads="1"/>
            </p:cNvSpPr>
            <p:nvPr/>
          </p:nvSpPr>
          <p:spPr bwMode="auto">
            <a:xfrm>
              <a:off x="3198" y="2085"/>
              <a:ext cx="336" cy="336"/>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itchFamily="34" charset="0"/>
                  <a:ea typeface="宋体" pitchFamily="2" charset="-122"/>
                </a:rPr>
                <a:t>14</a:t>
              </a:r>
            </a:p>
          </p:txBody>
        </p:sp>
        <p:sp>
          <p:nvSpPr>
            <p:cNvPr id="61451" name="Oval 11"/>
            <p:cNvSpPr>
              <a:spLocks noChangeArrowheads="1"/>
            </p:cNvSpPr>
            <p:nvPr/>
          </p:nvSpPr>
          <p:spPr bwMode="auto">
            <a:xfrm>
              <a:off x="3966" y="2085"/>
              <a:ext cx="336" cy="336"/>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itchFamily="34" charset="0"/>
                  <a:ea typeface="宋体" pitchFamily="2" charset="-122"/>
                </a:rPr>
                <a:t>49</a:t>
              </a:r>
            </a:p>
          </p:txBody>
        </p:sp>
        <p:sp>
          <p:nvSpPr>
            <p:cNvPr id="61452" name="Line 12"/>
            <p:cNvSpPr>
              <a:spLocks noChangeShapeType="1"/>
            </p:cNvSpPr>
            <p:nvPr/>
          </p:nvSpPr>
          <p:spPr bwMode="auto">
            <a:xfrm flipH="1">
              <a:off x="3726" y="1317"/>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53" name="Line 13"/>
            <p:cNvSpPr>
              <a:spLocks noChangeShapeType="1"/>
            </p:cNvSpPr>
            <p:nvPr/>
          </p:nvSpPr>
          <p:spPr bwMode="auto">
            <a:xfrm flipH="1">
              <a:off x="3438" y="1893"/>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54" name="Line 14"/>
            <p:cNvSpPr>
              <a:spLocks noChangeShapeType="1"/>
            </p:cNvSpPr>
            <p:nvPr/>
          </p:nvSpPr>
          <p:spPr bwMode="auto">
            <a:xfrm>
              <a:off x="3774" y="1845"/>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55" name="Oval 15"/>
            <p:cNvSpPr>
              <a:spLocks noChangeArrowheads="1"/>
            </p:cNvSpPr>
            <p:nvPr/>
          </p:nvSpPr>
          <p:spPr bwMode="auto">
            <a:xfrm>
              <a:off x="4418" y="1571"/>
              <a:ext cx="314" cy="349"/>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itchFamily="34" charset="0"/>
                  <a:ea typeface="宋体" pitchFamily="2" charset="-122"/>
                </a:rPr>
                <a:t>58</a:t>
              </a:r>
            </a:p>
          </p:txBody>
        </p:sp>
        <p:sp>
          <p:nvSpPr>
            <p:cNvPr id="61456" name="Oval 16"/>
            <p:cNvSpPr>
              <a:spLocks noChangeArrowheads="1"/>
            </p:cNvSpPr>
            <p:nvPr/>
          </p:nvSpPr>
          <p:spPr bwMode="auto">
            <a:xfrm>
              <a:off x="4828" y="3222"/>
              <a:ext cx="336" cy="336"/>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itchFamily="34" charset="0"/>
                  <a:ea typeface="宋体" pitchFamily="2" charset="-122"/>
                </a:rPr>
                <a:t>75</a:t>
              </a:r>
            </a:p>
          </p:txBody>
        </p:sp>
        <p:sp>
          <p:nvSpPr>
            <p:cNvPr id="61457" name="Oval 17"/>
            <p:cNvSpPr>
              <a:spLocks noChangeArrowheads="1"/>
            </p:cNvSpPr>
            <p:nvPr/>
          </p:nvSpPr>
          <p:spPr bwMode="auto">
            <a:xfrm>
              <a:off x="4850" y="2147"/>
              <a:ext cx="314" cy="349"/>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itchFamily="34" charset="0"/>
                  <a:ea typeface="宋体" pitchFamily="2" charset="-122"/>
                </a:rPr>
                <a:t>61</a:t>
              </a:r>
            </a:p>
          </p:txBody>
        </p:sp>
        <p:sp>
          <p:nvSpPr>
            <p:cNvPr id="61458" name="Oval 18"/>
            <p:cNvSpPr>
              <a:spLocks noChangeArrowheads="1"/>
            </p:cNvSpPr>
            <p:nvPr/>
          </p:nvSpPr>
          <p:spPr bwMode="auto">
            <a:xfrm>
              <a:off x="5215" y="2691"/>
              <a:ext cx="336" cy="336"/>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itchFamily="34" charset="0"/>
                  <a:ea typeface="宋体" pitchFamily="2" charset="-122"/>
                </a:rPr>
                <a:t>97</a:t>
              </a:r>
            </a:p>
          </p:txBody>
        </p:sp>
        <p:sp>
          <p:nvSpPr>
            <p:cNvPr id="61459" name="Line 19"/>
            <p:cNvSpPr>
              <a:spLocks noChangeShapeType="1"/>
            </p:cNvSpPr>
            <p:nvPr/>
          </p:nvSpPr>
          <p:spPr bwMode="auto">
            <a:xfrm>
              <a:off x="4226" y="1331"/>
              <a:ext cx="224"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60" name="Line 20"/>
            <p:cNvSpPr>
              <a:spLocks noChangeShapeType="1"/>
            </p:cNvSpPr>
            <p:nvPr/>
          </p:nvSpPr>
          <p:spPr bwMode="auto">
            <a:xfrm flipH="1">
              <a:off x="5119" y="3014"/>
              <a:ext cx="181" cy="25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61" name="Line 21"/>
            <p:cNvSpPr>
              <a:spLocks noChangeShapeType="1"/>
            </p:cNvSpPr>
            <p:nvPr/>
          </p:nvSpPr>
          <p:spPr bwMode="auto">
            <a:xfrm>
              <a:off x="4665" y="1861"/>
              <a:ext cx="265" cy="29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62" name="Line 22"/>
            <p:cNvSpPr>
              <a:spLocks noChangeShapeType="1"/>
            </p:cNvSpPr>
            <p:nvPr/>
          </p:nvSpPr>
          <p:spPr bwMode="auto">
            <a:xfrm>
              <a:off x="5119" y="2451"/>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63" name="Line 23"/>
            <p:cNvSpPr>
              <a:spLocks noChangeShapeType="1"/>
            </p:cNvSpPr>
            <p:nvPr/>
          </p:nvSpPr>
          <p:spPr bwMode="auto">
            <a:xfrm>
              <a:off x="5103" y="3475"/>
              <a:ext cx="273"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64" name="Oval 30"/>
            <p:cNvSpPr>
              <a:spLocks noChangeArrowheads="1"/>
            </p:cNvSpPr>
            <p:nvPr/>
          </p:nvSpPr>
          <p:spPr bwMode="auto">
            <a:xfrm>
              <a:off x="3602" y="2579"/>
              <a:ext cx="336" cy="336"/>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itchFamily="34" charset="0"/>
                  <a:ea typeface="宋体" pitchFamily="2" charset="-122"/>
                </a:rPr>
                <a:t>36</a:t>
              </a:r>
            </a:p>
          </p:txBody>
        </p:sp>
        <p:sp>
          <p:nvSpPr>
            <p:cNvPr id="61465" name="Line 31"/>
            <p:cNvSpPr>
              <a:spLocks noChangeShapeType="1"/>
            </p:cNvSpPr>
            <p:nvPr/>
          </p:nvSpPr>
          <p:spPr bwMode="auto">
            <a:xfrm flipH="1">
              <a:off x="3842" y="2387"/>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pull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ext Box 10"/>
          <p:cNvSpPr txBox="1">
            <a:spLocks noChangeArrowheads="1"/>
          </p:cNvSpPr>
          <p:nvPr/>
        </p:nvSpPr>
        <p:spPr bwMode="auto">
          <a:xfrm>
            <a:off x="107950" y="1412875"/>
            <a:ext cx="87122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ea typeface="楷体_GB2312" pitchFamily="49" charset="-122"/>
              </a:rPr>
              <a:t>9</a:t>
            </a:r>
            <a:r>
              <a:rPr lang="zh-CN" altLang="en-US" sz="3200" b="1">
                <a:ea typeface="楷体_GB2312" pitchFamily="49" charset="-122"/>
              </a:rPr>
              <a:t>、最坏情况，即待排序元素序列已经按从小到大排好序，其递归树为单支树，每次划分只得到一个比上一次少一个元素的子序列。必须经过</a:t>
            </a:r>
            <a:r>
              <a:rPr lang="en-US" altLang="zh-CN" sz="3200" b="1">
                <a:ea typeface="楷体_GB2312" pitchFamily="49" charset="-122"/>
              </a:rPr>
              <a:t>n-1</a:t>
            </a:r>
            <a:r>
              <a:rPr lang="zh-CN" altLang="en-US" sz="3200" b="1">
                <a:ea typeface="楷体_GB2312" pitchFamily="49" charset="-122"/>
              </a:rPr>
              <a:t>趟才能把所有元素定位，而且第</a:t>
            </a:r>
            <a:r>
              <a:rPr lang="en-US" altLang="zh-CN" sz="3200" b="1">
                <a:ea typeface="楷体_GB2312" pitchFamily="49" charset="-122"/>
              </a:rPr>
              <a:t>i</a:t>
            </a:r>
            <a:r>
              <a:rPr lang="zh-CN" altLang="en-US" sz="3200" b="1">
                <a:ea typeface="楷体_GB2312" pitchFamily="49" charset="-122"/>
              </a:rPr>
              <a:t>趟需要经过</a:t>
            </a:r>
            <a:r>
              <a:rPr lang="en-US" altLang="zh-CN" sz="3200" b="1">
                <a:ea typeface="楷体_GB2312" pitchFamily="49" charset="-122"/>
              </a:rPr>
              <a:t>n-i</a:t>
            </a:r>
            <a:r>
              <a:rPr lang="zh-CN" altLang="en-US" sz="3200" b="1">
                <a:ea typeface="楷体_GB2312" pitchFamily="49" charset="-122"/>
              </a:rPr>
              <a:t>次比较才能找到第</a:t>
            </a:r>
            <a:r>
              <a:rPr lang="en-US" altLang="zh-CN" sz="3200" b="1">
                <a:ea typeface="楷体_GB2312" pitchFamily="49" charset="-122"/>
              </a:rPr>
              <a:t>i</a:t>
            </a:r>
            <a:r>
              <a:rPr lang="zh-CN" altLang="en-US" sz="3200" b="1">
                <a:ea typeface="楷体_GB2312" pitchFamily="49" charset="-122"/>
              </a:rPr>
              <a:t>个元素的安放位置，因此，总的比较次数为</a:t>
            </a:r>
          </a:p>
        </p:txBody>
      </p:sp>
      <p:graphicFrame>
        <p:nvGraphicFramePr>
          <p:cNvPr id="62467" name="Object 11"/>
          <p:cNvGraphicFramePr>
            <a:graphicFrameLocks noChangeAspect="1"/>
          </p:cNvGraphicFramePr>
          <p:nvPr/>
        </p:nvGraphicFramePr>
        <p:xfrm>
          <a:off x="2195513" y="4437063"/>
          <a:ext cx="4256087" cy="1071562"/>
        </p:xfrm>
        <a:graphic>
          <a:graphicData uri="http://schemas.openxmlformats.org/presentationml/2006/ole">
            <mc:AlternateContent xmlns:mc="http://schemas.openxmlformats.org/markup-compatibility/2006">
              <mc:Choice xmlns:v="urn:schemas-microsoft-com:vml" Requires="v">
                <p:oleObj spid="_x0000_s62502" name="公式" r:id="rId3" imgW="1714500" imgH="431800" progId="Equation.3">
                  <p:embed/>
                </p:oleObj>
              </mc:Choice>
              <mc:Fallback>
                <p:oleObj name="公式" r:id="rId3" imgW="1714500" imgH="4318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437063"/>
                        <a:ext cx="4256087"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68" name="Text Box 12"/>
          <p:cNvSpPr txBox="1">
            <a:spLocks noChangeArrowheads="1"/>
          </p:cNvSpPr>
          <p:nvPr/>
        </p:nvSpPr>
        <p:spPr bwMode="auto">
          <a:xfrm>
            <a:off x="179388" y="5530850"/>
            <a:ext cx="84248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其排序速度退化到冒泡排序水平，比直接插入排序还慢，且占用栈将达到</a:t>
            </a:r>
            <a:r>
              <a:rPr lang="en-US" altLang="zh-CN" sz="3200" b="1">
                <a:ea typeface="楷体_GB2312" pitchFamily="49" charset="-122"/>
              </a:rPr>
              <a:t>O(n)</a:t>
            </a:r>
          </a:p>
        </p:txBody>
      </p:sp>
      <p:grpSp>
        <p:nvGrpSpPr>
          <p:cNvPr id="62469" name="Group 13"/>
          <p:cNvGrpSpPr>
            <a:grpSpLocks/>
          </p:cNvGrpSpPr>
          <p:nvPr/>
        </p:nvGrpSpPr>
        <p:grpSpPr bwMode="auto">
          <a:xfrm>
            <a:off x="179388" y="115888"/>
            <a:ext cx="7559675" cy="1120775"/>
            <a:chOff x="68" y="2568"/>
            <a:chExt cx="4762" cy="706"/>
          </a:xfrm>
        </p:grpSpPr>
        <p:sp>
          <p:nvSpPr>
            <p:cNvPr id="62470" name="Text Box 14"/>
            <p:cNvSpPr txBox="1">
              <a:spLocks noChangeArrowheads="1"/>
            </p:cNvSpPr>
            <p:nvPr/>
          </p:nvSpPr>
          <p:spPr bwMode="auto">
            <a:xfrm>
              <a:off x="68" y="2568"/>
              <a:ext cx="4762"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ea typeface="楷体_GB2312" pitchFamily="49" charset="-122"/>
                </a:rPr>
                <a:t>8</a:t>
              </a:r>
              <a:r>
                <a:rPr lang="zh-CN" altLang="en-US" sz="3200" b="1">
                  <a:ea typeface="楷体_GB2312" pitchFamily="49" charset="-122"/>
                </a:rPr>
                <a:t>、最大递归调用层次数与递归树高度一致，理想情况为                   。</a:t>
              </a:r>
            </a:p>
          </p:txBody>
        </p:sp>
        <p:graphicFrame>
          <p:nvGraphicFramePr>
            <p:cNvPr id="62471" name="Object 15"/>
            <p:cNvGraphicFramePr>
              <a:graphicFrameLocks noChangeAspect="1"/>
            </p:cNvGraphicFramePr>
            <p:nvPr/>
          </p:nvGraphicFramePr>
          <p:xfrm>
            <a:off x="1881" y="2931"/>
            <a:ext cx="1180" cy="343"/>
          </p:xfrm>
          <a:graphic>
            <a:graphicData uri="http://schemas.openxmlformats.org/presentationml/2006/ole">
              <mc:AlternateContent xmlns:mc="http://schemas.openxmlformats.org/markup-compatibility/2006">
                <mc:Choice xmlns:v="urn:schemas-microsoft-com:vml" Requires="v">
                  <p:oleObj spid="_x0000_s62503" name="公式" r:id="rId5" imgW="787400" imgH="228600" progId="Equation.3">
                    <p:embed/>
                  </p:oleObj>
                </mc:Choice>
                <mc:Fallback>
                  <p:oleObj name="公式" r:id="rId5" imgW="787400" imgH="2286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1" y="2931"/>
                          <a:ext cx="1180"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250825" y="288925"/>
            <a:ext cx="4103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zh-CN" altLang="en-US" sz="3200" b="1">
                <a:ea typeface="楷体_GB2312" pitchFamily="49" charset="-122"/>
              </a:rPr>
              <a:t>排序时间复杂度：</a:t>
            </a:r>
          </a:p>
        </p:txBody>
      </p:sp>
      <p:sp>
        <p:nvSpPr>
          <p:cNvPr id="8195" name="Text Box 6"/>
          <p:cNvSpPr txBox="1">
            <a:spLocks noChangeArrowheads="1"/>
          </p:cNvSpPr>
          <p:nvPr/>
        </p:nvSpPr>
        <p:spPr bwMode="auto">
          <a:xfrm>
            <a:off x="179388" y="938213"/>
            <a:ext cx="813752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zh-CN" altLang="en-US" sz="3200" b="1">
                <a:ea typeface="楷体_GB2312" pitchFamily="49" charset="-122"/>
              </a:rPr>
              <a:t>排序的时间开销是衡量算法好坏的最重要的标志。排序的时间开销可用算法执行中的</a:t>
            </a:r>
            <a:r>
              <a:rPr lang="zh-CN" altLang="en-US" sz="3200" b="1">
                <a:solidFill>
                  <a:srgbClr val="A50021"/>
                </a:solidFill>
                <a:ea typeface="楷体_GB2312" pitchFamily="49" charset="-122"/>
              </a:rPr>
              <a:t>数据比较次数</a:t>
            </a:r>
            <a:r>
              <a:rPr lang="zh-CN" altLang="en-US" sz="3200" b="1">
                <a:ea typeface="楷体_GB2312" pitchFamily="49" charset="-122"/>
              </a:rPr>
              <a:t>与</a:t>
            </a:r>
            <a:r>
              <a:rPr lang="zh-CN" altLang="en-US" sz="3200" b="1">
                <a:solidFill>
                  <a:srgbClr val="A50021"/>
                </a:solidFill>
                <a:ea typeface="楷体_GB2312" pitchFamily="49" charset="-122"/>
              </a:rPr>
              <a:t>数据移动次数</a:t>
            </a:r>
            <a:r>
              <a:rPr lang="zh-CN" altLang="en-US" sz="3200" b="1">
                <a:ea typeface="楷体_GB2312" pitchFamily="49" charset="-122"/>
              </a:rPr>
              <a:t>来衡量。</a:t>
            </a:r>
          </a:p>
        </p:txBody>
      </p:sp>
      <p:sp>
        <p:nvSpPr>
          <p:cNvPr id="8196" name="Text Box 7"/>
          <p:cNvSpPr txBox="1">
            <a:spLocks noChangeArrowheads="1"/>
          </p:cNvSpPr>
          <p:nvPr/>
        </p:nvSpPr>
        <p:spPr bwMode="auto">
          <a:xfrm>
            <a:off x="250825" y="2738438"/>
            <a:ext cx="52562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zh-CN" altLang="en-US" sz="3200" b="1">
                <a:ea typeface="楷体_GB2312" pitchFamily="49" charset="-122"/>
              </a:rPr>
              <a:t>算法运行时间的大略估算：</a:t>
            </a:r>
          </a:p>
        </p:txBody>
      </p:sp>
      <p:sp>
        <p:nvSpPr>
          <p:cNvPr id="8197" name="Text Box 10"/>
          <p:cNvSpPr txBox="1">
            <a:spLocks noChangeArrowheads="1"/>
          </p:cNvSpPr>
          <p:nvPr/>
        </p:nvSpPr>
        <p:spPr bwMode="auto">
          <a:xfrm>
            <a:off x="179388" y="3387725"/>
            <a:ext cx="85693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zh-CN" altLang="en-US" sz="3200" b="1">
                <a:ea typeface="楷体_GB2312" pitchFamily="49" charset="-122"/>
              </a:rPr>
              <a:t>一般都按平均情况进行估算。对于那些受元素序列初始排列及元素个数影响较大的，需要按最好情况和最坏情况进行估算。</a:t>
            </a:r>
          </a:p>
        </p:txBody>
      </p:sp>
    </p:spTree>
  </p:cSld>
  <p:clrMapOvr>
    <a:masterClrMapping/>
  </p:clrMapOvr>
  <p:transition>
    <p:pull dir="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Text Box 5"/>
          <p:cNvSpPr txBox="1">
            <a:spLocks noChangeArrowheads="1"/>
          </p:cNvSpPr>
          <p:nvPr/>
        </p:nvSpPr>
        <p:spPr bwMode="auto">
          <a:xfrm>
            <a:off x="304800" y="115888"/>
            <a:ext cx="851535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35000"/>
              </a:lnSpc>
            </a:pPr>
            <a:r>
              <a:rPr lang="en-US" altLang="zh-CN" sz="3200" b="1">
                <a:ea typeface="楷体_GB2312" pitchFamily="49" charset="-122"/>
              </a:rPr>
              <a:t>    </a:t>
            </a:r>
            <a:r>
              <a:rPr lang="zh-CN" altLang="en-US" sz="3200" b="1">
                <a:ea typeface="楷体_GB2312" pitchFamily="49" charset="-122"/>
              </a:rPr>
              <a:t>为避免出现这种情况，</a:t>
            </a:r>
            <a:r>
              <a:rPr lang="zh-CN" altLang="en-US" sz="3200" b="1">
                <a:solidFill>
                  <a:schemeClr val="accent2"/>
                </a:solidFill>
                <a:ea typeface="楷体_GB2312" pitchFamily="49" charset="-122"/>
              </a:rPr>
              <a:t>需在进行一次划分之前，进行“预处理”，</a:t>
            </a:r>
            <a:r>
              <a:rPr lang="zh-CN" altLang="en-US" sz="3200" b="1">
                <a:ea typeface="楷体_GB2312" pitchFamily="49" charset="-122"/>
              </a:rPr>
              <a:t>即：</a:t>
            </a:r>
          </a:p>
        </p:txBody>
      </p:sp>
      <p:sp>
        <p:nvSpPr>
          <p:cNvPr id="36873" name="Rectangle 9"/>
          <p:cNvSpPr>
            <a:spLocks noChangeArrowheads="1"/>
          </p:cNvSpPr>
          <p:nvPr/>
        </p:nvSpPr>
        <p:spPr bwMode="auto">
          <a:xfrm>
            <a:off x="179388" y="1557338"/>
            <a:ext cx="883920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lang="en-US" altLang="zh-CN" sz="3200" b="1">
                <a:ea typeface="楷体_GB2312" pitchFamily="49" charset="-122"/>
              </a:rPr>
              <a:t>   </a:t>
            </a:r>
            <a:r>
              <a:rPr lang="zh-CN" altLang="en-US" sz="3200" b="1">
                <a:ea typeface="楷体_GB2312" pitchFamily="49" charset="-122"/>
              </a:rPr>
              <a:t>先对 </a:t>
            </a:r>
            <a:r>
              <a:rPr lang="en-US" altLang="zh-CN" sz="3200" b="1">
                <a:ea typeface="楷体_GB2312" pitchFamily="49" charset="-122"/>
              </a:rPr>
              <a:t>R(s).key,  R(t).key </a:t>
            </a:r>
            <a:r>
              <a:rPr lang="zh-CN" altLang="en-US" sz="3200" b="1">
                <a:ea typeface="楷体_GB2312" pitchFamily="49" charset="-122"/>
              </a:rPr>
              <a:t>和 </a:t>
            </a:r>
            <a:r>
              <a:rPr lang="en-US" altLang="zh-CN" sz="3200" b="1">
                <a:ea typeface="楷体_GB2312" pitchFamily="49" charset="-122"/>
              </a:rPr>
              <a:t>R[</a:t>
            </a:r>
            <a:r>
              <a:rPr lang="en-US" altLang="zh-CN" sz="3200" b="1">
                <a:ea typeface="楷体_GB2312" pitchFamily="49" charset="-122"/>
                <a:sym typeface="Symbol" pitchFamily="18" charset="2"/>
              </a:rPr>
              <a:t></a:t>
            </a:r>
            <a:r>
              <a:rPr lang="en-US" altLang="zh-CN" sz="3200" b="1">
                <a:ea typeface="楷体_GB2312" pitchFamily="49" charset="-122"/>
              </a:rPr>
              <a:t>(s+t)/2</a:t>
            </a:r>
            <a:r>
              <a:rPr lang="en-US" altLang="zh-CN" sz="3200" b="1">
                <a:ea typeface="楷体_GB2312" pitchFamily="49" charset="-122"/>
                <a:sym typeface="Symbol" pitchFamily="18" charset="2"/>
              </a:rPr>
              <a:t>]</a:t>
            </a:r>
            <a:r>
              <a:rPr lang="en-US" altLang="zh-CN" sz="3200" b="1">
                <a:ea typeface="楷体_GB2312" pitchFamily="49" charset="-122"/>
              </a:rPr>
              <a:t>.key</a:t>
            </a:r>
            <a:r>
              <a:rPr lang="zh-CN" altLang="en-US" sz="3200" b="1">
                <a:ea typeface="楷体_GB2312" pitchFamily="49" charset="-122"/>
              </a:rPr>
              <a:t>，进行相互比较，然后</a:t>
            </a:r>
            <a:r>
              <a:rPr lang="zh-CN" altLang="en-US" sz="3200" b="1">
                <a:solidFill>
                  <a:schemeClr val="accent2"/>
                </a:solidFill>
                <a:ea typeface="楷体_GB2312" pitchFamily="49" charset="-122"/>
              </a:rPr>
              <a:t>取</a:t>
            </a:r>
            <a:r>
              <a:rPr lang="zh-CN" altLang="en-US" sz="3200" b="1">
                <a:ea typeface="楷体_GB2312" pitchFamily="49" charset="-122"/>
              </a:rPr>
              <a:t>关键字居   </a:t>
            </a:r>
            <a:r>
              <a:rPr lang="zh-CN" altLang="en-US" sz="3200" b="1">
                <a:solidFill>
                  <a:schemeClr val="accent2"/>
                </a:solidFill>
                <a:ea typeface="楷体_GB2312" pitchFamily="49" charset="-122"/>
              </a:rPr>
              <a:t>“三者之中”</a:t>
            </a:r>
            <a:r>
              <a:rPr lang="zh-CN" altLang="en-US" sz="3200" b="1">
                <a:ea typeface="楷体_GB2312" pitchFamily="49" charset="-122"/>
              </a:rPr>
              <a:t>的记录</a:t>
            </a:r>
            <a:r>
              <a:rPr lang="zh-CN" altLang="en-US" sz="3200" b="1">
                <a:solidFill>
                  <a:schemeClr val="accent2"/>
                </a:solidFill>
                <a:ea typeface="楷体_GB2312" pitchFamily="49" charset="-122"/>
              </a:rPr>
              <a:t>为枢轴</a:t>
            </a:r>
            <a:r>
              <a:rPr lang="zh-CN" altLang="en-US" sz="3200" b="1">
                <a:ea typeface="楷体_GB2312" pitchFamily="49" charset="-122"/>
              </a:rPr>
              <a:t>记录。</a:t>
            </a:r>
          </a:p>
        </p:txBody>
      </p:sp>
      <p:sp>
        <p:nvSpPr>
          <p:cNvPr id="36875" name="Text Box 11"/>
          <p:cNvSpPr txBox="1">
            <a:spLocks noChangeArrowheads="1"/>
          </p:cNvSpPr>
          <p:nvPr/>
        </p:nvSpPr>
        <p:spPr bwMode="auto">
          <a:xfrm>
            <a:off x="107950" y="3797300"/>
            <a:ext cx="87122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ea typeface="楷体_GB2312" pitchFamily="49" charset="-122"/>
              </a:rPr>
              <a:t>10</a:t>
            </a:r>
            <a:r>
              <a:rPr lang="zh-CN" altLang="en-US" sz="3200" b="1">
                <a:ea typeface="楷体_GB2312" pitchFamily="49" charset="-122"/>
              </a:rPr>
              <a:t>、对</a:t>
            </a:r>
            <a:r>
              <a:rPr lang="en-US" altLang="zh-CN" sz="3200" b="1">
                <a:ea typeface="楷体_GB2312" pitchFamily="49" charset="-122"/>
              </a:rPr>
              <a:t>n</a:t>
            </a:r>
            <a:r>
              <a:rPr lang="zh-CN" altLang="en-US" sz="3200" b="1">
                <a:ea typeface="楷体_GB2312" pitchFamily="49" charset="-122"/>
              </a:rPr>
              <a:t>较大的平均情况而言，快速排序是“快速”的，但是当</a:t>
            </a:r>
            <a:r>
              <a:rPr lang="en-US" altLang="zh-CN" sz="3200" b="1">
                <a:ea typeface="楷体_GB2312" pitchFamily="49" charset="-122"/>
              </a:rPr>
              <a:t>n</a:t>
            </a:r>
            <a:r>
              <a:rPr lang="zh-CN" altLang="en-US" sz="3200" b="1">
                <a:ea typeface="楷体_GB2312" pitchFamily="49" charset="-122"/>
              </a:rPr>
              <a:t>很小时，可以用直接插入排序方法。</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36873"/>
                                        </p:tgtEl>
                                        <p:attrNameLst>
                                          <p:attrName>style.visibility</p:attrName>
                                        </p:attrNameLst>
                                      </p:cBhvr>
                                      <p:to>
                                        <p:strVal val="visible"/>
                                      </p:to>
                                    </p:set>
                                    <p:animEffect transition="in" filter="wipe(left)">
                                      <p:cBhvr>
                                        <p:cTn id="7" dur="300"/>
                                        <p:tgtEl>
                                          <p:spTgt spid="368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75"/>
                                        </p:tgtEl>
                                        <p:attrNameLst>
                                          <p:attrName>style.visibility</p:attrName>
                                        </p:attrNameLst>
                                      </p:cBhvr>
                                      <p:to>
                                        <p:strVal val="visible"/>
                                      </p:to>
                                    </p:set>
                                    <p:animEffect transition="in" filter="wipe(left)">
                                      <p:cBhvr>
                                        <p:cTn id="12" dur="500"/>
                                        <p:tgtEl>
                                          <p:spTgt spid="36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3" grpId="0" autoUpdateAnimBg="0"/>
      <p:bldP spid="3687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2555875" y="188913"/>
            <a:ext cx="3552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chemeClr val="tx2"/>
                </a:solidFill>
                <a:ea typeface="楷体_GB2312" pitchFamily="49" charset="-122"/>
              </a:rPr>
              <a:t>10.4     </a:t>
            </a:r>
            <a:r>
              <a:rPr lang="zh-CN" altLang="en-US" sz="3600" b="1">
                <a:solidFill>
                  <a:schemeClr val="tx2"/>
                </a:solidFill>
                <a:ea typeface="楷体_GB2312" pitchFamily="49" charset="-122"/>
              </a:rPr>
              <a:t>选择排序</a:t>
            </a:r>
          </a:p>
        </p:txBody>
      </p:sp>
      <p:sp>
        <p:nvSpPr>
          <p:cNvPr id="87050" name="Text Box 10"/>
          <p:cNvSpPr txBox="1">
            <a:spLocks noChangeArrowheads="1"/>
          </p:cNvSpPr>
          <p:nvPr/>
        </p:nvSpPr>
        <p:spPr bwMode="auto">
          <a:xfrm>
            <a:off x="304800" y="836613"/>
            <a:ext cx="23225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基本思想：</a:t>
            </a:r>
          </a:p>
        </p:txBody>
      </p:sp>
      <p:sp>
        <p:nvSpPr>
          <p:cNvPr id="87051" name="Text Box 11"/>
          <p:cNvSpPr txBox="1">
            <a:spLocks noChangeArrowheads="1"/>
          </p:cNvSpPr>
          <p:nvPr/>
        </p:nvSpPr>
        <p:spPr bwMode="auto">
          <a:xfrm>
            <a:off x="304800" y="1628775"/>
            <a:ext cx="851535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35000"/>
              </a:lnSpc>
            </a:pPr>
            <a:r>
              <a:rPr lang="zh-CN" altLang="en-US" sz="3200" b="1">
                <a:ea typeface="楷体_GB2312" pitchFamily="49" charset="-122"/>
              </a:rPr>
              <a:t>每一趟在</a:t>
            </a:r>
            <a:r>
              <a:rPr lang="en-US" altLang="zh-CN" sz="3200" b="1">
                <a:ea typeface="楷体_GB2312" pitchFamily="49" charset="-122"/>
              </a:rPr>
              <a:t>n-i+1(i=1,2,…,n-1)</a:t>
            </a:r>
            <a:r>
              <a:rPr lang="zh-CN" altLang="en-US" sz="3200" b="1">
                <a:ea typeface="楷体_GB2312" pitchFamily="49" charset="-122"/>
              </a:rPr>
              <a:t>个记录中选取关键字最小的记录，并将它与第</a:t>
            </a:r>
            <a:r>
              <a:rPr lang="en-US" altLang="zh-CN" sz="3200" b="1">
                <a:ea typeface="楷体_GB2312" pitchFamily="49" charset="-122"/>
              </a:rPr>
              <a:t>i</a:t>
            </a:r>
            <a:r>
              <a:rPr lang="zh-CN" altLang="en-US" sz="3200" b="1">
                <a:ea typeface="楷体_GB2312" pitchFamily="49" charset="-122"/>
              </a:rPr>
              <a:t>个记录交换，从而作为有序序列中第</a:t>
            </a:r>
            <a:r>
              <a:rPr lang="en-US" altLang="zh-CN" sz="3200" b="1">
                <a:ea typeface="楷体_GB2312" pitchFamily="49" charset="-122"/>
              </a:rPr>
              <a:t>i</a:t>
            </a:r>
            <a:r>
              <a:rPr lang="zh-CN" altLang="en-US" sz="3200" b="1">
                <a:ea typeface="楷体_GB2312" pitchFamily="49" charset="-122"/>
              </a:rPr>
              <a:t>个记录。</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blinds(vertical)">
                                      <p:cBhvr>
                                        <p:cTn id="7" dur="500"/>
                                        <p:tgtEl>
                                          <p:spTgt spid="87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7050"/>
                                        </p:tgtEl>
                                        <p:attrNameLst>
                                          <p:attrName>style.visibility</p:attrName>
                                        </p:attrNameLst>
                                      </p:cBhvr>
                                      <p:to>
                                        <p:strVal val="visible"/>
                                      </p:to>
                                    </p:set>
                                    <p:animEffect transition="in" filter="strips(downRight)">
                                      <p:cBhvr>
                                        <p:cTn id="12" dur="500"/>
                                        <p:tgtEl>
                                          <p:spTgt spid="870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7051"/>
                                        </p:tgtEl>
                                        <p:attrNameLst>
                                          <p:attrName>style.visibility</p:attrName>
                                        </p:attrNameLst>
                                      </p:cBhvr>
                                      <p:to>
                                        <p:strVal val="visible"/>
                                      </p:to>
                                    </p:set>
                                    <p:animEffect transition="in" filter="strips(downRight)">
                                      <p:cBhvr>
                                        <p:cTn id="17" dur="500"/>
                                        <p:tgtEl>
                                          <p:spTgt spid="87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utoUpdateAnimBg="0"/>
      <p:bldP spid="87050" grpId="0" autoUpdateAnimBg="0"/>
      <p:bldP spid="87051"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179388" y="188913"/>
            <a:ext cx="3448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一、简单选择排序</a:t>
            </a:r>
          </a:p>
        </p:txBody>
      </p:sp>
      <p:sp>
        <p:nvSpPr>
          <p:cNvPr id="38916" name="Text Box 4"/>
          <p:cNvSpPr txBox="1">
            <a:spLocks noChangeArrowheads="1"/>
          </p:cNvSpPr>
          <p:nvPr/>
        </p:nvSpPr>
        <p:spPr bwMode="auto">
          <a:xfrm>
            <a:off x="273050" y="1052513"/>
            <a:ext cx="79359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假设排序过程中，待排记录序列的状态为：</a:t>
            </a:r>
          </a:p>
        </p:txBody>
      </p:sp>
      <p:sp>
        <p:nvSpPr>
          <p:cNvPr id="38917" name="Rectangle 5" descr="60%"/>
          <p:cNvSpPr>
            <a:spLocks noChangeArrowheads="1"/>
          </p:cNvSpPr>
          <p:nvPr/>
        </p:nvSpPr>
        <p:spPr bwMode="auto">
          <a:xfrm>
            <a:off x="654050" y="2133600"/>
            <a:ext cx="3613150" cy="685800"/>
          </a:xfrm>
          <a:prstGeom prst="rect">
            <a:avLst/>
          </a:prstGeom>
          <a:pattFill prst="pct60">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600"/>
              <a:t>有序序列</a:t>
            </a:r>
            <a:r>
              <a:rPr lang="en-US" altLang="zh-CN" sz="3600"/>
              <a:t>R[1..i-1]</a:t>
            </a:r>
          </a:p>
        </p:txBody>
      </p:sp>
      <p:sp>
        <p:nvSpPr>
          <p:cNvPr id="38918" name="Rectangle 6" descr="棚架"/>
          <p:cNvSpPr>
            <a:spLocks noChangeArrowheads="1"/>
          </p:cNvSpPr>
          <p:nvPr/>
        </p:nvSpPr>
        <p:spPr bwMode="auto">
          <a:xfrm>
            <a:off x="4267200" y="2133600"/>
            <a:ext cx="3854450" cy="685800"/>
          </a:xfrm>
          <a:prstGeom prst="rect">
            <a:avLst/>
          </a:prstGeom>
          <a:pattFill prst="trellis">
            <a:fgClr>
              <a:srgbClr val="CCFFFF"/>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600"/>
              <a:t>无序序列 </a:t>
            </a:r>
            <a:r>
              <a:rPr lang="en-US" altLang="zh-CN" sz="3600"/>
              <a:t>R[i..n]</a:t>
            </a:r>
          </a:p>
        </p:txBody>
      </p:sp>
      <p:sp>
        <p:nvSpPr>
          <p:cNvPr id="38922" name="Text Box 10"/>
          <p:cNvSpPr txBox="1">
            <a:spLocks noChangeArrowheads="1"/>
          </p:cNvSpPr>
          <p:nvPr/>
        </p:nvSpPr>
        <p:spPr bwMode="auto">
          <a:xfrm>
            <a:off x="1019175" y="3505200"/>
            <a:ext cx="3095625"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05000"/>
              </a:lnSpc>
            </a:pPr>
            <a:r>
              <a:rPr lang="en-US" altLang="zh-CN" sz="3600">
                <a:solidFill>
                  <a:srgbClr val="800000"/>
                </a:solidFill>
              </a:rPr>
              <a:t>  </a:t>
            </a:r>
            <a:r>
              <a:rPr lang="zh-CN" altLang="en-US" sz="3600">
                <a:solidFill>
                  <a:srgbClr val="800000"/>
                </a:solidFill>
              </a:rPr>
              <a:t>第 </a:t>
            </a:r>
            <a:r>
              <a:rPr lang="en-US" altLang="zh-CN" sz="3600">
                <a:solidFill>
                  <a:srgbClr val="800000"/>
                </a:solidFill>
              </a:rPr>
              <a:t>i </a:t>
            </a:r>
            <a:r>
              <a:rPr lang="zh-CN" altLang="en-US" sz="3600">
                <a:solidFill>
                  <a:srgbClr val="800000"/>
                </a:solidFill>
              </a:rPr>
              <a:t>趟</a:t>
            </a:r>
          </a:p>
          <a:p>
            <a:pPr eaLnBrk="1" hangingPunct="1">
              <a:lnSpc>
                <a:spcPct val="105000"/>
              </a:lnSpc>
            </a:pPr>
            <a:r>
              <a:rPr lang="zh-CN" altLang="en-US" sz="3600">
                <a:solidFill>
                  <a:srgbClr val="800000"/>
                </a:solidFill>
              </a:rPr>
              <a:t>简单选择排序</a:t>
            </a:r>
            <a:endParaRPr lang="zh-CN" altLang="en-US" sz="3600"/>
          </a:p>
        </p:txBody>
      </p:sp>
      <p:sp>
        <p:nvSpPr>
          <p:cNvPr id="38923" name="Text Box 11"/>
          <p:cNvSpPr txBox="1">
            <a:spLocks noChangeArrowheads="1"/>
          </p:cNvSpPr>
          <p:nvPr/>
        </p:nvSpPr>
        <p:spPr bwMode="auto">
          <a:xfrm>
            <a:off x="4419600" y="2895600"/>
            <a:ext cx="35052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lnSpc>
                <a:spcPct val="105000"/>
              </a:lnSpc>
            </a:pPr>
            <a:r>
              <a:rPr lang="zh-CN" altLang="en-US" sz="3200">
                <a:solidFill>
                  <a:srgbClr val="0000FF"/>
                </a:solidFill>
              </a:rPr>
              <a:t>从中选出</a:t>
            </a:r>
          </a:p>
          <a:p>
            <a:pPr eaLnBrk="1" hangingPunct="1">
              <a:lnSpc>
                <a:spcPct val="105000"/>
              </a:lnSpc>
            </a:pPr>
            <a:r>
              <a:rPr lang="zh-CN" altLang="en-US" sz="3200">
                <a:solidFill>
                  <a:srgbClr val="0000FF"/>
                </a:solidFill>
              </a:rPr>
              <a:t>关键字最小的记录</a:t>
            </a:r>
            <a:endParaRPr lang="zh-CN" altLang="en-US"/>
          </a:p>
        </p:txBody>
      </p:sp>
      <p:sp>
        <p:nvSpPr>
          <p:cNvPr id="38924" name="AutoShape 12"/>
          <p:cNvSpPr>
            <a:spLocks noChangeArrowheads="1"/>
          </p:cNvSpPr>
          <p:nvPr/>
        </p:nvSpPr>
        <p:spPr bwMode="auto">
          <a:xfrm>
            <a:off x="4267200" y="2819400"/>
            <a:ext cx="3810000" cy="1981200"/>
          </a:xfrm>
          <a:prstGeom prst="downArrowCallout">
            <a:avLst>
              <a:gd name="adj1" fmla="val 26923"/>
              <a:gd name="adj2" fmla="val 48157"/>
              <a:gd name="adj3" fmla="val 14861"/>
              <a:gd name="adj4" fmla="val 67949"/>
            </a:avLst>
          </a:prstGeom>
          <a:noFill/>
          <a:ln w="9525">
            <a:solidFill>
              <a:srgbClr val="0099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5" name="Rectangle 13" descr="60%"/>
          <p:cNvSpPr>
            <a:spLocks noChangeArrowheads="1"/>
          </p:cNvSpPr>
          <p:nvPr/>
        </p:nvSpPr>
        <p:spPr bwMode="auto">
          <a:xfrm>
            <a:off x="609600" y="5715000"/>
            <a:ext cx="4114800" cy="685800"/>
          </a:xfrm>
          <a:prstGeom prst="rect">
            <a:avLst/>
          </a:prstGeom>
          <a:pattFill prst="pct60">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600"/>
              <a:t>有序序列</a:t>
            </a:r>
            <a:r>
              <a:rPr lang="en-US" altLang="zh-CN" sz="3600"/>
              <a:t>R[1..i]</a:t>
            </a:r>
          </a:p>
        </p:txBody>
      </p:sp>
      <p:sp>
        <p:nvSpPr>
          <p:cNvPr id="38926" name="Rectangle 14" descr="棚架"/>
          <p:cNvSpPr>
            <a:spLocks noChangeArrowheads="1"/>
          </p:cNvSpPr>
          <p:nvPr/>
        </p:nvSpPr>
        <p:spPr bwMode="auto">
          <a:xfrm>
            <a:off x="4724400" y="5715000"/>
            <a:ext cx="3733800" cy="685800"/>
          </a:xfrm>
          <a:prstGeom prst="rect">
            <a:avLst/>
          </a:prstGeom>
          <a:pattFill prst="trellis">
            <a:fgClr>
              <a:srgbClr val="CCFFFF"/>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a:t>无序序列 </a:t>
            </a:r>
            <a:r>
              <a:rPr lang="en-US" altLang="zh-CN" sz="3200"/>
              <a:t>R[i+1..n]</a:t>
            </a:r>
            <a:endParaRPr lang="en-US" altLang="zh-CN" sz="3600"/>
          </a:p>
        </p:txBody>
      </p:sp>
      <p:sp>
        <p:nvSpPr>
          <p:cNvPr id="38935" name="Line 23"/>
          <p:cNvSpPr>
            <a:spLocks noChangeShapeType="1"/>
          </p:cNvSpPr>
          <p:nvPr/>
        </p:nvSpPr>
        <p:spPr bwMode="auto">
          <a:xfrm flipH="1">
            <a:off x="4495800" y="4800600"/>
            <a:ext cx="1676400" cy="914400"/>
          </a:xfrm>
          <a:prstGeom prst="line">
            <a:avLst/>
          </a:prstGeom>
          <a:noFill/>
          <a:ln w="38100">
            <a:solidFill>
              <a:srgbClr val="990000"/>
            </a:solidFill>
            <a:round/>
            <a:headEnd/>
            <a:tailEnd type="diamond"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6" name="Line 24"/>
          <p:cNvSpPr>
            <a:spLocks noChangeShapeType="1"/>
          </p:cNvSpPr>
          <p:nvPr/>
        </p:nvSpPr>
        <p:spPr bwMode="auto">
          <a:xfrm>
            <a:off x="4267200" y="4191000"/>
            <a:ext cx="0" cy="2209800"/>
          </a:xfrm>
          <a:prstGeom prst="line">
            <a:avLst/>
          </a:prstGeom>
          <a:noFill/>
          <a:ln w="38100">
            <a:solidFill>
              <a:srgbClr val="0099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wipe(left)">
                                      <p:cBhvr>
                                        <p:cTn id="12" dur="500"/>
                                        <p:tgtEl>
                                          <p:spTgt spid="38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7"/>
                                        </p:tgtEl>
                                        <p:attrNameLst>
                                          <p:attrName>style.visibility</p:attrName>
                                        </p:attrNameLst>
                                      </p:cBhvr>
                                      <p:to>
                                        <p:strVal val="visible"/>
                                      </p:to>
                                    </p:set>
                                    <p:animEffect transition="in" filter="wipe(left)">
                                      <p:cBhvr>
                                        <p:cTn id="17" dur="500"/>
                                        <p:tgtEl>
                                          <p:spTgt spid="38917"/>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8918"/>
                                        </p:tgtEl>
                                        <p:attrNameLst>
                                          <p:attrName>style.visibility</p:attrName>
                                        </p:attrNameLst>
                                      </p:cBhvr>
                                      <p:to>
                                        <p:strVal val="visible"/>
                                      </p:to>
                                    </p:set>
                                    <p:animEffect transition="in" filter="wipe(left)">
                                      <p:cBhvr>
                                        <p:cTn id="21" dur="500"/>
                                        <p:tgtEl>
                                          <p:spTgt spid="389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9" fill="hold" grpId="0" nodeType="clickEffect">
                                  <p:stCondLst>
                                    <p:cond delay="0"/>
                                  </p:stCondLst>
                                  <p:childTnLst>
                                    <p:set>
                                      <p:cBhvr>
                                        <p:cTn id="25" dur="1" fill="hold">
                                          <p:stCondLst>
                                            <p:cond delay="0"/>
                                          </p:stCondLst>
                                        </p:cTn>
                                        <p:tgtEl>
                                          <p:spTgt spid="38922"/>
                                        </p:tgtEl>
                                        <p:attrNameLst>
                                          <p:attrName>style.visibility</p:attrName>
                                        </p:attrNameLst>
                                      </p:cBhvr>
                                      <p:to>
                                        <p:strVal val="visible"/>
                                      </p:to>
                                    </p:set>
                                    <p:animEffect transition="in" filter="strips(upLeft)">
                                      <p:cBhvr>
                                        <p:cTn id="26" dur="500"/>
                                        <p:tgtEl>
                                          <p:spTgt spid="389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38924"/>
                                        </p:tgtEl>
                                        <p:attrNameLst>
                                          <p:attrName>style.visibility</p:attrName>
                                        </p:attrNameLst>
                                      </p:cBhvr>
                                      <p:to>
                                        <p:strVal val="visible"/>
                                      </p:to>
                                    </p:set>
                                    <p:anim calcmode="lin" valueType="num">
                                      <p:cBhvr>
                                        <p:cTn id="31" dur="500" fill="hold"/>
                                        <p:tgtEl>
                                          <p:spTgt spid="38924"/>
                                        </p:tgtEl>
                                        <p:attrNameLst>
                                          <p:attrName>ppt_x</p:attrName>
                                        </p:attrNameLst>
                                      </p:cBhvr>
                                      <p:tavLst>
                                        <p:tav tm="0">
                                          <p:val>
                                            <p:strVal val="#ppt_x"/>
                                          </p:val>
                                        </p:tav>
                                        <p:tav tm="100000">
                                          <p:val>
                                            <p:strVal val="#ppt_x"/>
                                          </p:val>
                                        </p:tav>
                                      </p:tavLst>
                                    </p:anim>
                                    <p:anim calcmode="lin" valueType="num">
                                      <p:cBhvr>
                                        <p:cTn id="32" dur="500" fill="hold"/>
                                        <p:tgtEl>
                                          <p:spTgt spid="38924"/>
                                        </p:tgtEl>
                                        <p:attrNameLst>
                                          <p:attrName>ppt_y</p:attrName>
                                        </p:attrNameLst>
                                      </p:cBhvr>
                                      <p:tavLst>
                                        <p:tav tm="0">
                                          <p:val>
                                            <p:strVal val="#ppt_y-#ppt_h/2"/>
                                          </p:val>
                                        </p:tav>
                                        <p:tav tm="100000">
                                          <p:val>
                                            <p:strVal val="#ppt_y"/>
                                          </p:val>
                                        </p:tav>
                                      </p:tavLst>
                                    </p:anim>
                                    <p:anim calcmode="lin" valueType="num">
                                      <p:cBhvr>
                                        <p:cTn id="33" dur="500" fill="hold"/>
                                        <p:tgtEl>
                                          <p:spTgt spid="38924"/>
                                        </p:tgtEl>
                                        <p:attrNameLst>
                                          <p:attrName>ppt_w</p:attrName>
                                        </p:attrNameLst>
                                      </p:cBhvr>
                                      <p:tavLst>
                                        <p:tav tm="0">
                                          <p:val>
                                            <p:strVal val="#ppt_w"/>
                                          </p:val>
                                        </p:tav>
                                        <p:tav tm="100000">
                                          <p:val>
                                            <p:strVal val="#ppt_w"/>
                                          </p:val>
                                        </p:tav>
                                      </p:tavLst>
                                    </p:anim>
                                    <p:anim calcmode="lin" valueType="num">
                                      <p:cBhvr>
                                        <p:cTn id="34" dur="500" fill="hold"/>
                                        <p:tgtEl>
                                          <p:spTgt spid="38924"/>
                                        </p:tgtEl>
                                        <p:attrNameLst>
                                          <p:attrName>ppt_h</p:attrName>
                                        </p:attrNameLst>
                                      </p:cBhvr>
                                      <p:tavLst>
                                        <p:tav tm="0">
                                          <p:val>
                                            <p:fltVal val="0"/>
                                          </p:val>
                                        </p:tav>
                                        <p:tav tm="100000">
                                          <p:val>
                                            <p:strVal val="#ppt_h"/>
                                          </p:val>
                                        </p:tav>
                                      </p:tavLst>
                                    </p:anim>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38923"/>
                                        </p:tgtEl>
                                        <p:attrNameLst>
                                          <p:attrName>style.visibility</p:attrName>
                                        </p:attrNameLst>
                                      </p:cBhvr>
                                      <p:to>
                                        <p:strVal val="visible"/>
                                      </p:to>
                                    </p:set>
                                    <p:animEffect transition="in" filter="dissolve">
                                      <p:cBhvr>
                                        <p:cTn id="38" dur="500"/>
                                        <p:tgtEl>
                                          <p:spTgt spid="38923"/>
                                        </p:tgtEl>
                                      </p:cBhvr>
                                    </p:animEffect>
                                  </p:childTnLst>
                                </p:cTn>
                              </p:par>
                            </p:childTnLst>
                          </p:cTn>
                        </p:par>
                        <p:par>
                          <p:cTn id="39" fill="hold" nodeType="afterGroup">
                            <p:stCondLst>
                              <p:cond delay="1000"/>
                            </p:stCondLst>
                            <p:childTnLst>
                              <p:par>
                                <p:cTn id="40" presetID="22" presetClass="entr" presetSubtype="1" fill="hold" grpId="0" nodeType="afterEffect">
                                  <p:stCondLst>
                                    <p:cond delay="0"/>
                                  </p:stCondLst>
                                  <p:childTnLst>
                                    <p:set>
                                      <p:cBhvr>
                                        <p:cTn id="41" dur="1" fill="hold">
                                          <p:stCondLst>
                                            <p:cond delay="0"/>
                                          </p:stCondLst>
                                        </p:cTn>
                                        <p:tgtEl>
                                          <p:spTgt spid="38935"/>
                                        </p:tgtEl>
                                        <p:attrNameLst>
                                          <p:attrName>style.visibility</p:attrName>
                                        </p:attrNameLst>
                                      </p:cBhvr>
                                      <p:to>
                                        <p:strVal val="visible"/>
                                      </p:to>
                                    </p:set>
                                    <p:animEffect transition="in" filter="wipe(up)">
                                      <p:cBhvr>
                                        <p:cTn id="42" dur="500"/>
                                        <p:tgtEl>
                                          <p:spTgt spid="389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8925"/>
                                        </p:tgtEl>
                                        <p:attrNameLst>
                                          <p:attrName>style.visibility</p:attrName>
                                        </p:attrNameLst>
                                      </p:cBhvr>
                                      <p:to>
                                        <p:strVal val="visible"/>
                                      </p:to>
                                    </p:set>
                                    <p:animEffect transition="in" filter="wipe(left)">
                                      <p:cBhvr>
                                        <p:cTn id="47" dur="500"/>
                                        <p:tgtEl>
                                          <p:spTgt spid="38925"/>
                                        </p:tgtEl>
                                      </p:cBhvr>
                                    </p:animEffect>
                                  </p:childTnLst>
                                </p:cTn>
                              </p:par>
                            </p:childTnLst>
                          </p:cTn>
                        </p:par>
                        <p:par>
                          <p:cTn id="48" fill="hold" nodeType="afterGroup">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38926"/>
                                        </p:tgtEl>
                                        <p:attrNameLst>
                                          <p:attrName>style.visibility</p:attrName>
                                        </p:attrNameLst>
                                      </p:cBhvr>
                                      <p:to>
                                        <p:strVal val="visible"/>
                                      </p:to>
                                    </p:set>
                                    <p:animEffect transition="in" filter="wipe(left)">
                                      <p:cBhvr>
                                        <p:cTn id="51" dur="500"/>
                                        <p:tgtEl>
                                          <p:spTgt spid="38926"/>
                                        </p:tgtEl>
                                      </p:cBhvr>
                                    </p:animEffect>
                                  </p:childTnLst>
                                </p:cTn>
                              </p:par>
                            </p:childTnLst>
                          </p:cTn>
                        </p:par>
                        <p:par>
                          <p:cTn id="52" fill="hold" nodeType="afterGroup">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38936"/>
                                        </p:tgtEl>
                                        <p:attrNameLst>
                                          <p:attrName>style.visibility</p:attrName>
                                        </p:attrNameLst>
                                      </p:cBhvr>
                                      <p:to>
                                        <p:strVal val="visible"/>
                                      </p:to>
                                    </p:set>
                                    <p:animEffect transition="in" filter="wipe(up)">
                                      <p:cBhvr>
                                        <p:cTn id="55" dur="500"/>
                                        <p:tgtEl>
                                          <p:spTgt spid="38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16" grpId="0" autoUpdateAnimBg="0"/>
      <p:bldP spid="38917" grpId="0" animBg="1" autoUpdateAnimBg="0"/>
      <p:bldP spid="38918" grpId="0" animBg="1" autoUpdateAnimBg="0"/>
      <p:bldP spid="38922" grpId="0" autoUpdateAnimBg="0"/>
      <p:bldP spid="38923" grpId="0" autoUpdateAnimBg="0"/>
      <p:bldP spid="38924" grpId="0" animBg="1"/>
      <p:bldP spid="38925" grpId="0" animBg="1" autoUpdateAnimBg="0"/>
      <p:bldP spid="38926" grpId="0" animBg="1" autoUpdateAnimBg="0"/>
      <p:bldP spid="38935" grpId="0" animBg="1"/>
      <p:bldP spid="3893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4"/>
          <p:cNvSpPr txBox="1">
            <a:spLocks noChangeArrowheads="1"/>
          </p:cNvSpPr>
          <p:nvPr/>
        </p:nvSpPr>
        <p:spPr bwMode="auto">
          <a:xfrm>
            <a:off x="34925" y="1125538"/>
            <a:ext cx="8964613" cy="471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10000"/>
              </a:lnSpc>
            </a:pPr>
            <a:r>
              <a:rPr lang="en-US" altLang="zh-CN" sz="3200" b="1"/>
              <a:t>void</a:t>
            </a:r>
            <a:r>
              <a:rPr lang="en-US" altLang="zh-CN" sz="3200"/>
              <a:t> SelectSort (Sqlist &amp;L) </a:t>
            </a:r>
            <a:r>
              <a:rPr lang="en-US" altLang="zh-CN" sz="3200" b="1"/>
              <a:t>{</a:t>
            </a:r>
            <a:r>
              <a:rPr lang="en-US" altLang="zh-CN"/>
              <a:t>// </a:t>
            </a:r>
            <a:r>
              <a:rPr lang="zh-CN" altLang="en-US"/>
              <a:t>对顺序表</a:t>
            </a:r>
            <a:r>
              <a:rPr lang="en-US" altLang="zh-CN"/>
              <a:t>L</a:t>
            </a:r>
            <a:r>
              <a:rPr lang="zh-CN" altLang="en-US"/>
              <a:t>作简单选择排序</a:t>
            </a:r>
          </a:p>
          <a:p>
            <a:pPr eaLnBrk="1" hangingPunct="1">
              <a:lnSpc>
                <a:spcPct val="110000"/>
              </a:lnSpc>
            </a:pPr>
            <a:r>
              <a:rPr lang="zh-CN" altLang="en-US" sz="3200"/>
              <a:t>  </a:t>
            </a:r>
            <a:r>
              <a:rPr lang="en-US" altLang="zh-CN" sz="3200" b="1"/>
              <a:t>for</a:t>
            </a:r>
            <a:r>
              <a:rPr lang="en-US" altLang="zh-CN" sz="3200"/>
              <a:t> (i=1; i&lt;L.length; </a:t>
            </a:r>
            <a:r>
              <a:rPr lang="en-US" altLang="zh-CN" sz="3200" b="1"/>
              <a:t>++</a:t>
            </a:r>
            <a:r>
              <a:rPr lang="en-US" altLang="zh-CN" sz="3200"/>
              <a:t>i) </a:t>
            </a:r>
            <a:r>
              <a:rPr lang="en-US" altLang="zh-CN" sz="3200" b="1"/>
              <a:t>{ </a:t>
            </a:r>
            <a:r>
              <a:rPr lang="en-US" altLang="zh-CN" sz="2000"/>
              <a:t>// </a:t>
            </a:r>
            <a:r>
              <a:rPr lang="zh-CN" altLang="en-US" sz="2000"/>
              <a:t>选择第 </a:t>
            </a:r>
            <a:r>
              <a:rPr lang="en-US" altLang="zh-CN" sz="2000"/>
              <a:t>i </a:t>
            </a:r>
            <a:r>
              <a:rPr lang="zh-CN" altLang="en-US" sz="2000"/>
              <a:t>小的记录，并交换到位</a:t>
            </a:r>
          </a:p>
          <a:p>
            <a:pPr eaLnBrk="1" hangingPunct="1">
              <a:lnSpc>
                <a:spcPct val="110000"/>
              </a:lnSpc>
            </a:pPr>
            <a:endParaRPr lang="zh-CN" altLang="en-US" sz="2000"/>
          </a:p>
          <a:p>
            <a:pPr eaLnBrk="1" hangingPunct="1">
              <a:lnSpc>
                <a:spcPct val="110000"/>
              </a:lnSpc>
            </a:pPr>
            <a:endParaRPr lang="zh-CN" altLang="en-US" sz="3200"/>
          </a:p>
          <a:p>
            <a:pPr eaLnBrk="1" hangingPunct="1">
              <a:lnSpc>
                <a:spcPct val="110000"/>
              </a:lnSpc>
            </a:pPr>
            <a:endParaRPr lang="zh-CN" altLang="en-US" sz="3200"/>
          </a:p>
          <a:p>
            <a:pPr eaLnBrk="1" hangingPunct="1">
              <a:lnSpc>
                <a:spcPct val="110000"/>
              </a:lnSpc>
            </a:pPr>
            <a:endParaRPr lang="zh-CN" altLang="en-US" sz="3200"/>
          </a:p>
          <a:p>
            <a:pPr eaLnBrk="1" hangingPunct="1">
              <a:lnSpc>
                <a:spcPct val="110000"/>
              </a:lnSpc>
            </a:pPr>
            <a:r>
              <a:rPr lang="zh-CN" altLang="en-US" sz="3200"/>
              <a:t>  </a:t>
            </a:r>
          </a:p>
          <a:p>
            <a:pPr eaLnBrk="1" hangingPunct="1">
              <a:lnSpc>
                <a:spcPct val="110000"/>
              </a:lnSpc>
            </a:pPr>
            <a:r>
              <a:rPr lang="zh-CN" altLang="en-US" sz="3200" b="1"/>
              <a:t>   </a:t>
            </a:r>
            <a:r>
              <a:rPr lang="en-US" altLang="zh-CN" sz="3200" b="1"/>
              <a:t>}//for</a:t>
            </a:r>
          </a:p>
          <a:p>
            <a:pPr eaLnBrk="1" hangingPunct="1">
              <a:lnSpc>
                <a:spcPct val="110000"/>
              </a:lnSpc>
            </a:pPr>
            <a:r>
              <a:rPr lang="en-US" altLang="zh-CN" sz="3200" b="1"/>
              <a:t>}</a:t>
            </a:r>
            <a:r>
              <a:rPr lang="en-US" altLang="zh-CN" sz="3200"/>
              <a:t> // SelectSort</a:t>
            </a:r>
          </a:p>
        </p:txBody>
      </p:sp>
      <p:sp>
        <p:nvSpPr>
          <p:cNvPr id="68611" name="Rectangle 5"/>
          <p:cNvSpPr>
            <a:spLocks noChangeArrowheads="1"/>
          </p:cNvSpPr>
          <p:nvPr/>
        </p:nvSpPr>
        <p:spPr bwMode="auto">
          <a:xfrm>
            <a:off x="322263" y="2205038"/>
            <a:ext cx="8426450" cy="190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600">
                <a:solidFill>
                  <a:schemeClr val="accent2"/>
                </a:solidFill>
              </a:rPr>
              <a:t>int k = i;</a:t>
            </a:r>
            <a:r>
              <a:rPr lang="en-US" altLang="zh-CN" sz="3600"/>
              <a:t> </a:t>
            </a:r>
            <a:r>
              <a:rPr lang="en-US" altLang="zh-CN"/>
              <a:t>// </a:t>
            </a:r>
            <a:r>
              <a:rPr lang="zh-CN" altLang="en-US"/>
              <a:t>在 </a:t>
            </a:r>
            <a:r>
              <a:rPr lang="en-US" altLang="zh-CN"/>
              <a:t>L.r[i.. L.length] </a:t>
            </a:r>
            <a:r>
              <a:rPr lang="zh-CN" altLang="en-US"/>
              <a:t>中选择关键字最小的记录</a:t>
            </a:r>
            <a:endParaRPr lang="zh-CN" altLang="en-US" sz="3600"/>
          </a:p>
          <a:p>
            <a:pPr>
              <a:lnSpc>
                <a:spcPct val="110000"/>
              </a:lnSpc>
            </a:pPr>
            <a:r>
              <a:rPr lang="en-US" altLang="zh-CN" sz="3600"/>
              <a:t>for(j=i+1;k&lt;=L.length;j++)</a:t>
            </a:r>
          </a:p>
          <a:p>
            <a:pPr>
              <a:lnSpc>
                <a:spcPct val="110000"/>
              </a:lnSpc>
            </a:pPr>
            <a:r>
              <a:rPr lang="en-US" altLang="zh-CN" sz="3600"/>
              <a:t>      if( L.r[j].key&lt; L.r[k].key )  k=j;</a:t>
            </a:r>
          </a:p>
        </p:txBody>
      </p:sp>
      <p:sp>
        <p:nvSpPr>
          <p:cNvPr id="68612" name="Rectangle 6"/>
          <p:cNvSpPr>
            <a:spLocks noChangeArrowheads="1"/>
          </p:cNvSpPr>
          <p:nvPr/>
        </p:nvSpPr>
        <p:spPr bwMode="auto">
          <a:xfrm>
            <a:off x="250825" y="4005263"/>
            <a:ext cx="8424863"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600" b="1">
                <a:solidFill>
                  <a:srgbClr val="840C26"/>
                </a:solidFill>
              </a:rPr>
              <a:t>if</a:t>
            </a:r>
            <a:r>
              <a:rPr lang="en-US" altLang="zh-CN" sz="3600">
                <a:solidFill>
                  <a:srgbClr val="840C26"/>
                </a:solidFill>
              </a:rPr>
              <a:t> (k</a:t>
            </a:r>
            <a:r>
              <a:rPr lang="en-US" altLang="zh-CN" sz="3600" b="1">
                <a:solidFill>
                  <a:srgbClr val="840C26"/>
                </a:solidFill>
              </a:rPr>
              <a:t>!=</a:t>
            </a:r>
            <a:r>
              <a:rPr lang="en-US" altLang="zh-CN" sz="3600">
                <a:solidFill>
                  <a:srgbClr val="840C26"/>
                </a:solidFill>
              </a:rPr>
              <a:t>i)  Swap(L.r[i]</a:t>
            </a:r>
            <a:r>
              <a:rPr lang="en-US" altLang="zh-CN" sz="3600" b="1">
                <a:solidFill>
                  <a:srgbClr val="840C26"/>
                </a:solidFill>
              </a:rPr>
              <a:t>,</a:t>
            </a:r>
            <a:r>
              <a:rPr lang="en-US" altLang="zh-CN" sz="3600">
                <a:solidFill>
                  <a:srgbClr val="840C26"/>
                </a:solidFill>
              </a:rPr>
              <a:t>L.r[k]);</a:t>
            </a:r>
            <a:r>
              <a:rPr lang="en-US" altLang="zh-CN" sz="3600"/>
              <a:t> </a:t>
            </a:r>
            <a:r>
              <a:rPr lang="en-US" altLang="zh-CN"/>
              <a:t>// </a:t>
            </a:r>
            <a:r>
              <a:rPr lang="zh-CN" altLang="en-US"/>
              <a:t>与第 </a:t>
            </a:r>
            <a:r>
              <a:rPr lang="en-US" altLang="zh-CN"/>
              <a:t>i </a:t>
            </a:r>
            <a:r>
              <a:rPr lang="zh-CN" altLang="en-US"/>
              <a:t>个记录交换</a:t>
            </a:r>
          </a:p>
        </p:txBody>
      </p:sp>
      <p:sp>
        <p:nvSpPr>
          <p:cNvPr id="68613" name="Text Box 7"/>
          <p:cNvSpPr txBox="1">
            <a:spLocks noChangeArrowheads="1"/>
          </p:cNvSpPr>
          <p:nvPr/>
        </p:nvSpPr>
        <p:spPr bwMode="auto">
          <a:xfrm>
            <a:off x="179388" y="241300"/>
            <a:ext cx="5895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简单选择排序的算法描述如下：</a:t>
            </a:r>
          </a:p>
        </p:txBody>
      </p:sp>
    </p:spTree>
  </p:cSld>
  <p:clrMapOvr>
    <a:masterClrMapping/>
  </p:clrMapOvr>
  <p:transition>
    <p:pull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95288" y="292810"/>
            <a:ext cx="8066087" cy="5008450"/>
            <a:chOff x="395288" y="75055"/>
            <a:chExt cx="8066087" cy="5008450"/>
          </a:xfrm>
        </p:grpSpPr>
        <p:pic>
          <p:nvPicPr>
            <p:cNvPr id="66562"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441" y="1771935"/>
              <a:ext cx="7777080" cy="1322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6" descr="3"/>
            <p:cNvPicPr>
              <a:picLocks noChangeAspect="1" noChangeArrowheads="1"/>
            </p:cNvPicPr>
            <p:nvPr/>
          </p:nvPicPr>
          <p:blipFill>
            <a:blip r:embed="rId3">
              <a:extLst>
                <a:ext uri="{28A0092B-C50C-407E-A947-70E740481C1C}">
                  <a14:useLocalDpi xmlns:a14="http://schemas.microsoft.com/office/drawing/2010/main" val="0"/>
                </a:ext>
              </a:extLst>
            </a:blip>
            <a:srcRect b="51674"/>
            <a:stretch>
              <a:fillRect/>
            </a:stretch>
          </p:blipFill>
          <p:spPr bwMode="auto">
            <a:xfrm>
              <a:off x="395288" y="3530833"/>
              <a:ext cx="8066087" cy="131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50" y="75055"/>
              <a:ext cx="7388932" cy="1512210"/>
            </a:xfrm>
            <a:prstGeom prst="rect">
              <a:avLst/>
            </a:prstGeom>
          </p:spPr>
        </p:pic>
        <p:pic>
          <p:nvPicPr>
            <p:cNvPr id="8" name="图片 7"/>
            <p:cNvPicPr>
              <a:picLocks noChangeAspect="1"/>
            </p:cNvPicPr>
            <p:nvPr/>
          </p:nvPicPr>
          <p:blipFill rotWithShape="1">
            <a:blip r:embed="rId4">
              <a:extLst>
                <a:ext uri="{28A0092B-C50C-407E-A947-70E740481C1C}">
                  <a14:useLocalDpi xmlns:a14="http://schemas.microsoft.com/office/drawing/2010/main" val="0"/>
                </a:ext>
              </a:extLst>
            </a:blip>
            <a:srcRect l="15668" t="81358" r="16873"/>
            <a:stretch/>
          </p:blipFill>
          <p:spPr>
            <a:xfrm>
              <a:off x="1609650" y="3037405"/>
              <a:ext cx="4984474" cy="281900"/>
            </a:xfrm>
            <a:prstGeom prst="rect">
              <a:avLst/>
            </a:prstGeom>
          </p:spPr>
        </p:pic>
        <p:pic>
          <p:nvPicPr>
            <p:cNvPr id="9" name="图片 8"/>
            <p:cNvPicPr>
              <a:picLocks noChangeAspect="1"/>
            </p:cNvPicPr>
            <p:nvPr/>
          </p:nvPicPr>
          <p:blipFill rotWithShape="1">
            <a:blip r:embed="rId4">
              <a:extLst>
                <a:ext uri="{28A0092B-C50C-407E-A947-70E740481C1C}">
                  <a14:useLocalDpi xmlns:a14="http://schemas.microsoft.com/office/drawing/2010/main" val="0"/>
                </a:ext>
              </a:extLst>
            </a:blip>
            <a:srcRect l="15668" t="81358" r="16873"/>
            <a:stretch/>
          </p:blipFill>
          <p:spPr>
            <a:xfrm>
              <a:off x="1547580" y="4801605"/>
              <a:ext cx="4984474" cy="281900"/>
            </a:xfrm>
            <a:prstGeom prst="rect">
              <a:avLst/>
            </a:prstGeom>
          </p:spPr>
        </p:pic>
        <p:sp>
          <p:nvSpPr>
            <p:cNvPr id="4" name="TextBox 3"/>
            <p:cNvSpPr txBox="1"/>
            <p:nvPr/>
          </p:nvSpPr>
          <p:spPr>
            <a:xfrm>
              <a:off x="971632" y="2187380"/>
              <a:ext cx="215898" cy="523220"/>
            </a:xfrm>
            <a:prstGeom prst="rect">
              <a:avLst/>
            </a:prstGeom>
            <a:solidFill>
              <a:schemeClr val="bg1"/>
            </a:solidFill>
            <a:ln>
              <a:solidFill>
                <a:schemeClr val="bg1"/>
              </a:solidFill>
            </a:ln>
          </p:spPr>
          <p:txBody>
            <a:bodyPr wrap="square" rtlCol="0">
              <a:spAutoFit/>
            </a:bodyPr>
            <a:lstStyle/>
            <a:p>
              <a:r>
                <a:rPr lang="en-US" altLang="zh-CN" sz="2800" b="1" dirty="0" smtClean="0">
                  <a:solidFill>
                    <a:srgbClr val="C00000"/>
                  </a:solidFill>
                </a:rPr>
                <a:t>1</a:t>
              </a:r>
              <a:endParaRPr lang="zh-CN" altLang="en-US" sz="2800" b="1" dirty="0">
                <a:solidFill>
                  <a:srgbClr val="C00000"/>
                </a:solidFill>
              </a:endParaRPr>
            </a:p>
          </p:txBody>
        </p:sp>
        <p:sp>
          <p:nvSpPr>
            <p:cNvPr id="12" name="TextBox 11"/>
            <p:cNvSpPr txBox="1"/>
            <p:nvPr/>
          </p:nvSpPr>
          <p:spPr>
            <a:xfrm>
              <a:off x="827480" y="3913920"/>
              <a:ext cx="215898" cy="523220"/>
            </a:xfrm>
            <a:prstGeom prst="rect">
              <a:avLst/>
            </a:prstGeom>
            <a:solidFill>
              <a:schemeClr val="bg1"/>
            </a:solidFill>
            <a:ln>
              <a:solidFill>
                <a:schemeClr val="bg1"/>
              </a:solidFill>
            </a:ln>
          </p:spPr>
          <p:txBody>
            <a:bodyPr wrap="square" rtlCol="0">
              <a:spAutoFit/>
            </a:bodyPr>
            <a:lstStyle/>
            <a:p>
              <a:r>
                <a:rPr lang="en-US" altLang="zh-CN" sz="2800" b="1" dirty="0" smtClean="0">
                  <a:solidFill>
                    <a:srgbClr val="C00000"/>
                  </a:solidFill>
                </a:rPr>
                <a:t>2</a:t>
              </a:r>
              <a:endParaRPr lang="zh-CN" altLang="en-US" sz="2800" b="1" dirty="0">
                <a:solidFill>
                  <a:srgbClr val="C00000"/>
                </a:solidFill>
              </a:endParaRPr>
            </a:p>
          </p:txBody>
        </p:sp>
      </p:grpSp>
    </p:spTree>
  </p:cSld>
  <p:clrMapOvr>
    <a:masterClrMapping/>
  </p:clrMapOvr>
  <p:transition>
    <p:pull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95288" y="315353"/>
            <a:ext cx="8136939" cy="6066057"/>
            <a:chOff x="395288" y="315353"/>
            <a:chExt cx="8136939" cy="6066057"/>
          </a:xfrm>
        </p:grpSpPr>
        <p:pic>
          <p:nvPicPr>
            <p:cNvPr id="69634" name="Picture 2" descr="1"/>
            <p:cNvPicPr>
              <a:picLocks noChangeAspect="1" noChangeArrowheads="1"/>
            </p:cNvPicPr>
            <p:nvPr/>
          </p:nvPicPr>
          <p:blipFill rotWithShape="1">
            <a:blip r:embed="rId2">
              <a:extLst>
                <a:ext uri="{28A0092B-C50C-407E-A947-70E740481C1C}">
                  <a14:useLocalDpi xmlns:a14="http://schemas.microsoft.com/office/drawing/2010/main" val="0"/>
                </a:ext>
              </a:extLst>
            </a:blip>
            <a:srcRect b="38259"/>
            <a:stretch/>
          </p:blipFill>
          <p:spPr bwMode="auto">
            <a:xfrm>
              <a:off x="395288" y="404813"/>
              <a:ext cx="8064500" cy="341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15668" t="81358" r="16873"/>
            <a:stretch/>
          </p:blipFill>
          <p:spPr>
            <a:xfrm>
              <a:off x="1569890" y="2983198"/>
              <a:ext cx="5522460" cy="312327"/>
            </a:xfrm>
            <a:prstGeom prst="rect">
              <a:avLst/>
            </a:prstGeom>
          </p:spPr>
        </p:pic>
        <p:pic>
          <p:nvPicPr>
            <p:cNvPr id="4" name="Picture 2" descr="1"/>
            <p:cNvPicPr>
              <a:picLocks noChangeAspect="1" noChangeArrowheads="1"/>
            </p:cNvPicPr>
            <p:nvPr/>
          </p:nvPicPr>
          <p:blipFill rotWithShape="1">
            <a:blip r:embed="rId2">
              <a:extLst>
                <a:ext uri="{28A0092B-C50C-407E-A947-70E740481C1C}">
                  <a14:useLocalDpi xmlns:a14="http://schemas.microsoft.com/office/drawing/2010/main" val="0"/>
                </a:ext>
              </a:extLst>
            </a:blip>
            <a:srcRect t="90657"/>
            <a:stretch/>
          </p:blipFill>
          <p:spPr bwMode="auto">
            <a:xfrm>
              <a:off x="467727" y="5864368"/>
              <a:ext cx="8064500" cy="51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1"/>
            <p:cNvPicPr>
              <a:picLocks noChangeAspect="1" noChangeArrowheads="1"/>
            </p:cNvPicPr>
            <p:nvPr/>
          </p:nvPicPr>
          <p:blipFill rotWithShape="1">
            <a:blip r:embed="rId2">
              <a:extLst>
                <a:ext uri="{28A0092B-C50C-407E-A947-70E740481C1C}">
                  <a14:useLocalDpi xmlns:a14="http://schemas.microsoft.com/office/drawing/2010/main" val="0"/>
                </a:ext>
              </a:extLst>
            </a:blip>
            <a:srcRect t="63627" b="9329"/>
            <a:stretch/>
          </p:blipFill>
          <p:spPr bwMode="auto">
            <a:xfrm>
              <a:off x="467430" y="3992109"/>
              <a:ext cx="8064500" cy="1496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15668" t="81358" r="16873"/>
            <a:stretch/>
          </p:blipFill>
          <p:spPr>
            <a:xfrm>
              <a:off x="1616718" y="5478789"/>
              <a:ext cx="5522460" cy="312327"/>
            </a:xfrm>
            <a:prstGeom prst="rect">
              <a:avLst/>
            </a:prstGeom>
          </p:spPr>
        </p:pic>
        <p:sp>
          <p:nvSpPr>
            <p:cNvPr id="2" name="TextBox 1"/>
            <p:cNvSpPr txBox="1"/>
            <p:nvPr/>
          </p:nvSpPr>
          <p:spPr>
            <a:xfrm>
              <a:off x="2943050" y="315353"/>
              <a:ext cx="288029" cy="584775"/>
            </a:xfrm>
            <a:prstGeom prst="rect">
              <a:avLst/>
            </a:prstGeom>
            <a:solidFill>
              <a:schemeClr val="bg1"/>
            </a:solidFill>
            <a:ln>
              <a:solidFill>
                <a:schemeClr val="bg1"/>
              </a:solidFill>
            </a:ln>
          </p:spPr>
          <p:txBody>
            <a:bodyPr wrap="square" rtlCol="0">
              <a:spAutoFit/>
            </a:bodyPr>
            <a:lstStyle/>
            <a:p>
              <a:r>
                <a:rPr lang="en-US" altLang="zh-CN" sz="3200" b="1" dirty="0" smtClean="0">
                  <a:solidFill>
                    <a:srgbClr val="002060"/>
                  </a:solidFill>
                </a:rPr>
                <a:t>2</a:t>
              </a:r>
              <a:endParaRPr lang="zh-CN" altLang="en-US" sz="3200" b="1" dirty="0">
                <a:solidFill>
                  <a:srgbClr val="002060"/>
                </a:solidFill>
              </a:endParaRPr>
            </a:p>
          </p:txBody>
        </p:sp>
      </p:grpSp>
    </p:spTree>
  </p:cSld>
  <p:clrMapOvr>
    <a:masterClrMapping/>
  </p:clrMapOvr>
  <p:transition>
    <p:pull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6725" y="404580"/>
            <a:ext cx="8281988" cy="6274928"/>
            <a:chOff x="466725" y="404580"/>
            <a:chExt cx="8281988" cy="6274928"/>
          </a:xfrm>
        </p:grpSpPr>
        <p:pic>
          <p:nvPicPr>
            <p:cNvPr id="70658" name="Picture 2" descr="2"/>
            <p:cNvPicPr>
              <a:picLocks noChangeAspect="1" noChangeArrowheads="1"/>
            </p:cNvPicPr>
            <p:nvPr/>
          </p:nvPicPr>
          <p:blipFill rotWithShape="1">
            <a:blip r:embed="rId2">
              <a:extLst>
                <a:ext uri="{28A0092B-C50C-407E-A947-70E740481C1C}">
                  <a14:useLocalDpi xmlns:a14="http://schemas.microsoft.com/office/drawing/2010/main" val="0"/>
                </a:ext>
              </a:extLst>
            </a:blip>
            <a:srcRect t="31798"/>
            <a:stretch/>
          </p:blipFill>
          <p:spPr bwMode="auto">
            <a:xfrm>
              <a:off x="539750" y="2276061"/>
              <a:ext cx="7993063" cy="293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59" name="Picture 4"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5157788"/>
              <a:ext cx="8281988"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p:cNvGrpSpPr/>
            <p:nvPr/>
          </p:nvGrpSpPr>
          <p:grpSpPr>
            <a:xfrm>
              <a:off x="564290" y="404580"/>
              <a:ext cx="7921100" cy="1799007"/>
              <a:chOff x="611450" y="908651"/>
              <a:chExt cx="8064500" cy="1799007"/>
            </a:xfrm>
          </p:grpSpPr>
          <p:pic>
            <p:nvPicPr>
              <p:cNvPr id="5" name="Picture 2" descr="1"/>
              <p:cNvPicPr>
                <a:picLocks noChangeAspect="1" noChangeArrowheads="1"/>
              </p:cNvPicPr>
              <p:nvPr/>
            </p:nvPicPr>
            <p:blipFill rotWithShape="1">
              <a:blip r:embed="rId4">
                <a:extLst>
                  <a:ext uri="{28A0092B-C50C-407E-A947-70E740481C1C}">
                    <a14:useLocalDpi xmlns:a14="http://schemas.microsoft.com/office/drawing/2010/main" val="0"/>
                  </a:ext>
                </a:extLst>
              </a:blip>
              <a:srcRect t="63627" b="9329"/>
              <a:stretch/>
            </p:blipFill>
            <p:spPr bwMode="auto">
              <a:xfrm>
                <a:off x="611450" y="908651"/>
                <a:ext cx="8064500" cy="1496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rotWithShape="1">
              <a:blip r:embed="rId5">
                <a:extLst>
                  <a:ext uri="{28A0092B-C50C-407E-A947-70E740481C1C}">
                    <a14:useLocalDpi xmlns:a14="http://schemas.microsoft.com/office/drawing/2010/main" val="0"/>
                  </a:ext>
                </a:extLst>
              </a:blip>
              <a:srcRect l="15668" t="81358" r="16873"/>
              <a:stretch/>
            </p:blipFill>
            <p:spPr>
              <a:xfrm>
                <a:off x="1760738" y="2395331"/>
                <a:ext cx="5522460" cy="312327"/>
              </a:xfrm>
              <a:prstGeom prst="rect">
                <a:avLst/>
              </a:prstGeom>
            </p:spPr>
          </p:pic>
        </p:grpSp>
        <p:grpSp>
          <p:nvGrpSpPr>
            <p:cNvPr id="7" name="组合 6"/>
            <p:cNvGrpSpPr/>
            <p:nvPr/>
          </p:nvGrpSpPr>
          <p:grpSpPr>
            <a:xfrm>
              <a:off x="512050" y="2883983"/>
              <a:ext cx="8064500" cy="1799007"/>
              <a:chOff x="611450" y="908651"/>
              <a:chExt cx="8064500" cy="1799007"/>
            </a:xfrm>
          </p:grpSpPr>
          <p:pic>
            <p:nvPicPr>
              <p:cNvPr id="8" name="Picture 2" descr="1"/>
              <p:cNvPicPr>
                <a:picLocks noChangeAspect="1" noChangeArrowheads="1"/>
              </p:cNvPicPr>
              <p:nvPr/>
            </p:nvPicPr>
            <p:blipFill rotWithShape="1">
              <a:blip r:embed="rId4">
                <a:extLst>
                  <a:ext uri="{28A0092B-C50C-407E-A947-70E740481C1C}">
                    <a14:useLocalDpi xmlns:a14="http://schemas.microsoft.com/office/drawing/2010/main" val="0"/>
                  </a:ext>
                </a:extLst>
              </a:blip>
              <a:srcRect t="63627" b="9329"/>
              <a:stretch/>
            </p:blipFill>
            <p:spPr bwMode="auto">
              <a:xfrm>
                <a:off x="611450" y="908651"/>
                <a:ext cx="8064500" cy="1496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rotWithShape="1">
              <a:blip r:embed="rId5">
                <a:extLst>
                  <a:ext uri="{28A0092B-C50C-407E-A947-70E740481C1C}">
                    <a14:useLocalDpi xmlns:a14="http://schemas.microsoft.com/office/drawing/2010/main" val="0"/>
                  </a:ext>
                </a:extLst>
              </a:blip>
              <a:srcRect l="15668" t="81358" r="16873"/>
              <a:stretch/>
            </p:blipFill>
            <p:spPr>
              <a:xfrm>
                <a:off x="1760738" y="2395331"/>
                <a:ext cx="5522460" cy="312327"/>
              </a:xfrm>
              <a:prstGeom prst="rect">
                <a:avLst/>
              </a:prstGeom>
            </p:spPr>
          </p:pic>
        </p:grpSp>
        <p:pic>
          <p:nvPicPr>
            <p:cNvPr id="10" name="图片 9"/>
            <p:cNvPicPr>
              <a:picLocks noChangeAspect="1"/>
            </p:cNvPicPr>
            <p:nvPr/>
          </p:nvPicPr>
          <p:blipFill rotWithShape="1">
            <a:blip r:embed="rId5">
              <a:extLst>
                <a:ext uri="{28A0092B-C50C-407E-A947-70E740481C1C}">
                  <a14:useLocalDpi xmlns:a14="http://schemas.microsoft.com/office/drawing/2010/main" val="0"/>
                </a:ext>
              </a:extLst>
            </a:blip>
            <a:srcRect l="15668" t="81358" r="16873"/>
            <a:stretch/>
          </p:blipFill>
          <p:spPr>
            <a:xfrm>
              <a:off x="1674260" y="6389374"/>
              <a:ext cx="5130050" cy="290134"/>
            </a:xfrm>
            <a:prstGeom prst="rect">
              <a:avLst/>
            </a:prstGeom>
          </p:spPr>
        </p:pic>
      </p:grpSp>
    </p:spTree>
  </p:cSld>
  <p:clrMapOvr>
    <a:masterClrMapping/>
  </p:clrMapOvr>
  <p:transition>
    <p:pull dir="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95289" y="116540"/>
            <a:ext cx="8065756" cy="6624920"/>
            <a:chOff x="395289" y="44530"/>
            <a:chExt cx="8065756" cy="6624920"/>
          </a:xfrm>
        </p:grpSpPr>
        <p:grpSp>
          <p:nvGrpSpPr>
            <p:cNvPr id="10" name="组合 9"/>
            <p:cNvGrpSpPr/>
            <p:nvPr/>
          </p:nvGrpSpPr>
          <p:grpSpPr>
            <a:xfrm>
              <a:off x="395289" y="1708816"/>
              <a:ext cx="8065756" cy="4960634"/>
              <a:chOff x="395289" y="765176"/>
              <a:chExt cx="8065756" cy="4960634"/>
            </a:xfrm>
          </p:grpSpPr>
          <p:pic>
            <p:nvPicPr>
              <p:cNvPr id="67586" name="Picture 4" descr="5"/>
              <p:cNvPicPr>
                <a:picLocks noChangeAspect="1" noChangeArrowheads="1"/>
              </p:cNvPicPr>
              <p:nvPr/>
            </p:nvPicPr>
            <p:blipFill rotWithShape="1">
              <a:blip r:embed="rId2">
                <a:extLst>
                  <a:ext uri="{28A0092B-C50C-407E-A947-70E740481C1C}">
                    <a14:useLocalDpi xmlns:a14="http://schemas.microsoft.com/office/drawing/2010/main" val="0"/>
                  </a:ext>
                </a:extLst>
              </a:blip>
              <a:srcRect b="32731"/>
              <a:stretch/>
            </p:blipFill>
            <p:spPr bwMode="auto">
              <a:xfrm>
                <a:off x="395289" y="765176"/>
                <a:ext cx="8065756" cy="285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899622" y="1124680"/>
                <a:ext cx="215898" cy="523220"/>
              </a:xfrm>
              <a:prstGeom prst="rect">
                <a:avLst/>
              </a:prstGeom>
              <a:solidFill>
                <a:schemeClr val="bg1"/>
              </a:solidFill>
              <a:ln>
                <a:solidFill>
                  <a:schemeClr val="bg1"/>
                </a:solidFill>
              </a:ln>
            </p:spPr>
            <p:txBody>
              <a:bodyPr wrap="square" rtlCol="0">
                <a:spAutoFit/>
              </a:bodyPr>
              <a:lstStyle/>
              <a:p>
                <a:r>
                  <a:rPr lang="en-US" altLang="zh-CN" sz="2800" b="1" dirty="0" smtClean="0">
                    <a:solidFill>
                      <a:srgbClr val="C00000"/>
                    </a:solidFill>
                  </a:rPr>
                  <a:t>4</a:t>
                </a:r>
                <a:endParaRPr lang="zh-CN" altLang="en-US" sz="2800" b="1" dirty="0">
                  <a:solidFill>
                    <a:srgbClr val="C00000"/>
                  </a:solidFill>
                </a:endParaRPr>
              </a:p>
            </p:txBody>
          </p:sp>
          <p:sp>
            <p:nvSpPr>
              <p:cNvPr id="4" name="TextBox 3"/>
              <p:cNvSpPr txBox="1"/>
              <p:nvPr/>
            </p:nvSpPr>
            <p:spPr>
              <a:xfrm>
                <a:off x="827612" y="2708900"/>
                <a:ext cx="215898" cy="523220"/>
              </a:xfrm>
              <a:prstGeom prst="rect">
                <a:avLst/>
              </a:prstGeom>
              <a:solidFill>
                <a:schemeClr val="bg1"/>
              </a:solidFill>
              <a:ln>
                <a:solidFill>
                  <a:schemeClr val="bg1"/>
                </a:solidFill>
              </a:ln>
            </p:spPr>
            <p:txBody>
              <a:bodyPr wrap="square" rtlCol="0">
                <a:spAutoFit/>
              </a:bodyPr>
              <a:lstStyle/>
              <a:p>
                <a:r>
                  <a:rPr lang="en-US" altLang="zh-CN" sz="2800" b="1" dirty="0" smtClean="0">
                    <a:solidFill>
                      <a:srgbClr val="C00000"/>
                    </a:solidFill>
                  </a:rPr>
                  <a:t>5</a:t>
                </a:r>
                <a:endParaRPr lang="zh-CN" altLang="en-US" sz="2800" b="1" dirty="0">
                  <a:solidFill>
                    <a:srgbClr val="C00000"/>
                  </a:solidFill>
                </a:endParaRP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15668" t="81358" r="16873"/>
              <a:stretch/>
            </p:blipFill>
            <p:spPr>
              <a:xfrm>
                <a:off x="1569890" y="2029620"/>
                <a:ext cx="4984474" cy="281900"/>
              </a:xfrm>
              <a:prstGeom prst="rect">
                <a:avLst/>
              </a:prstGeom>
            </p:spPr>
          </p:pic>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15668" t="81358" r="16873"/>
              <a:stretch/>
            </p:blipFill>
            <p:spPr>
              <a:xfrm>
                <a:off x="1515330" y="3602840"/>
                <a:ext cx="4984474" cy="281900"/>
              </a:xfrm>
              <a:prstGeom prst="rect">
                <a:avLst/>
              </a:prstGeom>
            </p:spPr>
          </p:pic>
          <p:pic>
            <p:nvPicPr>
              <p:cNvPr id="8" name="Picture 4" descr="5"/>
              <p:cNvPicPr>
                <a:picLocks noChangeAspect="1" noChangeArrowheads="1"/>
              </p:cNvPicPr>
              <p:nvPr/>
            </p:nvPicPr>
            <p:blipFill rotWithShape="1">
              <a:blip r:embed="rId2">
                <a:extLst>
                  <a:ext uri="{28A0092B-C50C-407E-A947-70E740481C1C}">
                    <a14:useLocalDpi xmlns:a14="http://schemas.microsoft.com/office/drawing/2010/main" val="0"/>
                  </a:ext>
                </a:extLst>
              </a:blip>
              <a:srcRect t="67504"/>
              <a:stretch/>
            </p:blipFill>
            <p:spPr bwMode="auto">
              <a:xfrm>
                <a:off x="395289" y="4136822"/>
                <a:ext cx="7921231" cy="1355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15668" t="81358" r="16873"/>
              <a:stretch/>
            </p:blipFill>
            <p:spPr>
              <a:xfrm>
                <a:off x="1455690" y="5443910"/>
                <a:ext cx="4984474" cy="281900"/>
              </a:xfrm>
              <a:prstGeom prst="rect">
                <a:avLst/>
              </a:prstGeom>
            </p:spPr>
          </p:pic>
        </p:grpSp>
        <p:pic>
          <p:nvPicPr>
            <p:cNvPr id="12" name="Picture 7" descr="3"/>
            <p:cNvPicPr>
              <a:picLocks noChangeAspect="1" noChangeArrowheads="1"/>
            </p:cNvPicPr>
            <p:nvPr/>
          </p:nvPicPr>
          <p:blipFill>
            <a:blip r:embed="rId4">
              <a:extLst>
                <a:ext uri="{28A0092B-C50C-407E-A947-70E740481C1C}">
                  <a14:useLocalDpi xmlns:a14="http://schemas.microsoft.com/office/drawing/2010/main" val="0"/>
                </a:ext>
              </a:extLst>
            </a:blip>
            <a:srcRect t="48326"/>
            <a:stretch>
              <a:fillRect/>
            </a:stretch>
          </p:blipFill>
          <p:spPr bwMode="auto">
            <a:xfrm>
              <a:off x="396040" y="44530"/>
              <a:ext cx="80645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5668" t="81358" r="16873"/>
            <a:stretch/>
          </p:blipFill>
          <p:spPr>
            <a:xfrm>
              <a:off x="1603986" y="1382220"/>
              <a:ext cx="4984474" cy="281900"/>
            </a:xfrm>
            <a:prstGeom prst="rect">
              <a:avLst/>
            </a:prstGeom>
          </p:spPr>
        </p:pic>
        <p:sp>
          <p:nvSpPr>
            <p:cNvPr id="14" name="TextBox 13"/>
            <p:cNvSpPr txBox="1"/>
            <p:nvPr/>
          </p:nvSpPr>
          <p:spPr>
            <a:xfrm>
              <a:off x="847540" y="490820"/>
              <a:ext cx="215898" cy="523220"/>
            </a:xfrm>
            <a:prstGeom prst="rect">
              <a:avLst/>
            </a:prstGeom>
            <a:solidFill>
              <a:schemeClr val="bg1"/>
            </a:solidFill>
            <a:ln>
              <a:solidFill>
                <a:schemeClr val="bg1"/>
              </a:solidFill>
            </a:ln>
          </p:spPr>
          <p:txBody>
            <a:bodyPr wrap="square" rtlCol="0">
              <a:spAutoFit/>
            </a:bodyPr>
            <a:lstStyle/>
            <a:p>
              <a:r>
                <a:rPr lang="en-US" altLang="zh-CN" sz="2800" b="1" dirty="0" smtClean="0">
                  <a:solidFill>
                    <a:srgbClr val="C00000"/>
                  </a:solidFill>
                </a:rPr>
                <a:t>3</a:t>
              </a:r>
              <a:endParaRPr lang="zh-CN" altLang="en-US" sz="2800" b="1" dirty="0">
                <a:solidFill>
                  <a:srgbClr val="C00000"/>
                </a:solidFill>
              </a:endParaRPr>
            </a:p>
          </p:txBody>
        </p:sp>
      </p:grpSp>
    </p:spTree>
    <p:extLst>
      <p:ext uri="{BB962C8B-B14F-4D97-AF65-F5344CB8AC3E}">
        <p14:creationId xmlns:p14="http://schemas.microsoft.com/office/powerpoint/2010/main" val="3223964448"/>
      </p:ext>
    </p:extLst>
  </p:cSld>
  <p:clrMapOvr>
    <a:masterClrMapping/>
  </p:clrMapOvr>
  <p:transition>
    <p:pull dir="rd"/>
  </p:transition>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107950" y="115888"/>
            <a:ext cx="2224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算法分析：</a:t>
            </a:r>
          </a:p>
        </p:txBody>
      </p:sp>
      <p:sp>
        <p:nvSpPr>
          <p:cNvPr id="71683" name="Text Box 3"/>
          <p:cNvSpPr txBox="1">
            <a:spLocks noChangeArrowheads="1"/>
          </p:cNvSpPr>
          <p:nvPr/>
        </p:nvSpPr>
        <p:spPr bwMode="auto">
          <a:xfrm>
            <a:off x="250825" y="1973263"/>
            <a:ext cx="8424863"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ea typeface="楷体_GB2312" pitchFamily="49" charset="-122"/>
              </a:rPr>
              <a:t>2</a:t>
            </a:r>
            <a:r>
              <a:rPr lang="zh-CN" altLang="en-US" sz="3200" b="1">
                <a:ea typeface="楷体_GB2312" pitchFamily="49" charset="-122"/>
              </a:rPr>
              <a:t>、设整个待排序记录序列有 </a:t>
            </a:r>
            <a:r>
              <a:rPr lang="en-US" altLang="zh-CN" sz="3200" b="1">
                <a:ea typeface="楷体_GB2312" pitchFamily="49" charset="-122"/>
              </a:rPr>
              <a:t>n </a:t>
            </a:r>
            <a:r>
              <a:rPr lang="zh-CN" altLang="en-US" sz="3200" b="1">
                <a:ea typeface="楷体_GB2312" pitchFamily="49" charset="-122"/>
              </a:rPr>
              <a:t>个记录，则第</a:t>
            </a:r>
            <a:r>
              <a:rPr lang="en-US" altLang="zh-CN" sz="3200" b="1">
                <a:ea typeface="楷体_GB2312" pitchFamily="49" charset="-122"/>
              </a:rPr>
              <a:t>i</a:t>
            </a:r>
            <a:r>
              <a:rPr lang="zh-CN" altLang="en-US" sz="3200" b="1">
                <a:ea typeface="楷体_GB2312" pitchFamily="49" charset="-122"/>
              </a:rPr>
              <a:t>趟选择最小关键字记录所需进行的关键字比较次数为</a:t>
            </a:r>
            <a:r>
              <a:rPr lang="en-US" altLang="zh-CN" sz="3200" b="1">
                <a:ea typeface="楷体_GB2312" pitchFamily="49" charset="-122"/>
              </a:rPr>
              <a:t>n-i</a:t>
            </a:r>
            <a:r>
              <a:rPr lang="zh-CN" altLang="en-US" sz="3200" b="1">
                <a:ea typeface="楷体_GB2312" pitchFamily="49" charset="-122"/>
              </a:rPr>
              <a:t>次，总计为</a:t>
            </a:r>
          </a:p>
        </p:txBody>
      </p:sp>
      <p:sp>
        <p:nvSpPr>
          <p:cNvPr id="71684" name="Text Box 4"/>
          <p:cNvSpPr txBox="1">
            <a:spLocks noChangeArrowheads="1"/>
          </p:cNvSpPr>
          <p:nvPr/>
        </p:nvSpPr>
        <p:spPr bwMode="auto">
          <a:xfrm>
            <a:off x="219075" y="4594225"/>
            <a:ext cx="86010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ea typeface="楷体_GB2312" pitchFamily="49" charset="-122"/>
              </a:rPr>
              <a:t>3</a:t>
            </a:r>
            <a:r>
              <a:rPr lang="zh-CN" altLang="en-US" sz="3200" b="1">
                <a:ea typeface="楷体_GB2312" pitchFamily="49" charset="-122"/>
              </a:rPr>
              <a:t>、移动记录的次数与记录序列的初始排列有关，最小值为 </a:t>
            </a:r>
            <a:r>
              <a:rPr lang="en-US" altLang="zh-CN" sz="3200" b="1">
                <a:ea typeface="楷体_GB2312" pitchFamily="49" charset="-122"/>
              </a:rPr>
              <a:t>0, </a:t>
            </a:r>
            <a:r>
              <a:rPr lang="zh-CN" altLang="en-US" sz="3200" b="1">
                <a:ea typeface="楷体_GB2312" pitchFamily="49" charset="-122"/>
              </a:rPr>
              <a:t>最大值为</a:t>
            </a:r>
            <a:r>
              <a:rPr lang="en-US" altLang="zh-CN" sz="3200" b="1">
                <a:ea typeface="楷体_GB2312" pitchFamily="49" charset="-122"/>
              </a:rPr>
              <a:t>3(n-1) </a:t>
            </a:r>
            <a:r>
              <a:rPr lang="zh-CN" altLang="en-US" sz="3200" b="1">
                <a:ea typeface="楷体_GB2312" pitchFamily="49" charset="-122"/>
              </a:rPr>
              <a:t>。</a:t>
            </a:r>
          </a:p>
        </p:txBody>
      </p:sp>
      <p:graphicFrame>
        <p:nvGraphicFramePr>
          <p:cNvPr id="71685" name="Object 5"/>
          <p:cNvGraphicFramePr>
            <a:graphicFrameLocks noChangeAspect="1"/>
          </p:cNvGraphicFramePr>
          <p:nvPr/>
        </p:nvGraphicFramePr>
        <p:xfrm>
          <a:off x="2555875" y="3429000"/>
          <a:ext cx="3565525" cy="1233488"/>
        </p:xfrm>
        <a:graphic>
          <a:graphicData uri="http://schemas.openxmlformats.org/presentationml/2006/ole">
            <mc:AlternateContent xmlns:mc="http://schemas.openxmlformats.org/markup-compatibility/2006">
              <mc:Choice xmlns:v="urn:schemas-microsoft-com:vml" Requires="v">
                <p:oleObj spid="_x0000_s71703" name="公式" r:id="rId3" imgW="1223836" imgH="414255" progId="Equation.3">
                  <p:embed/>
                </p:oleObj>
              </mc:Choice>
              <mc:Fallback>
                <p:oleObj name="公式" r:id="rId3" imgW="1223836" imgH="41425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429000"/>
                        <a:ext cx="3565525" cy="123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6" name="Text Box 7"/>
          <p:cNvSpPr txBox="1">
            <a:spLocks noChangeArrowheads="1"/>
          </p:cNvSpPr>
          <p:nvPr/>
        </p:nvSpPr>
        <p:spPr bwMode="auto">
          <a:xfrm>
            <a:off x="250825" y="765175"/>
            <a:ext cx="86423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ea typeface="楷体_GB2312" pitchFamily="49" charset="-122"/>
              </a:rPr>
              <a:t>1</a:t>
            </a:r>
            <a:r>
              <a:rPr lang="zh-CN" altLang="en-US" sz="3200" b="1">
                <a:ea typeface="楷体_GB2312" pitchFamily="49" charset="-122"/>
              </a:rPr>
              <a:t>、简单选择排序的关键字比较次数与记录的初始排列无关。</a:t>
            </a:r>
          </a:p>
        </p:txBody>
      </p:sp>
      <p:sp>
        <p:nvSpPr>
          <p:cNvPr id="71687" name="Text Box 8"/>
          <p:cNvSpPr txBox="1">
            <a:spLocks noChangeArrowheads="1"/>
          </p:cNvSpPr>
          <p:nvPr/>
        </p:nvSpPr>
        <p:spPr bwMode="auto">
          <a:xfrm>
            <a:off x="179388" y="5802313"/>
            <a:ext cx="8601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ea typeface="楷体_GB2312" pitchFamily="49" charset="-122"/>
              </a:rPr>
              <a:t>4</a:t>
            </a:r>
            <a:r>
              <a:rPr lang="zh-CN" altLang="en-US" sz="3200" b="1">
                <a:ea typeface="楷体_GB2312" pitchFamily="49" charset="-122"/>
              </a:rPr>
              <a:t>、简单选择排序是一种不稳定的排序方法 。</a:t>
            </a:r>
          </a:p>
        </p:txBody>
      </p:sp>
    </p:spTree>
  </p:cSld>
  <p:clrMapOvr>
    <a:masterClrMapping/>
  </p:clrMapOvr>
  <p:transition>
    <p:pull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79388" y="115888"/>
            <a:ext cx="2224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二、堆排序</a:t>
            </a:r>
          </a:p>
        </p:txBody>
      </p:sp>
      <p:sp>
        <p:nvSpPr>
          <p:cNvPr id="41987" name="Text Box 3"/>
          <p:cNvSpPr txBox="1">
            <a:spLocks noChangeArrowheads="1"/>
          </p:cNvSpPr>
          <p:nvPr/>
        </p:nvSpPr>
        <p:spPr bwMode="auto">
          <a:xfrm>
            <a:off x="611188" y="1484313"/>
            <a:ext cx="7712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堆是满足下列性质的序列</a:t>
            </a:r>
            <a:r>
              <a:rPr lang="en-US" altLang="zh-CN" sz="3200" b="1">
                <a:ea typeface="楷体_GB2312" pitchFamily="49" charset="-122"/>
              </a:rPr>
              <a:t>{k</a:t>
            </a:r>
            <a:r>
              <a:rPr lang="en-US" altLang="zh-CN" sz="3200" b="1" baseline="-25000">
                <a:ea typeface="楷体_GB2312" pitchFamily="49" charset="-122"/>
              </a:rPr>
              <a:t>1</a:t>
            </a:r>
            <a:r>
              <a:rPr lang="en-US" altLang="zh-CN" sz="3200" b="1">
                <a:ea typeface="楷体_GB2312" pitchFamily="49" charset="-122"/>
              </a:rPr>
              <a:t>, k</a:t>
            </a:r>
            <a:r>
              <a:rPr lang="en-US" altLang="zh-CN" sz="3200" b="1" baseline="-25000">
                <a:ea typeface="楷体_GB2312" pitchFamily="49" charset="-122"/>
              </a:rPr>
              <a:t>2</a:t>
            </a:r>
            <a:r>
              <a:rPr lang="en-US" altLang="zh-CN" sz="3200" b="1">
                <a:ea typeface="楷体_GB2312" pitchFamily="49" charset="-122"/>
              </a:rPr>
              <a:t>, …</a:t>
            </a:r>
            <a:r>
              <a:rPr lang="zh-CN" altLang="en-US" sz="3200" b="1">
                <a:ea typeface="楷体_GB2312" pitchFamily="49" charset="-122"/>
              </a:rPr>
              <a:t>，</a:t>
            </a:r>
            <a:r>
              <a:rPr lang="en-US" altLang="zh-CN" sz="3200" b="1">
                <a:ea typeface="楷体_GB2312" pitchFamily="49" charset="-122"/>
              </a:rPr>
              <a:t>k</a:t>
            </a:r>
            <a:r>
              <a:rPr lang="en-US" altLang="zh-CN" sz="3200" b="1" baseline="-25000">
                <a:ea typeface="楷体_GB2312" pitchFamily="49" charset="-122"/>
              </a:rPr>
              <a:t>n</a:t>
            </a:r>
            <a:r>
              <a:rPr lang="en-US" altLang="zh-CN" sz="3200" b="1">
                <a:ea typeface="楷体_GB2312" pitchFamily="49" charset="-122"/>
              </a:rPr>
              <a:t>}</a:t>
            </a:r>
            <a:r>
              <a:rPr lang="zh-CN" altLang="en-US" sz="3200" b="1">
                <a:ea typeface="楷体_GB2312" pitchFamily="49" charset="-122"/>
              </a:rPr>
              <a:t>：</a:t>
            </a:r>
          </a:p>
        </p:txBody>
      </p:sp>
      <p:sp>
        <p:nvSpPr>
          <p:cNvPr id="41991" name="Text Box 7"/>
          <p:cNvSpPr txBox="1">
            <a:spLocks noChangeArrowheads="1"/>
          </p:cNvSpPr>
          <p:nvPr/>
        </p:nvSpPr>
        <p:spPr bwMode="auto">
          <a:xfrm>
            <a:off x="2411413" y="2460625"/>
            <a:ext cx="644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600" b="1">
                <a:solidFill>
                  <a:srgbClr val="000099"/>
                </a:solidFill>
                <a:ea typeface="楷体_GB2312" pitchFamily="49" charset="-122"/>
              </a:rPr>
              <a:t>或</a:t>
            </a:r>
          </a:p>
        </p:txBody>
      </p:sp>
      <p:graphicFrame>
        <p:nvGraphicFramePr>
          <p:cNvPr id="41992" name="Object 8"/>
          <p:cNvGraphicFramePr>
            <a:graphicFrameLocks noChangeAspect="1"/>
          </p:cNvGraphicFramePr>
          <p:nvPr/>
        </p:nvGraphicFramePr>
        <p:xfrm>
          <a:off x="539750" y="2060575"/>
          <a:ext cx="2016125" cy="1501775"/>
        </p:xfrm>
        <a:graphic>
          <a:graphicData uri="http://schemas.openxmlformats.org/presentationml/2006/ole">
            <mc:AlternateContent xmlns:mc="http://schemas.openxmlformats.org/markup-compatibility/2006">
              <mc:Choice xmlns:v="urn:schemas-microsoft-com:vml" Requires="v">
                <p:oleObj spid="_x0000_s72743" name="公式" r:id="rId3" imgW="628457" imgH="461957" progId="Equation.3">
                  <p:embed/>
                </p:oleObj>
              </mc:Choice>
              <mc:Fallback>
                <p:oleObj name="公式" r:id="rId3" imgW="628457" imgH="461957"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060575"/>
                        <a:ext cx="2016125" cy="150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3" name="Object 9"/>
          <p:cNvGraphicFramePr>
            <a:graphicFrameLocks noChangeAspect="1"/>
          </p:cNvGraphicFramePr>
          <p:nvPr/>
        </p:nvGraphicFramePr>
        <p:xfrm>
          <a:off x="3397250" y="2060575"/>
          <a:ext cx="5286375" cy="1555750"/>
        </p:xfrm>
        <a:graphic>
          <a:graphicData uri="http://schemas.openxmlformats.org/presentationml/2006/ole">
            <mc:AlternateContent xmlns:mc="http://schemas.openxmlformats.org/markup-compatibility/2006">
              <mc:Choice xmlns:v="urn:schemas-microsoft-com:vml" Requires="v">
                <p:oleObj spid="_x0000_s72744" name="公式" r:id="rId5" imgW="1619253" imgH="461957" progId="Equation.3">
                  <p:embed/>
                </p:oleObj>
              </mc:Choice>
              <mc:Fallback>
                <p:oleObj name="公式" r:id="rId5" imgW="1619253" imgH="461957"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7250" y="2060575"/>
                        <a:ext cx="5286375" cy="155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4" name="Text Box 10"/>
          <p:cNvSpPr txBox="1">
            <a:spLocks noChangeArrowheads="1"/>
          </p:cNvSpPr>
          <p:nvPr/>
        </p:nvSpPr>
        <p:spPr bwMode="auto">
          <a:xfrm>
            <a:off x="107950" y="836613"/>
            <a:ext cx="1951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堆的定义</a:t>
            </a:r>
            <a:r>
              <a:rPr lang="en-US" altLang="zh-CN" sz="3200" b="1">
                <a:ea typeface="楷体_GB2312" pitchFamily="49" charset="-122"/>
              </a:rPr>
              <a:t>:</a:t>
            </a:r>
          </a:p>
        </p:txBody>
      </p:sp>
      <p:sp>
        <p:nvSpPr>
          <p:cNvPr id="42015" name="Text Box 31"/>
          <p:cNvSpPr txBox="1">
            <a:spLocks noChangeArrowheads="1"/>
          </p:cNvSpPr>
          <p:nvPr/>
        </p:nvSpPr>
        <p:spPr bwMode="auto">
          <a:xfrm>
            <a:off x="395288" y="3857625"/>
            <a:ext cx="8382000" cy="216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25000"/>
              </a:spcBef>
            </a:pPr>
            <a:r>
              <a:rPr lang="en-US" altLang="zh-CN" sz="3200" b="1">
                <a:ea typeface="楷体_GB2312" pitchFamily="49" charset="-122"/>
              </a:rPr>
              <a:t> </a:t>
            </a:r>
            <a:r>
              <a:rPr lang="zh-CN" altLang="en-US" sz="3200" b="1">
                <a:ea typeface="楷体_GB2312" pitchFamily="49" charset="-122"/>
              </a:rPr>
              <a:t>若将此序列对应的一维数组（即以一维数组作为其存储结构）视作</a:t>
            </a:r>
            <a:r>
              <a:rPr lang="zh-CN" altLang="en-US" sz="3200" b="1">
                <a:solidFill>
                  <a:srgbClr val="990033"/>
                </a:solidFill>
                <a:ea typeface="楷体_GB2312" pitchFamily="49" charset="-122"/>
              </a:rPr>
              <a:t>一颗完全二叉树</a:t>
            </a:r>
            <a:r>
              <a:rPr lang="zh-CN" altLang="en-US" sz="3200" b="1">
                <a:ea typeface="楷体_GB2312" pitchFamily="49" charset="-122"/>
              </a:rPr>
              <a:t>，</a:t>
            </a:r>
          </a:p>
          <a:p>
            <a:pPr eaLnBrk="1" hangingPunct="1">
              <a:spcBef>
                <a:spcPct val="25000"/>
              </a:spcBef>
            </a:pPr>
            <a:r>
              <a:rPr lang="zh-CN" altLang="en-US" sz="3200" b="1">
                <a:ea typeface="楷体_GB2312" pitchFamily="49" charset="-122"/>
              </a:rPr>
              <a:t>则</a:t>
            </a:r>
            <a:r>
              <a:rPr lang="en-US" altLang="zh-CN" sz="3200" b="1">
                <a:ea typeface="楷体_GB2312" pitchFamily="49" charset="-122"/>
              </a:rPr>
              <a:t>k</a:t>
            </a:r>
            <a:r>
              <a:rPr lang="en-US" altLang="zh-CN" sz="3200" b="1" baseline="-25000">
                <a:ea typeface="楷体_GB2312" pitchFamily="49" charset="-122"/>
              </a:rPr>
              <a:t>i</a:t>
            </a:r>
            <a:r>
              <a:rPr lang="zh-CN" altLang="en-US" sz="3200" b="1">
                <a:ea typeface="楷体_GB2312" pitchFamily="49" charset="-122"/>
              </a:rPr>
              <a:t>是二叉树的根结点，</a:t>
            </a:r>
            <a:r>
              <a:rPr lang="en-US" altLang="zh-CN" sz="3200" b="1">
                <a:ea typeface="楷体_GB2312" pitchFamily="49" charset="-122"/>
              </a:rPr>
              <a:t>k</a:t>
            </a:r>
            <a:r>
              <a:rPr lang="en-US" altLang="zh-CN" sz="3200" b="1" baseline="-25000">
                <a:ea typeface="楷体_GB2312" pitchFamily="49" charset="-122"/>
              </a:rPr>
              <a:t>2i</a:t>
            </a:r>
            <a:r>
              <a:rPr lang="en-US" altLang="zh-CN" sz="3200" b="1">
                <a:ea typeface="楷体_GB2312" pitchFamily="49" charset="-122"/>
              </a:rPr>
              <a:t> </a:t>
            </a:r>
            <a:r>
              <a:rPr lang="zh-CN" altLang="en-US" sz="3200" b="1">
                <a:ea typeface="楷体_GB2312" pitchFamily="49" charset="-122"/>
              </a:rPr>
              <a:t>是 </a:t>
            </a:r>
            <a:r>
              <a:rPr lang="en-US" altLang="zh-CN" sz="3200" b="1">
                <a:ea typeface="楷体_GB2312" pitchFamily="49" charset="-122"/>
              </a:rPr>
              <a:t>k</a:t>
            </a:r>
            <a:r>
              <a:rPr lang="en-US" altLang="zh-CN" sz="3200" b="1" baseline="-25000">
                <a:ea typeface="楷体_GB2312" pitchFamily="49" charset="-122"/>
              </a:rPr>
              <a:t>i</a:t>
            </a:r>
            <a:r>
              <a:rPr lang="en-US" altLang="zh-CN" sz="3200" b="1">
                <a:ea typeface="楷体_GB2312" pitchFamily="49" charset="-122"/>
              </a:rPr>
              <a:t> </a:t>
            </a:r>
            <a:r>
              <a:rPr lang="zh-CN" altLang="en-US" sz="3200" b="1">
                <a:ea typeface="楷体_GB2312" pitchFamily="49" charset="-122"/>
              </a:rPr>
              <a:t>的左孩子</a:t>
            </a:r>
            <a:r>
              <a:rPr lang="en-US" altLang="zh-CN" sz="3200" b="1">
                <a:ea typeface="楷体_GB2312" pitchFamily="49" charset="-122"/>
              </a:rPr>
              <a:t>; k</a:t>
            </a:r>
            <a:r>
              <a:rPr lang="en-US" altLang="zh-CN" sz="3200" b="1" baseline="-25000">
                <a:ea typeface="楷体_GB2312" pitchFamily="49" charset="-122"/>
              </a:rPr>
              <a:t>2i+1</a:t>
            </a:r>
            <a:r>
              <a:rPr lang="en-US" altLang="zh-CN" sz="3200" b="1">
                <a:ea typeface="楷体_GB2312" pitchFamily="49" charset="-122"/>
              </a:rPr>
              <a:t> </a:t>
            </a:r>
            <a:r>
              <a:rPr lang="zh-CN" altLang="en-US" sz="3200" b="1">
                <a:ea typeface="楷体_GB2312" pitchFamily="49" charset="-122"/>
              </a:rPr>
              <a:t>是 </a:t>
            </a:r>
            <a:r>
              <a:rPr lang="en-US" altLang="zh-CN" sz="3200" b="1">
                <a:ea typeface="楷体_GB2312" pitchFamily="49" charset="-122"/>
              </a:rPr>
              <a:t>k</a:t>
            </a:r>
            <a:r>
              <a:rPr lang="en-US" altLang="zh-CN" sz="3200" b="1" baseline="-25000">
                <a:ea typeface="楷体_GB2312" pitchFamily="49" charset="-122"/>
              </a:rPr>
              <a:t>i</a:t>
            </a:r>
            <a:r>
              <a:rPr lang="en-US" altLang="zh-CN" sz="3200" b="1">
                <a:ea typeface="楷体_GB2312" pitchFamily="49" charset="-122"/>
              </a:rPr>
              <a:t> </a:t>
            </a:r>
            <a:r>
              <a:rPr lang="zh-CN" altLang="en-US" sz="3200" b="1">
                <a:ea typeface="楷体_GB2312" pitchFamily="49" charset="-122"/>
              </a:rPr>
              <a:t>的右孩子。</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wipe(left)">
                                      <p:cBhvr>
                                        <p:cTn id="7" dur="500"/>
                                        <p:tgtEl>
                                          <p:spTgt spid="41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41994"/>
                                        </p:tgtEl>
                                        <p:attrNameLst>
                                          <p:attrName>style.visibility</p:attrName>
                                        </p:attrNameLst>
                                      </p:cBhvr>
                                      <p:to>
                                        <p:strVal val="visible"/>
                                      </p:to>
                                    </p:set>
                                    <p:animEffect transition="in" filter="wipe(left)">
                                      <p:cBhvr>
                                        <p:cTn id="12" dur="300"/>
                                        <p:tgtEl>
                                          <p:spTgt spid="419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7"/>
                                        </p:tgtEl>
                                        <p:attrNameLst>
                                          <p:attrName>style.visibility</p:attrName>
                                        </p:attrNameLst>
                                      </p:cBhvr>
                                      <p:to>
                                        <p:strVal val="visible"/>
                                      </p:to>
                                    </p:set>
                                    <p:animEffect transition="in" filter="wipe(left)">
                                      <p:cBhvr>
                                        <p:cTn id="17" dur="500"/>
                                        <p:tgtEl>
                                          <p:spTgt spid="419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992"/>
                                        </p:tgtEl>
                                        <p:attrNameLst>
                                          <p:attrName>style.visibility</p:attrName>
                                        </p:attrNameLst>
                                      </p:cBhvr>
                                      <p:to>
                                        <p:strVal val="visible"/>
                                      </p:to>
                                    </p:set>
                                    <p:animEffect transition="in" filter="wipe(left)">
                                      <p:cBhvr>
                                        <p:cTn id="22" dur="500"/>
                                        <p:tgtEl>
                                          <p:spTgt spid="41992"/>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1991"/>
                                        </p:tgtEl>
                                        <p:attrNameLst>
                                          <p:attrName>style.visibility</p:attrName>
                                        </p:attrNameLst>
                                      </p:cBhvr>
                                      <p:to>
                                        <p:strVal val="visible"/>
                                      </p:to>
                                    </p:set>
                                    <p:animEffect transition="in" filter="wipe(left)">
                                      <p:cBhvr>
                                        <p:cTn id="26" dur="500"/>
                                        <p:tgtEl>
                                          <p:spTgt spid="41991"/>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41993"/>
                                        </p:tgtEl>
                                        <p:attrNameLst>
                                          <p:attrName>style.visibility</p:attrName>
                                        </p:attrNameLst>
                                      </p:cBhvr>
                                      <p:to>
                                        <p:strVal val="visible"/>
                                      </p:to>
                                    </p:set>
                                    <p:animEffect transition="in" filter="wipe(left)">
                                      <p:cBhvr>
                                        <p:cTn id="30" dur="500"/>
                                        <p:tgtEl>
                                          <p:spTgt spid="4199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42015"/>
                                        </p:tgtEl>
                                        <p:attrNameLst>
                                          <p:attrName>style.visibility</p:attrName>
                                        </p:attrNameLst>
                                      </p:cBhvr>
                                      <p:to>
                                        <p:strVal val="visible"/>
                                      </p:to>
                                    </p:set>
                                    <p:animEffect transition="in" filter="wipe(left)">
                                      <p:cBhvr>
                                        <p:cTn id="35" dur="75"/>
                                        <p:tgtEl>
                                          <p:spTgt spid="42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autoUpdateAnimBg="0"/>
      <p:bldP spid="41991" grpId="0" autoUpdateAnimBg="0"/>
      <p:bldP spid="41994" grpId="0" autoUpdateAnimBg="0"/>
      <p:bldP spid="4201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8" name="Text Box 4"/>
          <p:cNvSpPr txBox="1">
            <a:spLocks noChangeArrowheads="1"/>
          </p:cNvSpPr>
          <p:nvPr/>
        </p:nvSpPr>
        <p:spPr bwMode="auto">
          <a:xfrm>
            <a:off x="0" y="931863"/>
            <a:ext cx="8931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zh-CN" altLang="en-US" sz="3200" b="1">
                <a:ea typeface="楷体_GB2312" pitchFamily="49" charset="-122"/>
              </a:rPr>
              <a:t>稳定的排序方法指的是，对于</a:t>
            </a:r>
            <a:r>
              <a:rPr lang="zh-CN" altLang="en-US" sz="3200" b="1">
                <a:solidFill>
                  <a:srgbClr val="000080"/>
                </a:solidFill>
                <a:ea typeface="楷体_GB2312" pitchFamily="49" charset="-122"/>
              </a:rPr>
              <a:t>两个关键字相等的记录，它们在序列中的相对位置，在排序之前和经过排序之后，没有改变。</a:t>
            </a:r>
          </a:p>
        </p:txBody>
      </p:sp>
      <p:sp>
        <p:nvSpPr>
          <p:cNvPr id="221189" name="Text Box 5"/>
          <p:cNvSpPr txBox="1">
            <a:spLocks noChangeArrowheads="1"/>
          </p:cNvSpPr>
          <p:nvPr/>
        </p:nvSpPr>
        <p:spPr bwMode="auto">
          <a:xfrm>
            <a:off x="114300" y="3025775"/>
            <a:ext cx="8207375" cy="112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zh-CN" altLang="en-US" sz="3200">
                <a:solidFill>
                  <a:srgbClr val="003366"/>
                </a:solidFill>
              </a:rPr>
              <a:t>排序之前 </a:t>
            </a:r>
            <a:r>
              <a:rPr lang="en-US" altLang="zh-CN" sz="3200">
                <a:solidFill>
                  <a:srgbClr val="003366"/>
                </a:solidFill>
              </a:rPr>
              <a:t>:   { · · · · · </a:t>
            </a:r>
            <a:r>
              <a:rPr lang="en-US" altLang="zh-CN" sz="3600">
                <a:solidFill>
                  <a:srgbClr val="990033"/>
                </a:solidFill>
              </a:rPr>
              <a:t>R</a:t>
            </a:r>
            <a:r>
              <a:rPr lang="en-US" altLang="zh-CN" sz="3600" baseline="-25000">
                <a:solidFill>
                  <a:srgbClr val="990033"/>
                </a:solidFill>
              </a:rPr>
              <a:t>i</a:t>
            </a:r>
            <a:r>
              <a:rPr lang="en-US" altLang="zh-CN" sz="3200">
                <a:solidFill>
                  <a:srgbClr val="003366"/>
                </a:solidFill>
              </a:rPr>
              <a:t>(K) · · · · · </a:t>
            </a:r>
            <a:r>
              <a:rPr lang="en-US" altLang="zh-CN" sz="3600">
                <a:solidFill>
                  <a:srgbClr val="990033"/>
                </a:solidFill>
              </a:rPr>
              <a:t>R</a:t>
            </a:r>
            <a:r>
              <a:rPr lang="en-US" altLang="zh-CN" sz="3600" baseline="-25000">
                <a:solidFill>
                  <a:srgbClr val="990033"/>
                </a:solidFill>
              </a:rPr>
              <a:t>j</a:t>
            </a:r>
            <a:r>
              <a:rPr lang="en-US" altLang="zh-CN" sz="3200">
                <a:solidFill>
                  <a:srgbClr val="003366"/>
                </a:solidFill>
              </a:rPr>
              <a:t>(K) · · · · · }</a:t>
            </a:r>
          </a:p>
        </p:txBody>
      </p:sp>
      <p:sp>
        <p:nvSpPr>
          <p:cNvPr id="221190" name="Text Box 6"/>
          <p:cNvSpPr txBox="1">
            <a:spLocks noChangeArrowheads="1"/>
          </p:cNvSpPr>
          <p:nvPr/>
        </p:nvSpPr>
        <p:spPr bwMode="auto">
          <a:xfrm>
            <a:off x="168275" y="3940175"/>
            <a:ext cx="8207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zh-CN" altLang="en-US" sz="3200">
                <a:solidFill>
                  <a:srgbClr val="003366"/>
                </a:solidFill>
              </a:rPr>
              <a:t>排序之后 </a:t>
            </a:r>
            <a:r>
              <a:rPr lang="en-US" altLang="zh-CN" sz="3200">
                <a:solidFill>
                  <a:srgbClr val="003366"/>
                </a:solidFill>
              </a:rPr>
              <a:t>:   { · · · · · </a:t>
            </a:r>
            <a:r>
              <a:rPr lang="en-US" altLang="zh-CN" sz="3600">
                <a:solidFill>
                  <a:srgbClr val="990033"/>
                </a:solidFill>
              </a:rPr>
              <a:t>R</a:t>
            </a:r>
            <a:r>
              <a:rPr lang="en-US" altLang="zh-CN" sz="3600" baseline="-25000">
                <a:solidFill>
                  <a:srgbClr val="990033"/>
                </a:solidFill>
              </a:rPr>
              <a:t>i</a:t>
            </a:r>
            <a:r>
              <a:rPr lang="en-US" altLang="zh-CN" sz="3200">
                <a:solidFill>
                  <a:srgbClr val="003366"/>
                </a:solidFill>
              </a:rPr>
              <a:t>(K) </a:t>
            </a:r>
            <a:r>
              <a:rPr lang="en-US" altLang="zh-CN" sz="3600">
                <a:solidFill>
                  <a:srgbClr val="990033"/>
                </a:solidFill>
              </a:rPr>
              <a:t>R</a:t>
            </a:r>
            <a:r>
              <a:rPr lang="en-US" altLang="zh-CN" sz="3600" baseline="-25000">
                <a:solidFill>
                  <a:srgbClr val="990033"/>
                </a:solidFill>
              </a:rPr>
              <a:t>j</a:t>
            </a:r>
            <a:r>
              <a:rPr lang="en-US" altLang="zh-CN" sz="3200">
                <a:solidFill>
                  <a:srgbClr val="003366"/>
                </a:solidFill>
              </a:rPr>
              <a:t>(K) · · · · ·· · · · · }</a:t>
            </a:r>
          </a:p>
        </p:txBody>
      </p:sp>
      <p:sp>
        <p:nvSpPr>
          <p:cNvPr id="9221" name="Text Box 7"/>
          <p:cNvSpPr txBox="1">
            <a:spLocks noChangeArrowheads="1"/>
          </p:cNvSpPr>
          <p:nvPr/>
        </p:nvSpPr>
        <p:spPr bwMode="auto">
          <a:xfrm>
            <a:off x="250825" y="288925"/>
            <a:ext cx="4103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zh-CN" altLang="en-US" sz="3200" b="1">
                <a:ea typeface="楷体_GB2312" pitchFamily="49" charset="-122"/>
              </a:rPr>
              <a:t>排序方法的稳定性：</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strips(downRight)">
                                      <p:cBhvr>
                                        <p:cTn id="7" dur="500"/>
                                        <p:tgtEl>
                                          <p:spTgt spid="221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1189"/>
                                        </p:tgtEl>
                                        <p:attrNameLst>
                                          <p:attrName>style.visibility</p:attrName>
                                        </p:attrNameLst>
                                      </p:cBhvr>
                                      <p:to>
                                        <p:strVal val="visible"/>
                                      </p:to>
                                    </p:set>
                                    <p:animEffect transition="in" filter="strips(downRight)">
                                      <p:cBhvr>
                                        <p:cTn id="12" dur="500"/>
                                        <p:tgtEl>
                                          <p:spTgt spid="2211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21190"/>
                                        </p:tgtEl>
                                        <p:attrNameLst>
                                          <p:attrName>style.visibility</p:attrName>
                                        </p:attrNameLst>
                                      </p:cBhvr>
                                      <p:to>
                                        <p:strVal val="visible"/>
                                      </p:to>
                                    </p:set>
                                    <p:animEffect transition="in" filter="strips(downRight)">
                                      <p:cBhvr>
                                        <p:cTn id="17" dur="500"/>
                                        <p:tgtEl>
                                          <p:spTgt spid="221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autoUpdateAnimBg="0"/>
      <p:bldP spid="221189" grpId="0" autoUpdateAnimBg="0"/>
      <p:bldP spid="221190"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1"/>
          <p:cNvSpPr>
            <a:spLocks noChangeArrowheads="1"/>
          </p:cNvSpPr>
          <p:nvPr/>
        </p:nvSpPr>
        <p:spPr bwMode="auto">
          <a:xfrm>
            <a:off x="179388" y="71438"/>
            <a:ext cx="8640762"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200" b="1">
                <a:ea typeface="楷体_GB2312" pitchFamily="49" charset="-122"/>
              </a:rPr>
              <a:t>由此，若一序列是堆，则</a:t>
            </a:r>
            <a:r>
              <a:rPr lang="zh-CN" altLang="en-US" sz="3200" b="1">
                <a:solidFill>
                  <a:srgbClr val="990033"/>
                </a:solidFill>
                <a:ea typeface="楷体_GB2312" pitchFamily="49" charset="-122"/>
              </a:rPr>
              <a:t>堆顶元素（或完全二叉树的根）必是序列中的最小值或最大值</a:t>
            </a:r>
            <a:r>
              <a:rPr lang="zh-CN" altLang="en-US" sz="3200" b="1">
                <a:ea typeface="楷体_GB2312" pitchFamily="49" charset="-122"/>
              </a:rPr>
              <a:t>，分别称作小顶堆或大顶堆。例如，下列两个序列为堆，对应的完全二叉树如图</a:t>
            </a:r>
          </a:p>
        </p:txBody>
      </p:sp>
      <p:pic>
        <p:nvPicPr>
          <p:cNvPr id="73731" name="Picture 1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636838"/>
            <a:ext cx="7559675" cy="36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5986" name="Group 1058"/>
          <p:cNvGrpSpPr>
            <a:grpSpLocks/>
          </p:cNvGrpSpPr>
          <p:nvPr/>
        </p:nvGrpSpPr>
        <p:grpSpPr bwMode="auto">
          <a:xfrm>
            <a:off x="304800" y="2914650"/>
            <a:ext cx="8229600" cy="2667000"/>
            <a:chOff x="192" y="2400"/>
            <a:chExt cx="5184" cy="1680"/>
          </a:xfrm>
        </p:grpSpPr>
        <p:sp>
          <p:nvSpPr>
            <p:cNvPr id="74761" name="Oval 1032"/>
            <p:cNvSpPr>
              <a:spLocks noChangeArrowheads="1"/>
            </p:cNvSpPr>
            <p:nvPr/>
          </p:nvSpPr>
          <p:spPr bwMode="auto">
            <a:xfrm>
              <a:off x="2784" y="2400"/>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8784"/>
                  </a:solidFill>
                </a:rPr>
                <a:t>12</a:t>
              </a:r>
              <a:endParaRPr lang="en-US" altLang="zh-CN"/>
            </a:p>
          </p:txBody>
        </p:sp>
        <p:sp>
          <p:nvSpPr>
            <p:cNvPr id="74762" name="Oval 1033"/>
            <p:cNvSpPr>
              <a:spLocks noChangeArrowheads="1"/>
            </p:cNvSpPr>
            <p:nvPr/>
          </p:nvSpPr>
          <p:spPr bwMode="auto">
            <a:xfrm>
              <a:off x="1488" y="2880"/>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9999"/>
                  </a:solidFill>
                </a:rPr>
                <a:t>36</a:t>
              </a:r>
              <a:endParaRPr lang="en-US" altLang="zh-CN" sz="3200" b="1"/>
            </a:p>
          </p:txBody>
        </p:sp>
        <p:sp>
          <p:nvSpPr>
            <p:cNvPr id="74763" name="Oval 1034"/>
            <p:cNvSpPr>
              <a:spLocks noChangeArrowheads="1"/>
            </p:cNvSpPr>
            <p:nvPr/>
          </p:nvSpPr>
          <p:spPr bwMode="auto">
            <a:xfrm>
              <a:off x="4176" y="2880"/>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8784"/>
                  </a:solidFill>
                </a:rPr>
                <a:t>27</a:t>
              </a:r>
              <a:endParaRPr lang="en-US" altLang="zh-CN"/>
            </a:p>
          </p:txBody>
        </p:sp>
        <p:sp>
          <p:nvSpPr>
            <p:cNvPr id="74764" name="Oval 1035"/>
            <p:cNvSpPr>
              <a:spLocks noChangeArrowheads="1"/>
            </p:cNvSpPr>
            <p:nvPr/>
          </p:nvSpPr>
          <p:spPr bwMode="auto">
            <a:xfrm>
              <a:off x="624" y="3360"/>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9999"/>
                  </a:solidFill>
                </a:rPr>
                <a:t>65</a:t>
              </a:r>
              <a:endParaRPr lang="en-US" altLang="zh-CN"/>
            </a:p>
          </p:txBody>
        </p:sp>
        <p:sp>
          <p:nvSpPr>
            <p:cNvPr id="74765" name="Oval 1036"/>
            <p:cNvSpPr>
              <a:spLocks noChangeArrowheads="1"/>
            </p:cNvSpPr>
            <p:nvPr/>
          </p:nvSpPr>
          <p:spPr bwMode="auto">
            <a:xfrm>
              <a:off x="2736" y="3840"/>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9999"/>
                  </a:solidFill>
                </a:rPr>
                <a:t>49</a:t>
              </a:r>
              <a:endParaRPr lang="en-US" altLang="zh-CN"/>
            </a:p>
          </p:txBody>
        </p:sp>
        <p:sp>
          <p:nvSpPr>
            <p:cNvPr id="74766" name="Oval 1037"/>
            <p:cNvSpPr>
              <a:spLocks noChangeArrowheads="1"/>
            </p:cNvSpPr>
            <p:nvPr/>
          </p:nvSpPr>
          <p:spPr bwMode="auto">
            <a:xfrm>
              <a:off x="192" y="3840"/>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a:solidFill>
                    <a:srgbClr val="009999"/>
                  </a:solidFill>
                </a:rPr>
                <a:t>81</a:t>
              </a:r>
              <a:endParaRPr lang="en-US" altLang="zh-CN"/>
            </a:p>
          </p:txBody>
        </p:sp>
        <p:sp>
          <p:nvSpPr>
            <p:cNvPr id="74767" name="Oval 1038"/>
            <p:cNvSpPr>
              <a:spLocks noChangeArrowheads="1"/>
            </p:cNvSpPr>
            <p:nvPr/>
          </p:nvSpPr>
          <p:spPr bwMode="auto">
            <a:xfrm>
              <a:off x="1008" y="3840"/>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9999"/>
                  </a:solidFill>
                </a:rPr>
                <a:t>73</a:t>
              </a:r>
              <a:endParaRPr lang="en-US" altLang="zh-CN"/>
            </a:p>
          </p:txBody>
        </p:sp>
        <p:sp>
          <p:nvSpPr>
            <p:cNvPr id="74768" name="Oval 1039"/>
            <p:cNvSpPr>
              <a:spLocks noChangeArrowheads="1"/>
            </p:cNvSpPr>
            <p:nvPr/>
          </p:nvSpPr>
          <p:spPr bwMode="auto">
            <a:xfrm>
              <a:off x="1872" y="3840"/>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9999"/>
                  </a:solidFill>
                </a:rPr>
                <a:t>55</a:t>
              </a:r>
              <a:endParaRPr lang="en-US" altLang="zh-CN"/>
            </a:p>
          </p:txBody>
        </p:sp>
        <p:sp>
          <p:nvSpPr>
            <p:cNvPr id="74769" name="Oval 1040"/>
            <p:cNvSpPr>
              <a:spLocks noChangeArrowheads="1"/>
            </p:cNvSpPr>
            <p:nvPr/>
          </p:nvSpPr>
          <p:spPr bwMode="auto">
            <a:xfrm>
              <a:off x="2304" y="3360"/>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9999"/>
                  </a:solidFill>
                </a:rPr>
                <a:t>40</a:t>
              </a:r>
            </a:p>
          </p:txBody>
        </p:sp>
        <p:sp>
          <p:nvSpPr>
            <p:cNvPr id="74770" name="Oval 1041"/>
            <p:cNvSpPr>
              <a:spLocks noChangeArrowheads="1"/>
            </p:cNvSpPr>
            <p:nvPr/>
          </p:nvSpPr>
          <p:spPr bwMode="auto">
            <a:xfrm>
              <a:off x="3456" y="3360"/>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8784"/>
                  </a:solidFill>
                </a:rPr>
                <a:t>34</a:t>
              </a:r>
              <a:endParaRPr lang="en-US" altLang="zh-CN"/>
            </a:p>
          </p:txBody>
        </p:sp>
        <p:sp>
          <p:nvSpPr>
            <p:cNvPr id="74771" name="Oval 1042"/>
            <p:cNvSpPr>
              <a:spLocks noChangeArrowheads="1"/>
            </p:cNvSpPr>
            <p:nvPr/>
          </p:nvSpPr>
          <p:spPr bwMode="auto">
            <a:xfrm>
              <a:off x="4944" y="3360"/>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9999"/>
                  </a:solidFill>
                </a:rPr>
                <a:t>98</a:t>
              </a:r>
            </a:p>
          </p:txBody>
        </p:sp>
        <p:sp>
          <p:nvSpPr>
            <p:cNvPr id="74772" name="Line 1043"/>
            <p:cNvSpPr>
              <a:spLocks noChangeShapeType="1"/>
            </p:cNvSpPr>
            <p:nvPr/>
          </p:nvSpPr>
          <p:spPr bwMode="auto">
            <a:xfrm flipH="1">
              <a:off x="1680" y="2592"/>
              <a:ext cx="115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3" name="Line 1044"/>
            <p:cNvSpPr>
              <a:spLocks noChangeShapeType="1"/>
            </p:cNvSpPr>
            <p:nvPr/>
          </p:nvSpPr>
          <p:spPr bwMode="auto">
            <a:xfrm>
              <a:off x="3168" y="2592"/>
              <a:ext cx="120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4" name="Line 1045"/>
            <p:cNvSpPr>
              <a:spLocks noChangeShapeType="1"/>
            </p:cNvSpPr>
            <p:nvPr/>
          </p:nvSpPr>
          <p:spPr bwMode="auto">
            <a:xfrm flipH="1">
              <a:off x="816" y="3024"/>
              <a:ext cx="67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5" name="Line 1046"/>
            <p:cNvSpPr>
              <a:spLocks noChangeShapeType="1"/>
            </p:cNvSpPr>
            <p:nvPr/>
          </p:nvSpPr>
          <p:spPr bwMode="auto">
            <a:xfrm>
              <a:off x="1920" y="3024"/>
              <a:ext cx="57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6" name="Line 1047"/>
            <p:cNvSpPr>
              <a:spLocks noChangeShapeType="1"/>
            </p:cNvSpPr>
            <p:nvPr/>
          </p:nvSpPr>
          <p:spPr bwMode="auto">
            <a:xfrm flipH="1">
              <a:off x="3648" y="3024"/>
              <a:ext cx="52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7" name="Line 1048"/>
            <p:cNvSpPr>
              <a:spLocks noChangeShapeType="1"/>
            </p:cNvSpPr>
            <p:nvPr/>
          </p:nvSpPr>
          <p:spPr bwMode="auto">
            <a:xfrm>
              <a:off x="4608" y="3024"/>
              <a:ext cx="57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8" name="Line 1049"/>
            <p:cNvSpPr>
              <a:spLocks noChangeShapeType="1"/>
            </p:cNvSpPr>
            <p:nvPr/>
          </p:nvSpPr>
          <p:spPr bwMode="auto">
            <a:xfrm flipH="1">
              <a:off x="384" y="35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9" name="Line 1050"/>
            <p:cNvSpPr>
              <a:spLocks noChangeShapeType="1"/>
            </p:cNvSpPr>
            <p:nvPr/>
          </p:nvSpPr>
          <p:spPr bwMode="auto">
            <a:xfrm>
              <a:off x="1056" y="3504"/>
              <a:ext cx="14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0" name="Line 1051"/>
            <p:cNvSpPr>
              <a:spLocks noChangeShapeType="1"/>
            </p:cNvSpPr>
            <p:nvPr/>
          </p:nvSpPr>
          <p:spPr bwMode="auto">
            <a:xfrm flipH="1">
              <a:off x="2064" y="35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1" name="Line 1052"/>
            <p:cNvSpPr>
              <a:spLocks noChangeShapeType="1"/>
            </p:cNvSpPr>
            <p:nvPr/>
          </p:nvSpPr>
          <p:spPr bwMode="auto">
            <a:xfrm>
              <a:off x="2736" y="35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5983" name="Rectangle 1055"/>
          <p:cNvSpPr>
            <a:spLocks noChangeArrowheads="1"/>
          </p:cNvSpPr>
          <p:nvPr/>
        </p:nvSpPr>
        <p:spPr bwMode="auto">
          <a:xfrm>
            <a:off x="6629400" y="5048250"/>
            <a:ext cx="1101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990000"/>
                </a:solidFill>
              </a:rPr>
              <a:t>是堆</a:t>
            </a:r>
            <a:endParaRPr lang="zh-CN" altLang="en-US" sz="4000"/>
          </a:p>
        </p:txBody>
      </p:sp>
      <p:sp>
        <p:nvSpPr>
          <p:cNvPr id="125984" name="Oval 1056"/>
          <p:cNvSpPr>
            <a:spLocks noChangeArrowheads="1"/>
          </p:cNvSpPr>
          <p:nvPr/>
        </p:nvSpPr>
        <p:spPr bwMode="auto">
          <a:xfrm>
            <a:off x="5486400" y="4438650"/>
            <a:ext cx="685800" cy="381000"/>
          </a:xfrm>
          <a:prstGeom prst="ellipse">
            <a:avLst/>
          </a:prstGeom>
          <a:solidFill>
            <a:srgbClr val="FF9900"/>
          </a:solidFill>
          <a:ln w="127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bg1"/>
                </a:solidFill>
              </a:rPr>
              <a:t>14</a:t>
            </a:r>
            <a:endParaRPr lang="en-US" altLang="zh-CN">
              <a:solidFill>
                <a:schemeClr val="bg1"/>
              </a:solidFill>
            </a:endParaRPr>
          </a:p>
        </p:txBody>
      </p:sp>
      <p:sp>
        <p:nvSpPr>
          <p:cNvPr id="125985" name="Text Box 1057"/>
          <p:cNvSpPr txBox="1">
            <a:spLocks noChangeArrowheads="1"/>
          </p:cNvSpPr>
          <p:nvPr/>
        </p:nvSpPr>
        <p:spPr bwMode="auto">
          <a:xfrm>
            <a:off x="5907088" y="4910138"/>
            <a:ext cx="798512"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4800" b="1">
                <a:solidFill>
                  <a:srgbClr val="003366"/>
                </a:solidFill>
              </a:rPr>
              <a:t>不</a:t>
            </a:r>
            <a:endParaRPr lang="zh-CN" altLang="en-US" sz="4000"/>
          </a:p>
        </p:txBody>
      </p:sp>
      <p:sp>
        <p:nvSpPr>
          <p:cNvPr id="74758" name="Text Box 1059"/>
          <p:cNvSpPr txBox="1">
            <a:spLocks noChangeArrowheads="1"/>
          </p:cNvSpPr>
          <p:nvPr/>
        </p:nvSpPr>
        <p:spPr bwMode="auto">
          <a:xfrm>
            <a:off x="539750" y="2105025"/>
            <a:ext cx="70072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0000"/>
              </a:lnSpc>
            </a:pPr>
            <a:r>
              <a:rPr lang="en-US" altLang="zh-CN" sz="3200" b="1">
                <a:solidFill>
                  <a:schemeClr val="accent2"/>
                </a:solidFill>
              </a:rPr>
              <a:t>{12, 36, 27, 65, 40, </a:t>
            </a:r>
            <a:r>
              <a:rPr lang="en-US" altLang="zh-CN" sz="3200" b="1">
                <a:solidFill>
                  <a:srgbClr val="FF6600"/>
                </a:solidFill>
              </a:rPr>
              <a:t>14</a:t>
            </a:r>
            <a:r>
              <a:rPr lang="en-US" altLang="zh-CN" sz="3200" b="1">
                <a:solidFill>
                  <a:srgbClr val="003366"/>
                </a:solidFill>
              </a:rPr>
              <a:t>,</a:t>
            </a:r>
            <a:r>
              <a:rPr lang="en-US" altLang="zh-CN" sz="3200" b="1">
                <a:solidFill>
                  <a:schemeClr val="accent2"/>
                </a:solidFill>
              </a:rPr>
              <a:t> 98, 81, 73, 55, 49}</a:t>
            </a:r>
            <a:endParaRPr lang="en-US" altLang="zh-CN" b="1">
              <a:solidFill>
                <a:schemeClr val="accent2"/>
              </a:solidFill>
            </a:endParaRPr>
          </a:p>
        </p:txBody>
      </p:sp>
      <p:sp>
        <p:nvSpPr>
          <p:cNvPr id="74759" name="Text Box 1061"/>
          <p:cNvSpPr txBox="1">
            <a:spLocks noChangeArrowheads="1"/>
          </p:cNvSpPr>
          <p:nvPr/>
        </p:nvSpPr>
        <p:spPr bwMode="auto">
          <a:xfrm>
            <a:off x="611188" y="1285875"/>
            <a:ext cx="70072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0000"/>
              </a:lnSpc>
            </a:pPr>
            <a:r>
              <a:rPr lang="en-US" altLang="zh-CN" sz="3200" b="1">
                <a:solidFill>
                  <a:schemeClr val="accent2"/>
                </a:solidFill>
              </a:rPr>
              <a:t>{12, 36, 27, 65, 40, 34, 98, 81, 73, 55, 49}</a:t>
            </a:r>
            <a:endParaRPr lang="en-US" altLang="zh-CN" b="1">
              <a:solidFill>
                <a:schemeClr val="accent2"/>
              </a:solidFill>
            </a:endParaRPr>
          </a:p>
        </p:txBody>
      </p:sp>
      <p:sp>
        <p:nvSpPr>
          <p:cNvPr id="74760" name="Text Box 1064"/>
          <p:cNvSpPr txBox="1">
            <a:spLocks noChangeArrowheads="1"/>
          </p:cNvSpPr>
          <p:nvPr/>
        </p:nvSpPr>
        <p:spPr bwMode="auto">
          <a:xfrm>
            <a:off x="179388" y="188913"/>
            <a:ext cx="86042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zh-CN" altLang="en-US" sz="3200" b="1">
                <a:ea typeface="楷体_GB2312" pitchFamily="49" charset="-122"/>
              </a:rPr>
              <a:t>例</a:t>
            </a:r>
            <a:r>
              <a:rPr lang="en-US" altLang="zh-CN" sz="3200" b="1">
                <a:ea typeface="楷体_GB2312" pitchFamily="49" charset="-122"/>
              </a:rPr>
              <a:t>1</a:t>
            </a:r>
            <a:r>
              <a:rPr lang="zh-CN" altLang="en-US" sz="3200" b="1">
                <a:ea typeface="楷体_GB2312" pitchFamily="49" charset="-122"/>
              </a:rPr>
              <a:t>：下列序列是堆吗？如果是，画出其对应的完全二叉树</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5986"/>
                                        </p:tgtEl>
                                        <p:attrNameLst>
                                          <p:attrName>style.visibility</p:attrName>
                                        </p:attrNameLst>
                                      </p:cBhvr>
                                      <p:to>
                                        <p:strVal val="visible"/>
                                      </p:to>
                                    </p:set>
                                    <p:animEffect transition="in" filter="wipe(up)">
                                      <p:cBhvr>
                                        <p:cTn id="7" dur="500"/>
                                        <p:tgtEl>
                                          <p:spTgt spid="125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25983"/>
                                        </p:tgtEl>
                                        <p:attrNameLst>
                                          <p:attrName>style.visibility</p:attrName>
                                        </p:attrNameLst>
                                      </p:cBhvr>
                                      <p:to>
                                        <p:strVal val="visible"/>
                                      </p:to>
                                    </p:set>
                                    <p:animEffect transition="in" filter="wipe(left)">
                                      <p:cBhvr>
                                        <p:cTn id="12" dur="300"/>
                                        <p:tgtEl>
                                          <p:spTgt spid="1259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984"/>
                                        </p:tgtEl>
                                        <p:attrNameLst>
                                          <p:attrName>style.visibility</p:attrName>
                                        </p:attrNameLst>
                                      </p:cBhvr>
                                      <p:to>
                                        <p:strVal val="visible"/>
                                      </p:to>
                                    </p:set>
                                    <p:animEffect transition="in" filter="wipe(left)">
                                      <p:cBhvr>
                                        <p:cTn id="17" dur="500"/>
                                        <p:tgtEl>
                                          <p:spTgt spid="1259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25985"/>
                                        </p:tgtEl>
                                        <p:attrNameLst>
                                          <p:attrName>style.visibility</p:attrName>
                                        </p:attrNameLst>
                                      </p:cBhvr>
                                      <p:to>
                                        <p:strVal val="visible"/>
                                      </p:to>
                                    </p:set>
                                    <p:animEffect transition="in" filter="wipe(left)">
                                      <p:cBhvr>
                                        <p:cTn id="22" dur="300"/>
                                        <p:tgtEl>
                                          <p:spTgt spid="125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utoUpdateAnimBg="0"/>
      <p:bldP spid="125984" grpId="0" animBg="1" autoUpdateAnimBg="0"/>
      <p:bldP spid="125985"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6"/>
          <p:cNvSpPr>
            <a:spLocks noChangeArrowheads="1"/>
          </p:cNvSpPr>
          <p:nvPr/>
        </p:nvSpPr>
        <p:spPr bwMode="auto">
          <a:xfrm>
            <a:off x="250825" y="44450"/>
            <a:ext cx="8497888"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200" b="1">
                <a:solidFill>
                  <a:srgbClr val="990033"/>
                </a:solidFill>
                <a:ea typeface="楷体_GB2312" pitchFamily="49" charset="-122"/>
              </a:rPr>
              <a:t>堆排序</a:t>
            </a:r>
            <a:r>
              <a:rPr lang="zh-CN" altLang="en-US" sz="3200" b="1">
                <a:ea typeface="楷体_GB2312" pitchFamily="49" charset="-122"/>
              </a:rPr>
              <a:t>：</a:t>
            </a:r>
            <a:r>
              <a:rPr lang="en-US" altLang="zh-CN" sz="3200" b="1">
                <a:ea typeface="楷体_GB2312" pitchFamily="49" charset="-122"/>
              </a:rPr>
              <a:t>(</a:t>
            </a:r>
            <a:r>
              <a:rPr lang="zh-CN" altLang="en-US" sz="3200" b="1">
                <a:ea typeface="楷体_GB2312" pitchFamily="49" charset="-122"/>
              </a:rPr>
              <a:t>以小顶堆为例</a:t>
            </a:r>
            <a:r>
              <a:rPr lang="en-US" altLang="zh-CN" sz="3200" b="1">
                <a:ea typeface="楷体_GB2312" pitchFamily="49" charset="-122"/>
              </a:rPr>
              <a:t>)</a:t>
            </a:r>
            <a:r>
              <a:rPr lang="zh-CN" altLang="en-US" sz="3200" b="1">
                <a:ea typeface="楷体_GB2312" pitchFamily="49" charset="-122"/>
              </a:rPr>
              <a:t>若在输出堆顶的最小值之后，使得剩余</a:t>
            </a:r>
            <a:r>
              <a:rPr lang="en-US" altLang="zh-CN" sz="3200" b="1">
                <a:ea typeface="楷体_GB2312" pitchFamily="49" charset="-122"/>
              </a:rPr>
              <a:t>n-1</a:t>
            </a:r>
            <a:r>
              <a:rPr lang="zh-CN" altLang="en-US" sz="3200" b="1">
                <a:ea typeface="楷体_GB2312" pitchFamily="49" charset="-122"/>
              </a:rPr>
              <a:t>个元素的序列重新建成一个堆，则得到</a:t>
            </a:r>
            <a:r>
              <a:rPr lang="en-US" altLang="zh-CN" sz="3200" b="1">
                <a:ea typeface="楷体_GB2312" pitchFamily="49" charset="-122"/>
              </a:rPr>
              <a:t>n</a:t>
            </a:r>
            <a:r>
              <a:rPr lang="zh-CN" altLang="en-US" sz="3200" b="1">
                <a:ea typeface="楷体_GB2312" pitchFamily="49" charset="-122"/>
              </a:rPr>
              <a:t>个元素中的次小值</a:t>
            </a:r>
            <a:r>
              <a:rPr lang="en-US" altLang="zh-CN" sz="3200" b="1">
                <a:ea typeface="楷体_GB2312" pitchFamily="49" charset="-122"/>
              </a:rPr>
              <a:t>(</a:t>
            </a:r>
            <a:r>
              <a:rPr lang="zh-CN" altLang="en-US" sz="3200" b="1">
                <a:ea typeface="楷体_GB2312" pitchFamily="49" charset="-122"/>
              </a:rPr>
              <a:t>堆顶元素</a:t>
            </a:r>
            <a:r>
              <a:rPr lang="en-US" altLang="zh-CN" sz="3200" b="1">
                <a:ea typeface="楷体_GB2312" pitchFamily="49" charset="-122"/>
              </a:rPr>
              <a:t>)</a:t>
            </a:r>
            <a:r>
              <a:rPr lang="zh-CN" altLang="en-US" sz="3200" b="1">
                <a:ea typeface="楷体_GB2312" pitchFamily="49" charset="-122"/>
              </a:rPr>
              <a:t>。反复执行，就能得到一个有序序列，这个过程称之为</a:t>
            </a:r>
            <a:r>
              <a:rPr lang="en-US" altLang="zh-CN" sz="3200" b="1">
                <a:ea typeface="楷体_GB2312" pitchFamily="49" charset="-122"/>
              </a:rPr>
              <a:t>~</a:t>
            </a:r>
          </a:p>
        </p:txBody>
      </p:sp>
      <p:sp>
        <p:nvSpPr>
          <p:cNvPr id="167963" name="Text Box 27">
            <a:hlinkClick r:id="rId2" action="ppaction://hlinksldjump"/>
          </p:cNvPr>
          <p:cNvSpPr txBox="1">
            <a:spLocks noChangeArrowheads="1"/>
          </p:cNvSpPr>
          <p:nvPr/>
        </p:nvSpPr>
        <p:spPr bwMode="auto">
          <a:xfrm>
            <a:off x="250825" y="3790950"/>
            <a:ext cx="8677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solidFill>
                  <a:srgbClr val="003366"/>
                </a:solidFill>
                <a:ea typeface="楷体_GB2312" pitchFamily="49" charset="-122"/>
              </a:rPr>
              <a:t>1</a:t>
            </a:r>
            <a:r>
              <a:rPr lang="zh-CN" altLang="en-US" sz="3200" b="1">
                <a:solidFill>
                  <a:srgbClr val="003366"/>
                </a:solidFill>
                <a:ea typeface="楷体_GB2312" pitchFamily="49" charset="-122"/>
              </a:rPr>
              <a:t>、如何由无序序列建成一个堆？（初始建堆）</a:t>
            </a:r>
            <a:endParaRPr lang="zh-CN" altLang="en-US" sz="3200" b="1">
              <a:ea typeface="楷体_GB2312" pitchFamily="49" charset="-122"/>
            </a:endParaRPr>
          </a:p>
        </p:txBody>
      </p:sp>
      <p:sp>
        <p:nvSpPr>
          <p:cNvPr id="167964" name="Text Box 28"/>
          <p:cNvSpPr txBox="1">
            <a:spLocks noChangeArrowheads="1"/>
          </p:cNvSpPr>
          <p:nvPr/>
        </p:nvSpPr>
        <p:spPr bwMode="auto">
          <a:xfrm>
            <a:off x="250825" y="3141663"/>
            <a:ext cx="60309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008784"/>
                </a:solidFill>
                <a:ea typeface="楷体_GB2312" pitchFamily="49" charset="-122"/>
              </a:rPr>
              <a:t>实现堆排序需要解决的两个问题</a:t>
            </a:r>
            <a:r>
              <a:rPr lang="en-US" altLang="zh-CN" sz="3200" b="1">
                <a:solidFill>
                  <a:srgbClr val="008784"/>
                </a:solidFill>
                <a:ea typeface="楷体_GB2312" pitchFamily="49" charset="-122"/>
              </a:rPr>
              <a:t>:</a:t>
            </a:r>
            <a:endParaRPr lang="en-US" altLang="zh-CN" sz="3200" b="1">
              <a:ea typeface="楷体_GB2312" pitchFamily="49" charset="-122"/>
            </a:endParaRPr>
          </a:p>
        </p:txBody>
      </p:sp>
      <p:sp>
        <p:nvSpPr>
          <p:cNvPr id="167965" name="Text Box 29">
            <a:hlinkClick r:id="" action="ppaction://hlinkshowjump?jump=nextslide"/>
          </p:cNvPr>
          <p:cNvSpPr txBox="1">
            <a:spLocks noChangeArrowheads="1"/>
          </p:cNvSpPr>
          <p:nvPr/>
        </p:nvSpPr>
        <p:spPr bwMode="auto">
          <a:xfrm>
            <a:off x="323850" y="4565650"/>
            <a:ext cx="8569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solidFill>
                  <a:srgbClr val="003366"/>
                </a:solidFill>
                <a:ea typeface="楷体_GB2312" pitchFamily="49" charset="-122"/>
              </a:rPr>
              <a:t>2</a:t>
            </a:r>
            <a:r>
              <a:rPr lang="zh-CN" altLang="en-US" sz="3200" b="1">
                <a:solidFill>
                  <a:srgbClr val="003366"/>
                </a:solidFill>
                <a:ea typeface="楷体_GB2312" pitchFamily="49" charset="-122"/>
              </a:rPr>
              <a:t>、在输出堆顶元素之后，如何调整剩余元素，使之成为一个新堆？（筛选）</a:t>
            </a:r>
            <a:endParaRPr lang="zh-CN" altLang="en-US" sz="3200" b="1">
              <a:ea typeface="楷体_GB2312" pitchFamily="49" charset="-122"/>
            </a:endParaRPr>
          </a:p>
        </p:txBody>
      </p:sp>
      <p:sp>
        <p:nvSpPr>
          <p:cNvPr id="167969" name="Text Box 33">
            <a:hlinkClick r:id="" action="ppaction://hlinkshowjump?jump=nextslide"/>
          </p:cNvPr>
          <p:cNvSpPr txBox="1">
            <a:spLocks noChangeArrowheads="1"/>
          </p:cNvSpPr>
          <p:nvPr/>
        </p:nvSpPr>
        <p:spPr bwMode="auto">
          <a:xfrm>
            <a:off x="395288" y="5878513"/>
            <a:ext cx="6264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003366"/>
                </a:solidFill>
                <a:ea typeface="楷体_GB2312" pitchFamily="49" charset="-122"/>
              </a:rPr>
              <a:t>第二个问题的解决方法</a:t>
            </a:r>
            <a:r>
              <a:rPr lang="en-US" altLang="zh-CN" sz="3200" b="1">
                <a:solidFill>
                  <a:srgbClr val="003366"/>
                </a:solidFill>
                <a:ea typeface="楷体_GB2312" pitchFamily="49" charset="-122"/>
              </a:rPr>
              <a:t>——</a:t>
            </a:r>
            <a:r>
              <a:rPr lang="zh-CN" altLang="en-US" sz="3200" b="1">
                <a:solidFill>
                  <a:srgbClr val="003366"/>
                </a:solidFill>
                <a:ea typeface="楷体_GB2312" pitchFamily="49" charset="-122"/>
              </a:rPr>
              <a:t>筛选</a:t>
            </a:r>
            <a:endParaRPr lang="zh-CN" altLang="en-US" sz="3200" b="1">
              <a:ea typeface="楷体_GB2312"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7964"/>
                                        </p:tgtEl>
                                        <p:attrNameLst>
                                          <p:attrName>style.visibility</p:attrName>
                                        </p:attrNameLst>
                                      </p:cBhvr>
                                      <p:to>
                                        <p:strVal val="visible"/>
                                      </p:to>
                                    </p:set>
                                    <p:animEffect transition="in" filter="wipe(left)">
                                      <p:cBhvr>
                                        <p:cTn id="7" dur="75"/>
                                        <p:tgtEl>
                                          <p:spTgt spid="167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67963"/>
                                        </p:tgtEl>
                                        <p:attrNameLst>
                                          <p:attrName>style.visibility</p:attrName>
                                        </p:attrNameLst>
                                      </p:cBhvr>
                                      <p:to>
                                        <p:strVal val="visible"/>
                                      </p:to>
                                    </p:set>
                                    <p:animEffect transition="in" filter="wipe(left)">
                                      <p:cBhvr>
                                        <p:cTn id="12" dur="75"/>
                                        <p:tgtEl>
                                          <p:spTgt spid="1679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67965"/>
                                        </p:tgtEl>
                                        <p:attrNameLst>
                                          <p:attrName>style.visibility</p:attrName>
                                        </p:attrNameLst>
                                      </p:cBhvr>
                                      <p:to>
                                        <p:strVal val="visible"/>
                                      </p:to>
                                    </p:set>
                                    <p:animEffect transition="in" filter="wipe(left)">
                                      <p:cBhvr>
                                        <p:cTn id="17" dur="75"/>
                                        <p:tgtEl>
                                          <p:spTgt spid="1679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67969"/>
                                        </p:tgtEl>
                                        <p:attrNameLst>
                                          <p:attrName>style.visibility</p:attrName>
                                        </p:attrNameLst>
                                      </p:cBhvr>
                                      <p:to>
                                        <p:strVal val="visible"/>
                                      </p:to>
                                    </p:set>
                                    <p:animEffect transition="in" filter="wipe(left)">
                                      <p:cBhvr>
                                        <p:cTn id="22" dur="75"/>
                                        <p:tgtEl>
                                          <p:spTgt spid="167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63" grpId="0" autoUpdateAnimBg="0"/>
      <p:bldP spid="167964" grpId="0" autoUpdateAnimBg="0"/>
      <p:bldP spid="167965" grpId="0" autoUpdateAnimBg="0"/>
      <p:bldP spid="167969"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107950" y="44450"/>
            <a:ext cx="8856663"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200" b="1">
                <a:solidFill>
                  <a:schemeClr val="tx2"/>
                </a:solidFill>
                <a:ea typeface="楷体_GB2312" pitchFamily="49" charset="-122"/>
              </a:rPr>
              <a:t>所谓</a:t>
            </a:r>
            <a:r>
              <a:rPr lang="zh-CN" altLang="en-US" sz="3200" b="1">
                <a:solidFill>
                  <a:srgbClr val="800000"/>
                </a:solidFill>
                <a:ea typeface="楷体_GB2312" pitchFamily="49" charset="-122"/>
              </a:rPr>
              <a:t>“筛选”</a:t>
            </a:r>
            <a:r>
              <a:rPr lang="zh-CN" altLang="en-US" sz="3200" b="1">
                <a:solidFill>
                  <a:schemeClr val="tx2"/>
                </a:solidFill>
                <a:ea typeface="楷体_GB2312" pitchFamily="49" charset="-122"/>
              </a:rPr>
              <a:t>指的是，对一棵左</a:t>
            </a:r>
            <a:r>
              <a:rPr lang="en-US" altLang="zh-CN" sz="3200" b="1">
                <a:solidFill>
                  <a:schemeClr val="tx2"/>
                </a:solidFill>
                <a:ea typeface="楷体_GB2312" pitchFamily="49" charset="-122"/>
              </a:rPr>
              <a:t>/</a:t>
            </a:r>
            <a:r>
              <a:rPr lang="zh-CN" altLang="en-US" sz="3200" b="1">
                <a:solidFill>
                  <a:schemeClr val="tx2"/>
                </a:solidFill>
                <a:ea typeface="楷体_GB2312" pitchFamily="49" charset="-122"/>
              </a:rPr>
              <a:t>右子树均为堆的完全二叉树，</a:t>
            </a:r>
            <a:r>
              <a:rPr lang="zh-CN" altLang="en-US" sz="3200" b="1">
                <a:solidFill>
                  <a:srgbClr val="800000"/>
                </a:solidFill>
                <a:ea typeface="楷体_GB2312" pitchFamily="49" charset="-122"/>
              </a:rPr>
              <a:t>“调整”根结点使整个二叉树也成为一个堆</a:t>
            </a:r>
            <a:r>
              <a:rPr lang="zh-CN" altLang="en-US" sz="3200" b="1">
                <a:ea typeface="楷体_GB2312" pitchFamily="49" charset="-122"/>
              </a:rPr>
              <a:t>，</a:t>
            </a:r>
            <a:r>
              <a:rPr lang="zh-CN" altLang="en-US" sz="3200" b="1">
                <a:solidFill>
                  <a:schemeClr val="tx2"/>
                </a:solidFill>
                <a:ea typeface="楷体_GB2312" pitchFamily="49" charset="-122"/>
              </a:rPr>
              <a:t>“筛选”过程是一个</a:t>
            </a:r>
            <a:r>
              <a:rPr lang="zh-CN" altLang="en-US" sz="3200" b="1">
                <a:solidFill>
                  <a:srgbClr val="990033"/>
                </a:solidFill>
                <a:ea typeface="楷体_GB2312" pitchFamily="49" charset="-122"/>
              </a:rPr>
              <a:t>自堆顶至叶子</a:t>
            </a:r>
            <a:r>
              <a:rPr lang="zh-CN" altLang="en-US" sz="3200" b="1">
                <a:solidFill>
                  <a:schemeClr val="tx2"/>
                </a:solidFill>
                <a:ea typeface="楷体_GB2312" pitchFamily="49" charset="-122"/>
              </a:rPr>
              <a:t>的调整过程。</a:t>
            </a:r>
          </a:p>
        </p:txBody>
      </p:sp>
      <p:sp>
        <p:nvSpPr>
          <p:cNvPr id="76803" name="Text Box 24">
            <a:hlinkClick r:id="rId2" action="ppaction://hlinksldjump"/>
          </p:cNvPr>
          <p:cNvSpPr txBox="1">
            <a:spLocks noChangeArrowheads="1"/>
          </p:cNvSpPr>
          <p:nvPr/>
        </p:nvSpPr>
        <p:spPr bwMode="auto">
          <a:xfrm>
            <a:off x="250825" y="3068638"/>
            <a:ext cx="86772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solidFill>
                  <a:srgbClr val="003366"/>
                </a:solidFill>
                <a:ea typeface="楷体_GB2312" pitchFamily="49" charset="-122"/>
              </a:rPr>
              <a:t>1</a:t>
            </a:r>
            <a:r>
              <a:rPr lang="zh-CN" altLang="en-US" sz="3200" b="1">
                <a:solidFill>
                  <a:srgbClr val="003366"/>
                </a:solidFill>
                <a:ea typeface="楷体_GB2312" pitchFamily="49" charset="-122"/>
              </a:rPr>
              <a:t>、输出堆顶元素后，以堆中最后一个元素代替之；</a:t>
            </a:r>
            <a:endParaRPr lang="zh-CN" altLang="en-US" sz="3200" b="1">
              <a:ea typeface="楷体_GB2312" pitchFamily="49" charset="-122"/>
            </a:endParaRPr>
          </a:p>
        </p:txBody>
      </p:sp>
      <p:sp>
        <p:nvSpPr>
          <p:cNvPr id="76804" name="Text Box 25"/>
          <p:cNvSpPr txBox="1">
            <a:spLocks noChangeArrowheads="1"/>
          </p:cNvSpPr>
          <p:nvPr/>
        </p:nvSpPr>
        <p:spPr bwMode="auto">
          <a:xfrm>
            <a:off x="115888" y="2492375"/>
            <a:ext cx="54879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008784"/>
                </a:solidFill>
                <a:ea typeface="楷体_GB2312" pitchFamily="49" charset="-122"/>
              </a:rPr>
              <a:t>具体步骤（以小顶堆为例）：</a:t>
            </a:r>
            <a:endParaRPr lang="zh-CN" altLang="en-US" sz="3200" b="1">
              <a:ea typeface="楷体_GB2312" pitchFamily="49" charset="-122"/>
            </a:endParaRPr>
          </a:p>
        </p:txBody>
      </p:sp>
      <p:pic>
        <p:nvPicPr>
          <p:cNvPr id="76805" name="Picture 28" descr="1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0" y="3860800"/>
            <a:ext cx="2608263"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2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4005263"/>
            <a:ext cx="2881313" cy="249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7" name="AutoShape 30"/>
          <p:cNvSpPr>
            <a:spLocks noChangeArrowheads="1"/>
          </p:cNvSpPr>
          <p:nvPr/>
        </p:nvSpPr>
        <p:spPr bwMode="auto">
          <a:xfrm>
            <a:off x="2987675" y="4797425"/>
            <a:ext cx="865188" cy="288925"/>
          </a:xfrm>
          <a:prstGeom prst="rightArrow">
            <a:avLst>
              <a:gd name="adj1" fmla="val 50000"/>
              <a:gd name="adj2" fmla="val 7486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9" name="Text Box 31"/>
          <p:cNvSpPr txBox="1">
            <a:spLocks noChangeArrowheads="1"/>
          </p:cNvSpPr>
          <p:nvPr/>
        </p:nvSpPr>
        <p:spPr bwMode="auto">
          <a:xfrm>
            <a:off x="6330950" y="4005263"/>
            <a:ext cx="2708275" cy="206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003366"/>
                </a:solidFill>
                <a:ea typeface="楷体_GB2312" pitchFamily="49" charset="-122"/>
              </a:rPr>
              <a:t>在用最后一个叶子代替</a:t>
            </a:r>
            <a:r>
              <a:rPr lang="en-US" altLang="zh-CN" sz="3200" b="1">
                <a:solidFill>
                  <a:srgbClr val="003366"/>
                </a:solidFill>
                <a:ea typeface="楷体_GB2312" pitchFamily="49" charset="-122"/>
              </a:rPr>
              <a:t>13 </a:t>
            </a:r>
            <a:r>
              <a:rPr lang="zh-CN" altLang="en-US" sz="3200" b="1">
                <a:solidFill>
                  <a:srgbClr val="003366"/>
                </a:solidFill>
                <a:ea typeface="楷体_GB2312" pitchFamily="49" charset="-122"/>
              </a:rPr>
              <a:t>之后，它就不是堆了</a:t>
            </a:r>
            <a:endParaRPr lang="zh-CN" altLang="en-US" sz="3200" b="1">
              <a:ea typeface="楷体_GB2312"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89119"/>
                                        </p:tgtEl>
                                        <p:attrNameLst>
                                          <p:attrName>style.visibility</p:attrName>
                                        </p:attrNameLst>
                                      </p:cBhvr>
                                      <p:to>
                                        <p:strVal val="visible"/>
                                      </p:to>
                                    </p:set>
                                    <p:animEffect transition="in" filter="wipe(left)">
                                      <p:cBhvr>
                                        <p:cTn id="7" dur="300"/>
                                        <p:tgtEl>
                                          <p:spTgt spid="89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19"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4"/>
          <p:cNvSpPr txBox="1">
            <a:spLocks noChangeArrowheads="1"/>
          </p:cNvSpPr>
          <p:nvPr/>
        </p:nvSpPr>
        <p:spPr bwMode="auto">
          <a:xfrm>
            <a:off x="152400" y="260350"/>
            <a:ext cx="89916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solidFill>
                  <a:srgbClr val="003366"/>
                </a:solidFill>
                <a:ea typeface="楷体_GB2312" pitchFamily="49" charset="-122"/>
              </a:rPr>
              <a:t> 2</a:t>
            </a:r>
            <a:r>
              <a:rPr lang="zh-CN" altLang="en-US" sz="3200" b="1">
                <a:solidFill>
                  <a:srgbClr val="003366"/>
                </a:solidFill>
                <a:ea typeface="楷体_GB2312" pitchFamily="49" charset="-122"/>
              </a:rPr>
              <a:t>、此时需要对该结点进行“筛选”，沿关键字较小的孩子结点向下进行。即，将它与左</a:t>
            </a:r>
            <a:r>
              <a:rPr lang="en-US" altLang="zh-CN" sz="3200" b="1">
                <a:solidFill>
                  <a:srgbClr val="003366"/>
                </a:solidFill>
                <a:ea typeface="楷体_GB2312" pitchFamily="49" charset="-122"/>
              </a:rPr>
              <a:t>/</a:t>
            </a:r>
            <a:r>
              <a:rPr lang="zh-CN" altLang="en-US" sz="3200" b="1">
                <a:solidFill>
                  <a:srgbClr val="003366"/>
                </a:solidFill>
                <a:ea typeface="楷体_GB2312" pitchFamily="49" charset="-122"/>
              </a:rPr>
              <a:t>右子树的根结点进行比较，并取较小者与它交换。</a:t>
            </a:r>
          </a:p>
        </p:txBody>
      </p:sp>
      <p:pic>
        <p:nvPicPr>
          <p:cNvPr id="77827" name="Picture 5" descr="1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3284538"/>
            <a:ext cx="2878138"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8" name="Picture 6" descr="1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213100"/>
            <a:ext cx="27940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AutoShape 8"/>
          <p:cNvSpPr>
            <a:spLocks noChangeArrowheads="1"/>
          </p:cNvSpPr>
          <p:nvPr/>
        </p:nvSpPr>
        <p:spPr bwMode="auto">
          <a:xfrm>
            <a:off x="3995738" y="3932238"/>
            <a:ext cx="865187" cy="288925"/>
          </a:xfrm>
          <a:prstGeom prst="rightArrow">
            <a:avLst>
              <a:gd name="adj1" fmla="val 50000"/>
              <a:gd name="adj2" fmla="val 7486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0" name="Text Box 9">
            <a:hlinkClick r:id="rId4" action="ppaction://hlinksldjump"/>
          </p:cNvPr>
          <p:cNvSpPr txBox="1">
            <a:spLocks noChangeArrowheads="1"/>
          </p:cNvSpPr>
          <p:nvPr/>
        </p:nvSpPr>
        <p:spPr bwMode="auto">
          <a:xfrm>
            <a:off x="179388" y="1989138"/>
            <a:ext cx="86772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solidFill>
                  <a:srgbClr val="003366"/>
                </a:solidFill>
                <a:ea typeface="楷体_GB2312" pitchFamily="49" charset="-122"/>
              </a:rPr>
              <a:t>3</a:t>
            </a:r>
            <a:r>
              <a:rPr lang="zh-CN" altLang="en-US" sz="3200" b="1">
                <a:solidFill>
                  <a:srgbClr val="003366"/>
                </a:solidFill>
                <a:ea typeface="楷体_GB2312" pitchFamily="49" charset="-122"/>
              </a:rPr>
              <a:t>、重复上述操作，直至叶子结点，将得到新的堆。</a:t>
            </a:r>
            <a:endParaRPr lang="zh-CN" altLang="en-US" sz="3200" b="1">
              <a:ea typeface="楷体_GB2312" pitchFamily="49" charset="-122"/>
            </a:endParaRPr>
          </a:p>
        </p:txBody>
      </p:sp>
    </p:spTree>
  </p:cSld>
  <p:clrMapOvr>
    <a:masterClrMapping/>
  </p:clrMapOvr>
  <p:transition>
    <p:pull dir="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0" name="AutoShape 10"/>
          <p:cNvSpPr>
            <a:spLocks noChangeArrowheads="1"/>
          </p:cNvSpPr>
          <p:nvPr/>
        </p:nvSpPr>
        <p:spPr bwMode="auto">
          <a:xfrm>
            <a:off x="3995738" y="908050"/>
            <a:ext cx="863600" cy="433388"/>
          </a:xfrm>
          <a:prstGeom prst="rightArrow">
            <a:avLst>
              <a:gd name="adj1" fmla="val 50000"/>
              <a:gd name="adj2" fmla="val 498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2" name="AutoShape 12"/>
          <p:cNvSpPr>
            <a:spLocks noChangeArrowheads="1"/>
          </p:cNvSpPr>
          <p:nvPr/>
        </p:nvSpPr>
        <p:spPr bwMode="auto">
          <a:xfrm>
            <a:off x="3851275" y="4652963"/>
            <a:ext cx="1152525" cy="431800"/>
          </a:xfrm>
          <a:prstGeom prst="leftArrow">
            <a:avLst>
              <a:gd name="adj1" fmla="val 50000"/>
              <a:gd name="adj2" fmla="val 66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8852" name="组合 2"/>
          <p:cNvGrpSpPr>
            <a:grpSpLocks/>
          </p:cNvGrpSpPr>
          <p:nvPr/>
        </p:nvGrpSpPr>
        <p:grpSpPr bwMode="auto">
          <a:xfrm>
            <a:off x="466725" y="333375"/>
            <a:ext cx="3025775" cy="3167063"/>
            <a:chOff x="466725" y="333375"/>
            <a:chExt cx="3025776" cy="3167063"/>
          </a:xfrm>
        </p:grpSpPr>
        <p:pic>
          <p:nvPicPr>
            <p:cNvPr id="78868" name="Picture 7"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333375"/>
              <a:ext cx="3025775"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69" name="Picture 9" descr="C:\Users\lx\AppData\Roaming\Tencent\Users\86091812\QQ\WinTemp\RichOle\MW8YR_QMPWU0U06[IMN3MP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620" y="2331510"/>
              <a:ext cx="507646" cy="46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70" name="Picture 10" descr="C:\Users\lx\AppData\Roaming\Tencent\Users\86091812\QQ\WinTemp\RichOle\]@5R_K@L7P@FRLYZ)LFALB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7273" y="1717723"/>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3"/>
          <p:cNvGrpSpPr>
            <a:grpSpLocks/>
          </p:cNvGrpSpPr>
          <p:nvPr/>
        </p:nvGrpSpPr>
        <p:grpSpPr bwMode="auto">
          <a:xfrm>
            <a:off x="4859338" y="260350"/>
            <a:ext cx="2717800" cy="2952750"/>
            <a:chOff x="4859338" y="260350"/>
            <a:chExt cx="2717089" cy="2952750"/>
          </a:xfrm>
        </p:grpSpPr>
        <p:pic>
          <p:nvPicPr>
            <p:cNvPr id="78865" name="Picture 6" descr="2 -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260350"/>
              <a:ext cx="2716212"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66" name="Picture 10" descr="C:\Users\lx\AppData\Roaming\Tencent\Users\86091812\QQ\WinTemp\RichOle\]@5R_K@L7P@FRLYZ)LFALB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1199" y="1487160"/>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67" name="Picture 9" descr="C:\Users\lx\AppData\Roaming\Tencent\Users\86091812\QQ\WinTemp\RichOle\MW8YR_QMPWU0U06[IMN3MP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120" y="2060810"/>
              <a:ext cx="507646" cy="46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组合 4"/>
          <p:cNvGrpSpPr>
            <a:grpSpLocks/>
          </p:cNvGrpSpPr>
          <p:nvPr/>
        </p:nvGrpSpPr>
        <p:grpSpPr bwMode="auto">
          <a:xfrm>
            <a:off x="5165725" y="3789363"/>
            <a:ext cx="2719388" cy="3024187"/>
            <a:chOff x="5165725" y="3789363"/>
            <a:chExt cx="2719388" cy="3024187"/>
          </a:xfrm>
        </p:grpSpPr>
        <p:pic>
          <p:nvPicPr>
            <p:cNvPr id="78862" name="Picture 8" descr="2 -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5725" y="3789363"/>
              <a:ext cx="2719388"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63" name="Picture 10" descr="C:\Users\lx\AppData\Roaming\Tencent\Users\86091812\QQ\WinTemp\RichOle\]@5R_K@L7P@FRLYZ)LFALB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4368" y="5084763"/>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64" name="Picture 9" descr="C:\Users\lx\AppData\Roaming\Tencent\Users\86091812\QQ\WinTemp\RichOle\MW8YR_QMPWU0U06[IMN3MP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110" y="5676220"/>
              <a:ext cx="507646" cy="46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a:grpSpLocks/>
          </p:cNvGrpSpPr>
          <p:nvPr/>
        </p:nvGrpSpPr>
        <p:grpSpPr bwMode="auto">
          <a:xfrm>
            <a:off x="611188" y="3716338"/>
            <a:ext cx="2733675" cy="2952750"/>
            <a:chOff x="611188" y="3716338"/>
            <a:chExt cx="2733675" cy="2952750"/>
          </a:xfrm>
        </p:grpSpPr>
        <p:pic>
          <p:nvPicPr>
            <p:cNvPr id="78857" name="Picture 9" descr="2 -3"/>
            <p:cNvPicPr>
              <a:picLocks noChangeAspect="1" noChangeArrowheads="1"/>
            </p:cNvPicPr>
            <p:nvPr/>
          </p:nvPicPr>
          <p:blipFill>
            <a:blip r:embed="rId7">
              <a:extLst>
                <a:ext uri="{28A0092B-C50C-407E-A947-70E740481C1C}">
                  <a14:useLocalDpi xmlns:a14="http://schemas.microsoft.com/office/drawing/2010/main" val="0"/>
                </a:ext>
              </a:extLst>
            </a:blip>
            <a:srcRect r="55214" b="-575"/>
            <a:stretch>
              <a:fillRect/>
            </a:stretch>
          </p:blipFill>
          <p:spPr bwMode="auto">
            <a:xfrm>
              <a:off x="611188" y="3716338"/>
              <a:ext cx="273367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8" name="Picture 9" descr="C:\Users\lx\AppData\Roaming\Tencent\Users\86091812\QQ\WinTemp\RichOle\MW8YR_QMPWU0U06[IMN3MP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954" y="5587191"/>
              <a:ext cx="507646" cy="46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9" name="Picture 10" descr="C:\Users\lx\AppData\Roaming\Tencent\Users\86091812\QQ\WinTemp\RichOle\]@5R_K@L7P@FRLYZ)LFALB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336" y="5013220"/>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60" name="Picture 11" descr="C:\Users\lx\AppData\Roaming\Tencent\Users\86091812\QQ\WinTemp\RichOle\7{N]JB`(KN7Z_TQ`QYF]@8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9172" y="5579212"/>
              <a:ext cx="480880" cy="46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61" name="Picture 10" descr="C:\Users\lx\AppData\Roaming\Tencent\Users\86091812\QQ\WinTemp\RichOle\]@5R_K@L7P@FRLYZ)LFALB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660" y="5013220"/>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831" name="AutoShape 11"/>
          <p:cNvSpPr>
            <a:spLocks noChangeArrowheads="1"/>
          </p:cNvSpPr>
          <p:nvPr/>
        </p:nvSpPr>
        <p:spPr bwMode="auto">
          <a:xfrm>
            <a:off x="5651500" y="3357563"/>
            <a:ext cx="504825" cy="719137"/>
          </a:xfrm>
          <a:prstGeom prst="downArrow">
            <a:avLst>
              <a:gd name="adj1" fmla="val 50000"/>
              <a:gd name="adj2" fmla="val 3561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30"/>
                                        </p:tgtEl>
                                        <p:attrNameLst>
                                          <p:attrName>style.visibility</p:attrName>
                                        </p:attrNameLst>
                                      </p:cBhvr>
                                      <p:to>
                                        <p:strVal val="visible"/>
                                      </p:to>
                                    </p:set>
                                    <p:animEffect transition="in" filter="wipe(left)">
                                      <p:cBhvr>
                                        <p:cTn id="7" dur="500"/>
                                        <p:tgtEl>
                                          <p:spTgt spid="778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7831"/>
                                        </p:tgtEl>
                                        <p:attrNameLst>
                                          <p:attrName>style.visibility</p:attrName>
                                        </p:attrNameLst>
                                      </p:cBhvr>
                                      <p:to>
                                        <p:strVal val="visible"/>
                                      </p:to>
                                    </p:set>
                                    <p:animEffect transition="in" filter="wipe(up)">
                                      <p:cBhvr>
                                        <p:cTn id="16" dur="500"/>
                                        <p:tgtEl>
                                          <p:spTgt spid="7783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77832"/>
                                        </p:tgtEl>
                                        <p:attrNameLst>
                                          <p:attrName>style.visibility</p:attrName>
                                        </p:attrNameLst>
                                      </p:cBhvr>
                                      <p:to>
                                        <p:strVal val="visible"/>
                                      </p:to>
                                    </p:set>
                                    <p:animEffect transition="in" filter="wipe(right)">
                                      <p:cBhvr>
                                        <p:cTn id="25" dur="500"/>
                                        <p:tgtEl>
                                          <p:spTgt spid="7783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0" grpId="0" animBg="1"/>
      <p:bldP spid="77832" grpId="0" animBg="1"/>
      <p:bldP spid="7783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AutoShape 7"/>
          <p:cNvSpPr>
            <a:spLocks noChangeArrowheads="1"/>
          </p:cNvSpPr>
          <p:nvPr/>
        </p:nvSpPr>
        <p:spPr bwMode="auto">
          <a:xfrm>
            <a:off x="3492500" y="620713"/>
            <a:ext cx="1223963" cy="503237"/>
          </a:xfrm>
          <a:prstGeom prst="rightArrow">
            <a:avLst>
              <a:gd name="adj1" fmla="val 50000"/>
              <a:gd name="adj2" fmla="val 6080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56" name="AutoShape 14"/>
          <p:cNvSpPr>
            <a:spLocks noChangeArrowheads="1"/>
          </p:cNvSpPr>
          <p:nvPr/>
        </p:nvSpPr>
        <p:spPr bwMode="auto">
          <a:xfrm>
            <a:off x="3708400" y="4941888"/>
            <a:ext cx="792163" cy="431800"/>
          </a:xfrm>
          <a:prstGeom prst="leftArrow">
            <a:avLst>
              <a:gd name="adj1" fmla="val 50000"/>
              <a:gd name="adj2" fmla="val 458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9876" name="组合 2"/>
          <p:cNvGrpSpPr>
            <a:grpSpLocks/>
          </p:cNvGrpSpPr>
          <p:nvPr/>
        </p:nvGrpSpPr>
        <p:grpSpPr bwMode="auto">
          <a:xfrm>
            <a:off x="395288" y="260350"/>
            <a:ext cx="2863850" cy="3097213"/>
            <a:chOff x="395288" y="260350"/>
            <a:chExt cx="2863850" cy="3097213"/>
          </a:xfrm>
        </p:grpSpPr>
        <p:pic>
          <p:nvPicPr>
            <p:cNvPr id="79900" name="Picture 4" descr="2 -3"/>
            <p:cNvPicPr>
              <a:picLocks noChangeAspect="1" noChangeArrowheads="1"/>
            </p:cNvPicPr>
            <p:nvPr/>
          </p:nvPicPr>
          <p:blipFill>
            <a:blip r:embed="rId2">
              <a:extLst>
                <a:ext uri="{28A0092B-C50C-407E-A947-70E740481C1C}">
                  <a14:useLocalDpi xmlns:a14="http://schemas.microsoft.com/office/drawing/2010/main" val="0"/>
                </a:ext>
              </a:extLst>
            </a:blip>
            <a:srcRect l="55530"/>
            <a:stretch>
              <a:fillRect/>
            </a:stretch>
          </p:blipFill>
          <p:spPr bwMode="auto">
            <a:xfrm>
              <a:off x="395288" y="260350"/>
              <a:ext cx="2863850"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901" name="Picture 9" descr="C:\Users\lx\AppData\Roaming\Tencent\Users\86091812\QQ\WinTemp\RichOle\MW8YR_QMPWU0U06[IMN3MP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362" y="2212809"/>
              <a:ext cx="507646" cy="46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902" name="Picture 11" descr="C:\Users\lx\AppData\Roaming\Tencent\Users\86091812\QQ\WinTemp\RichOle\7{N]JB`(KN7Z_TQ`QYF]@8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580" y="2214770"/>
              <a:ext cx="480880" cy="46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903" name="Picture 10" descr="C:\Users\lx\AppData\Roaming\Tencent\Users\86091812\QQ\WinTemp\RichOle\]@5R_K@L7P@FRLYZ)LFALB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1426" y="1628750"/>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904" name="Picture 10" descr="C:\Users\lx\AppData\Roaming\Tencent\Users\86091812\QQ\WinTemp\RichOle\]@5R_K@L7P@FRLYZ)LFALB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9750" y="1628750"/>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3"/>
          <p:cNvGrpSpPr>
            <a:grpSpLocks/>
          </p:cNvGrpSpPr>
          <p:nvPr/>
        </p:nvGrpSpPr>
        <p:grpSpPr bwMode="auto">
          <a:xfrm>
            <a:off x="4859338" y="180975"/>
            <a:ext cx="2649537" cy="2952750"/>
            <a:chOff x="4859338" y="181413"/>
            <a:chExt cx="2649537" cy="2952750"/>
          </a:xfrm>
        </p:grpSpPr>
        <p:pic>
          <p:nvPicPr>
            <p:cNvPr id="79895" name="Picture 6" descr="-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181413"/>
              <a:ext cx="2649537"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6" name="Picture 10" descr="C:\Users\lx\AppData\Roaming\Tencent\Users\86091812\QQ\WinTemp\RichOle\]@5R_K@L7P@FRLYZ)LFALB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5927" y="1463888"/>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7" name="Picture 9" descr="C:\Users\lx\AppData\Roaming\Tencent\Users\86091812\QQ\WinTemp\RichOle\MW8YR_QMPWU0U06[IMN3MP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2182" y="2058849"/>
              <a:ext cx="507646" cy="46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8" name="Picture 11" descr="C:\Users\lx\AppData\Roaming\Tencent\Users\86091812\QQ\WinTemp\RichOle\7{N]JB`(KN7Z_TQ`QYF]@8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060810"/>
              <a:ext cx="480880" cy="46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9" name="Picture 10" descr="C:\Users\lx\AppData\Roaming\Tencent\Users\86091812\QQ\WinTemp\RichOle\]@5R_K@L7P@FRLYZ)LFALB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330" y="1438837"/>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组合 4"/>
          <p:cNvGrpSpPr>
            <a:grpSpLocks/>
          </p:cNvGrpSpPr>
          <p:nvPr/>
        </p:nvGrpSpPr>
        <p:grpSpPr bwMode="auto">
          <a:xfrm>
            <a:off x="4932363" y="3716338"/>
            <a:ext cx="2962275" cy="3095625"/>
            <a:chOff x="4932363" y="3716338"/>
            <a:chExt cx="2962275" cy="3095625"/>
          </a:xfrm>
        </p:grpSpPr>
        <p:pic>
          <p:nvPicPr>
            <p:cNvPr id="79888" name="Picture 11" descr="3-1"/>
            <p:cNvPicPr>
              <a:picLocks noChangeAspect="1" noChangeArrowheads="1"/>
            </p:cNvPicPr>
            <p:nvPr/>
          </p:nvPicPr>
          <p:blipFill>
            <a:blip r:embed="rId7">
              <a:extLst>
                <a:ext uri="{28A0092B-C50C-407E-A947-70E740481C1C}">
                  <a14:useLocalDpi xmlns:a14="http://schemas.microsoft.com/office/drawing/2010/main" val="0"/>
                </a:ext>
              </a:extLst>
            </a:blip>
            <a:srcRect l="54628"/>
            <a:stretch>
              <a:fillRect/>
            </a:stretch>
          </p:blipFill>
          <p:spPr bwMode="auto">
            <a:xfrm>
              <a:off x="4932363" y="3716338"/>
              <a:ext cx="29622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9" name="Picture 10" descr="C:\Users\lx\AppData\Roaming\Tencent\Users\86091812\QQ\WinTemp\RichOle\]@5R_K@L7P@FRLYZ)LFALB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3555" y="5157788"/>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0" name="Picture 9" descr="C:\Users\lx\AppData\Roaming\Tencent\Users\86091812\QQ\WinTemp\RichOle\MW8YR_QMPWU0U06[IMN3MP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393" y="5733320"/>
              <a:ext cx="507646" cy="46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1" name="Picture 11" descr="C:\Users\lx\AppData\Roaming\Tencent\Users\86091812\QQ\WinTemp\RichOle\7{N]JB`(KN7Z_TQ`QYF]@8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611" y="5735281"/>
              <a:ext cx="480880" cy="46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2" name="Picture 10" descr="C:\Users\lx\AppData\Roaming\Tencent\Users\86091812\QQ\WinTemp\RichOle\]@5R_K@L7P@FRLYZ)LFALB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5618" y="5136398"/>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3" name="Picture 9" descr="C:\Users\lx\AppData\Roaming\Tencent\Users\86091812\QQ\WinTemp\RichOle\LZ_QQT{OO4U2M}FY}SG[YDF.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9446" y="5735281"/>
              <a:ext cx="493144" cy="461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4" name="Picture 10" descr="C:\Users\lx\AppData\Roaming\Tencent\Users\86091812\QQ\WinTemp\RichOle\]@5R_K@L7P@FRLYZ)LFALB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3052" y="5129968"/>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a:grpSpLocks/>
          </p:cNvGrpSpPr>
          <p:nvPr/>
        </p:nvGrpSpPr>
        <p:grpSpPr bwMode="auto">
          <a:xfrm>
            <a:off x="447675" y="3860800"/>
            <a:ext cx="3024188" cy="2847975"/>
            <a:chOff x="446896" y="3861060"/>
            <a:chExt cx="3024188" cy="2847975"/>
          </a:xfrm>
        </p:grpSpPr>
        <p:pic>
          <p:nvPicPr>
            <p:cNvPr id="79881" name="Picture 8" descr="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896" y="3861060"/>
              <a:ext cx="3024188"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2" name="Picture 9" descr="C:\Users\lx\AppData\Roaming\Tencent\Users\86091812\QQ\WinTemp\RichOle\MW8YR_QMPWU0U06[IMN3MP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054" y="5606645"/>
              <a:ext cx="507646" cy="46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3" name="Picture 11" descr="C:\Users\lx\AppData\Roaming\Tencent\Users\86091812\QQ\WinTemp\RichOle\7{N]JB`(KN7Z_TQ`QYF]@8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5272" y="5608606"/>
              <a:ext cx="480880" cy="46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4" name="Picture 9" descr="C:\Users\lx\AppData\Roaming\Tencent\Users\86091812\QQ\WinTemp\RichOle\LZ_QQT{OO4U2M}FY}SG[YDF.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6107" y="5608606"/>
              <a:ext cx="493144" cy="461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5" name="Picture 10" descr="C:\Users\lx\AppData\Roaming\Tencent\Users\86091812\QQ\WinTemp\RichOle\]@5R_K@L7P@FRLYZ)LFALB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2053" y="5036716"/>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6" name="Picture 10" descr="C:\Users\lx\AppData\Roaming\Tencent\Users\86091812\QQ\WinTemp\RichOle\]@5R_K@L7P@FRLYZ)LFALB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4116" y="5015326"/>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7" name="Picture 10" descr="C:\Users\lx\AppData\Roaming\Tencent\Users\86091812\QQ\WinTemp\RichOle\]@5R_K@L7P@FRLYZ)LFALB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2402" y="5008896"/>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8855" name="AutoShape 12"/>
          <p:cNvSpPr>
            <a:spLocks noChangeArrowheads="1"/>
          </p:cNvSpPr>
          <p:nvPr/>
        </p:nvSpPr>
        <p:spPr bwMode="auto">
          <a:xfrm>
            <a:off x="5867400" y="3284538"/>
            <a:ext cx="504825" cy="649287"/>
          </a:xfrm>
          <a:prstGeom prst="downArrow">
            <a:avLst>
              <a:gd name="adj1" fmla="val 50000"/>
              <a:gd name="adj2" fmla="val 3215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wipe(left)">
                                      <p:cBhvr>
                                        <p:cTn id="7" dur="500"/>
                                        <p:tgtEl>
                                          <p:spTgt spid="78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8855"/>
                                        </p:tgtEl>
                                        <p:attrNameLst>
                                          <p:attrName>style.visibility</p:attrName>
                                        </p:attrNameLst>
                                      </p:cBhvr>
                                      <p:to>
                                        <p:strVal val="visible"/>
                                      </p:to>
                                    </p:set>
                                    <p:animEffect transition="in" filter="wipe(up)">
                                      <p:cBhvr>
                                        <p:cTn id="16" dur="500"/>
                                        <p:tgtEl>
                                          <p:spTgt spid="7885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78856"/>
                                        </p:tgtEl>
                                        <p:attrNameLst>
                                          <p:attrName>style.visibility</p:attrName>
                                        </p:attrNameLst>
                                      </p:cBhvr>
                                      <p:to>
                                        <p:strVal val="visible"/>
                                      </p:to>
                                    </p:set>
                                    <p:animEffect transition="in" filter="wipe(right)">
                                      <p:cBhvr>
                                        <p:cTn id="25" dur="500"/>
                                        <p:tgtEl>
                                          <p:spTgt spid="7885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p:bldP spid="78856" grpId="0" animBg="1"/>
      <p:bldP spid="7885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8" name="组合 2"/>
          <p:cNvGrpSpPr>
            <a:grpSpLocks/>
          </p:cNvGrpSpPr>
          <p:nvPr/>
        </p:nvGrpSpPr>
        <p:grpSpPr bwMode="auto">
          <a:xfrm>
            <a:off x="107950" y="280988"/>
            <a:ext cx="8928100" cy="5595937"/>
            <a:chOff x="107950" y="280727"/>
            <a:chExt cx="8928100" cy="5596198"/>
          </a:xfrm>
        </p:grpSpPr>
        <p:pic>
          <p:nvPicPr>
            <p:cNvPr id="80899" name="Picture 7"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280727"/>
              <a:ext cx="8820150" cy="271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0" name="Picture 8"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3813175"/>
              <a:ext cx="3065463"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1" name="Picture 10" descr="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3811588"/>
              <a:ext cx="5903912" cy="206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AutoShape 11"/>
            <p:cNvSpPr>
              <a:spLocks noChangeArrowheads="1"/>
            </p:cNvSpPr>
            <p:nvPr/>
          </p:nvSpPr>
          <p:spPr bwMode="auto">
            <a:xfrm>
              <a:off x="2700338" y="908382"/>
              <a:ext cx="719137" cy="433055"/>
            </a:xfrm>
            <a:prstGeom prst="rightArrow">
              <a:avLst>
                <a:gd name="adj1" fmla="val 50000"/>
                <a:gd name="adj2" fmla="val 4148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3" name="AutoShape 12"/>
            <p:cNvSpPr>
              <a:spLocks noChangeArrowheads="1"/>
            </p:cNvSpPr>
            <p:nvPr/>
          </p:nvSpPr>
          <p:spPr bwMode="auto">
            <a:xfrm>
              <a:off x="5867400" y="1052846"/>
              <a:ext cx="719138" cy="433054"/>
            </a:xfrm>
            <a:prstGeom prst="rightArrow">
              <a:avLst>
                <a:gd name="adj1" fmla="val 50000"/>
                <a:gd name="adj2" fmla="val 4148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4" name="AutoShape 13"/>
            <p:cNvSpPr>
              <a:spLocks noChangeArrowheads="1"/>
            </p:cNvSpPr>
            <p:nvPr/>
          </p:nvSpPr>
          <p:spPr bwMode="auto">
            <a:xfrm>
              <a:off x="7451725" y="2997698"/>
              <a:ext cx="288925" cy="647202"/>
            </a:xfrm>
            <a:prstGeom prst="downArrow">
              <a:avLst>
                <a:gd name="adj1" fmla="val 50000"/>
                <a:gd name="adj2" fmla="val 5604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0905" name="AutoShape 14"/>
            <p:cNvSpPr>
              <a:spLocks noChangeArrowheads="1"/>
            </p:cNvSpPr>
            <p:nvPr/>
          </p:nvSpPr>
          <p:spPr bwMode="auto">
            <a:xfrm>
              <a:off x="5544695" y="4222176"/>
              <a:ext cx="863600" cy="287117"/>
            </a:xfrm>
            <a:prstGeom prst="leftArrow">
              <a:avLst>
                <a:gd name="adj1" fmla="val 50000"/>
                <a:gd name="adj2" fmla="val 7514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6" name="AutoShape 15"/>
            <p:cNvSpPr>
              <a:spLocks noChangeArrowheads="1"/>
            </p:cNvSpPr>
            <p:nvPr/>
          </p:nvSpPr>
          <p:spPr bwMode="auto">
            <a:xfrm>
              <a:off x="2195513" y="4365845"/>
              <a:ext cx="863600" cy="287117"/>
            </a:xfrm>
            <a:prstGeom prst="leftArrow">
              <a:avLst>
                <a:gd name="adj1" fmla="val 50000"/>
                <a:gd name="adj2" fmla="val 7514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0907" name="Picture 9" descr="C:\Users\lx\AppData\Roaming\Tencent\Users\86091812\QQ\WinTemp\RichOle\MW8YR_QMPWU0U06[IMN3MP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2947" y="2031542"/>
              <a:ext cx="426593" cy="38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8" name="Picture 11" descr="C:\Users\lx\AppData\Roaming\Tencent\Users\86091812\QQ\WinTemp\RichOle\7{N]JB`(KN7Z_TQ`QYF]@8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540" y="2027671"/>
              <a:ext cx="406442" cy="393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9" name="Picture 9" descr="C:\Users\lx\AppData\Roaming\Tencent\Users\86091812\QQ\WinTemp\RichOle\LZ_QQT{OO4U2M}FY}SG[YDF.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1600" y="2031542"/>
              <a:ext cx="416168" cy="38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0"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40" y="1416910"/>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1"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580" y="1395520"/>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2"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510" y="1389090"/>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3" name="Picture 10" descr="C:\Users\lx\AppData\Roaming\Tencent\Users\86091812\QQ\WinTemp\RichOle\HB~$]KDPXB`VFN8]6S}G7)P.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88844" y="2038253"/>
              <a:ext cx="441469" cy="38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4"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450" y="1389090"/>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5" name="Picture 9" descr="C:\Users\lx\AppData\Roaming\Tencent\Users\86091812\QQ\WinTemp\RichOle\MW8YR_QMPWU0U06[IMN3MP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3254" y="2017521"/>
              <a:ext cx="426593" cy="38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6" name="Picture 11" descr="C:\Users\lx\AppData\Roaming\Tencent\Users\86091812\QQ\WinTemp\RichOle\7{N]JB`(KN7Z_TQ`QYF]@8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9847" y="2013650"/>
              <a:ext cx="406442" cy="393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7" name="Picture 9" descr="C:\Users\lx\AppData\Roaming\Tencent\Users\86091812\QQ\WinTemp\RichOle\LZ_QQT{OO4U2M}FY}SG[YDF.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1907" y="2017521"/>
              <a:ext cx="416168" cy="38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8"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467" y="1488920"/>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9"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7407" y="1467530"/>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20"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3337" y="1461100"/>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21" name="Picture 10" descr="C:\Users\lx\AppData\Roaming\Tencent\Users\86091812\QQ\WinTemp\RichOle\HB~$]KDPXB`VFN8]6S}G7)P.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59151" y="2024232"/>
              <a:ext cx="441469" cy="38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22"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1277" y="1461100"/>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23" name="Picture 9" descr="C:\Users\lx\AppData\Roaming\Tencent\Users\86091812\QQ\WinTemp\RichOle\MW8YR_QMPWU0U06[IMN3MP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0396" y="2015420"/>
              <a:ext cx="426593" cy="38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24" name="Picture 11" descr="C:\Users\lx\AppData\Roaming\Tencent\Users\86091812\QQ\WinTemp\RichOle\7{N]JB`(KN7Z_TQ`QYF]@8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6989" y="2011549"/>
              <a:ext cx="406442" cy="393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25" name="Picture 9" descr="C:\Users\lx\AppData\Roaming\Tencent\Users\86091812\QQ\WinTemp\RichOle\LZ_QQT{OO4U2M}FY}SG[YDF.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9049" y="2015420"/>
              <a:ext cx="416168" cy="38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26"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89332" y="1535898"/>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27"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7272" y="1514508"/>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28"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3202" y="1508078"/>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29" name="Picture 10" descr="C:\Users\lx\AppData\Roaming\Tencent\Users\86091812\QQ\WinTemp\RichOle\HB~$]KDPXB`VFN8]6S}G7)P.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26293" y="2022131"/>
              <a:ext cx="441469" cy="38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30"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1142" y="1508078"/>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31" name="Picture 11" descr="C:\Users\lx\AppData\Roaming\Tencent\Users\86091812\QQ\WinTemp\RichOle\F]OGI)U36O$NNTJ3~V`(_~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97760" y="2060412"/>
              <a:ext cx="503500" cy="31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32"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78149" y="964008"/>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33" name="Picture 9" descr="C:\Users\lx\AppData\Roaming\Tencent\Users\86091812\QQ\WinTemp\RichOle\MW8YR_QMPWU0U06[IMN3MP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04304" y="5105110"/>
              <a:ext cx="338253" cy="308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34" name="Picture 11" descr="C:\Users\lx\AppData\Roaming\Tencent\Users\86091812\QQ\WinTemp\RichOle\7{N]JB`(KN7Z_TQ`QYF]@8Y.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47137" y="5107235"/>
              <a:ext cx="328889" cy="31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35" name="Picture 9" descr="C:\Users\lx\AppData\Roaming\Tencent\Users\86091812\QQ\WinTemp\RichOle\LZ_QQT{OO4U2M}FY}SG[YDF.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10816" y="5107235"/>
              <a:ext cx="344158" cy="321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36"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4460" y="4576440"/>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37"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52400" y="4555050"/>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38"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8330" y="4548620"/>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39" name="Picture 10" descr="C:\Users\lx\AppData\Roaming\Tencent\Users\86091812\QQ\WinTemp\RichOle\HB~$]KDPXB`VFN8]6S}G7)P.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52023" y="5071025"/>
              <a:ext cx="390051" cy="338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40"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6270" y="4548620"/>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41" name="Picture 11" descr="C:\Users\lx\AppData\Roaming\Tencent\Users\86091812\QQ\WinTemp\RichOle\F]OGI)U36O$NNTJ3~V`(_~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11648" y="5107234"/>
              <a:ext cx="449442" cy="28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42"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96420" y="4200268"/>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43" name="Picture 9" descr="C:\Users\lx\AppData\Roaming\Tencent\Users\86091812\QQ\WinTemp\RichOle\MW8YR_QMPWU0U06[IMN3MP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07874" y="5093702"/>
              <a:ext cx="338253" cy="308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44" name="Picture 11" descr="C:\Users\lx\AppData\Roaming\Tencent\Users\86091812\QQ\WinTemp\RichOle\7{N]JB`(KN7Z_TQ`QYF]@8Y.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0707" y="5095827"/>
              <a:ext cx="328889" cy="31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45" name="Picture 9" descr="C:\Users\lx\AppData\Roaming\Tencent\Users\86091812\QQ\WinTemp\RichOle\LZ_QQT{OO4U2M}FY}SG[YDF.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14386" y="5095827"/>
              <a:ext cx="344158" cy="321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46"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8030" y="4632328"/>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47"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5970" y="4610938"/>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48"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900" y="4604508"/>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49" name="Picture 10" descr="C:\Users\lx\AppData\Roaming\Tencent\Users\86091812\QQ\WinTemp\RichOle\HB~$]KDPXB`VFN8]6S}G7)P.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55593" y="5059617"/>
              <a:ext cx="390051" cy="338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50"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840" y="4604508"/>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51" name="Picture 11" descr="C:\Users\lx\AppData\Roaming\Tencent\Users\86091812\QQ\WinTemp\RichOle\F]OGI)U36O$NNTJ3~V`(_~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5218" y="5105110"/>
              <a:ext cx="449442" cy="27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52"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9990" y="4256156"/>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53" name="Picture 12" descr="C:\Users\lx\AppData\Roaming\Tencent\Users\86091812\QQ\WinTemp\RichOle\(I96D7_K)JMZQ)VG1RZ@NMH.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50959" y="5085230"/>
              <a:ext cx="3333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54"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1258" y="4205779"/>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55" name="Picture 9" descr="C:\Users\lx\AppData\Roaming\Tencent\Users\86091812\QQ\WinTemp\RichOle\MW8YR_QMPWU0U06[IMN3MP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3280" y="5109033"/>
              <a:ext cx="338253" cy="308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56" name="Picture 11" descr="C:\Users\lx\AppData\Roaming\Tencent\Users\86091812\QQ\WinTemp\RichOle\7{N]JB`(KN7Z_TQ`QYF]@8Y.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6113" y="5111158"/>
              <a:ext cx="328889" cy="31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57" name="Picture 9" descr="C:\Users\lx\AppData\Roaming\Tencent\Users\86091812\QQ\WinTemp\RichOle\LZ_QQT{OO4U2M}FY}SG[YDF.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29792" y="5111158"/>
              <a:ext cx="344158" cy="321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58"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3436" y="4647659"/>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59"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1376" y="4626269"/>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60"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7306" y="4619839"/>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61" name="Picture 10" descr="C:\Users\lx\AppData\Roaming\Tencent\Users\86091812\QQ\WinTemp\RichOle\HB~$]KDPXB`VFN8]6S}G7)P.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0999" y="5074948"/>
              <a:ext cx="390051" cy="338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62"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46" y="4619839"/>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63" name="Picture 11" descr="C:\Users\lx\AppData\Roaming\Tencent\Users\86091812\QQ\WinTemp\RichOle\F]OGI)U36O$NNTJ3~V`(_~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0624" y="5120441"/>
              <a:ext cx="449442" cy="27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64"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5396" y="4271487"/>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65" name="Picture 12" descr="C:\Users\lx\AppData\Roaming\Tencent\Users\86091812\QQ\WinTemp\RichOle\(I96D7_K)JMZQ)VG1RZ@NMH.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9690" y="5090888"/>
              <a:ext cx="3333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66" name="Picture 10" descr="C:\Users\lx\AppData\Roaming\Tencent\Users\86091812\QQ\WinTemp\RichOle\]@5R_K@L7P@FRLYZ)LFALB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6664" y="4221110"/>
              <a:ext cx="515228" cy="4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pull dir="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8053" name="Group 53"/>
          <p:cNvGrpSpPr>
            <a:grpSpLocks/>
          </p:cNvGrpSpPr>
          <p:nvPr/>
        </p:nvGrpSpPr>
        <p:grpSpPr bwMode="auto">
          <a:xfrm>
            <a:off x="304800" y="1308100"/>
            <a:ext cx="8229600" cy="2667000"/>
            <a:chOff x="192" y="768"/>
            <a:chExt cx="5184" cy="1680"/>
          </a:xfrm>
        </p:grpSpPr>
        <p:sp>
          <p:nvSpPr>
            <p:cNvPr id="81938" name="Oval 2"/>
            <p:cNvSpPr>
              <a:spLocks noChangeArrowheads="1"/>
            </p:cNvSpPr>
            <p:nvPr/>
          </p:nvSpPr>
          <p:spPr bwMode="auto">
            <a:xfrm>
              <a:off x="2784" y="76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98</a:t>
              </a:r>
              <a:endParaRPr lang="en-US" altLang="zh-CN"/>
            </a:p>
          </p:txBody>
        </p:sp>
        <p:sp>
          <p:nvSpPr>
            <p:cNvPr id="81939" name="Oval 3"/>
            <p:cNvSpPr>
              <a:spLocks noChangeArrowheads="1"/>
            </p:cNvSpPr>
            <p:nvPr/>
          </p:nvSpPr>
          <p:spPr bwMode="auto">
            <a:xfrm>
              <a:off x="1488" y="124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81</a:t>
              </a:r>
              <a:endParaRPr lang="en-US" altLang="zh-CN" sz="3200" b="1"/>
            </a:p>
          </p:txBody>
        </p:sp>
        <p:sp>
          <p:nvSpPr>
            <p:cNvPr id="81940" name="Oval 4"/>
            <p:cNvSpPr>
              <a:spLocks noChangeArrowheads="1"/>
            </p:cNvSpPr>
            <p:nvPr/>
          </p:nvSpPr>
          <p:spPr bwMode="auto">
            <a:xfrm>
              <a:off x="4176" y="124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49</a:t>
              </a:r>
              <a:endParaRPr lang="en-US" altLang="zh-CN"/>
            </a:p>
          </p:txBody>
        </p:sp>
        <p:sp>
          <p:nvSpPr>
            <p:cNvPr id="81941" name="Oval 5"/>
            <p:cNvSpPr>
              <a:spLocks noChangeArrowheads="1"/>
            </p:cNvSpPr>
            <p:nvPr/>
          </p:nvSpPr>
          <p:spPr bwMode="auto">
            <a:xfrm>
              <a:off x="624" y="172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73</a:t>
              </a:r>
              <a:endParaRPr lang="en-US" altLang="zh-CN"/>
            </a:p>
          </p:txBody>
        </p:sp>
        <p:sp>
          <p:nvSpPr>
            <p:cNvPr id="81942" name="Oval 7"/>
            <p:cNvSpPr>
              <a:spLocks noChangeArrowheads="1"/>
            </p:cNvSpPr>
            <p:nvPr/>
          </p:nvSpPr>
          <p:spPr bwMode="auto">
            <a:xfrm>
              <a:off x="192" y="220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a:solidFill>
                    <a:schemeClr val="accent2"/>
                  </a:solidFill>
                </a:rPr>
                <a:t>55</a:t>
              </a:r>
              <a:endParaRPr lang="en-US" altLang="zh-CN"/>
            </a:p>
          </p:txBody>
        </p:sp>
        <p:sp>
          <p:nvSpPr>
            <p:cNvPr id="81943" name="Oval 8"/>
            <p:cNvSpPr>
              <a:spLocks noChangeArrowheads="1"/>
            </p:cNvSpPr>
            <p:nvPr/>
          </p:nvSpPr>
          <p:spPr bwMode="auto">
            <a:xfrm>
              <a:off x="1008" y="220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64</a:t>
              </a:r>
              <a:endParaRPr lang="en-US" altLang="zh-CN"/>
            </a:p>
          </p:txBody>
        </p:sp>
        <p:sp>
          <p:nvSpPr>
            <p:cNvPr id="81944" name="Oval 9"/>
            <p:cNvSpPr>
              <a:spLocks noChangeArrowheads="1"/>
            </p:cNvSpPr>
            <p:nvPr/>
          </p:nvSpPr>
          <p:spPr bwMode="auto">
            <a:xfrm>
              <a:off x="1872" y="220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12</a:t>
              </a:r>
              <a:endParaRPr lang="en-US" altLang="zh-CN"/>
            </a:p>
          </p:txBody>
        </p:sp>
        <p:sp>
          <p:nvSpPr>
            <p:cNvPr id="81945" name="Oval 10"/>
            <p:cNvSpPr>
              <a:spLocks noChangeArrowheads="1"/>
            </p:cNvSpPr>
            <p:nvPr/>
          </p:nvSpPr>
          <p:spPr bwMode="auto">
            <a:xfrm>
              <a:off x="2304" y="172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36</a:t>
              </a:r>
              <a:endParaRPr lang="en-US" altLang="zh-CN" sz="3200" b="1">
                <a:solidFill>
                  <a:srgbClr val="009999"/>
                </a:solidFill>
              </a:endParaRPr>
            </a:p>
          </p:txBody>
        </p:sp>
        <p:sp>
          <p:nvSpPr>
            <p:cNvPr id="81946" name="Oval 11"/>
            <p:cNvSpPr>
              <a:spLocks noChangeArrowheads="1"/>
            </p:cNvSpPr>
            <p:nvPr/>
          </p:nvSpPr>
          <p:spPr bwMode="auto">
            <a:xfrm>
              <a:off x="3456" y="172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27</a:t>
              </a:r>
              <a:endParaRPr lang="en-US" altLang="zh-CN"/>
            </a:p>
          </p:txBody>
        </p:sp>
        <p:sp>
          <p:nvSpPr>
            <p:cNvPr id="81947" name="Oval 12"/>
            <p:cNvSpPr>
              <a:spLocks noChangeArrowheads="1"/>
            </p:cNvSpPr>
            <p:nvPr/>
          </p:nvSpPr>
          <p:spPr bwMode="auto">
            <a:xfrm>
              <a:off x="4944" y="172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40</a:t>
              </a:r>
              <a:endParaRPr lang="en-US" altLang="zh-CN" sz="3200" b="1">
                <a:solidFill>
                  <a:srgbClr val="009999"/>
                </a:solidFill>
              </a:endParaRPr>
            </a:p>
          </p:txBody>
        </p:sp>
        <p:sp>
          <p:nvSpPr>
            <p:cNvPr id="81948" name="Line 13"/>
            <p:cNvSpPr>
              <a:spLocks noChangeShapeType="1"/>
            </p:cNvSpPr>
            <p:nvPr/>
          </p:nvSpPr>
          <p:spPr bwMode="auto">
            <a:xfrm flipH="1">
              <a:off x="1680" y="960"/>
              <a:ext cx="1152" cy="288"/>
            </a:xfrm>
            <a:prstGeom prst="line">
              <a:avLst/>
            </a:prstGeom>
            <a:noFill/>
            <a:ln w="952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9" name="Line 14"/>
            <p:cNvSpPr>
              <a:spLocks noChangeShapeType="1"/>
            </p:cNvSpPr>
            <p:nvPr/>
          </p:nvSpPr>
          <p:spPr bwMode="auto">
            <a:xfrm>
              <a:off x="3168" y="960"/>
              <a:ext cx="1200" cy="288"/>
            </a:xfrm>
            <a:prstGeom prst="line">
              <a:avLst/>
            </a:prstGeom>
            <a:noFill/>
            <a:ln w="952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0" name="Line 15"/>
            <p:cNvSpPr>
              <a:spLocks noChangeShapeType="1"/>
            </p:cNvSpPr>
            <p:nvPr/>
          </p:nvSpPr>
          <p:spPr bwMode="auto">
            <a:xfrm flipH="1">
              <a:off x="816" y="1392"/>
              <a:ext cx="672" cy="336"/>
            </a:xfrm>
            <a:prstGeom prst="line">
              <a:avLst/>
            </a:prstGeom>
            <a:noFill/>
            <a:ln w="952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1" name="Line 16"/>
            <p:cNvSpPr>
              <a:spLocks noChangeShapeType="1"/>
            </p:cNvSpPr>
            <p:nvPr/>
          </p:nvSpPr>
          <p:spPr bwMode="auto">
            <a:xfrm>
              <a:off x="1920" y="1392"/>
              <a:ext cx="576" cy="336"/>
            </a:xfrm>
            <a:prstGeom prst="line">
              <a:avLst/>
            </a:prstGeom>
            <a:noFill/>
            <a:ln w="952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2" name="Line 17"/>
            <p:cNvSpPr>
              <a:spLocks noChangeShapeType="1"/>
            </p:cNvSpPr>
            <p:nvPr/>
          </p:nvSpPr>
          <p:spPr bwMode="auto">
            <a:xfrm flipH="1">
              <a:off x="3648" y="1392"/>
              <a:ext cx="528" cy="336"/>
            </a:xfrm>
            <a:prstGeom prst="line">
              <a:avLst/>
            </a:prstGeom>
            <a:noFill/>
            <a:ln w="952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3" name="Line 18"/>
            <p:cNvSpPr>
              <a:spLocks noChangeShapeType="1"/>
            </p:cNvSpPr>
            <p:nvPr/>
          </p:nvSpPr>
          <p:spPr bwMode="auto">
            <a:xfrm>
              <a:off x="4608" y="1392"/>
              <a:ext cx="576" cy="336"/>
            </a:xfrm>
            <a:prstGeom prst="line">
              <a:avLst/>
            </a:prstGeom>
            <a:noFill/>
            <a:ln w="952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4" name="Line 19"/>
            <p:cNvSpPr>
              <a:spLocks noChangeShapeType="1"/>
            </p:cNvSpPr>
            <p:nvPr/>
          </p:nvSpPr>
          <p:spPr bwMode="auto">
            <a:xfrm flipH="1">
              <a:off x="384" y="1872"/>
              <a:ext cx="240" cy="336"/>
            </a:xfrm>
            <a:prstGeom prst="line">
              <a:avLst/>
            </a:prstGeom>
            <a:noFill/>
            <a:ln w="952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5" name="Line 20"/>
            <p:cNvSpPr>
              <a:spLocks noChangeShapeType="1"/>
            </p:cNvSpPr>
            <p:nvPr/>
          </p:nvSpPr>
          <p:spPr bwMode="auto">
            <a:xfrm>
              <a:off x="1056" y="1872"/>
              <a:ext cx="144" cy="336"/>
            </a:xfrm>
            <a:prstGeom prst="line">
              <a:avLst/>
            </a:prstGeom>
            <a:noFill/>
            <a:ln w="952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6" name="Line 21"/>
            <p:cNvSpPr>
              <a:spLocks noChangeShapeType="1"/>
            </p:cNvSpPr>
            <p:nvPr/>
          </p:nvSpPr>
          <p:spPr bwMode="auto">
            <a:xfrm flipH="1">
              <a:off x="2064" y="1872"/>
              <a:ext cx="240" cy="336"/>
            </a:xfrm>
            <a:prstGeom prst="line">
              <a:avLst/>
            </a:prstGeom>
            <a:noFill/>
            <a:ln w="952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1923" name="Text Box 23"/>
          <p:cNvSpPr txBox="1">
            <a:spLocks noChangeArrowheads="1"/>
          </p:cNvSpPr>
          <p:nvPr/>
        </p:nvSpPr>
        <p:spPr bwMode="auto">
          <a:xfrm>
            <a:off x="107950" y="112713"/>
            <a:ext cx="74882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990000"/>
                </a:solidFill>
                <a:ea typeface="楷体_GB2312" pitchFamily="49" charset="-122"/>
              </a:rPr>
              <a:t>如果是大顶堆呢？请画出调整过程</a:t>
            </a:r>
            <a:endParaRPr lang="zh-CN" altLang="en-US" sz="3200">
              <a:ea typeface="楷体_GB2312" pitchFamily="49" charset="-122"/>
            </a:endParaRPr>
          </a:p>
        </p:txBody>
      </p:sp>
      <p:sp>
        <p:nvSpPr>
          <p:cNvPr id="128025" name="Oval 25"/>
          <p:cNvSpPr>
            <a:spLocks noChangeArrowheads="1"/>
          </p:cNvSpPr>
          <p:nvPr/>
        </p:nvSpPr>
        <p:spPr bwMode="auto">
          <a:xfrm>
            <a:off x="4427538" y="1309688"/>
            <a:ext cx="685800" cy="38100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12</a:t>
            </a:r>
            <a:endParaRPr lang="en-US" altLang="zh-CN"/>
          </a:p>
        </p:txBody>
      </p:sp>
      <p:sp>
        <p:nvSpPr>
          <p:cNvPr id="128030" name="Line 30"/>
          <p:cNvSpPr>
            <a:spLocks noChangeShapeType="1"/>
          </p:cNvSpPr>
          <p:nvPr/>
        </p:nvSpPr>
        <p:spPr bwMode="auto">
          <a:xfrm flipH="1">
            <a:off x="3244850" y="3081338"/>
            <a:ext cx="381000" cy="533400"/>
          </a:xfrm>
          <a:prstGeom prst="line">
            <a:avLst/>
          </a:prstGeom>
          <a:noFill/>
          <a:ln w="571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31" name="Line 31"/>
          <p:cNvSpPr>
            <a:spLocks noChangeShapeType="1"/>
          </p:cNvSpPr>
          <p:nvPr/>
        </p:nvSpPr>
        <p:spPr bwMode="auto">
          <a:xfrm>
            <a:off x="3995738" y="2246313"/>
            <a:ext cx="1600200" cy="0"/>
          </a:xfrm>
          <a:prstGeom prst="line">
            <a:avLst/>
          </a:prstGeom>
          <a:noFill/>
          <a:ln w="19050">
            <a:solidFill>
              <a:srgbClr val="99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32" name="Line 32"/>
          <p:cNvSpPr>
            <a:spLocks noChangeShapeType="1"/>
          </p:cNvSpPr>
          <p:nvPr/>
        </p:nvSpPr>
        <p:spPr bwMode="auto">
          <a:xfrm flipV="1">
            <a:off x="2843213" y="1382713"/>
            <a:ext cx="1447800" cy="381000"/>
          </a:xfrm>
          <a:prstGeom prst="line">
            <a:avLst/>
          </a:prstGeom>
          <a:noFill/>
          <a:ln w="19050">
            <a:solidFill>
              <a:srgbClr val="9933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33" name="Oval 33"/>
          <p:cNvSpPr>
            <a:spLocks noChangeArrowheads="1"/>
          </p:cNvSpPr>
          <p:nvPr/>
        </p:nvSpPr>
        <p:spPr bwMode="auto">
          <a:xfrm>
            <a:off x="2365375" y="2068513"/>
            <a:ext cx="685800" cy="38100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12</a:t>
            </a:r>
            <a:endParaRPr lang="en-US" altLang="zh-CN"/>
          </a:p>
        </p:txBody>
      </p:sp>
      <p:sp>
        <p:nvSpPr>
          <p:cNvPr id="128034" name="Oval 34"/>
          <p:cNvSpPr>
            <a:spLocks noChangeArrowheads="1"/>
          </p:cNvSpPr>
          <p:nvPr/>
        </p:nvSpPr>
        <p:spPr bwMode="auto">
          <a:xfrm>
            <a:off x="4427538" y="1309688"/>
            <a:ext cx="685800" cy="38100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81</a:t>
            </a:r>
            <a:endParaRPr lang="en-US" altLang="zh-CN" sz="3200" b="1"/>
          </a:p>
        </p:txBody>
      </p:sp>
      <p:sp>
        <p:nvSpPr>
          <p:cNvPr id="128040" name="Oval 40"/>
          <p:cNvSpPr>
            <a:spLocks noChangeArrowheads="1"/>
          </p:cNvSpPr>
          <p:nvPr/>
        </p:nvSpPr>
        <p:spPr bwMode="auto">
          <a:xfrm>
            <a:off x="2365375" y="2068513"/>
            <a:ext cx="685800" cy="38100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73</a:t>
            </a:r>
            <a:endParaRPr lang="en-US" altLang="zh-CN"/>
          </a:p>
        </p:txBody>
      </p:sp>
      <p:sp>
        <p:nvSpPr>
          <p:cNvPr id="128046" name="Oval 46"/>
          <p:cNvSpPr>
            <a:spLocks noChangeArrowheads="1"/>
          </p:cNvSpPr>
          <p:nvPr/>
        </p:nvSpPr>
        <p:spPr bwMode="auto">
          <a:xfrm>
            <a:off x="996950" y="2822575"/>
            <a:ext cx="685800" cy="38100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12</a:t>
            </a:r>
            <a:endParaRPr lang="en-US" altLang="zh-CN"/>
          </a:p>
        </p:txBody>
      </p:sp>
      <p:sp>
        <p:nvSpPr>
          <p:cNvPr id="128048" name="Oval 48"/>
          <p:cNvSpPr>
            <a:spLocks noChangeArrowheads="1"/>
          </p:cNvSpPr>
          <p:nvPr/>
        </p:nvSpPr>
        <p:spPr bwMode="auto">
          <a:xfrm>
            <a:off x="2974975" y="3589338"/>
            <a:ext cx="685800" cy="381000"/>
          </a:xfrm>
          <a:prstGeom prst="ellipse">
            <a:avLst/>
          </a:prstGeom>
          <a:solidFill>
            <a:schemeClr val="bg1"/>
          </a:solidFill>
          <a:ln w="12700">
            <a:solidFill>
              <a:srgbClr val="FF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FF33CC"/>
                </a:solidFill>
              </a:rPr>
              <a:t>98</a:t>
            </a:r>
            <a:endParaRPr lang="en-US" altLang="zh-CN">
              <a:solidFill>
                <a:srgbClr val="FF33CC"/>
              </a:solidFill>
            </a:endParaRPr>
          </a:p>
        </p:txBody>
      </p:sp>
      <p:sp>
        <p:nvSpPr>
          <p:cNvPr id="128049" name="Text Box 49"/>
          <p:cNvSpPr txBox="1">
            <a:spLocks noChangeArrowheads="1"/>
          </p:cNvSpPr>
          <p:nvPr/>
        </p:nvSpPr>
        <p:spPr bwMode="auto">
          <a:xfrm>
            <a:off x="4356100" y="178911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a:solidFill>
                  <a:srgbClr val="990000"/>
                </a:solidFill>
              </a:rPr>
              <a:t>比较</a:t>
            </a:r>
          </a:p>
        </p:txBody>
      </p:sp>
      <p:sp>
        <p:nvSpPr>
          <p:cNvPr id="128050" name="Rectangle 50"/>
          <p:cNvSpPr>
            <a:spLocks noChangeArrowheads="1"/>
          </p:cNvSpPr>
          <p:nvPr/>
        </p:nvSpPr>
        <p:spPr bwMode="auto">
          <a:xfrm rot="-932321">
            <a:off x="3059113" y="1141413"/>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990000"/>
                </a:solidFill>
              </a:rPr>
              <a:t>比较</a:t>
            </a:r>
            <a:endParaRPr lang="zh-CN" altLang="en-US">
              <a:solidFill>
                <a:srgbClr val="990000"/>
              </a:solidFill>
            </a:endParaRPr>
          </a:p>
        </p:txBody>
      </p:sp>
      <p:sp>
        <p:nvSpPr>
          <p:cNvPr id="128054" name="Rectangle 54"/>
          <p:cNvSpPr>
            <a:spLocks noChangeArrowheads="1"/>
          </p:cNvSpPr>
          <p:nvPr/>
        </p:nvSpPr>
        <p:spPr bwMode="auto">
          <a:xfrm>
            <a:off x="6443663" y="3570288"/>
            <a:ext cx="1816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990000"/>
                </a:solidFill>
                <a:ea typeface="楷体_GB2312" pitchFamily="49" charset="-122"/>
              </a:rPr>
              <a:t>是大顶堆</a:t>
            </a:r>
            <a:endParaRPr lang="zh-CN" altLang="en-US" sz="3200">
              <a:ea typeface="楷体_GB2312" pitchFamily="49" charset="-122"/>
            </a:endParaRPr>
          </a:p>
        </p:txBody>
      </p:sp>
      <p:sp>
        <p:nvSpPr>
          <p:cNvPr id="128055" name="Oval 55"/>
          <p:cNvSpPr>
            <a:spLocks noChangeArrowheads="1"/>
          </p:cNvSpPr>
          <p:nvPr/>
        </p:nvSpPr>
        <p:spPr bwMode="auto">
          <a:xfrm>
            <a:off x="1606550" y="3589338"/>
            <a:ext cx="685800" cy="38100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12</a:t>
            </a:r>
            <a:endParaRPr lang="en-US" altLang="zh-CN"/>
          </a:p>
        </p:txBody>
      </p:sp>
      <p:sp>
        <p:nvSpPr>
          <p:cNvPr id="128045" name="Oval 45"/>
          <p:cNvSpPr>
            <a:spLocks noChangeArrowheads="1"/>
          </p:cNvSpPr>
          <p:nvPr/>
        </p:nvSpPr>
        <p:spPr bwMode="auto">
          <a:xfrm>
            <a:off x="996950" y="2822575"/>
            <a:ext cx="685800" cy="38100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64</a:t>
            </a:r>
            <a:endParaRPr lang="en-US" altLang="zh-CN">
              <a:solidFill>
                <a:srgbClr val="990000"/>
              </a:solidFill>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28053"/>
                                        </p:tgtEl>
                                        <p:attrNameLst>
                                          <p:attrName>style.visibility</p:attrName>
                                        </p:attrNameLst>
                                      </p:cBhvr>
                                      <p:to>
                                        <p:strVal val="visible"/>
                                      </p:to>
                                    </p:set>
                                    <p:animEffect transition="in" filter="wipe(up)">
                                      <p:cBhvr>
                                        <p:cTn id="7" dur="500"/>
                                        <p:tgtEl>
                                          <p:spTgt spid="1280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28054"/>
                                        </p:tgtEl>
                                        <p:attrNameLst>
                                          <p:attrName>style.visibility</p:attrName>
                                        </p:attrNameLst>
                                      </p:cBhvr>
                                      <p:to>
                                        <p:strVal val="visible"/>
                                      </p:to>
                                    </p:set>
                                    <p:animEffect transition="in" filter="wipe(left)">
                                      <p:cBhvr>
                                        <p:cTn id="12" dur="300"/>
                                        <p:tgtEl>
                                          <p:spTgt spid="1280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8030"/>
                                        </p:tgtEl>
                                        <p:attrNameLst>
                                          <p:attrName>style.visibility</p:attrName>
                                        </p:attrNameLst>
                                      </p:cBhvr>
                                      <p:to>
                                        <p:strVal val="visible"/>
                                      </p:to>
                                    </p:set>
                                    <p:animEffect transition="in" filter="wipe(up)">
                                      <p:cBhvr>
                                        <p:cTn id="17" dur="500"/>
                                        <p:tgtEl>
                                          <p:spTgt spid="128030"/>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28048"/>
                                        </p:tgtEl>
                                        <p:attrNameLst>
                                          <p:attrName>style.visibility</p:attrName>
                                        </p:attrNameLst>
                                      </p:cBhvr>
                                      <p:to>
                                        <p:strVal val="visible"/>
                                      </p:to>
                                    </p:set>
                                    <p:animEffect transition="in" filter="wipe(up)">
                                      <p:cBhvr>
                                        <p:cTn id="21" dur="500"/>
                                        <p:tgtEl>
                                          <p:spTgt spid="12804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8025"/>
                                        </p:tgtEl>
                                        <p:attrNameLst>
                                          <p:attrName>style.visibility</p:attrName>
                                        </p:attrNameLst>
                                      </p:cBhvr>
                                      <p:to>
                                        <p:strVal val="visible"/>
                                      </p:to>
                                    </p:set>
                                    <p:animEffect transition="in" filter="wipe(left)">
                                      <p:cBhvr>
                                        <p:cTn id="26" dur="500"/>
                                        <p:tgtEl>
                                          <p:spTgt spid="12802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8031"/>
                                        </p:tgtEl>
                                        <p:attrNameLst>
                                          <p:attrName>style.visibility</p:attrName>
                                        </p:attrNameLst>
                                      </p:cBhvr>
                                      <p:to>
                                        <p:strVal val="visible"/>
                                      </p:to>
                                    </p:set>
                                    <p:animEffect transition="in" filter="wipe(left)">
                                      <p:cBhvr>
                                        <p:cTn id="31" dur="500"/>
                                        <p:tgtEl>
                                          <p:spTgt spid="128031"/>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28049"/>
                                        </p:tgtEl>
                                        <p:attrNameLst>
                                          <p:attrName>style.visibility</p:attrName>
                                        </p:attrNameLst>
                                      </p:cBhvr>
                                      <p:to>
                                        <p:strVal val="visible"/>
                                      </p:to>
                                    </p:set>
                                    <p:animEffect transition="in" filter="wipe(left)">
                                      <p:cBhvr>
                                        <p:cTn id="35" dur="500"/>
                                        <p:tgtEl>
                                          <p:spTgt spid="12804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8032"/>
                                        </p:tgtEl>
                                        <p:attrNameLst>
                                          <p:attrName>style.visibility</p:attrName>
                                        </p:attrNameLst>
                                      </p:cBhvr>
                                      <p:to>
                                        <p:strVal val="visible"/>
                                      </p:to>
                                    </p:set>
                                    <p:animEffect transition="in" filter="wipe(left)">
                                      <p:cBhvr>
                                        <p:cTn id="40" dur="500"/>
                                        <p:tgtEl>
                                          <p:spTgt spid="128032"/>
                                        </p:tgtEl>
                                      </p:cBhvr>
                                    </p:animEffect>
                                  </p:childTnLst>
                                </p:cTn>
                              </p:par>
                            </p:childTnLst>
                          </p:cTn>
                        </p:par>
                        <p:par>
                          <p:cTn id="41" fill="hold" nodeType="afterGroup">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128050"/>
                                        </p:tgtEl>
                                        <p:attrNameLst>
                                          <p:attrName>style.visibility</p:attrName>
                                        </p:attrNameLst>
                                      </p:cBhvr>
                                      <p:to>
                                        <p:strVal val="visible"/>
                                      </p:to>
                                    </p:set>
                                    <p:animEffect transition="in" filter="wipe(down)">
                                      <p:cBhvr>
                                        <p:cTn id="44" dur="500"/>
                                        <p:tgtEl>
                                          <p:spTgt spid="12805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8033"/>
                                        </p:tgtEl>
                                        <p:attrNameLst>
                                          <p:attrName>style.visibility</p:attrName>
                                        </p:attrNameLst>
                                      </p:cBhvr>
                                      <p:to>
                                        <p:strVal val="visible"/>
                                      </p:to>
                                    </p:set>
                                    <p:animEffect transition="in" filter="wipe(left)">
                                      <p:cBhvr>
                                        <p:cTn id="49" dur="500"/>
                                        <p:tgtEl>
                                          <p:spTgt spid="128033"/>
                                        </p:tgtEl>
                                      </p:cBhvr>
                                    </p:animEffect>
                                  </p:childTnLst>
                                </p:cTn>
                              </p:par>
                            </p:childTnLst>
                          </p:cTn>
                        </p:par>
                        <p:par>
                          <p:cTn id="50" fill="hold" nodeType="afterGroup">
                            <p:stCondLst>
                              <p:cond delay="500"/>
                            </p:stCondLst>
                            <p:childTnLst>
                              <p:par>
                                <p:cTn id="51" presetID="22" presetClass="entr" presetSubtype="8" fill="hold" grpId="0" nodeType="afterEffect">
                                  <p:stCondLst>
                                    <p:cond delay="500"/>
                                  </p:stCondLst>
                                  <p:childTnLst>
                                    <p:set>
                                      <p:cBhvr>
                                        <p:cTn id="52" dur="1" fill="hold">
                                          <p:stCondLst>
                                            <p:cond delay="0"/>
                                          </p:stCondLst>
                                        </p:cTn>
                                        <p:tgtEl>
                                          <p:spTgt spid="128034"/>
                                        </p:tgtEl>
                                        <p:attrNameLst>
                                          <p:attrName>style.visibility</p:attrName>
                                        </p:attrNameLst>
                                      </p:cBhvr>
                                      <p:to>
                                        <p:strVal val="visible"/>
                                      </p:to>
                                    </p:set>
                                    <p:animEffect transition="in" filter="wipe(left)">
                                      <p:cBhvr>
                                        <p:cTn id="53" dur="500"/>
                                        <p:tgtEl>
                                          <p:spTgt spid="12803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28040"/>
                                        </p:tgtEl>
                                        <p:attrNameLst>
                                          <p:attrName>style.visibility</p:attrName>
                                        </p:attrNameLst>
                                      </p:cBhvr>
                                      <p:to>
                                        <p:strVal val="visible"/>
                                      </p:to>
                                    </p:set>
                                    <p:animEffect transition="in" filter="wipe(left)">
                                      <p:cBhvr>
                                        <p:cTn id="58" dur="500"/>
                                        <p:tgtEl>
                                          <p:spTgt spid="128040"/>
                                        </p:tgtEl>
                                      </p:cBhvr>
                                    </p:animEffect>
                                  </p:childTnLst>
                                </p:cTn>
                              </p:par>
                            </p:childTnLst>
                          </p:cTn>
                        </p:par>
                        <p:par>
                          <p:cTn id="59" fill="hold" nodeType="afterGroup">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128046"/>
                                        </p:tgtEl>
                                        <p:attrNameLst>
                                          <p:attrName>style.visibility</p:attrName>
                                        </p:attrNameLst>
                                      </p:cBhvr>
                                      <p:to>
                                        <p:strVal val="visible"/>
                                      </p:to>
                                    </p:set>
                                    <p:animEffect transition="in" filter="wipe(left)">
                                      <p:cBhvr>
                                        <p:cTn id="62" dur="500"/>
                                        <p:tgtEl>
                                          <p:spTgt spid="12804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8045"/>
                                        </p:tgtEl>
                                        <p:attrNameLst>
                                          <p:attrName>style.visibility</p:attrName>
                                        </p:attrNameLst>
                                      </p:cBhvr>
                                      <p:to>
                                        <p:strVal val="visible"/>
                                      </p:to>
                                    </p:set>
                                    <p:animEffect transition="in" filter="wipe(left)">
                                      <p:cBhvr>
                                        <p:cTn id="67" dur="500"/>
                                        <p:tgtEl>
                                          <p:spTgt spid="128045"/>
                                        </p:tgtEl>
                                      </p:cBhvr>
                                    </p:animEffect>
                                  </p:childTnLst>
                                </p:cTn>
                              </p:par>
                            </p:childTnLst>
                          </p:cTn>
                        </p:par>
                        <p:par>
                          <p:cTn id="68" fill="hold" nodeType="afterGroup">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128055"/>
                                        </p:tgtEl>
                                        <p:attrNameLst>
                                          <p:attrName>style.visibility</p:attrName>
                                        </p:attrNameLst>
                                      </p:cBhvr>
                                      <p:to>
                                        <p:strVal val="visible"/>
                                      </p:to>
                                    </p:set>
                                    <p:animEffect transition="in" filter="wipe(left)">
                                      <p:cBhvr>
                                        <p:cTn id="71" dur="500"/>
                                        <p:tgtEl>
                                          <p:spTgt spid="128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25" grpId="0" animBg="1" autoUpdateAnimBg="0"/>
      <p:bldP spid="128030" grpId="0" animBg="1"/>
      <p:bldP spid="128031" grpId="0" animBg="1"/>
      <p:bldP spid="128032" grpId="0" animBg="1"/>
      <p:bldP spid="128033" grpId="0" animBg="1" autoUpdateAnimBg="0"/>
      <p:bldP spid="128034" grpId="0" animBg="1" autoUpdateAnimBg="0"/>
      <p:bldP spid="128040" grpId="0" animBg="1" autoUpdateAnimBg="0"/>
      <p:bldP spid="128046" grpId="0" animBg="1" autoUpdateAnimBg="0"/>
      <p:bldP spid="128048" grpId="0" animBg="1" autoUpdateAnimBg="0"/>
      <p:bldP spid="128049" grpId="0" autoUpdateAnimBg="0"/>
      <p:bldP spid="128050" grpId="0" autoUpdateAnimBg="0"/>
      <p:bldP spid="128054" grpId="0" autoUpdateAnimBg="0"/>
      <p:bldP spid="128055" grpId="0" animBg="1" autoUpdateAnimBg="0"/>
      <p:bldP spid="128045"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4">
            <a:hlinkClick r:id="" action="ppaction://hlinkshowjump?jump=nextslide"/>
          </p:cNvPr>
          <p:cNvSpPr txBox="1">
            <a:spLocks noChangeArrowheads="1"/>
          </p:cNvSpPr>
          <p:nvPr/>
        </p:nvSpPr>
        <p:spPr bwMode="auto">
          <a:xfrm>
            <a:off x="250825" y="115888"/>
            <a:ext cx="6842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2800" b="1">
                <a:solidFill>
                  <a:srgbClr val="003366"/>
                </a:solidFill>
                <a:ea typeface="楷体_GB2312" pitchFamily="49" charset="-122"/>
              </a:rPr>
              <a:t>第一个问题（初始建堆）的解决方法</a:t>
            </a:r>
            <a:endParaRPr lang="zh-CN" altLang="en-US" sz="2800" b="1">
              <a:ea typeface="楷体_GB2312" pitchFamily="49" charset="-122"/>
            </a:endParaRPr>
          </a:p>
        </p:txBody>
      </p:sp>
      <p:sp>
        <p:nvSpPr>
          <p:cNvPr id="82947" name="Rectangle 5"/>
          <p:cNvSpPr>
            <a:spLocks noChangeArrowheads="1"/>
          </p:cNvSpPr>
          <p:nvPr/>
        </p:nvSpPr>
        <p:spPr bwMode="auto">
          <a:xfrm>
            <a:off x="250825" y="1863725"/>
            <a:ext cx="8353425"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800" b="1">
                <a:ea typeface="楷体_GB2312" pitchFamily="49" charset="-122"/>
              </a:rPr>
              <a:t>     </a:t>
            </a:r>
            <a:r>
              <a:rPr lang="zh-CN" altLang="en-US" sz="2800" b="1">
                <a:ea typeface="楷体_GB2312" pitchFamily="49" charset="-122"/>
              </a:rPr>
              <a:t>若将此序列看成是一个完全二叉树，则最后一个</a:t>
            </a:r>
            <a:r>
              <a:rPr lang="zh-CN" altLang="en-US" sz="2800" b="1">
                <a:solidFill>
                  <a:srgbClr val="990033"/>
                </a:solidFill>
                <a:ea typeface="楷体_GB2312" pitchFamily="49" charset="-122"/>
              </a:rPr>
              <a:t>非叶结点</a:t>
            </a:r>
            <a:r>
              <a:rPr lang="zh-CN" altLang="en-US" sz="2800" b="1">
                <a:ea typeface="楷体_GB2312" pitchFamily="49" charset="-122"/>
              </a:rPr>
              <a:t>是第</a:t>
            </a:r>
            <a:r>
              <a:rPr lang="zh-CN" altLang="en-US" sz="2800" b="1">
                <a:ea typeface="楷体_GB2312" pitchFamily="49" charset="-122"/>
                <a:sym typeface="Symbol" pitchFamily="18" charset="2"/>
              </a:rPr>
              <a:t></a:t>
            </a:r>
            <a:r>
              <a:rPr lang="en-US" altLang="zh-CN" sz="2800" b="1">
                <a:ea typeface="楷体_GB2312" pitchFamily="49" charset="-122"/>
              </a:rPr>
              <a:t>n/2</a:t>
            </a:r>
            <a:r>
              <a:rPr lang="en-US" altLang="zh-CN" sz="2800" b="1">
                <a:ea typeface="楷体_GB2312" pitchFamily="49" charset="-122"/>
                <a:sym typeface="Symbol" pitchFamily="18" charset="2"/>
              </a:rPr>
              <a:t></a:t>
            </a:r>
            <a:r>
              <a:rPr lang="zh-CN" altLang="en-US" sz="2800" b="1">
                <a:ea typeface="楷体_GB2312" pitchFamily="49" charset="-122"/>
                <a:sym typeface="Symbol" pitchFamily="18" charset="2"/>
              </a:rPr>
              <a:t>个</a:t>
            </a:r>
            <a:r>
              <a:rPr lang="zh-CN" altLang="en-US" sz="2800" b="1">
                <a:ea typeface="楷体_GB2312" pitchFamily="49" charset="-122"/>
              </a:rPr>
              <a:t>元素，从第</a:t>
            </a:r>
            <a:r>
              <a:rPr lang="zh-CN" altLang="en-US" sz="2800" b="1">
                <a:ea typeface="楷体_GB2312" pitchFamily="49" charset="-122"/>
                <a:sym typeface="Symbol" pitchFamily="18" charset="2"/>
              </a:rPr>
              <a:t></a:t>
            </a:r>
            <a:r>
              <a:rPr lang="en-US" altLang="zh-CN" sz="2800" b="1">
                <a:ea typeface="楷体_GB2312" pitchFamily="49" charset="-122"/>
              </a:rPr>
              <a:t>n/2</a:t>
            </a:r>
            <a:r>
              <a:rPr lang="en-US" altLang="zh-CN" sz="2800" b="1">
                <a:ea typeface="楷体_GB2312" pitchFamily="49" charset="-122"/>
                <a:sym typeface="Symbol" pitchFamily="18" charset="2"/>
              </a:rPr>
              <a:t></a:t>
            </a:r>
            <a:r>
              <a:rPr lang="zh-CN" altLang="en-US" sz="2800" b="1">
                <a:ea typeface="楷体_GB2312" pitchFamily="49" charset="-122"/>
                <a:sym typeface="Symbol" pitchFamily="18" charset="2"/>
              </a:rPr>
              <a:t>个</a:t>
            </a:r>
            <a:r>
              <a:rPr lang="zh-CN" altLang="en-US" sz="2800" b="1">
                <a:ea typeface="楷体_GB2312" pitchFamily="49" charset="-122"/>
              </a:rPr>
              <a:t>元素开始，至第一个元素为止，进行反复“筛选” 。</a:t>
            </a:r>
          </a:p>
        </p:txBody>
      </p:sp>
      <p:sp>
        <p:nvSpPr>
          <p:cNvPr id="82948" name="Text Box 6"/>
          <p:cNvSpPr txBox="1">
            <a:spLocks noChangeArrowheads="1"/>
          </p:cNvSpPr>
          <p:nvPr/>
        </p:nvSpPr>
        <p:spPr bwMode="auto">
          <a:xfrm>
            <a:off x="250825" y="765175"/>
            <a:ext cx="8569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2800" b="1">
                <a:solidFill>
                  <a:srgbClr val="008784"/>
                </a:solidFill>
                <a:ea typeface="楷体_GB2312" pitchFamily="49" charset="-122"/>
              </a:rPr>
              <a:t>从一个无序序列建堆的过程是一个从下往上进行“筛选”的过程。</a:t>
            </a:r>
            <a:endParaRPr lang="zh-CN" altLang="en-US" sz="2800" b="1">
              <a:ea typeface="楷体_GB2312" pitchFamily="49" charset="-122"/>
            </a:endParaRPr>
          </a:p>
        </p:txBody>
      </p:sp>
      <p:sp>
        <p:nvSpPr>
          <p:cNvPr id="82949" name="Text Box 7">
            <a:hlinkClick r:id="" action="ppaction://hlinkshowjump?jump=nextslide"/>
          </p:cNvPr>
          <p:cNvSpPr txBox="1">
            <a:spLocks noChangeArrowheads="1"/>
          </p:cNvSpPr>
          <p:nvPr/>
        </p:nvSpPr>
        <p:spPr bwMode="auto">
          <a:xfrm>
            <a:off x="323850" y="3644900"/>
            <a:ext cx="7921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003366"/>
                </a:solidFill>
                <a:ea typeface="楷体_GB2312" pitchFamily="49" charset="-122"/>
              </a:rPr>
              <a:t>例如：无序序列</a:t>
            </a:r>
            <a:r>
              <a:rPr lang="en-US" altLang="zh-CN" sz="3200" b="1">
                <a:solidFill>
                  <a:srgbClr val="003366"/>
                </a:solidFill>
                <a:ea typeface="楷体_GB2312" pitchFamily="49" charset="-122"/>
              </a:rPr>
              <a:t>(49,38,65,97,76,13,27,50)</a:t>
            </a:r>
            <a:endParaRPr lang="en-US" altLang="zh-CN" sz="3200" b="1">
              <a:ea typeface="楷体_GB2312" pitchFamily="49" charset="-122"/>
            </a:endParaRPr>
          </a:p>
        </p:txBody>
      </p:sp>
      <p:pic>
        <p:nvPicPr>
          <p:cNvPr id="82950" name="Picture 8"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4386263"/>
            <a:ext cx="8604250" cy="221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1" name="AutoShape 9"/>
          <p:cNvSpPr>
            <a:spLocks noChangeArrowheads="1"/>
          </p:cNvSpPr>
          <p:nvPr/>
        </p:nvSpPr>
        <p:spPr bwMode="auto">
          <a:xfrm>
            <a:off x="2916238" y="4941888"/>
            <a:ext cx="576262" cy="431800"/>
          </a:xfrm>
          <a:prstGeom prst="rightArrow">
            <a:avLst>
              <a:gd name="adj1" fmla="val 50000"/>
              <a:gd name="adj2" fmla="val 33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2" name="AutoShape 10"/>
          <p:cNvSpPr>
            <a:spLocks noChangeArrowheads="1"/>
          </p:cNvSpPr>
          <p:nvPr/>
        </p:nvSpPr>
        <p:spPr bwMode="auto">
          <a:xfrm>
            <a:off x="6084888" y="4941888"/>
            <a:ext cx="576262" cy="431800"/>
          </a:xfrm>
          <a:prstGeom prst="rightArrow">
            <a:avLst>
              <a:gd name="adj1" fmla="val 50000"/>
              <a:gd name="adj2" fmla="val 33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ext Box 2"/>
          <p:cNvSpPr txBox="1">
            <a:spLocks noChangeArrowheads="1"/>
          </p:cNvSpPr>
          <p:nvPr/>
        </p:nvSpPr>
        <p:spPr bwMode="auto">
          <a:xfrm>
            <a:off x="685800" y="152400"/>
            <a:ext cx="17129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4000" b="1">
                <a:solidFill>
                  <a:srgbClr val="003366"/>
                </a:solidFill>
              </a:rPr>
              <a:t>例如：</a:t>
            </a:r>
            <a:endParaRPr lang="zh-CN" altLang="en-US"/>
          </a:p>
        </p:txBody>
      </p:sp>
      <p:sp>
        <p:nvSpPr>
          <p:cNvPr id="222211" name="Rectangle 3"/>
          <p:cNvSpPr>
            <a:spLocks noChangeArrowheads="1"/>
          </p:cNvSpPr>
          <p:nvPr/>
        </p:nvSpPr>
        <p:spPr bwMode="auto">
          <a:xfrm>
            <a:off x="381000" y="1066800"/>
            <a:ext cx="8397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t> </a:t>
            </a:r>
            <a:r>
              <a:rPr lang="zh-CN" altLang="en-US" sz="4000">
                <a:solidFill>
                  <a:srgbClr val="003366"/>
                </a:solidFill>
              </a:rPr>
              <a:t>排序前</a:t>
            </a:r>
            <a:r>
              <a:rPr lang="zh-CN" altLang="en-US" sz="4000"/>
              <a:t> </a:t>
            </a:r>
            <a:r>
              <a:rPr lang="en-US" altLang="zh-CN" sz="4000"/>
              <a:t>( 56, 34, </a:t>
            </a:r>
            <a:r>
              <a:rPr lang="en-US" altLang="zh-CN" sz="4000" b="1">
                <a:solidFill>
                  <a:srgbClr val="FF6600"/>
                </a:solidFill>
              </a:rPr>
              <a:t>47</a:t>
            </a:r>
            <a:r>
              <a:rPr lang="en-US" altLang="zh-CN" sz="4000"/>
              <a:t>, 23, 66, 18, 82,</a:t>
            </a:r>
            <a:r>
              <a:rPr lang="en-US" altLang="zh-CN" sz="4000">
                <a:solidFill>
                  <a:srgbClr val="FF99FF"/>
                </a:solidFill>
              </a:rPr>
              <a:t> </a:t>
            </a:r>
            <a:r>
              <a:rPr lang="en-US" altLang="zh-CN" sz="4000" b="1">
                <a:solidFill>
                  <a:srgbClr val="0000FF"/>
                </a:solidFill>
              </a:rPr>
              <a:t>47</a:t>
            </a:r>
            <a:r>
              <a:rPr lang="en-US" altLang="zh-CN" sz="4000"/>
              <a:t> )</a:t>
            </a:r>
          </a:p>
        </p:txBody>
      </p:sp>
      <p:sp>
        <p:nvSpPr>
          <p:cNvPr id="222212" name="Rectangle 4"/>
          <p:cNvSpPr>
            <a:spLocks noChangeArrowheads="1"/>
          </p:cNvSpPr>
          <p:nvPr/>
        </p:nvSpPr>
        <p:spPr bwMode="auto">
          <a:xfrm>
            <a:off x="381000" y="1981200"/>
            <a:ext cx="8397875" cy="230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4000">
                <a:solidFill>
                  <a:srgbClr val="003366"/>
                </a:solidFill>
              </a:rPr>
              <a:t>若排序后得到结果</a:t>
            </a:r>
            <a:endParaRPr lang="zh-CN" altLang="en-US" sz="4000"/>
          </a:p>
          <a:p>
            <a:pPr>
              <a:lnSpc>
                <a:spcPct val="125000"/>
              </a:lnSpc>
            </a:pPr>
            <a:r>
              <a:rPr lang="zh-CN" altLang="en-US" sz="4000"/>
              <a:t>              </a:t>
            </a:r>
            <a:r>
              <a:rPr lang="en-US" altLang="zh-CN" sz="4000"/>
              <a:t>( 18, 23, 34, </a:t>
            </a:r>
            <a:r>
              <a:rPr lang="en-US" altLang="zh-CN" sz="4000" b="1">
                <a:solidFill>
                  <a:srgbClr val="FF6600"/>
                </a:solidFill>
              </a:rPr>
              <a:t>47</a:t>
            </a:r>
            <a:r>
              <a:rPr lang="en-US" altLang="zh-CN" sz="4000"/>
              <a:t>, </a:t>
            </a:r>
            <a:r>
              <a:rPr lang="en-US" altLang="zh-CN" sz="4000" b="1">
                <a:solidFill>
                  <a:srgbClr val="0000FF"/>
                </a:solidFill>
              </a:rPr>
              <a:t>47</a:t>
            </a:r>
            <a:r>
              <a:rPr lang="en-US" altLang="zh-CN" sz="4000"/>
              <a:t>, 56, 66, 82 )</a:t>
            </a:r>
          </a:p>
          <a:p>
            <a:pPr>
              <a:lnSpc>
                <a:spcPct val="125000"/>
              </a:lnSpc>
            </a:pPr>
            <a:r>
              <a:rPr lang="zh-CN" altLang="en-US" sz="3600">
                <a:solidFill>
                  <a:srgbClr val="003366"/>
                </a:solidFill>
              </a:rPr>
              <a:t>则称该排序方法是</a:t>
            </a:r>
            <a:r>
              <a:rPr lang="zh-CN" altLang="en-US" sz="3600" b="1">
                <a:solidFill>
                  <a:srgbClr val="990000"/>
                </a:solidFill>
              </a:rPr>
              <a:t>稳定</a:t>
            </a:r>
            <a:r>
              <a:rPr lang="zh-CN" altLang="en-US" sz="3600">
                <a:solidFill>
                  <a:srgbClr val="003366"/>
                </a:solidFill>
              </a:rPr>
              <a:t>的</a:t>
            </a:r>
            <a:r>
              <a:rPr lang="en-US" altLang="zh-CN" sz="3600">
                <a:solidFill>
                  <a:srgbClr val="003366"/>
                </a:solidFill>
              </a:rPr>
              <a:t>;</a:t>
            </a:r>
            <a:endParaRPr lang="en-US" altLang="zh-CN" sz="4000"/>
          </a:p>
        </p:txBody>
      </p:sp>
      <p:sp>
        <p:nvSpPr>
          <p:cNvPr id="222213" name="Rectangle 5"/>
          <p:cNvSpPr>
            <a:spLocks noChangeArrowheads="1"/>
          </p:cNvSpPr>
          <p:nvPr/>
        </p:nvSpPr>
        <p:spPr bwMode="auto">
          <a:xfrm>
            <a:off x="381000" y="4343400"/>
            <a:ext cx="8270875" cy="230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4000">
                <a:solidFill>
                  <a:srgbClr val="003366"/>
                </a:solidFill>
              </a:rPr>
              <a:t>若排序后得到结果</a:t>
            </a:r>
            <a:endParaRPr lang="zh-CN" altLang="en-US" sz="4000"/>
          </a:p>
          <a:p>
            <a:pPr>
              <a:lnSpc>
                <a:spcPct val="125000"/>
              </a:lnSpc>
            </a:pPr>
            <a:r>
              <a:rPr lang="zh-CN" altLang="en-US" sz="4000"/>
              <a:t>             </a:t>
            </a:r>
            <a:r>
              <a:rPr lang="en-US" altLang="zh-CN" sz="4000"/>
              <a:t>( 18, 23, 34,</a:t>
            </a:r>
            <a:r>
              <a:rPr lang="en-US" altLang="zh-CN" sz="4000">
                <a:solidFill>
                  <a:srgbClr val="0000FF"/>
                </a:solidFill>
              </a:rPr>
              <a:t> </a:t>
            </a:r>
            <a:r>
              <a:rPr lang="en-US" altLang="zh-CN" sz="4000" b="1">
                <a:solidFill>
                  <a:srgbClr val="0000FF"/>
                </a:solidFill>
              </a:rPr>
              <a:t>47</a:t>
            </a:r>
            <a:r>
              <a:rPr lang="en-US" altLang="zh-CN" sz="4000"/>
              <a:t>, </a:t>
            </a:r>
            <a:r>
              <a:rPr lang="en-US" altLang="zh-CN" sz="4000" b="1">
                <a:solidFill>
                  <a:srgbClr val="FF6600"/>
                </a:solidFill>
              </a:rPr>
              <a:t>47</a:t>
            </a:r>
            <a:r>
              <a:rPr lang="en-US" altLang="zh-CN" sz="4000"/>
              <a:t>, 56, 66, 82 )</a:t>
            </a:r>
          </a:p>
          <a:p>
            <a:pPr>
              <a:lnSpc>
                <a:spcPct val="125000"/>
              </a:lnSpc>
            </a:pPr>
            <a:r>
              <a:rPr lang="zh-CN" altLang="en-US" sz="3600">
                <a:solidFill>
                  <a:srgbClr val="003366"/>
                </a:solidFill>
              </a:rPr>
              <a:t>则称该排序方法是</a:t>
            </a:r>
            <a:r>
              <a:rPr lang="zh-CN" altLang="en-US" sz="3600" b="1">
                <a:solidFill>
                  <a:srgbClr val="990000"/>
                </a:solidFill>
              </a:rPr>
              <a:t>不稳定</a:t>
            </a:r>
            <a:r>
              <a:rPr lang="zh-CN" altLang="en-US" sz="3600">
                <a:solidFill>
                  <a:srgbClr val="003366"/>
                </a:solidFill>
              </a:rPr>
              <a:t>的</a:t>
            </a:r>
            <a:r>
              <a:rPr lang="en-US" altLang="zh-CN" sz="3600">
                <a:solidFill>
                  <a:srgbClr val="003366"/>
                </a:solidFill>
              </a:rPr>
              <a:t>;</a:t>
            </a:r>
          </a:p>
        </p:txBody>
      </p:sp>
      <p:sp>
        <p:nvSpPr>
          <p:cNvPr id="222214" name="AutoShape 6">
            <a:hlinkClick r:id="" action="ppaction://hlinkshowjump?jump=lastslideviewed" highlightClick="1"/>
          </p:cNvPr>
          <p:cNvSpPr>
            <a:spLocks noChangeArrowheads="1"/>
          </p:cNvSpPr>
          <p:nvPr/>
        </p:nvSpPr>
        <p:spPr bwMode="auto">
          <a:xfrm>
            <a:off x="8610600" y="6400800"/>
            <a:ext cx="228600" cy="228600"/>
          </a:xfrm>
          <a:prstGeom prst="actionButtonReturn">
            <a:avLst/>
          </a:prstGeom>
          <a:solidFill>
            <a:srgbClr val="CCFFCC"/>
          </a:solidFill>
          <a:ln w="9525">
            <a:solidFill>
              <a:srgbClr val="0099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2210"/>
                                        </p:tgtEl>
                                        <p:attrNameLst>
                                          <p:attrName>style.visibility</p:attrName>
                                        </p:attrNameLst>
                                      </p:cBhvr>
                                      <p:to>
                                        <p:strVal val="visible"/>
                                      </p:to>
                                    </p:set>
                                    <p:animEffect transition="in" filter="wipe(left)">
                                      <p:cBhvr>
                                        <p:cTn id="7" dur="500"/>
                                        <p:tgtEl>
                                          <p:spTgt spid="222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2211"/>
                                        </p:tgtEl>
                                        <p:attrNameLst>
                                          <p:attrName>style.visibility</p:attrName>
                                        </p:attrNameLst>
                                      </p:cBhvr>
                                      <p:to>
                                        <p:strVal val="visible"/>
                                      </p:to>
                                    </p:set>
                                    <p:animEffect transition="in" filter="wipe(left)">
                                      <p:cBhvr>
                                        <p:cTn id="12" dur="500"/>
                                        <p:tgtEl>
                                          <p:spTgt spid="2222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2212"/>
                                        </p:tgtEl>
                                        <p:attrNameLst>
                                          <p:attrName>style.visibility</p:attrName>
                                        </p:attrNameLst>
                                      </p:cBhvr>
                                      <p:to>
                                        <p:strVal val="visible"/>
                                      </p:to>
                                    </p:set>
                                    <p:animEffect transition="in" filter="wipe(left)">
                                      <p:cBhvr>
                                        <p:cTn id="17" dur="500"/>
                                        <p:tgtEl>
                                          <p:spTgt spid="2222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2213"/>
                                        </p:tgtEl>
                                        <p:attrNameLst>
                                          <p:attrName>style.visibility</p:attrName>
                                        </p:attrNameLst>
                                      </p:cBhvr>
                                      <p:to>
                                        <p:strVal val="visible"/>
                                      </p:to>
                                    </p:set>
                                    <p:animEffect transition="in" filter="wipe(left)">
                                      <p:cBhvr>
                                        <p:cTn id="22" dur="500"/>
                                        <p:tgtEl>
                                          <p:spTgt spid="222213"/>
                                        </p:tgtEl>
                                      </p:cBhvr>
                                    </p:animEffect>
                                  </p:childTnLst>
                                </p:cTn>
                              </p:par>
                            </p:childTnLst>
                          </p:cTn>
                        </p:par>
                        <p:par>
                          <p:cTn id="23" fill="hold" nodeType="afterGroup">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222214"/>
                                        </p:tgtEl>
                                        <p:attrNameLst>
                                          <p:attrName>style.visibility</p:attrName>
                                        </p:attrNameLst>
                                      </p:cBhvr>
                                      <p:to>
                                        <p:strVal val="visible"/>
                                      </p:to>
                                    </p:set>
                                    <p:anim calcmode="lin" valueType="num">
                                      <p:cBhvr additive="base">
                                        <p:cTn id="26" dur="500" fill="hold"/>
                                        <p:tgtEl>
                                          <p:spTgt spid="222214"/>
                                        </p:tgtEl>
                                        <p:attrNameLst>
                                          <p:attrName>ppt_x</p:attrName>
                                        </p:attrNameLst>
                                      </p:cBhvr>
                                      <p:tavLst>
                                        <p:tav tm="0">
                                          <p:val>
                                            <p:strVal val="1+#ppt_w/2"/>
                                          </p:val>
                                        </p:tav>
                                        <p:tav tm="100000">
                                          <p:val>
                                            <p:strVal val="#ppt_x"/>
                                          </p:val>
                                        </p:tav>
                                      </p:tavLst>
                                    </p:anim>
                                    <p:anim calcmode="lin" valueType="num">
                                      <p:cBhvr additive="base">
                                        <p:cTn id="27" dur="500" fill="hold"/>
                                        <p:tgtEl>
                                          <p:spTgt spid="2222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0" grpId="0" autoUpdateAnimBg="0"/>
      <p:bldP spid="222211" grpId="0" autoUpdateAnimBg="0"/>
      <p:bldP spid="222212" grpId="0" autoUpdateAnimBg="0"/>
      <p:bldP spid="222213" grpId="0" autoUpdateAnimBg="0"/>
      <p:bldP spid="22221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70" name="Group 8"/>
          <p:cNvGrpSpPr>
            <a:grpSpLocks/>
          </p:cNvGrpSpPr>
          <p:nvPr/>
        </p:nvGrpSpPr>
        <p:grpSpPr bwMode="auto">
          <a:xfrm>
            <a:off x="539750" y="276225"/>
            <a:ext cx="7200900" cy="2792413"/>
            <a:chOff x="340" y="174"/>
            <a:chExt cx="4536" cy="1759"/>
          </a:xfrm>
        </p:grpSpPr>
        <p:pic>
          <p:nvPicPr>
            <p:cNvPr id="83972" name="Picture 5"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174"/>
              <a:ext cx="4536" cy="1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AutoShape 6"/>
            <p:cNvSpPr>
              <a:spLocks noChangeArrowheads="1"/>
            </p:cNvSpPr>
            <p:nvPr/>
          </p:nvSpPr>
          <p:spPr bwMode="auto">
            <a:xfrm>
              <a:off x="385" y="673"/>
              <a:ext cx="363" cy="272"/>
            </a:xfrm>
            <a:prstGeom prst="rightArrow">
              <a:avLst>
                <a:gd name="adj1" fmla="val 50000"/>
                <a:gd name="adj2" fmla="val 33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4" name="AutoShape 7"/>
            <p:cNvSpPr>
              <a:spLocks noChangeArrowheads="1"/>
            </p:cNvSpPr>
            <p:nvPr/>
          </p:nvSpPr>
          <p:spPr bwMode="auto">
            <a:xfrm>
              <a:off x="2698" y="809"/>
              <a:ext cx="363" cy="272"/>
            </a:xfrm>
            <a:prstGeom prst="rightArrow">
              <a:avLst>
                <a:gd name="adj1" fmla="val 50000"/>
                <a:gd name="adj2" fmla="val 33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971" name="Rectangle 9"/>
          <p:cNvSpPr>
            <a:spLocks noChangeArrowheads="1"/>
          </p:cNvSpPr>
          <p:nvPr/>
        </p:nvSpPr>
        <p:spPr bwMode="auto">
          <a:xfrm>
            <a:off x="179388" y="3295650"/>
            <a:ext cx="867727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b="1">
                <a:ea typeface="楷体_GB2312" pitchFamily="49" charset="-122"/>
              </a:rPr>
              <a:t>     </a:t>
            </a:r>
            <a:r>
              <a:rPr lang="zh-CN" altLang="en-US" sz="3200" b="1">
                <a:ea typeface="楷体_GB2312" pitchFamily="49" charset="-122"/>
              </a:rPr>
              <a:t>对一个无序序列进行堆排序的过程，实际上可分为三个步骤：</a:t>
            </a:r>
          </a:p>
          <a:p>
            <a:pPr>
              <a:lnSpc>
                <a:spcPct val="120000"/>
              </a:lnSpc>
            </a:pPr>
            <a:r>
              <a:rPr lang="en-US" altLang="zh-CN" sz="3200" b="1">
                <a:ea typeface="楷体_GB2312" pitchFamily="49" charset="-122"/>
              </a:rPr>
              <a:t>1</a:t>
            </a:r>
            <a:r>
              <a:rPr lang="zh-CN" altLang="en-US" sz="3200" b="1">
                <a:ea typeface="楷体_GB2312" pitchFamily="49" charset="-122"/>
              </a:rPr>
              <a:t>、建初始堆</a:t>
            </a:r>
          </a:p>
          <a:p>
            <a:pPr>
              <a:lnSpc>
                <a:spcPct val="120000"/>
              </a:lnSpc>
            </a:pPr>
            <a:r>
              <a:rPr lang="en-US" altLang="zh-CN" sz="3200" b="1">
                <a:ea typeface="楷体_GB2312" pitchFamily="49" charset="-122"/>
              </a:rPr>
              <a:t>2</a:t>
            </a:r>
            <a:r>
              <a:rPr lang="zh-CN" altLang="en-US" sz="3200" b="1">
                <a:ea typeface="楷体_GB2312" pitchFamily="49" charset="-122"/>
              </a:rPr>
              <a:t>、输出堆顶元素并以堆中最后一个元素替代之</a:t>
            </a:r>
          </a:p>
          <a:p>
            <a:pPr>
              <a:lnSpc>
                <a:spcPct val="120000"/>
              </a:lnSpc>
            </a:pPr>
            <a:r>
              <a:rPr lang="en-US" altLang="zh-CN" sz="3200" b="1">
                <a:ea typeface="楷体_GB2312" pitchFamily="49" charset="-122"/>
              </a:rPr>
              <a:t>3</a:t>
            </a:r>
            <a:r>
              <a:rPr lang="zh-CN" altLang="en-US" sz="3200" b="1">
                <a:ea typeface="楷体_GB2312" pitchFamily="49" charset="-122"/>
              </a:rPr>
              <a:t>、调整建新堆</a:t>
            </a:r>
          </a:p>
        </p:txBody>
      </p:sp>
    </p:spTree>
  </p:cSld>
  <p:clrMapOvr>
    <a:masterClrMapping/>
  </p:clrMapOvr>
  <p:transition>
    <p:pull dir="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9077" name="Group 53"/>
          <p:cNvGrpSpPr>
            <a:grpSpLocks/>
          </p:cNvGrpSpPr>
          <p:nvPr/>
        </p:nvGrpSpPr>
        <p:grpSpPr bwMode="auto">
          <a:xfrm>
            <a:off x="533400" y="1174750"/>
            <a:ext cx="8229600" cy="2667000"/>
            <a:chOff x="336" y="1248"/>
            <a:chExt cx="5184" cy="1680"/>
          </a:xfrm>
        </p:grpSpPr>
        <p:sp>
          <p:nvSpPr>
            <p:cNvPr id="85018" name="Oval 4"/>
            <p:cNvSpPr>
              <a:spLocks noChangeArrowheads="1"/>
            </p:cNvSpPr>
            <p:nvPr/>
          </p:nvSpPr>
          <p:spPr bwMode="auto">
            <a:xfrm>
              <a:off x="2928" y="1248"/>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40</a:t>
              </a:r>
              <a:endParaRPr lang="en-US" altLang="zh-CN"/>
            </a:p>
          </p:txBody>
        </p:sp>
        <p:sp>
          <p:nvSpPr>
            <p:cNvPr id="85019" name="Oval 5"/>
            <p:cNvSpPr>
              <a:spLocks noChangeArrowheads="1"/>
            </p:cNvSpPr>
            <p:nvPr/>
          </p:nvSpPr>
          <p:spPr bwMode="auto">
            <a:xfrm>
              <a:off x="1632" y="1728"/>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55</a:t>
              </a:r>
              <a:endParaRPr lang="en-US" altLang="zh-CN" sz="3200" b="1"/>
            </a:p>
          </p:txBody>
        </p:sp>
        <p:sp>
          <p:nvSpPr>
            <p:cNvPr id="85020" name="Oval 6"/>
            <p:cNvSpPr>
              <a:spLocks noChangeArrowheads="1"/>
            </p:cNvSpPr>
            <p:nvPr/>
          </p:nvSpPr>
          <p:spPr bwMode="auto">
            <a:xfrm>
              <a:off x="4320" y="1728"/>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49</a:t>
              </a:r>
              <a:endParaRPr lang="en-US" altLang="zh-CN"/>
            </a:p>
          </p:txBody>
        </p:sp>
        <p:sp>
          <p:nvSpPr>
            <p:cNvPr id="85021" name="Oval 7"/>
            <p:cNvSpPr>
              <a:spLocks noChangeArrowheads="1"/>
            </p:cNvSpPr>
            <p:nvPr/>
          </p:nvSpPr>
          <p:spPr bwMode="auto">
            <a:xfrm>
              <a:off x="768" y="2208"/>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73</a:t>
              </a:r>
              <a:endParaRPr lang="en-US" altLang="zh-CN"/>
            </a:p>
          </p:txBody>
        </p:sp>
        <p:sp>
          <p:nvSpPr>
            <p:cNvPr id="85022" name="Oval 9"/>
            <p:cNvSpPr>
              <a:spLocks noChangeArrowheads="1"/>
            </p:cNvSpPr>
            <p:nvPr/>
          </p:nvSpPr>
          <p:spPr bwMode="auto">
            <a:xfrm>
              <a:off x="336" y="2688"/>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a:solidFill>
                    <a:schemeClr val="accent2"/>
                  </a:solidFill>
                </a:rPr>
                <a:t>81</a:t>
              </a:r>
              <a:endParaRPr lang="en-US" altLang="zh-CN"/>
            </a:p>
          </p:txBody>
        </p:sp>
        <p:sp>
          <p:nvSpPr>
            <p:cNvPr id="85023" name="Oval 10"/>
            <p:cNvSpPr>
              <a:spLocks noChangeArrowheads="1"/>
            </p:cNvSpPr>
            <p:nvPr/>
          </p:nvSpPr>
          <p:spPr bwMode="auto">
            <a:xfrm>
              <a:off x="1152" y="2688"/>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64</a:t>
              </a:r>
              <a:endParaRPr lang="en-US" altLang="zh-CN"/>
            </a:p>
          </p:txBody>
        </p:sp>
        <p:sp>
          <p:nvSpPr>
            <p:cNvPr id="85024" name="Oval 11"/>
            <p:cNvSpPr>
              <a:spLocks noChangeArrowheads="1"/>
            </p:cNvSpPr>
            <p:nvPr/>
          </p:nvSpPr>
          <p:spPr bwMode="auto">
            <a:xfrm>
              <a:off x="2016" y="2688"/>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36</a:t>
              </a:r>
              <a:endParaRPr lang="en-US" altLang="zh-CN"/>
            </a:p>
          </p:txBody>
        </p:sp>
        <p:sp>
          <p:nvSpPr>
            <p:cNvPr id="85025" name="Oval 12"/>
            <p:cNvSpPr>
              <a:spLocks noChangeArrowheads="1"/>
            </p:cNvSpPr>
            <p:nvPr/>
          </p:nvSpPr>
          <p:spPr bwMode="auto">
            <a:xfrm>
              <a:off x="2448" y="2208"/>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12</a:t>
              </a:r>
              <a:endParaRPr lang="en-US" altLang="zh-CN" sz="3200" b="1">
                <a:solidFill>
                  <a:srgbClr val="009999"/>
                </a:solidFill>
              </a:endParaRPr>
            </a:p>
          </p:txBody>
        </p:sp>
        <p:sp>
          <p:nvSpPr>
            <p:cNvPr id="85026" name="Oval 13"/>
            <p:cNvSpPr>
              <a:spLocks noChangeArrowheads="1"/>
            </p:cNvSpPr>
            <p:nvPr/>
          </p:nvSpPr>
          <p:spPr bwMode="auto">
            <a:xfrm>
              <a:off x="3600" y="2208"/>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27</a:t>
              </a:r>
              <a:endParaRPr lang="en-US" altLang="zh-CN"/>
            </a:p>
          </p:txBody>
        </p:sp>
        <p:sp>
          <p:nvSpPr>
            <p:cNvPr id="85027" name="Oval 14"/>
            <p:cNvSpPr>
              <a:spLocks noChangeArrowheads="1"/>
            </p:cNvSpPr>
            <p:nvPr/>
          </p:nvSpPr>
          <p:spPr bwMode="auto">
            <a:xfrm>
              <a:off x="5088" y="2208"/>
              <a:ext cx="432" cy="24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98</a:t>
              </a:r>
            </a:p>
          </p:txBody>
        </p:sp>
        <p:sp>
          <p:nvSpPr>
            <p:cNvPr id="85028" name="Line 15"/>
            <p:cNvSpPr>
              <a:spLocks noChangeShapeType="1"/>
            </p:cNvSpPr>
            <p:nvPr/>
          </p:nvSpPr>
          <p:spPr bwMode="auto">
            <a:xfrm flipH="1">
              <a:off x="1824" y="1440"/>
              <a:ext cx="1152"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29" name="Line 16"/>
            <p:cNvSpPr>
              <a:spLocks noChangeShapeType="1"/>
            </p:cNvSpPr>
            <p:nvPr/>
          </p:nvSpPr>
          <p:spPr bwMode="auto">
            <a:xfrm>
              <a:off x="3312" y="1440"/>
              <a:ext cx="120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30" name="Line 17"/>
            <p:cNvSpPr>
              <a:spLocks noChangeShapeType="1"/>
            </p:cNvSpPr>
            <p:nvPr/>
          </p:nvSpPr>
          <p:spPr bwMode="auto">
            <a:xfrm flipH="1">
              <a:off x="960" y="1872"/>
              <a:ext cx="672"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31" name="Line 18"/>
            <p:cNvSpPr>
              <a:spLocks noChangeShapeType="1"/>
            </p:cNvSpPr>
            <p:nvPr/>
          </p:nvSpPr>
          <p:spPr bwMode="auto">
            <a:xfrm>
              <a:off x="2064" y="1872"/>
              <a:ext cx="576"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32" name="Line 19"/>
            <p:cNvSpPr>
              <a:spLocks noChangeShapeType="1"/>
            </p:cNvSpPr>
            <p:nvPr/>
          </p:nvSpPr>
          <p:spPr bwMode="auto">
            <a:xfrm flipH="1">
              <a:off x="3792" y="1872"/>
              <a:ext cx="528"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33" name="Line 20"/>
            <p:cNvSpPr>
              <a:spLocks noChangeShapeType="1"/>
            </p:cNvSpPr>
            <p:nvPr/>
          </p:nvSpPr>
          <p:spPr bwMode="auto">
            <a:xfrm>
              <a:off x="4752" y="1872"/>
              <a:ext cx="576"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34" name="Line 21"/>
            <p:cNvSpPr>
              <a:spLocks noChangeShapeType="1"/>
            </p:cNvSpPr>
            <p:nvPr/>
          </p:nvSpPr>
          <p:spPr bwMode="auto">
            <a:xfrm flipH="1">
              <a:off x="528" y="2352"/>
              <a:ext cx="24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35" name="Line 22"/>
            <p:cNvSpPr>
              <a:spLocks noChangeShapeType="1"/>
            </p:cNvSpPr>
            <p:nvPr/>
          </p:nvSpPr>
          <p:spPr bwMode="auto">
            <a:xfrm>
              <a:off x="1200" y="2352"/>
              <a:ext cx="144"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36" name="Line 23"/>
            <p:cNvSpPr>
              <a:spLocks noChangeShapeType="1"/>
            </p:cNvSpPr>
            <p:nvPr/>
          </p:nvSpPr>
          <p:spPr bwMode="auto">
            <a:xfrm flipH="1">
              <a:off x="2208" y="2352"/>
              <a:ext cx="24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995" name="Text Box 28"/>
          <p:cNvSpPr txBox="1">
            <a:spLocks noChangeArrowheads="1"/>
          </p:cNvSpPr>
          <p:nvPr/>
        </p:nvSpPr>
        <p:spPr bwMode="auto">
          <a:xfrm>
            <a:off x="323850" y="188913"/>
            <a:ext cx="865505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chemeClr val="tx2"/>
                </a:solidFill>
                <a:ea typeface="楷体_GB2312" pitchFamily="49" charset="-122"/>
              </a:rPr>
              <a:t>例如</a:t>
            </a:r>
            <a:r>
              <a:rPr lang="en-US" altLang="zh-CN" sz="3200" b="1">
                <a:solidFill>
                  <a:schemeClr val="tx2"/>
                </a:solidFill>
                <a:ea typeface="楷体_GB2312" pitchFamily="49" charset="-122"/>
              </a:rPr>
              <a:t>: </a:t>
            </a:r>
            <a:r>
              <a:rPr lang="zh-CN" altLang="en-US" sz="3200" b="1">
                <a:solidFill>
                  <a:schemeClr val="tx2"/>
                </a:solidFill>
                <a:ea typeface="楷体_GB2312" pitchFamily="49" charset="-122"/>
              </a:rPr>
              <a:t>排序之前的关键字序列如下，开始调整为大顶堆</a:t>
            </a:r>
          </a:p>
        </p:txBody>
      </p:sp>
      <p:sp>
        <p:nvSpPr>
          <p:cNvPr id="129053" name="Rectangle 29"/>
          <p:cNvSpPr>
            <a:spLocks noChangeArrowheads="1"/>
          </p:cNvSpPr>
          <p:nvPr/>
        </p:nvSpPr>
        <p:spPr bwMode="auto">
          <a:xfrm>
            <a:off x="3200400" y="2622550"/>
            <a:ext cx="1447800" cy="1295400"/>
          </a:xfrm>
          <a:prstGeom prst="rect">
            <a:avLst/>
          </a:prstGeom>
          <a:solidFill>
            <a:srgbClr val="CCFFCC">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54" name="Oval 30"/>
          <p:cNvSpPr>
            <a:spLocks noChangeArrowheads="1"/>
          </p:cNvSpPr>
          <p:nvPr/>
        </p:nvSpPr>
        <p:spPr bwMode="auto">
          <a:xfrm>
            <a:off x="3200400" y="3460750"/>
            <a:ext cx="685800" cy="38100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12</a:t>
            </a:r>
            <a:endParaRPr lang="en-US" altLang="zh-CN"/>
          </a:p>
        </p:txBody>
      </p:sp>
      <p:sp>
        <p:nvSpPr>
          <p:cNvPr id="129055" name="Oval 31"/>
          <p:cNvSpPr>
            <a:spLocks noChangeArrowheads="1"/>
          </p:cNvSpPr>
          <p:nvPr/>
        </p:nvSpPr>
        <p:spPr bwMode="auto">
          <a:xfrm>
            <a:off x="3886200" y="2698750"/>
            <a:ext cx="685800" cy="38100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36</a:t>
            </a:r>
            <a:endParaRPr lang="en-US" altLang="zh-CN"/>
          </a:p>
        </p:txBody>
      </p:sp>
      <p:sp>
        <p:nvSpPr>
          <p:cNvPr id="129056" name="Rectangle 32"/>
          <p:cNvSpPr>
            <a:spLocks noChangeArrowheads="1"/>
          </p:cNvSpPr>
          <p:nvPr/>
        </p:nvSpPr>
        <p:spPr bwMode="auto">
          <a:xfrm>
            <a:off x="533400" y="2622550"/>
            <a:ext cx="2057400" cy="1295400"/>
          </a:xfrm>
          <a:prstGeom prst="rect">
            <a:avLst/>
          </a:prstGeom>
          <a:solidFill>
            <a:srgbClr val="CCFFCC">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58" name="Oval 34"/>
          <p:cNvSpPr>
            <a:spLocks noChangeArrowheads="1"/>
          </p:cNvSpPr>
          <p:nvPr/>
        </p:nvSpPr>
        <p:spPr bwMode="auto">
          <a:xfrm>
            <a:off x="1219200" y="2698750"/>
            <a:ext cx="685800" cy="38100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81</a:t>
            </a:r>
            <a:endParaRPr lang="en-US" altLang="zh-CN"/>
          </a:p>
        </p:txBody>
      </p:sp>
      <p:sp>
        <p:nvSpPr>
          <p:cNvPr id="129059" name="Oval 35"/>
          <p:cNvSpPr>
            <a:spLocks noChangeArrowheads="1"/>
          </p:cNvSpPr>
          <p:nvPr/>
        </p:nvSpPr>
        <p:spPr bwMode="auto">
          <a:xfrm>
            <a:off x="533400" y="3460750"/>
            <a:ext cx="685800" cy="38100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73</a:t>
            </a:r>
            <a:endParaRPr lang="en-US" altLang="zh-CN"/>
          </a:p>
        </p:txBody>
      </p:sp>
      <p:sp>
        <p:nvSpPr>
          <p:cNvPr id="129060" name="Rectangle 36"/>
          <p:cNvSpPr>
            <a:spLocks noChangeArrowheads="1"/>
          </p:cNvSpPr>
          <p:nvPr/>
        </p:nvSpPr>
        <p:spPr bwMode="auto">
          <a:xfrm>
            <a:off x="5638800" y="1784350"/>
            <a:ext cx="3200400" cy="1371600"/>
          </a:xfrm>
          <a:prstGeom prst="rect">
            <a:avLst/>
          </a:prstGeom>
          <a:solidFill>
            <a:srgbClr val="CCFFCC">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62" name="Oval 38"/>
          <p:cNvSpPr>
            <a:spLocks noChangeArrowheads="1"/>
          </p:cNvSpPr>
          <p:nvPr/>
        </p:nvSpPr>
        <p:spPr bwMode="auto">
          <a:xfrm>
            <a:off x="8077200" y="2698750"/>
            <a:ext cx="685800" cy="38100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49</a:t>
            </a:r>
            <a:endParaRPr lang="en-US" altLang="zh-CN"/>
          </a:p>
        </p:txBody>
      </p:sp>
      <p:sp>
        <p:nvSpPr>
          <p:cNvPr id="129063" name="Oval 39"/>
          <p:cNvSpPr>
            <a:spLocks noChangeArrowheads="1"/>
          </p:cNvSpPr>
          <p:nvPr/>
        </p:nvSpPr>
        <p:spPr bwMode="auto">
          <a:xfrm>
            <a:off x="6858000" y="1936750"/>
            <a:ext cx="685800" cy="38100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98</a:t>
            </a:r>
            <a:endParaRPr lang="en-US" altLang="zh-CN"/>
          </a:p>
        </p:txBody>
      </p:sp>
      <p:sp>
        <p:nvSpPr>
          <p:cNvPr id="129064" name="Rectangle 40"/>
          <p:cNvSpPr>
            <a:spLocks noChangeArrowheads="1"/>
          </p:cNvSpPr>
          <p:nvPr/>
        </p:nvSpPr>
        <p:spPr bwMode="auto">
          <a:xfrm>
            <a:off x="533400" y="1860550"/>
            <a:ext cx="4114800" cy="2057400"/>
          </a:xfrm>
          <a:prstGeom prst="rect">
            <a:avLst/>
          </a:prstGeom>
          <a:solidFill>
            <a:srgbClr val="CCFFCC">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65" name="Oval 41"/>
          <p:cNvSpPr>
            <a:spLocks noChangeArrowheads="1"/>
          </p:cNvSpPr>
          <p:nvPr/>
        </p:nvSpPr>
        <p:spPr bwMode="auto">
          <a:xfrm>
            <a:off x="2590800" y="1936750"/>
            <a:ext cx="685800" cy="38100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81</a:t>
            </a:r>
            <a:endParaRPr lang="en-US" altLang="zh-CN"/>
          </a:p>
        </p:txBody>
      </p:sp>
      <p:sp>
        <p:nvSpPr>
          <p:cNvPr id="129067" name="Oval 43"/>
          <p:cNvSpPr>
            <a:spLocks noChangeArrowheads="1"/>
          </p:cNvSpPr>
          <p:nvPr/>
        </p:nvSpPr>
        <p:spPr bwMode="auto">
          <a:xfrm>
            <a:off x="1212850" y="2708275"/>
            <a:ext cx="685800" cy="38100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55</a:t>
            </a:r>
            <a:endParaRPr lang="en-US" altLang="zh-CN"/>
          </a:p>
        </p:txBody>
      </p:sp>
      <p:sp>
        <p:nvSpPr>
          <p:cNvPr id="129068" name="Text Box 44"/>
          <p:cNvSpPr txBox="1">
            <a:spLocks noChangeArrowheads="1"/>
          </p:cNvSpPr>
          <p:nvPr/>
        </p:nvSpPr>
        <p:spPr bwMode="auto">
          <a:xfrm>
            <a:off x="228600" y="4292600"/>
            <a:ext cx="8915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solidFill>
                  <a:schemeClr val="tx2"/>
                </a:solidFill>
                <a:ea typeface="楷体_GB2312" pitchFamily="49" charset="-122"/>
              </a:rPr>
              <a:t> </a:t>
            </a:r>
            <a:r>
              <a:rPr lang="zh-CN" altLang="en-US" sz="3200" b="1">
                <a:solidFill>
                  <a:schemeClr val="tx2"/>
                </a:solidFill>
                <a:ea typeface="楷体_GB2312" pitchFamily="49" charset="-122"/>
              </a:rPr>
              <a:t>现在，左</a:t>
            </a:r>
            <a:r>
              <a:rPr lang="en-US" altLang="zh-CN" sz="3200" b="1">
                <a:solidFill>
                  <a:schemeClr val="tx2"/>
                </a:solidFill>
                <a:ea typeface="楷体_GB2312" pitchFamily="49" charset="-122"/>
              </a:rPr>
              <a:t>/</a:t>
            </a:r>
            <a:r>
              <a:rPr lang="zh-CN" altLang="en-US" sz="3200" b="1">
                <a:solidFill>
                  <a:schemeClr val="tx2"/>
                </a:solidFill>
                <a:ea typeface="楷体_GB2312" pitchFamily="49" charset="-122"/>
              </a:rPr>
              <a:t>右子树都已经调整为堆，最后只要调整根结点，使整个二叉树是一个“堆”即可。</a:t>
            </a:r>
          </a:p>
        </p:txBody>
      </p:sp>
      <p:sp>
        <p:nvSpPr>
          <p:cNvPr id="129069" name="Oval 45"/>
          <p:cNvSpPr>
            <a:spLocks noChangeArrowheads="1"/>
          </p:cNvSpPr>
          <p:nvPr/>
        </p:nvSpPr>
        <p:spPr bwMode="auto">
          <a:xfrm>
            <a:off x="4648200" y="1174750"/>
            <a:ext cx="685800" cy="38100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FF0000"/>
                </a:solidFill>
              </a:rPr>
              <a:t>98</a:t>
            </a:r>
            <a:endParaRPr lang="en-US" altLang="zh-CN"/>
          </a:p>
        </p:txBody>
      </p:sp>
      <p:sp>
        <p:nvSpPr>
          <p:cNvPr id="129070" name="Oval 46"/>
          <p:cNvSpPr>
            <a:spLocks noChangeArrowheads="1"/>
          </p:cNvSpPr>
          <p:nvPr/>
        </p:nvSpPr>
        <p:spPr bwMode="auto">
          <a:xfrm>
            <a:off x="6858000" y="1936750"/>
            <a:ext cx="685800" cy="38100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FF0000"/>
                </a:solidFill>
              </a:rPr>
              <a:t>49</a:t>
            </a:r>
            <a:endParaRPr lang="en-US" altLang="zh-CN"/>
          </a:p>
        </p:txBody>
      </p:sp>
      <p:sp>
        <p:nvSpPr>
          <p:cNvPr id="129071" name="Oval 47"/>
          <p:cNvSpPr>
            <a:spLocks noChangeArrowheads="1"/>
          </p:cNvSpPr>
          <p:nvPr/>
        </p:nvSpPr>
        <p:spPr bwMode="auto">
          <a:xfrm>
            <a:off x="8077200" y="2698750"/>
            <a:ext cx="685800" cy="38100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FF0000"/>
                </a:solidFill>
              </a:rPr>
              <a:t>40</a:t>
            </a:r>
            <a:endParaRPr lang="en-US" altLang="zh-CN"/>
          </a:p>
        </p:txBody>
      </p:sp>
      <p:sp>
        <p:nvSpPr>
          <p:cNvPr id="129072" name="Oval 48"/>
          <p:cNvSpPr>
            <a:spLocks noChangeArrowheads="1"/>
          </p:cNvSpPr>
          <p:nvPr/>
        </p:nvSpPr>
        <p:spPr bwMode="auto">
          <a:xfrm>
            <a:off x="1828800" y="3460750"/>
            <a:ext cx="685800" cy="38100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64</a:t>
            </a:r>
            <a:endParaRPr lang="en-US" altLang="zh-CN"/>
          </a:p>
        </p:txBody>
      </p:sp>
      <p:sp>
        <p:nvSpPr>
          <p:cNvPr id="129073" name="Oval 49"/>
          <p:cNvSpPr>
            <a:spLocks noChangeArrowheads="1"/>
          </p:cNvSpPr>
          <p:nvPr/>
        </p:nvSpPr>
        <p:spPr bwMode="auto">
          <a:xfrm>
            <a:off x="3886200" y="2698750"/>
            <a:ext cx="685800" cy="38100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36</a:t>
            </a:r>
            <a:endParaRPr lang="en-US" altLang="zh-CN"/>
          </a:p>
        </p:txBody>
      </p:sp>
      <p:sp>
        <p:nvSpPr>
          <p:cNvPr id="129074" name="Oval 50"/>
          <p:cNvSpPr>
            <a:spLocks noChangeArrowheads="1"/>
          </p:cNvSpPr>
          <p:nvPr/>
        </p:nvSpPr>
        <p:spPr bwMode="auto">
          <a:xfrm>
            <a:off x="3200400" y="3460750"/>
            <a:ext cx="685800" cy="38100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12</a:t>
            </a:r>
            <a:endParaRPr lang="en-US" altLang="zh-CN"/>
          </a:p>
        </p:txBody>
      </p:sp>
      <p:sp>
        <p:nvSpPr>
          <p:cNvPr id="129075" name="Oval 51"/>
          <p:cNvSpPr>
            <a:spLocks noChangeArrowheads="1"/>
          </p:cNvSpPr>
          <p:nvPr/>
        </p:nvSpPr>
        <p:spPr bwMode="auto">
          <a:xfrm>
            <a:off x="5715000" y="2698750"/>
            <a:ext cx="685800" cy="38100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27</a:t>
            </a:r>
            <a:endParaRPr lang="en-US" altLang="zh-CN"/>
          </a:p>
        </p:txBody>
      </p:sp>
      <p:sp>
        <p:nvSpPr>
          <p:cNvPr id="129080" name="Oval 56"/>
          <p:cNvSpPr>
            <a:spLocks noChangeArrowheads="1"/>
          </p:cNvSpPr>
          <p:nvPr/>
        </p:nvSpPr>
        <p:spPr bwMode="auto">
          <a:xfrm>
            <a:off x="539750" y="3467100"/>
            <a:ext cx="685800" cy="38100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55</a:t>
            </a:r>
            <a:endParaRPr lang="en-US" altLang="zh-CN"/>
          </a:p>
        </p:txBody>
      </p:sp>
      <p:sp>
        <p:nvSpPr>
          <p:cNvPr id="129066" name="Oval 42"/>
          <p:cNvSpPr>
            <a:spLocks noChangeArrowheads="1"/>
          </p:cNvSpPr>
          <p:nvPr/>
        </p:nvSpPr>
        <p:spPr bwMode="auto">
          <a:xfrm>
            <a:off x="1212850" y="2708275"/>
            <a:ext cx="685800" cy="381000"/>
          </a:xfrm>
          <a:prstGeom prst="ellipse">
            <a:avLst/>
          </a:prstGeom>
          <a:solidFill>
            <a:srgbClr val="CCFFCC"/>
          </a:solidFill>
          <a:ln w="127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73</a:t>
            </a:r>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29077"/>
                                        </p:tgtEl>
                                        <p:attrNameLst>
                                          <p:attrName>style.visibility</p:attrName>
                                        </p:attrNameLst>
                                      </p:cBhvr>
                                      <p:to>
                                        <p:strVal val="visible"/>
                                      </p:to>
                                    </p:set>
                                    <p:animEffect transition="in" filter="wipe(up)">
                                      <p:cBhvr>
                                        <p:cTn id="7" dur="500"/>
                                        <p:tgtEl>
                                          <p:spTgt spid="129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29053"/>
                                        </p:tgtEl>
                                        <p:attrNameLst>
                                          <p:attrName>style.visibility</p:attrName>
                                        </p:attrNameLst>
                                      </p:cBhvr>
                                      <p:to>
                                        <p:strVal val="visible"/>
                                      </p:to>
                                    </p:set>
                                    <p:animEffect transition="in" filter="slide(fromLeft)">
                                      <p:cBhvr>
                                        <p:cTn id="12" dur="500"/>
                                        <p:tgtEl>
                                          <p:spTgt spid="1290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29055"/>
                                        </p:tgtEl>
                                        <p:attrNameLst>
                                          <p:attrName>style.visibility</p:attrName>
                                        </p:attrNameLst>
                                      </p:cBhvr>
                                      <p:to>
                                        <p:strVal val="visible"/>
                                      </p:to>
                                    </p:set>
                                    <p:animEffect transition="in" filter="slide(fromLeft)">
                                      <p:cBhvr>
                                        <p:cTn id="17" dur="500"/>
                                        <p:tgtEl>
                                          <p:spTgt spid="1290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29054"/>
                                        </p:tgtEl>
                                        <p:attrNameLst>
                                          <p:attrName>style.visibility</p:attrName>
                                        </p:attrNameLst>
                                      </p:cBhvr>
                                      <p:to>
                                        <p:strVal val="visible"/>
                                      </p:to>
                                    </p:set>
                                    <p:animEffect transition="in" filter="slide(fromLeft)">
                                      <p:cBhvr>
                                        <p:cTn id="22" dur="500"/>
                                        <p:tgtEl>
                                          <p:spTgt spid="1290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29056"/>
                                        </p:tgtEl>
                                        <p:attrNameLst>
                                          <p:attrName>style.visibility</p:attrName>
                                        </p:attrNameLst>
                                      </p:cBhvr>
                                      <p:to>
                                        <p:strVal val="visible"/>
                                      </p:to>
                                    </p:set>
                                    <p:animEffect transition="in" filter="slide(fromLeft)">
                                      <p:cBhvr>
                                        <p:cTn id="27" dur="500"/>
                                        <p:tgtEl>
                                          <p:spTgt spid="1290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129058"/>
                                        </p:tgtEl>
                                        <p:attrNameLst>
                                          <p:attrName>style.visibility</p:attrName>
                                        </p:attrNameLst>
                                      </p:cBhvr>
                                      <p:to>
                                        <p:strVal val="visible"/>
                                      </p:to>
                                    </p:set>
                                    <p:animEffect transition="in" filter="slide(fromLeft)">
                                      <p:cBhvr>
                                        <p:cTn id="32" dur="500"/>
                                        <p:tgtEl>
                                          <p:spTgt spid="1290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129059"/>
                                        </p:tgtEl>
                                        <p:attrNameLst>
                                          <p:attrName>style.visibility</p:attrName>
                                        </p:attrNameLst>
                                      </p:cBhvr>
                                      <p:to>
                                        <p:strVal val="visible"/>
                                      </p:to>
                                    </p:set>
                                    <p:animEffect transition="in" filter="slide(fromLeft)">
                                      <p:cBhvr>
                                        <p:cTn id="37" dur="500"/>
                                        <p:tgtEl>
                                          <p:spTgt spid="1290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129060"/>
                                        </p:tgtEl>
                                        <p:attrNameLst>
                                          <p:attrName>style.visibility</p:attrName>
                                        </p:attrNameLst>
                                      </p:cBhvr>
                                      <p:to>
                                        <p:strVal val="visible"/>
                                      </p:to>
                                    </p:set>
                                    <p:animEffect transition="in" filter="slide(fromLeft)">
                                      <p:cBhvr>
                                        <p:cTn id="42" dur="500"/>
                                        <p:tgtEl>
                                          <p:spTgt spid="1290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129063"/>
                                        </p:tgtEl>
                                        <p:attrNameLst>
                                          <p:attrName>style.visibility</p:attrName>
                                        </p:attrNameLst>
                                      </p:cBhvr>
                                      <p:to>
                                        <p:strVal val="visible"/>
                                      </p:to>
                                    </p:set>
                                    <p:animEffect transition="in" filter="slide(fromLeft)">
                                      <p:cBhvr>
                                        <p:cTn id="47" dur="500"/>
                                        <p:tgtEl>
                                          <p:spTgt spid="12906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129062"/>
                                        </p:tgtEl>
                                        <p:attrNameLst>
                                          <p:attrName>style.visibility</p:attrName>
                                        </p:attrNameLst>
                                      </p:cBhvr>
                                      <p:to>
                                        <p:strVal val="visible"/>
                                      </p:to>
                                    </p:set>
                                    <p:animEffect transition="in" filter="slide(fromLeft)">
                                      <p:cBhvr>
                                        <p:cTn id="52" dur="500"/>
                                        <p:tgtEl>
                                          <p:spTgt spid="12906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129064"/>
                                        </p:tgtEl>
                                        <p:attrNameLst>
                                          <p:attrName>style.visibility</p:attrName>
                                        </p:attrNameLst>
                                      </p:cBhvr>
                                      <p:to>
                                        <p:strVal val="visible"/>
                                      </p:to>
                                    </p:set>
                                    <p:animEffect transition="in" filter="slide(fromLeft)">
                                      <p:cBhvr>
                                        <p:cTn id="57" dur="500"/>
                                        <p:tgtEl>
                                          <p:spTgt spid="12906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129065"/>
                                        </p:tgtEl>
                                        <p:attrNameLst>
                                          <p:attrName>style.visibility</p:attrName>
                                        </p:attrNameLst>
                                      </p:cBhvr>
                                      <p:to>
                                        <p:strVal val="visible"/>
                                      </p:to>
                                    </p:set>
                                    <p:animEffect transition="in" filter="slide(fromLeft)">
                                      <p:cBhvr>
                                        <p:cTn id="62" dur="500"/>
                                        <p:tgtEl>
                                          <p:spTgt spid="12906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8" fill="hold" grpId="0" nodeType="clickEffect">
                                  <p:stCondLst>
                                    <p:cond delay="0"/>
                                  </p:stCondLst>
                                  <p:childTnLst>
                                    <p:set>
                                      <p:cBhvr>
                                        <p:cTn id="66" dur="1" fill="hold">
                                          <p:stCondLst>
                                            <p:cond delay="0"/>
                                          </p:stCondLst>
                                        </p:cTn>
                                        <p:tgtEl>
                                          <p:spTgt spid="129067"/>
                                        </p:tgtEl>
                                        <p:attrNameLst>
                                          <p:attrName>style.visibility</p:attrName>
                                        </p:attrNameLst>
                                      </p:cBhvr>
                                      <p:to>
                                        <p:strVal val="visible"/>
                                      </p:to>
                                    </p:set>
                                    <p:animEffect transition="in" filter="slide(fromLeft)">
                                      <p:cBhvr>
                                        <p:cTn id="67" dur="500"/>
                                        <p:tgtEl>
                                          <p:spTgt spid="12906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129066"/>
                                        </p:tgtEl>
                                        <p:attrNameLst>
                                          <p:attrName>style.visibility</p:attrName>
                                        </p:attrNameLst>
                                      </p:cBhvr>
                                      <p:to>
                                        <p:strVal val="visible"/>
                                      </p:to>
                                    </p:set>
                                    <p:animEffect transition="in" filter="slide(fromLeft)">
                                      <p:cBhvr>
                                        <p:cTn id="72" dur="500"/>
                                        <p:tgtEl>
                                          <p:spTgt spid="12906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8" fill="hold" grpId="0" nodeType="clickEffect">
                                  <p:stCondLst>
                                    <p:cond delay="0"/>
                                  </p:stCondLst>
                                  <p:childTnLst>
                                    <p:set>
                                      <p:cBhvr>
                                        <p:cTn id="76" dur="1" fill="hold">
                                          <p:stCondLst>
                                            <p:cond delay="0"/>
                                          </p:stCondLst>
                                        </p:cTn>
                                        <p:tgtEl>
                                          <p:spTgt spid="129080"/>
                                        </p:tgtEl>
                                        <p:attrNameLst>
                                          <p:attrName>style.visibility</p:attrName>
                                        </p:attrNameLst>
                                      </p:cBhvr>
                                      <p:to>
                                        <p:strVal val="visible"/>
                                      </p:to>
                                    </p:set>
                                    <p:animEffect transition="in" filter="slide(fromLeft)">
                                      <p:cBhvr>
                                        <p:cTn id="77" dur="500"/>
                                        <p:tgtEl>
                                          <p:spTgt spid="12908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iterate type="lt">
                                    <p:tmPct val="100000"/>
                                  </p:iterate>
                                  <p:childTnLst>
                                    <p:set>
                                      <p:cBhvr>
                                        <p:cTn id="81" dur="1" fill="hold">
                                          <p:stCondLst>
                                            <p:cond delay="0"/>
                                          </p:stCondLst>
                                        </p:cTn>
                                        <p:tgtEl>
                                          <p:spTgt spid="129068"/>
                                        </p:tgtEl>
                                        <p:attrNameLst>
                                          <p:attrName>style.visibility</p:attrName>
                                        </p:attrNameLst>
                                      </p:cBhvr>
                                      <p:to>
                                        <p:strVal val="visible"/>
                                      </p:to>
                                    </p:set>
                                    <p:animEffect transition="in" filter="wipe(left)">
                                      <p:cBhvr>
                                        <p:cTn id="82" dur="75"/>
                                        <p:tgtEl>
                                          <p:spTgt spid="12906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2" presetClass="entr" presetSubtype="8" fill="hold" grpId="0" nodeType="clickEffect">
                                  <p:stCondLst>
                                    <p:cond delay="0"/>
                                  </p:stCondLst>
                                  <p:childTnLst>
                                    <p:set>
                                      <p:cBhvr>
                                        <p:cTn id="86" dur="1" fill="hold">
                                          <p:stCondLst>
                                            <p:cond delay="0"/>
                                          </p:stCondLst>
                                        </p:cTn>
                                        <p:tgtEl>
                                          <p:spTgt spid="129069"/>
                                        </p:tgtEl>
                                        <p:attrNameLst>
                                          <p:attrName>style.visibility</p:attrName>
                                        </p:attrNameLst>
                                      </p:cBhvr>
                                      <p:to>
                                        <p:strVal val="visible"/>
                                      </p:to>
                                    </p:set>
                                    <p:animEffect transition="in" filter="slide(fromLeft)">
                                      <p:cBhvr>
                                        <p:cTn id="87" dur="500"/>
                                        <p:tgtEl>
                                          <p:spTgt spid="12906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2" presetClass="entr" presetSubtype="8" fill="hold" grpId="0" nodeType="clickEffect">
                                  <p:stCondLst>
                                    <p:cond delay="0"/>
                                  </p:stCondLst>
                                  <p:childTnLst>
                                    <p:set>
                                      <p:cBhvr>
                                        <p:cTn id="91" dur="1" fill="hold">
                                          <p:stCondLst>
                                            <p:cond delay="0"/>
                                          </p:stCondLst>
                                        </p:cTn>
                                        <p:tgtEl>
                                          <p:spTgt spid="129070"/>
                                        </p:tgtEl>
                                        <p:attrNameLst>
                                          <p:attrName>style.visibility</p:attrName>
                                        </p:attrNameLst>
                                      </p:cBhvr>
                                      <p:to>
                                        <p:strVal val="visible"/>
                                      </p:to>
                                    </p:set>
                                    <p:animEffect transition="in" filter="slide(fromLeft)">
                                      <p:cBhvr>
                                        <p:cTn id="92" dur="500"/>
                                        <p:tgtEl>
                                          <p:spTgt spid="12907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8" fill="hold" grpId="0" nodeType="clickEffect">
                                  <p:stCondLst>
                                    <p:cond delay="0"/>
                                  </p:stCondLst>
                                  <p:childTnLst>
                                    <p:set>
                                      <p:cBhvr>
                                        <p:cTn id="96" dur="1" fill="hold">
                                          <p:stCondLst>
                                            <p:cond delay="0"/>
                                          </p:stCondLst>
                                        </p:cTn>
                                        <p:tgtEl>
                                          <p:spTgt spid="129071"/>
                                        </p:tgtEl>
                                        <p:attrNameLst>
                                          <p:attrName>style.visibility</p:attrName>
                                        </p:attrNameLst>
                                      </p:cBhvr>
                                      <p:to>
                                        <p:strVal val="visible"/>
                                      </p:to>
                                    </p:set>
                                    <p:animEffect transition="in" filter="slide(fromLeft)">
                                      <p:cBhvr>
                                        <p:cTn id="97" dur="500"/>
                                        <p:tgtEl>
                                          <p:spTgt spid="129071"/>
                                        </p:tgtEl>
                                      </p:cBhvr>
                                    </p:animEffect>
                                  </p:childTnLst>
                                </p:cTn>
                              </p:par>
                            </p:childTnLst>
                          </p:cTn>
                        </p:par>
                        <p:par>
                          <p:cTn id="98" fill="hold" nodeType="afterGroup">
                            <p:stCondLst>
                              <p:cond delay="500"/>
                            </p:stCondLst>
                            <p:childTnLst>
                              <p:par>
                                <p:cTn id="99" presetID="1" presetClass="entr" presetSubtype="0" fill="hold" grpId="0" nodeType="afterEffect">
                                  <p:stCondLst>
                                    <p:cond delay="0"/>
                                  </p:stCondLst>
                                  <p:childTnLst>
                                    <p:set>
                                      <p:cBhvr>
                                        <p:cTn id="100" dur="1" fill="hold">
                                          <p:stCondLst>
                                            <p:cond delay="499"/>
                                          </p:stCondLst>
                                        </p:cTn>
                                        <p:tgtEl>
                                          <p:spTgt spid="129072"/>
                                        </p:tgtEl>
                                        <p:attrNameLst>
                                          <p:attrName>style.visibility</p:attrName>
                                        </p:attrNameLst>
                                      </p:cBhvr>
                                      <p:to>
                                        <p:strVal val="visible"/>
                                      </p:to>
                                    </p:set>
                                  </p:childTnLst>
                                </p:cTn>
                              </p:par>
                            </p:childTnLst>
                          </p:cTn>
                        </p:par>
                        <p:par>
                          <p:cTn id="101" fill="hold" nodeType="afterGroup">
                            <p:stCondLst>
                              <p:cond delay="1000"/>
                            </p:stCondLst>
                            <p:childTnLst>
                              <p:par>
                                <p:cTn id="102" presetID="1" presetClass="entr" presetSubtype="0" fill="hold" grpId="0" nodeType="afterEffect">
                                  <p:stCondLst>
                                    <p:cond delay="0"/>
                                  </p:stCondLst>
                                  <p:childTnLst>
                                    <p:set>
                                      <p:cBhvr>
                                        <p:cTn id="103" dur="1" fill="hold">
                                          <p:stCondLst>
                                            <p:cond delay="499"/>
                                          </p:stCondLst>
                                        </p:cTn>
                                        <p:tgtEl>
                                          <p:spTgt spid="129073"/>
                                        </p:tgtEl>
                                        <p:attrNameLst>
                                          <p:attrName>style.visibility</p:attrName>
                                        </p:attrNameLst>
                                      </p:cBhvr>
                                      <p:to>
                                        <p:strVal val="visible"/>
                                      </p:to>
                                    </p:set>
                                  </p:childTnLst>
                                </p:cTn>
                              </p:par>
                            </p:childTnLst>
                          </p:cTn>
                        </p:par>
                        <p:par>
                          <p:cTn id="104" fill="hold" nodeType="afterGroup">
                            <p:stCondLst>
                              <p:cond delay="1500"/>
                            </p:stCondLst>
                            <p:childTnLst>
                              <p:par>
                                <p:cTn id="105" presetID="1" presetClass="entr" presetSubtype="0" fill="hold" grpId="0" nodeType="afterEffect">
                                  <p:stCondLst>
                                    <p:cond delay="0"/>
                                  </p:stCondLst>
                                  <p:childTnLst>
                                    <p:set>
                                      <p:cBhvr>
                                        <p:cTn id="106" dur="1" fill="hold">
                                          <p:stCondLst>
                                            <p:cond delay="499"/>
                                          </p:stCondLst>
                                        </p:cTn>
                                        <p:tgtEl>
                                          <p:spTgt spid="129074"/>
                                        </p:tgtEl>
                                        <p:attrNameLst>
                                          <p:attrName>style.visibility</p:attrName>
                                        </p:attrNameLst>
                                      </p:cBhvr>
                                      <p:to>
                                        <p:strVal val="visible"/>
                                      </p:to>
                                    </p:set>
                                  </p:childTnLst>
                                </p:cTn>
                              </p:par>
                            </p:childTnLst>
                          </p:cTn>
                        </p:par>
                        <p:par>
                          <p:cTn id="107" fill="hold" nodeType="afterGroup">
                            <p:stCondLst>
                              <p:cond delay="2000"/>
                            </p:stCondLst>
                            <p:childTnLst>
                              <p:par>
                                <p:cTn id="108" presetID="1" presetClass="entr" presetSubtype="0" fill="hold" grpId="0" nodeType="afterEffect">
                                  <p:stCondLst>
                                    <p:cond delay="0"/>
                                  </p:stCondLst>
                                  <p:childTnLst>
                                    <p:set>
                                      <p:cBhvr>
                                        <p:cTn id="109" dur="1" fill="hold">
                                          <p:stCondLst>
                                            <p:cond delay="499"/>
                                          </p:stCondLst>
                                        </p:cTn>
                                        <p:tgtEl>
                                          <p:spTgt spid="129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3" grpId="0" animBg="1"/>
      <p:bldP spid="129054" grpId="0" animBg="1" autoUpdateAnimBg="0"/>
      <p:bldP spid="129055" grpId="0" animBg="1" autoUpdateAnimBg="0"/>
      <p:bldP spid="129056" grpId="0" animBg="1"/>
      <p:bldP spid="129058" grpId="0" animBg="1" autoUpdateAnimBg="0"/>
      <p:bldP spid="129059" grpId="0" animBg="1" autoUpdateAnimBg="0"/>
      <p:bldP spid="129060" grpId="0" animBg="1"/>
      <p:bldP spid="129062" grpId="0" animBg="1" autoUpdateAnimBg="0"/>
      <p:bldP spid="129063" grpId="0" animBg="1" autoUpdateAnimBg="0"/>
      <p:bldP spid="129064" grpId="0" animBg="1"/>
      <p:bldP spid="129065" grpId="0" animBg="1" autoUpdateAnimBg="0"/>
      <p:bldP spid="129067" grpId="0" animBg="1" autoUpdateAnimBg="0"/>
      <p:bldP spid="129068" grpId="0" autoUpdateAnimBg="0"/>
      <p:bldP spid="129069" grpId="0" animBg="1" autoUpdateAnimBg="0"/>
      <p:bldP spid="129070" grpId="0" animBg="1" autoUpdateAnimBg="0"/>
      <p:bldP spid="129071" grpId="0" animBg="1" autoUpdateAnimBg="0"/>
      <p:bldP spid="129072" grpId="0" animBg="1" autoUpdateAnimBg="0"/>
      <p:bldP spid="129073" grpId="0" animBg="1" autoUpdateAnimBg="0"/>
      <p:bldP spid="129074" grpId="0" animBg="1" autoUpdateAnimBg="0"/>
      <p:bldP spid="129075" grpId="0" animBg="1" autoUpdateAnimBg="0"/>
      <p:bldP spid="129080" grpId="0" animBg="1" autoUpdateAnimBg="0"/>
      <p:bldP spid="129066"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018" name="Group 4"/>
          <p:cNvGrpSpPr>
            <a:grpSpLocks/>
          </p:cNvGrpSpPr>
          <p:nvPr/>
        </p:nvGrpSpPr>
        <p:grpSpPr bwMode="auto">
          <a:xfrm>
            <a:off x="449263" y="931863"/>
            <a:ext cx="8229600" cy="2667000"/>
            <a:chOff x="192" y="768"/>
            <a:chExt cx="5184" cy="1680"/>
          </a:xfrm>
        </p:grpSpPr>
        <p:sp>
          <p:nvSpPr>
            <p:cNvPr id="86032" name="Oval 5"/>
            <p:cNvSpPr>
              <a:spLocks noChangeArrowheads="1"/>
            </p:cNvSpPr>
            <p:nvPr/>
          </p:nvSpPr>
          <p:spPr bwMode="auto">
            <a:xfrm>
              <a:off x="2784" y="76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98</a:t>
              </a:r>
              <a:endParaRPr lang="en-US" altLang="zh-CN"/>
            </a:p>
          </p:txBody>
        </p:sp>
        <p:sp>
          <p:nvSpPr>
            <p:cNvPr id="86033" name="Oval 6"/>
            <p:cNvSpPr>
              <a:spLocks noChangeArrowheads="1"/>
            </p:cNvSpPr>
            <p:nvPr/>
          </p:nvSpPr>
          <p:spPr bwMode="auto">
            <a:xfrm>
              <a:off x="1488" y="124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81</a:t>
              </a:r>
              <a:endParaRPr lang="en-US" altLang="zh-CN" sz="3200" b="1"/>
            </a:p>
          </p:txBody>
        </p:sp>
        <p:sp>
          <p:nvSpPr>
            <p:cNvPr id="86034" name="Oval 7"/>
            <p:cNvSpPr>
              <a:spLocks noChangeArrowheads="1"/>
            </p:cNvSpPr>
            <p:nvPr/>
          </p:nvSpPr>
          <p:spPr bwMode="auto">
            <a:xfrm>
              <a:off x="4176" y="124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49</a:t>
              </a:r>
              <a:endParaRPr lang="en-US" altLang="zh-CN"/>
            </a:p>
          </p:txBody>
        </p:sp>
        <p:sp>
          <p:nvSpPr>
            <p:cNvPr id="86035" name="Oval 8"/>
            <p:cNvSpPr>
              <a:spLocks noChangeArrowheads="1"/>
            </p:cNvSpPr>
            <p:nvPr/>
          </p:nvSpPr>
          <p:spPr bwMode="auto">
            <a:xfrm>
              <a:off x="624" y="172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73</a:t>
              </a:r>
              <a:endParaRPr lang="en-US" altLang="zh-CN"/>
            </a:p>
          </p:txBody>
        </p:sp>
        <p:sp>
          <p:nvSpPr>
            <p:cNvPr id="86036" name="Oval 9"/>
            <p:cNvSpPr>
              <a:spLocks noChangeArrowheads="1"/>
            </p:cNvSpPr>
            <p:nvPr/>
          </p:nvSpPr>
          <p:spPr bwMode="auto">
            <a:xfrm>
              <a:off x="192" y="220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a:solidFill>
                    <a:schemeClr val="accent2"/>
                  </a:solidFill>
                </a:rPr>
                <a:t>55</a:t>
              </a:r>
              <a:endParaRPr lang="en-US" altLang="zh-CN"/>
            </a:p>
          </p:txBody>
        </p:sp>
        <p:sp>
          <p:nvSpPr>
            <p:cNvPr id="86037" name="Oval 10"/>
            <p:cNvSpPr>
              <a:spLocks noChangeArrowheads="1"/>
            </p:cNvSpPr>
            <p:nvPr/>
          </p:nvSpPr>
          <p:spPr bwMode="auto">
            <a:xfrm>
              <a:off x="1008" y="220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64</a:t>
              </a:r>
              <a:endParaRPr lang="en-US" altLang="zh-CN"/>
            </a:p>
          </p:txBody>
        </p:sp>
        <p:sp>
          <p:nvSpPr>
            <p:cNvPr id="86038" name="Oval 11"/>
            <p:cNvSpPr>
              <a:spLocks noChangeArrowheads="1"/>
            </p:cNvSpPr>
            <p:nvPr/>
          </p:nvSpPr>
          <p:spPr bwMode="auto">
            <a:xfrm>
              <a:off x="1872" y="220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12</a:t>
              </a:r>
              <a:endParaRPr lang="en-US" altLang="zh-CN"/>
            </a:p>
          </p:txBody>
        </p:sp>
        <p:sp>
          <p:nvSpPr>
            <p:cNvPr id="86039" name="Oval 12"/>
            <p:cNvSpPr>
              <a:spLocks noChangeArrowheads="1"/>
            </p:cNvSpPr>
            <p:nvPr/>
          </p:nvSpPr>
          <p:spPr bwMode="auto">
            <a:xfrm>
              <a:off x="2304" y="172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36</a:t>
              </a:r>
              <a:endParaRPr lang="en-US" altLang="zh-CN" sz="3200" b="1">
                <a:solidFill>
                  <a:srgbClr val="009999"/>
                </a:solidFill>
              </a:endParaRPr>
            </a:p>
          </p:txBody>
        </p:sp>
        <p:sp>
          <p:nvSpPr>
            <p:cNvPr id="86040" name="Oval 13"/>
            <p:cNvSpPr>
              <a:spLocks noChangeArrowheads="1"/>
            </p:cNvSpPr>
            <p:nvPr/>
          </p:nvSpPr>
          <p:spPr bwMode="auto">
            <a:xfrm>
              <a:off x="3456" y="172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27</a:t>
              </a:r>
              <a:endParaRPr lang="en-US" altLang="zh-CN"/>
            </a:p>
          </p:txBody>
        </p:sp>
        <p:sp>
          <p:nvSpPr>
            <p:cNvPr id="86041" name="Oval 14"/>
            <p:cNvSpPr>
              <a:spLocks noChangeArrowheads="1"/>
            </p:cNvSpPr>
            <p:nvPr/>
          </p:nvSpPr>
          <p:spPr bwMode="auto">
            <a:xfrm>
              <a:off x="4944" y="1728"/>
              <a:ext cx="432" cy="24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accent2"/>
                  </a:solidFill>
                </a:rPr>
                <a:t>40</a:t>
              </a:r>
              <a:endParaRPr lang="en-US" altLang="zh-CN" sz="3200" b="1">
                <a:solidFill>
                  <a:srgbClr val="009999"/>
                </a:solidFill>
              </a:endParaRPr>
            </a:p>
          </p:txBody>
        </p:sp>
        <p:sp>
          <p:nvSpPr>
            <p:cNvPr id="86042" name="Line 15"/>
            <p:cNvSpPr>
              <a:spLocks noChangeShapeType="1"/>
            </p:cNvSpPr>
            <p:nvPr/>
          </p:nvSpPr>
          <p:spPr bwMode="auto">
            <a:xfrm flipH="1">
              <a:off x="1680" y="960"/>
              <a:ext cx="1152" cy="288"/>
            </a:xfrm>
            <a:prstGeom prst="line">
              <a:avLst/>
            </a:prstGeom>
            <a:noFill/>
            <a:ln w="952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3" name="Line 16"/>
            <p:cNvSpPr>
              <a:spLocks noChangeShapeType="1"/>
            </p:cNvSpPr>
            <p:nvPr/>
          </p:nvSpPr>
          <p:spPr bwMode="auto">
            <a:xfrm>
              <a:off x="3168" y="960"/>
              <a:ext cx="1200" cy="288"/>
            </a:xfrm>
            <a:prstGeom prst="line">
              <a:avLst/>
            </a:prstGeom>
            <a:noFill/>
            <a:ln w="952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4" name="Line 17"/>
            <p:cNvSpPr>
              <a:spLocks noChangeShapeType="1"/>
            </p:cNvSpPr>
            <p:nvPr/>
          </p:nvSpPr>
          <p:spPr bwMode="auto">
            <a:xfrm flipH="1">
              <a:off x="816" y="1392"/>
              <a:ext cx="672" cy="336"/>
            </a:xfrm>
            <a:prstGeom prst="line">
              <a:avLst/>
            </a:prstGeom>
            <a:noFill/>
            <a:ln w="952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5" name="Line 18"/>
            <p:cNvSpPr>
              <a:spLocks noChangeShapeType="1"/>
            </p:cNvSpPr>
            <p:nvPr/>
          </p:nvSpPr>
          <p:spPr bwMode="auto">
            <a:xfrm>
              <a:off x="1920" y="1392"/>
              <a:ext cx="576" cy="336"/>
            </a:xfrm>
            <a:prstGeom prst="line">
              <a:avLst/>
            </a:prstGeom>
            <a:noFill/>
            <a:ln w="952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6" name="Line 19"/>
            <p:cNvSpPr>
              <a:spLocks noChangeShapeType="1"/>
            </p:cNvSpPr>
            <p:nvPr/>
          </p:nvSpPr>
          <p:spPr bwMode="auto">
            <a:xfrm flipH="1">
              <a:off x="3648" y="1392"/>
              <a:ext cx="528" cy="336"/>
            </a:xfrm>
            <a:prstGeom prst="line">
              <a:avLst/>
            </a:prstGeom>
            <a:noFill/>
            <a:ln w="952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7" name="Line 20"/>
            <p:cNvSpPr>
              <a:spLocks noChangeShapeType="1"/>
            </p:cNvSpPr>
            <p:nvPr/>
          </p:nvSpPr>
          <p:spPr bwMode="auto">
            <a:xfrm>
              <a:off x="4608" y="1392"/>
              <a:ext cx="576" cy="336"/>
            </a:xfrm>
            <a:prstGeom prst="line">
              <a:avLst/>
            </a:prstGeom>
            <a:noFill/>
            <a:ln w="952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8" name="Line 21"/>
            <p:cNvSpPr>
              <a:spLocks noChangeShapeType="1"/>
            </p:cNvSpPr>
            <p:nvPr/>
          </p:nvSpPr>
          <p:spPr bwMode="auto">
            <a:xfrm flipH="1">
              <a:off x="384" y="1872"/>
              <a:ext cx="240" cy="336"/>
            </a:xfrm>
            <a:prstGeom prst="line">
              <a:avLst/>
            </a:prstGeom>
            <a:noFill/>
            <a:ln w="952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9" name="Line 22"/>
            <p:cNvSpPr>
              <a:spLocks noChangeShapeType="1"/>
            </p:cNvSpPr>
            <p:nvPr/>
          </p:nvSpPr>
          <p:spPr bwMode="auto">
            <a:xfrm>
              <a:off x="1056" y="1872"/>
              <a:ext cx="144" cy="336"/>
            </a:xfrm>
            <a:prstGeom prst="line">
              <a:avLst/>
            </a:prstGeom>
            <a:noFill/>
            <a:ln w="952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0" name="Line 23"/>
            <p:cNvSpPr>
              <a:spLocks noChangeShapeType="1"/>
            </p:cNvSpPr>
            <p:nvPr/>
          </p:nvSpPr>
          <p:spPr bwMode="auto">
            <a:xfrm flipH="1">
              <a:off x="2064" y="1872"/>
              <a:ext cx="240" cy="336"/>
            </a:xfrm>
            <a:prstGeom prst="line">
              <a:avLst/>
            </a:prstGeom>
            <a:noFill/>
            <a:ln w="952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1032" name="Oval 24"/>
          <p:cNvSpPr>
            <a:spLocks noChangeArrowheads="1"/>
          </p:cNvSpPr>
          <p:nvPr/>
        </p:nvSpPr>
        <p:spPr bwMode="auto">
          <a:xfrm>
            <a:off x="4572000" y="933450"/>
            <a:ext cx="685800" cy="38100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12</a:t>
            </a:r>
            <a:endParaRPr lang="en-US" altLang="zh-CN"/>
          </a:p>
        </p:txBody>
      </p:sp>
      <p:sp>
        <p:nvSpPr>
          <p:cNvPr id="171037" name="Oval 29"/>
          <p:cNvSpPr>
            <a:spLocks noChangeArrowheads="1"/>
          </p:cNvSpPr>
          <p:nvPr/>
        </p:nvSpPr>
        <p:spPr bwMode="auto">
          <a:xfrm>
            <a:off x="2509838" y="1692275"/>
            <a:ext cx="685800" cy="38100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12</a:t>
            </a:r>
            <a:endParaRPr lang="en-US" altLang="zh-CN"/>
          </a:p>
        </p:txBody>
      </p:sp>
      <p:sp>
        <p:nvSpPr>
          <p:cNvPr id="171038" name="Oval 30"/>
          <p:cNvSpPr>
            <a:spLocks noChangeArrowheads="1"/>
          </p:cNvSpPr>
          <p:nvPr/>
        </p:nvSpPr>
        <p:spPr bwMode="auto">
          <a:xfrm>
            <a:off x="4572000" y="933450"/>
            <a:ext cx="685800" cy="38100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81</a:t>
            </a:r>
            <a:endParaRPr lang="en-US" altLang="zh-CN" sz="3200" b="1"/>
          </a:p>
        </p:txBody>
      </p:sp>
      <p:sp>
        <p:nvSpPr>
          <p:cNvPr id="171039" name="Oval 31"/>
          <p:cNvSpPr>
            <a:spLocks noChangeArrowheads="1"/>
          </p:cNvSpPr>
          <p:nvPr/>
        </p:nvSpPr>
        <p:spPr bwMode="auto">
          <a:xfrm>
            <a:off x="2509838" y="1692275"/>
            <a:ext cx="685800" cy="38100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73</a:t>
            </a:r>
            <a:endParaRPr lang="en-US" altLang="zh-CN"/>
          </a:p>
        </p:txBody>
      </p:sp>
      <p:sp>
        <p:nvSpPr>
          <p:cNvPr id="171040" name="Oval 32"/>
          <p:cNvSpPr>
            <a:spLocks noChangeArrowheads="1"/>
          </p:cNvSpPr>
          <p:nvPr/>
        </p:nvSpPr>
        <p:spPr bwMode="auto">
          <a:xfrm>
            <a:off x="1141413" y="2446338"/>
            <a:ext cx="685800" cy="38100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12</a:t>
            </a:r>
            <a:endParaRPr lang="en-US" altLang="zh-CN"/>
          </a:p>
        </p:txBody>
      </p:sp>
      <p:sp>
        <p:nvSpPr>
          <p:cNvPr id="171041" name="Oval 33"/>
          <p:cNvSpPr>
            <a:spLocks noChangeArrowheads="1"/>
          </p:cNvSpPr>
          <p:nvPr/>
        </p:nvSpPr>
        <p:spPr bwMode="auto">
          <a:xfrm>
            <a:off x="612775" y="4724400"/>
            <a:ext cx="685800" cy="381000"/>
          </a:xfrm>
          <a:prstGeom prst="ellipse">
            <a:avLst/>
          </a:prstGeom>
          <a:solidFill>
            <a:srgbClr val="CCFFFF"/>
          </a:solidFill>
          <a:ln w="12700" algn="ctr">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98</a:t>
            </a:r>
          </a:p>
        </p:txBody>
      </p:sp>
      <p:sp>
        <p:nvSpPr>
          <p:cNvPr id="171044" name="Oval 36"/>
          <p:cNvSpPr>
            <a:spLocks noChangeArrowheads="1"/>
          </p:cNvSpPr>
          <p:nvPr/>
        </p:nvSpPr>
        <p:spPr bwMode="auto">
          <a:xfrm>
            <a:off x="1751013" y="3213100"/>
            <a:ext cx="685800" cy="38100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12</a:t>
            </a:r>
            <a:endParaRPr lang="en-US" altLang="zh-CN"/>
          </a:p>
        </p:txBody>
      </p:sp>
      <p:sp>
        <p:nvSpPr>
          <p:cNvPr id="171045" name="Oval 37"/>
          <p:cNvSpPr>
            <a:spLocks noChangeArrowheads="1"/>
          </p:cNvSpPr>
          <p:nvPr/>
        </p:nvSpPr>
        <p:spPr bwMode="auto">
          <a:xfrm>
            <a:off x="1141413" y="2446338"/>
            <a:ext cx="685800" cy="38100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64</a:t>
            </a:r>
            <a:endParaRPr lang="en-US" altLang="zh-CN">
              <a:solidFill>
                <a:srgbClr val="990000"/>
              </a:solidFill>
            </a:endParaRPr>
          </a:p>
        </p:txBody>
      </p:sp>
      <p:sp>
        <p:nvSpPr>
          <p:cNvPr id="171048" name="Rectangle 40"/>
          <p:cNvSpPr>
            <a:spLocks noChangeArrowheads="1"/>
          </p:cNvSpPr>
          <p:nvPr/>
        </p:nvSpPr>
        <p:spPr bwMode="auto">
          <a:xfrm>
            <a:off x="3021013" y="2708275"/>
            <a:ext cx="792162" cy="93662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50" name="Oval 42"/>
          <p:cNvSpPr>
            <a:spLocks noChangeArrowheads="1"/>
          </p:cNvSpPr>
          <p:nvPr/>
        </p:nvSpPr>
        <p:spPr bwMode="auto">
          <a:xfrm>
            <a:off x="1476375" y="4724400"/>
            <a:ext cx="685800" cy="38100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81</a:t>
            </a:r>
            <a:endParaRPr lang="en-US" altLang="zh-CN" sz="3200" b="1"/>
          </a:p>
        </p:txBody>
      </p:sp>
      <p:sp>
        <p:nvSpPr>
          <p:cNvPr id="171051" name="Oval 43"/>
          <p:cNvSpPr>
            <a:spLocks noChangeArrowheads="1"/>
          </p:cNvSpPr>
          <p:nvPr/>
        </p:nvSpPr>
        <p:spPr bwMode="auto">
          <a:xfrm>
            <a:off x="4572000" y="933450"/>
            <a:ext cx="685800" cy="381000"/>
          </a:xfrm>
          <a:prstGeom prst="ellipse">
            <a:avLst/>
          </a:prstGeom>
          <a:solidFill>
            <a:srgbClr val="CCFF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rPr>
              <a:t>12</a:t>
            </a:r>
            <a:endParaRPr lang="en-US" altLang="zh-CN"/>
          </a:p>
        </p:txBody>
      </p:sp>
      <p:sp>
        <p:nvSpPr>
          <p:cNvPr id="171052" name="Rectangle 44"/>
          <p:cNvSpPr>
            <a:spLocks noChangeArrowheads="1"/>
          </p:cNvSpPr>
          <p:nvPr/>
        </p:nvSpPr>
        <p:spPr bwMode="auto">
          <a:xfrm>
            <a:off x="1751013" y="2720975"/>
            <a:ext cx="792162" cy="93662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1" name="Text Box 46"/>
          <p:cNvSpPr txBox="1">
            <a:spLocks noChangeArrowheads="1"/>
          </p:cNvSpPr>
          <p:nvPr/>
        </p:nvSpPr>
        <p:spPr bwMode="auto">
          <a:xfrm>
            <a:off x="381000" y="284163"/>
            <a:ext cx="3856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chemeClr val="tx2"/>
                </a:solidFill>
                <a:ea typeface="楷体_GB2312" pitchFamily="49" charset="-122"/>
              </a:rPr>
              <a:t>输出堆顶，重新调整</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1041"/>
                                        </p:tgtEl>
                                        <p:attrNameLst>
                                          <p:attrName>style.visibility</p:attrName>
                                        </p:attrNameLst>
                                      </p:cBhvr>
                                      <p:to>
                                        <p:strVal val="visible"/>
                                      </p:to>
                                    </p:set>
                                    <p:animEffect transition="in" filter="wipe(up)">
                                      <p:cBhvr>
                                        <p:cTn id="7" dur="500"/>
                                        <p:tgtEl>
                                          <p:spTgt spid="1710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1032"/>
                                        </p:tgtEl>
                                        <p:attrNameLst>
                                          <p:attrName>style.visibility</p:attrName>
                                        </p:attrNameLst>
                                      </p:cBhvr>
                                      <p:to>
                                        <p:strVal val="visible"/>
                                      </p:to>
                                    </p:set>
                                    <p:animEffect transition="in" filter="wipe(left)">
                                      <p:cBhvr>
                                        <p:cTn id="12" dur="500"/>
                                        <p:tgtEl>
                                          <p:spTgt spid="171032"/>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71048"/>
                                        </p:tgtEl>
                                        <p:attrNameLst>
                                          <p:attrName>style.visibility</p:attrName>
                                        </p:attrNameLst>
                                      </p:cBhvr>
                                      <p:to>
                                        <p:strVal val="visible"/>
                                      </p:to>
                                    </p:set>
                                    <p:animEffect transition="in" filter="blinds(horizontal)">
                                      <p:cBhvr>
                                        <p:cTn id="16" dur="500"/>
                                        <p:tgtEl>
                                          <p:spTgt spid="1710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1037"/>
                                        </p:tgtEl>
                                        <p:attrNameLst>
                                          <p:attrName>style.visibility</p:attrName>
                                        </p:attrNameLst>
                                      </p:cBhvr>
                                      <p:to>
                                        <p:strVal val="visible"/>
                                      </p:to>
                                    </p:set>
                                    <p:animEffect transition="in" filter="wipe(left)">
                                      <p:cBhvr>
                                        <p:cTn id="21" dur="500"/>
                                        <p:tgtEl>
                                          <p:spTgt spid="171037"/>
                                        </p:tgtEl>
                                      </p:cBhvr>
                                    </p:animEffect>
                                  </p:childTnLst>
                                </p:cTn>
                              </p:par>
                            </p:childTnLst>
                          </p:cTn>
                        </p:par>
                        <p:par>
                          <p:cTn id="22" fill="hold" nodeType="afterGroup">
                            <p:stCondLst>
                              <p:cond delay="500"/>
                            </p:stCondLst>
                            <p:childTnLst>
                              <p:par>
                                <p:cTn id="23" presetID="22" presetClass="entr" presetSubtype="8" fill="hold" grpId="0" nodeType="afterEffect">
                                  <p:stCondLst>
                                    <p:cond delay="500"/>
                                  </p:stCondLst>
                                  <p:childTnLst>
                                    <p:set>
                                      <p:cBhvr>
                                        <p:cTn id="24" dur="1" fill="hold">
                                          <p:stCondLst>
                                            <p:cond delay="0"/>
                                          </p:stCondLst>
                                        </p:cTn>
                                        <p:tgtEl>
                                          <p:spTgt spid="171038"/>
                                        </p:tgtEl>
                                        <p:attrNameLst>
                                          <p:attrName>style.visibility</p:attrName>
                                        </p:attrNameLst>
                                      </p:cBhvr>
                                      <p:to>
                                        <p:strVal val="visible"/>
                                      </p:to>
                                    </p:set>
                                    <p:animEffect transition="in" filter="wipe(left)">
                                      <p:cBhvr>
                                        <p:cTn id="25" dur="500"/>
                                        <p:tgtEl>
                                          <p:spTgt spid="17103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1039"/>
                                        </p:tgtEl>
                                        <p:attrNameLst>
                                          <p:attrName>style.visibility</p:attrName>
                                        </p:attrNameLst>
                                      </p:cBhvr>
                                      <p:to>
                                        <p:strVal val="visible"/>
                                      </p:to>
                                    </p:set>
                                    <p:animEffect transition="in" filter="wipe(left)">
                                      <p:cBhvr>
                                        <p:cTn id="30" dur="500"/>
                                        <p:tgtEl>
                                          <p:spTgt spid="171039"/>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71040"/>
                                        </p:tgtEl>
                                        <p:attrNameLst>
                                          <p:attrName>style.visibility</p:attrName>
                                        </p:attrNameLst>
                                      </p:cBhvr>
                                      <p:to>
                                        <p:strVal val="visible"/>
                                      </p:to>
                                    </p:set>
                                    <p:animEffect transition="in" filter="wipe(left)">
                                      <p:cBhvr>
                                        <p:cTn id="34" dur="500"/>
                                        <p:tgtEl>
                                          <p:spTgt spid="17104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71045"/>
                                        </p:tgtEl>
                                        <p:attrNameLst>
                                          <p:attrName>style.visibility</p:attrName>
                                        </p:attrNameLst>
                                      </p:cBhvr>
                                      <p:to>
                                        <p:strVal val="visible"/>
                                      </p:to>
                                    </p:set>
                                    <p:animEffect transition="in" filter="wipe(left)">
                                      <p:cBhvr>
                                        <p:cTn id="39" dur="500"/>
                                        <p:tgtEl>
                                          <p:spTgt spid="171045"/>
                                        </p:tgtEl>
                                      </p:cBhvr>
                                    </p:animEffec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71044"/>
                                        </p:tgtEl>
                                        <p:attrNameLst>
                                          <p:attrName>style.visibility</p:attrName>
                                        </p:attrNameLst>
                                      </p:cBhvr>
                                      <p:to>
                                        <p:strVal val="visible"/>
                                      </p:to>
                                    </p:set>
                                    <p:animEffect transition="in" filter="wipe(left)">
                                      <p:cBhvr>
                                        <p:cTn id="43" dur="500"/>
                                        <p:tgtEl>
                                          <p:spTgt spid="17104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71050"/>
                                        </p:tgtEl>
                                        <p:attrNameLst>
                                          <p:attrName>style.visibility</p:attrName>
                                        </p:attrNameLst>
                                      </p:cBhvr>
                                      <p:to>
                                        <p:strVal val="visible"/>
                                      </p:to>
                                    </p:set>
                                    <p:animEffect transition="in" filter="wipe(left)">
                                      <p:cBhvr>
                                        <p:cTn id="48" dur="500"/>
                                        <p:tgtEl>
                                          <p:spTgt spid="17105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71051"/>
                                        </p:tgtEl>
                                        <p:attrNameLst>
                                          <p:attrName>style.visibility</p:attrName>
                                        </p:attrNameLst>
                                      </p:cBhvr>
                                      <p:to>
                                        <p:strVal val="visible"/>
                                      </p:to>
                                    </p:set>
                                    <p:animEffect transition="in" filter="wipe(left)">
                                      <p:cBhvr>
                                        <p:cTn id="53" dur="500"/>
                                        <p:tgtEl>
                                          <p:spTgt spid="171051"/>
                                        </p:tgtEl>
                                      </p:cBhvr>
                                    </p:animEffect>
                                  </p:childTnLst>
                                </p:cTn>
                              </p:par>
                            </p:childTnLst>
                          </p:cTn>
                        </p:par>
                        <p:par>
                          <p:cTn id="54" fill="hold" nodeType="afterGroup">
                            <p:stCondLst>
                              <p:cond delay="500"/>
                            </p:stCondLst>
                            <p:childTnLst>
                              <p:par>
                                <p:cTn id="55" presetID="3" presetClass="entr" presetSubtype="10" fill="hold" grpId="0" nodeType="afterEffect">
                                  <p:stCondLst>
                                    <p:cond delay="0"/>
                                  </p:stCondLst>
                                  <p:childTnLst>
                                    <p:set>
                                      <p:cBhvr>
                                        <p:cTn id="56" dur="1" fill="hold">
                                          <p:stCondLst>
                                            <p:cond delay="0"/>
                                          </p:stCondLst>
                                        </p:cTn>
                                        <p:tgtEl>
                                          <p:spTgt spid="171052"/>
                                        </p:tgtEl>
                                        <p:attrNameLst>
                                          <p:attrName>style.visibility</p:attrName>
                                        </p:attrNameLst>
                                      </p:cBhvr>
                                      <p:to>
                                        <p:strVal val="visible"/>
                                      </p:to>
                                    </p:set>
                                    <p:animEffect transition="in" filter="blinds(horizontal)">
                                      <p:cBhvr>
                                        <p:cTn id="57" dur="500"/>
                                        <p:tgtEl>
                                          <p:spTgt spid="171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32" grpId="0" animBg="1" autoUpdateAnimBg="0"/>
      <p:bldP spid="171037" grpId="0" animBg="1" autoUpdateAnimBg="0"/>
      <p:bldP spid="171038" grpId="0" animBg="1" autoUpdateAnimBg="0"/>
      <p:bldP spid="171039" grpId="0" animBg="1" autoUpdateAnimBg="0"/>
      <p:bldP spid="171040" grpId="0" animBg="1" autoUpdateAnimBg="0"/>
      <p:bldP spid="171041" grpId="0" animBg="1" autoUpdateAnimBg="0"/>
      <p:bldP spid="171044" grpId="0" animBg="1" autoUpdateAnimBg="0"/>
      <p:bldP spid="171045" grpId="0" animBg="1" autoUpdateAnimBg="0"/>
      <p:bldP spid="171048" grpId="0" animBg="1"/>
      <p:bldP spid="171050" grpId="0" animBg="1" autoUpdateAnimBg="0"/>
      <p:bldP spid="171051" grpId="0" animBg="1" autoUpdateAnimBg="0"/>
      <p:bldP spid="17105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ChangeArrowheads="1"/>
          </p:cNvSpPr>
          <p:nvPr/>
        </p:nvSpPr>
        <p:spPr bwMode="auto">
          <a:xfrm>
            <a:off x="179388" y="1628775"/>
            <a:ext cx="8893175" cy="484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t>void</a:t>
            </a:r>
            <a:r>
              <a:rPr lang="en-US" altLang="zh-CN" sz="3200"/>
              <a:t> HeapSort ( Elem R[], </a:t>
            </a:r>
            <a:r>
              <a:rPr lang="en-US" altLang="zh-CN" sz="3200" b="1"/>
              <a:t>int</a:t>
            </a:r>
            <a:r>
              <a:rPr lang="en-US" altLang="zh-CN" sz="3200"/>
              <a:t> n ) </a:t>
            </a:r>
            <a:r>
              <a:rPr lang="en-US" altLang="zh-CN" sz="3200" b="1"/>
              <a:t>{</a:t>
            </a:r>
            <a:endParaRPr lang="en-US" altLang="zh-CN" sz="3200"/>
          </a:p>
          <a:p>
            <a:r>
              <a:rPr lang="en-US" altLang="zh-CN"/>
              <a:t>// </a:t>
            </a:r>
            <a:r>
              <a:rPr lang="zh-CN" altLang="en-US"/>
              <a:t>对记录序列</a:t>
            </a:r>
            <a:r>
              <a:rPr lang="en-US" altLang="zh-CN"/>
              <a:t>R[1..n]</a:t>
            </a:r>
            <a:r>
              <a:rPr lang="zh-CN" altLang="en-US"/>
              <a:t>进行堆排序。</a:t>
            </a:r>
          </a:p>
          <a:p>
            <a:r>
              <a:rPr lang="en-US" altLang="zh-CN" sz="3200" b="1"/>
              <a:t>for</a:t>
            </a:r>
            <a:r>
              <a:rPr lang="en-US" altLang="zh-CN" sz="3200"/>
              <a:t> ( i=n/2; i&gt;0; --i )     </a:t>
            </a:r>
            <a:r>
              <a:rPr lang="en-US" altLang="zh-CN"/>
              <a:t>// </a:t>
            </a:r>
            <a:r>
              <a:rPr lang="zh-CN" altLang="en-US"/>
              <a:t>把</a:t>
            </a:r>
            <a:r>
              <a:rPr lang="en-US" altLang="zh-CN"/>
              <a:t>R[1..n]</a:t>
            </a:r>
            <a:r>
              <a:rPr lang="zh-CN" altLang="en-US">
                <a:solidFill>
                  <a:srgbClr val="800000"/>
                </a:solidFill>
              </a:rPr>
              <a:t>建成大顶堆</a:t>
            </a:r>
            <a:endParaRPr lang="zh-CN" altLang="en-US"/>
          </a:p>
          <a:p>
            <a:r>
              <a:rPr lang="zh-CN" altLang="en-US" sz="3200"/>
              <a:t>        </a:t>
            </a:r>
            <a:r>
              <a:rPr lang="en-US" altLang="zh-CN" sz="3200"/>
              <a:t>HeapAdjust ( R, i, n ); </a:t>
            </a:r>
            <a:r>
              <a:rPr lang="en-US" altLang="zh-CN"/>
              <a:t>//</a:t>
            </a:r>
            <a:r>
              <a:rPr lang="zh-CN" altLang="en-US"/>
              <a:t>建初始堆</a:t>
            </a:r>
          </a:p>
          <a:p>
            <a:r>
              <a:rPr lang="en-US" altLang="zh-CN" sz="3200" b="1"/>
              <a:t>for</a:t>
            </a:r>
            <a:r>
              <a:rPr lang="en-US" altLang="zh-CN" sz="3200"/>
              <a:t> ( i=n; i&gt;1; --i ) </a:t>
            </a:r>
            <a:r>
              <a:rPr lang="en-US" altLang="zh-CN" sz="3200" b="1"/>
              <a:t>{</a:t>
            </a:r>
            <a:endParaRPr lang="en-US" altLang="zh-CN" sz="3200"/>
          </a:p>
          <a:p>
            <a:r>
              <a:rPr lang="en-US" altLang="zh-CN" sz="3200"/>
              <a:t>        R[1]←→R[i];   </a:t>
            </a:r>
            <a:r>
              <a:rPr lang="en-US" altLang="zh-CN"/>
              <a:t>// </a:t>
            </a:r>
            <a:r>
              <a:rPr lang="zh-CN" altLang="en-US"/>
              <a:t>将堆顶记录</a:t>
            </a:r>
            <a:r>
              <a:rPr lang="zh-CN" altLang="en-US">
                <a:solidFill>
                  <a:srgbClr val="800000"/>
                </a:solidFill>
              </a:rPr>
              <a:t>和</a:t>
            </a:r>
            <a:r>
              <a:rPr lang="zh-CN" altLang="en-US"/>
              <a:t>当前未经排序子序列</a:t>
            </a:r>
          </a:p>
          <a:p>
            <a:r>
              <a:rPr lang="zh-CN" altLang="en-US" sz="3200"/>
              <a:t>                                  </a:t>
            </a:r>
            <a:r>
              <a:rPr lang="en-US" altLang="zh-CN"/>
              <a:t>// R[1..i]</a:t>
            </a:r>
            <a:r>
              <a:rPr lang="zh-CN" altLang="en-US"/>
              <a:t>中</a:t>
            </a:r>
            <a:r>
              <a:rPr lang="zh-CN" altLang="en-US">
                <a:solidFill>
                  <a:srgbClr val="800000"/>
                </a:solidFill>
              </a:rPr>
              <a:t>最后一个记录相互交换</a:t>
            </a:r>
            <a:endParaRPr lang="zh-CN" altLang="en-US"/>
          </a:p>
          <a:p>
            <a:r>
              <a:rPr lang="en-US" altLang="zh-CN" sz="3200"/>
              <a:t>HeapAdjust(R, 1, i-1);    </a:t>
            </a:r>
            <a:r>
              <a:rPr lang="en-US" altLang="zh-CN"/>
              <a:t>// </a:t>
            </a:r>
            <a:r>
              <a:rPr lang="zh-CN" altLang="en-US"/>
              <a:t>将</a:t>
            </a:r>
            <a:r>
              <a:rPr lang="en-US" altLang="zh-CN"/>
              <a:t>R[1..i-1] </a:t>
            </a:r>
            <a:r>
              <a:rPr lang="zh-CN" altLang="en-US">
                <a:solidFill>
                  <a:srgbClr val="800000"/>
                </a:solidFill>
              </a:rPr>
              <a:t>重新调整</a:t>
            </a:r>
            <a:r>
              <a:rPr lang="zh-CN" altLang="en-US"/>
              <a:t>为大顶堆</a:t>
            </a:r>
          </a:p>
          <a:p>
            <a:r>
              <a:rPr lang="zh-CN" altLang="en-US" sz="3200"/>
              <a:t>  </a:t>
            </a:r>
            <a:r>
              <a:rPr lang="en-US" altLang="zh-CN" sz="3200" b="1"/>
              <a:t>}</a:t>
            </a:r>
          </a:p>
          <a:p>
            <a:r>
              <a:rPr lang="en-US" altLang="zh-CN" sz="3200" b="1"/>
              <a:t>}</a:t>
            </a:r>
            <a:r>
              <a:rPr lang="en-US" altLang="zh-CN" sz="3200"/>
              <a:t> // HeapSort</a:t>
            </a:r>
          </a:p>
        </p:txBody>
      </p:sp>
      <p:sp>
        <p:nvSpPr>
          <p:cNvPr id="87043" name="Text Box 7"/>
          <p:cNvSpPr txBox="1">
            <a:spLocks noChangeArrowheads="1"/>
          </p:cNvSpPr>
          <p:nvPr/>
        </p:nvSpPr>
        <p:spPr bwMode="auto">
          <a:xfrm>
            <a:off x="179388" y="206375"/>
            <a:ext cx="27670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chemeClr val="tx2"/>
                </a:solidFill>
                <a:ea typeface="楷体_GB2312" pitchFamily="49" charset="-122"/>
              </a:rPr>
              <a:t>堆类型定义为</a:t>
            </a:r>
            <a:r>
              <a:rPr lang="en-US" altLang="zh-CN" sz="3200" b="1">
                <a:solidFill>
                  <a:schemeClr val="tx2"/>
                </a:solidFill>
                <a:ea typeface="楷体_GB2312" pitchFamily="49" charset="-122"/>
              </a:rPr>
              <a:t>:</a:t>
            </a:r>
          </a:p>
        </p:txBody>
      </p:sp>
      <p:sp>
        <p:nvSpPr>
          <p:cNvPr id="87044" name="Text Box 8"/>
          <p:cNvSpPr txBox="1">
            <a:spLocks noChangeArrowheads="1"/>
          </p:cNvSpPr>
          <p:nvPr/>
        </p:nvSpPr>
        <p:spPr bwMode="auto">
          <a:xfrm>
            <a:off x="395288" y="711200"/>
            <a:ext cx="8016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en-US" altLang="zh-CN" sz="3200" b="1">
                <a:solidFill>
                  <a:schemeClr val="tx2"/>
                </a:solidFill>
                <a:ea typeface="楷体_GB2312" pitchFamily="49" charset="-122"/>
              </a:rPr>
              <a:t>typedef </a:t>
            </a:r>
            <a:r>
              <a:rPr lang="en-US" altLang="zh-CN" sz="3200">
                <a:solidFill>
                  <a:schemeClr val="tx2"/>
                </a:solidFill>
                <a:ea typeface="楷体_GB2312" pitchFamily="49" charset="-122"/>
              </a:rPr>
              <a:t> SqList HeapType;  // </a:t>
            </a:r>
            <a:r>
              <a:rPr lang="zh-CN" altLang="en-US" sz="3200">
                <a:solidFill>
                  <a:schemeClr val="tx2"/>
                </a:solidFill>
                <a:ea typeface="楷体_GB2312" pitchFamily="49" charset="-122"/>
              </a:rPr>
              <a:t>采用顺序表表示</a:t>
            </a:r>
          </a:p>
        </p:txBody>
      </p:sp>
    </p:spTree>
  </p:cSld>
  <p:clrMapOvr>
    <a:masterClrMapping/>
  </p:clrMapOvr>
  <p:transition>
    <p:pull dir="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9"/>
          <p:cNvSpPr>
            <a:spLocks noChangeArrowheads="1"/>
          </p:cNvSpPr>
          <p:nvPr/>
        </p:nvSpPr>
        <p:spPr bwMode="auto">
          <a:xfrm>
            <a:off x="179388" y="188913"/>
            <a:ext cx="8964612" cy="618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t>void</a:t>
            </a:r>
            <a:r>
              <a:rPr lang="en-US" altLang="zh-CN" sz="3200"/>
              <a:t> HeapAdjust (Elem R[], </a:t>
            </a:r>
            <a:r>
              <a:rPr lang="en-US" altLang="zh-CN" sz="3200" b="1"/>
              <a:t>int</a:t>
            </a:r>
            <a:r>
              <a:rPr lang="en-US" altLang="zh-CN" sz="3200"/>
              <a:t> s, </a:t>
            </a:r>
            <a:r>
              <a:rPr lang="en-US" altLang="zh-CN" sz="3200" b="1"/>
              <a:t>int</a:t>
            </a:r>
            <a:r>
              <a:rPr lang="en-US" altLang="zh-CN" sz="3200"/>
              <a:t> m) </a:t>
            </a:r>
            <a:r>
              <a:rPr lang="en-US" altLang="zh-CN" sz="3200" b="1"/>
              <a:t>{</a:t>
            </a:r>
            <a:endParaRPr lang="en-US" altLang="zh-CN" sz="3200"/>
          </a:p>
          <a:p>
            <a:r>
              <a:rPr lang="en-US" altLang="zh-CN" sz="3200"/>
              <a:t>rc = R[s] ; </a:t>
            </a:r>
            <a:r>
              <a:rPr lang="en-US" altLang="zh-CN"/>
              <a:t>//</a:t>
            </a:r>
            <a:r>
              <a:rPr lang="zh-CN" altLang="en-US"/>
              <a:t>暂存</a:t>
            </a:r>
            <a:r>
              <a:rPr lang="en-US" altLang="zh-CN"/>
              <a:t>R[s]</a:t>
            </a:r>
            <a:r>
              <a:rPr lang="en-US" altLang="zh-CN" sz="3200"/>
              <a:t> </a:t>
            </a:r>
          </a:p>
          <a:p>
            <a:r>
              <a:rPr lang="en-US" altLang="zh-CN" sz="3200" b="1"/>
              <a:t>for</a:t>
            </a:r>
            <a:r>
              <a:rPr lang="en-US" altLang="zh-CN" sz="3200"/>
              <a:t> ( j=2</a:t>
            </a:r>
            <a:r>
              <a:rPr lang="en-US" altLang="zh-CN" sz="3200" b="1"/>
              <a:t>*</a:t>
            </a:r>
            <a:r>
              <a:rPr lang="en-US" altLang="zh-CN" sz="3200"/>
              <a:t>s; j</a:t>
            </a:r>
            <a:r>
              <a:rPr lang="en-US" altLang="zh-CN" sz="3200" b="1"/>
              <a:t>&lt;=</a:t>
            </a:r>
            <a:r>
              <a:rPr lang="en-US" altLang="zh-CN" sz="3200"/>
              <a:t>m; j</a:t>
            </a:r>
            <a:r>
              <a:rPr lang="en-US" altLang="zh-CN" sz="3200" b="1"/>
              <a:t>*=</a:t>
            </a:r>
            <a:r>
              <a:rPr lang="en-US" altLang="zh-CN" sz="3200"/>
              <a:t>2 ) </a:t>
            </a:r>
            <a:r>
              <a:rPr lang="en-US" altLang="zh-CN" sz="3200" b="1"/>
              <a:t>{</a:t>
            </a:r>
            <a:r>
              <a:rPr lang="en-US" altLang="zh-CN" sz="3200"/>
              <a:t> </a:t>
            </a:r>
            <a:r>
              <a:rPr lang="en-US" altLang="zh-CN"/>
              <a:t>//</a:t>
            </a:r>
            <a:r>
              <a:rPr lang="zh-CN" altLang="en-US"/>
              <a:t>沿</a:t>
            </a:r>
            <a:r>
              <a:rPr lang="en-US" altLang="zh-CN"/>
              <a:t>key</a:t>
            </a:r>
            <a:r>
              <a:rPr lang="zh-CN" altLang="en-US"/>
              <a:t>较大的孩子结点向下筛选</a:t>
            </a:r>
          </a:p>
          <a:p>
            <a:r>
              <a:rPr lang="zh-CN" altLang="en-US" sz="3200" b="1"/>
              <a:t>      </a:t>
            </a:r>
            <a:r>
              <a:rPr lang="en-US" altLang="zh-CN" sz="3200" b="1"/>
              <a:t>if</a:t>
            </a:r>
            <a:r>
              <a:rPr lang="en-US" altLang="zh-CN" sz="3200"/>
              <a:t> ( j&lt;m </a:t>
            </a:r>
            <a:r>
              <a:rPr lang="en-US" altLang="zh-CN" sz="3200" b="1"/>
              <a:t>&amp;&amp;</a:t>
            </a:r>
            <a:r>
              <a:rPr lang="en-US" altLang="zh-CN" sz="3200"/>
              <a:t> R[j].key&lt;R[j+1].key )</a:t>
            </a:r>
            <a:r>
              <a:rPr lang="en-US" altLang="zh-CN" sz="3200" b="1"/>
              <a:t>  ++</a:t>
            </a:r>
            <a:r>
              <a:rPr lang="en-US" altLang="zh-CN" sz="3200"/>
              <a:t>j;     </a:t>
            </a:r>
          </a:p>
          <a:p>
            <a:r>
              <a:rPr lang="en-US" altLang="zh-CN" sz="3200"/>
              <a:t>             </a:t>
            </a:r>
            <a:r>
              <a:rPr lang="en-US" altLang="zh-CN"/>
              <a:t>   </a:t>
            </a:r>
            <a:r>
              <a:rPr lang="en-US" altLang="zh-CN">
                <a:solidFill>
                  <a:srgbClr val="990000"/>
                </a:solidFill>
              </a:rPr>
              <a:t>// </a:t>
            </a:r>
            <a:r>
              <a:rPr lang="zh-CN" altLang="en-US">
                <a:solidFill>
                  <a:srgbClr val="990000"/>
                </a:solidFill>
              </a:rPr>
              <a:t>左</a:t>
            </a:r>
            <a:r>
              <a:rPr lang="en-US" altLang="zh-CN">
                <a:solidFill>
                  <a:srgbClr val="990000"/>
                </a:solidFill>
              </a:rPr>
              <a:t>/</a:t>
            </a:r>
            <a:r>
              <a:rPr lang="zh-CN" altLang="en-US">
                <a:solidFill>
                  <a:srgbClr val="990000"/>
                </a:solidFill>
              </a:rPr>
              <a:t>右“子树根”之间先进行相互比较</a:t>
            </a:r>
          </a:p>
          <a:p>
            <a:r>
              <a:rPr lang="zh-CN" altLang="en-US">
                <a:solidFill>
                  <a:srgbClr val="990000"/>
                </a:solidFill>
              </a:rPr>
              <a:t>                   </a:t>
            </a:r>
            <a:r>
              <a:rPr lang="en-US" altLang="zh-CN">
                <a:solidFill>
                  <a:srgbClr val="990000"/>
                </a:solidFill>
              </a:rPr>
              <a:t>// </a:t>
            </a:r>
            <a:r>
              <a:rPr lang="zh-CN" altLang="en-US">
                <a:solidFill>
                  <a:srgbClr val="990000"/>
                </a:solidFill>
              </a:rPr>
              <a:t>令 </a:t>
            </a:r>
            <a:r>
              <a:rPr lang="en-US" altLang="zh-CN">
                <a:solidFill>
                  <a:srgbClr val="990000"/>
                </a:solidFill>
              </a:rPr>
              <a:t>j </a:t>
            </a:r>
            <a:r>
              <a:rPr lang="zh-CN" altLang="en-US">
                <a:solidFill>
                  <a:srgbClr val="990000"/>
                </a:solidFill>
              </a:rPr>
              <a:t>指示关键字较大记录的位置</a:t>
            </a:r>
            <a:endParaRPr lang="zh-CN" altLang="en-US"/>
          </a:p>
          <a:p>
            <a:r>
              <a:rPr lang="zh-CN" altLang="en-US" sz="3200"/>
              <a:t>      </a:t>
            </a:r>
            <a:r>
              <a:rPr lang="en-US" altLang="zh-CN" sz="3200" b="1"/>
              <a:t>if</a:t>
            </a:r>
            <a:r>
              <a:rPr lang="en-US" altLang="zh-CN" sz="3200"/>
              <a:t> ( rc.key &gt;</a:t>
            </a:r>
            <a:r>
              <a:rPr lang="en-US" altLang="zh-CN" sz="3200" b="1"/>
              <a:t>=</a:t>
            </a:r>
            <a:r>
              <a:rPr lang="en-US" altLang="zh-CN" sz="3200"/>
              <a:t> R[j].key )  </a:t>
            </a:r>
            <a:r>
              <a:rPr lang="en-US" altLang="zh-CN" sz="3200" b="1"/>
              <a:t>break</a:t>
            </a:r>
            <a:r>
              <a:rPr lang="zh-CN" altLang="en-US" sz="3200" b="1"/>
              <a:t>；</a:t>
            </a:r>
            <a:r>
              <a:rPr lang="zh-CN" altLang="en-US" sz="3200"/>
              <a:t>   </a:t>
            </a:r>
          </a:p>
          <a:p>
            <a:r>
              <a:rPr lang="zh-CN" altLang="en-US" sz="3200"/>
              <a:t>           </a:t>
            </a:r>
            <a:r>
              <a:rPr lang="en-US" altLang="zh-CN">
                <a:solidFill>
                  <a:srgbClr val="990000"/>
                </a:solidFill>
              </a:rPr>
              <a:t>// </a:t>
            </a:r>
            <a:r>
              <a:rPr lang="zh-CN" altLang="en-US">
                <a:solidFill>
                  <a:srgbClr val="990000"/>
                </a:solidFill>
              </a:rPr>
              <a:t>再作“根”和“子树根”之间的比较，若“</a:t>
            </a:r>
            <a:r>
              <a:rPr lang="en-US" altLang="zh-CN">
                <a:solidFill>
                  <a:srgbClr val="990000"/>
                </a:solidFill>
              </a:rPr>
              <a:t>&gt;=”</a:t>
            </a:r>
            <a:r>
              <a:rPr lang="zh-CN" altLang="en-US">
                <a:solidFill>
                  <a:srgbClr val="990000"/>
                </a:solidFill>
              </a:rPr>
              <a:t>成立，</a:t>
            </a:r>
          </a:p>
          <a:p>
            <a:r>
              <a:rPr lang="zh-CN" altLang="en-US">
                <a:solidFill>
                  <a:srgbClr val="990000"/>
                </a:solidFill>
              </a:rPr>
              <a:t>               </a:t>
            </a:r>
            <a:r>
              <a:rPr lang="en-US" altLang="zh-CN">
                <a:solidFill>
                  <a:srgbClr val="990000"/>
                </a:solidFill>
              </a:rPr>
              <a:t>//</a:t>
            </a:r>
            <a:r>
              <a:rPr lang="zh-CN" altLang="en-US">
                <a:solidFill>
                  <a:srgbClr val="990000"/>
                </a:solidFill>
              </a:rPr>
              <a:t>则说明已找到 </a:t>
            </a:r>
            <a:r>
              <a:rPr lang="en-US" altLang="zh-CN">
                <a:solidFill>
                  <a:srgbClr val="990000"/>
                </a:solidFill>
              </a:rPr>
              <a:t>rc </a:t>
            </a:r>
            <a:r>
              <a:rPr lang="zh-CN" altLang="en-US">
                <a:solidFill>
                  <a:srgbClr val="990000"/>
                </a:solidFill>
              </a:rPr>
              <a:t>的插入位置 </a:t>
            </a:r>
            <a:r>
              <a:rPr lang="en-US" altLang="zh-CN">
                <a:solidFill>
                  <a:srgbClr val="990000"/>
                </a:solidFill>
              </a:rPr>
              <a:t>s </a:t>
            </a:r>
            <a:r>
              <a:rPr lang="zh-CN" altLang="en-US">
                <a:solidFill>
                  <a:srgbClr val="990000"/>
                </a:solidFill>
              </a:rPr>
              <a:t>，不需要继续往下调整</a:t>
            </a:r>
          </a:p>
          <a:p>
            <a:r>
              <a:rPr lang="zh-CN" altLang="en-US" sz="3200"/>
              <a:t>      </a:t>
            </a:r>
            <a:r>
              <a:rPr lang="en-US" altLang="zh-CN" sz="3200"/>
              <a:t>R[s] = R[j];  s = j; </a:t>
            </a:r>
            <a:r>
              <a:rPr lang="en-US" altLang="zh-CN">
                <a:solidFill>
                  <a:srgbClr val="840C26"/>
                </a:solidFill>
              </a:rPr>
              <a:t>// </a:t>
            </a:r>
            <a:r>
              <a:rPr lang="zh-CN" altLang="en-US">
                <a:solidFill>
                  <a:srgbClr val="840C26"/>
                </a:solidFill>
              </a:rPr>
              <a:t>否则记录上移，尚需继续往下调整</a:t>
            </a:r>
            <a:r>
              <a:rPr lang="zh-CN" altLang="en-US" sz="3200"/>
              <a:t>   </a:t>
            </a:r>
          </a:p>
          <a:p>
            <a:r>
              <a:rPr lang="zh-CN" altLang="en-US" sz="3200"/>
              <a:t>     </a:t>
            </a:r>
            <a:r>
              <a:rPr lang="en-US" altLang="zh-CN" sz="3200" b="1"/>
              <a:t>}</a:t>
            </a:r>
            <a:endParaRPr lang="en-US" altLang="zh-CN" sz="3200"/>
          </a:p>
          <a:p>
            <a:r>
              <a:rPr lang="en-US" altLang="zh-CN" sz="3200"/>
              <a:t>    R[s] = rc;                      // </a:t>
            </a:r>
            <a:r>
              <a:rPr lang="zh-CN" altLang="en-US" sz="3200"/>
              <a:t>插入</a:t>
            </a:r>
          </a:p>
          <a:p>
            <a:r>
              <a:rPr lang="en-US" altLang="zh-CN" sz="3200" b="1"/>
              <a:t>}</a:t>
            </a:r>
            <a:r>
              <a:rPr lang="en-US" altLang="zh-CN" sz="3200"/>
              <a:t> // HeapAdjust</a:t>
            </a:r>
          </a:p>
        </p:txBody>
      </p:sp>
    </p:spTree>
  </p:cSld>
  <p:clrMapOvr>
    <a:masterClrMapping/>
  </p:clrMapOvr>
  <p:transition>
    <p:pull dir="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179388" y="44450"/>
            <a:ext cx="2224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chemeClr val="tx2"/>
                </a:solidFill>
                <a:ea typeface="楷体_GB2312" pitchFamily="49" charset="-122"/>
              </a:rPr>
              <a:t>算法分析：</a:t>
            </a:r>
          </a:p>
        </p:txBody>
      </p:sp>
      <p:sp>
        <p:nvSpPr>
          <p:cNvPr id="89091" name="Text Box 3"/>
          <p:cNvSpPr txBox="1">
            <a:spLocks noChangeArrowheads="1"/>
          </p:cNvSpPr>
          <p:nvPr/>
        </p:nvSpPr>
        <p:spPr bwMode="auto">
          <a:xfrm>
            <a:off x="152400" y="765175"/>
            <a:ext cx="89916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0000"/>
              </a:lnSpc>
            </a:pPr>
            <a:r>
              <a:rPr lang="en-US" altLang="zh-CN" sz="3200" b="1">
                <a:solidFill>
                  <a:schemeClr val="tx2"/>
                </a:solidFill>
                <a:ea typeface="楷体_GB2312" pitchFamily="49" charset="-122"/>
              </a:rPr>
              <a:t>1. </a:t>
            </a:r>
            <a:r>
              <a:rPr lang="zh-CN" altLang="en-US" sz="3200" b="1">
                <a:solidFill>
                  <a:schemeClr val="tx2"/>
                </a:solidFill>
                <a:ea typeface="楷体_GB2312" pitchFamily="49" charset="-122"/>
              </a:rPr>
              <a:t>筛选算法：最多从第</a:t>
            </a:r>
            <a:r>
              <a:rPr lang="en-US" altLang="zh-CN" sz="3200" b="1">
                <a:solidFill>
                  <a:schemeClr val="tx2"/>
                </a:solidFill>
                <a:ea typeface="楷体_GB2312" pitchFamily="49" charset="-122"/>
              </a:rPr>
              <a:t>1</a:t>
            </a:r>
            <a:r>
              <a:rPr lang="zh-CN" altLang="en-US" sz="3200" b="1">
                <a:solidFill>
                  <a:schemeClr val="tx2"/>
                </a:solidFill>
                <a:ea typeface="楷体_GB2312" pitchFamily="49" charset="-122"/>
              </a:rPr>
              <a:t>层筛到最底层，即二叉树深度</a:t>
            </a:r>
            <a:r>
              <a:rPr lang="zh-CN" altLang="en-US" sz="3200" b="1">
                <a:solidFill>
                  <a:schemeClr val="tx2"/>
                </a:solidFill>
                <a:ea typeface="楷体_GB2312" pitchFamily="49" charset="-122"/>
                <a:sym typeface="Symbol" pitchFamily="18" charset="2"/>
              </a:rPr>
              <a:t></a:t>
            </a:r>
            <a:r>
              <a:rPr lang="en-US" altLang="zh-CN" sz="3200" b="1">
                <a:solidFill>
                  <a:schemeClr val="tx2"/>
                </a:solidFill>
                <a:ea typeface="楷体_GB2312" pitchFamily="49" charset="-122"/>
              </a:rPr>
              <a:t>log</a:t>
            </a:r>
            <a:r>
              <a:rPr lang="en-US" altLang="zh-CN" sz="3200" b="1" baseline="-25000">
                <a:solidFill>
                  <a:schemeClr val="tx2"/>
                </a:solidFill>
                <a:ea typeface="楷体_GB2312" pitchFamily="49" charset="-122"/>
              </a:rPr>
              <a:t>2</a:t>
            </a:r>
            <a:r>
              <a:rPr lang="en-US" altLang="zh-CN" sz="3200" b="1" i="1">
                <a:solidFill>
                  <a:schemeClr val="tx2"/>
                </a:solidFill>
                <a:ea typeface="楷体_GB2312" pitchFamily="49" charset="-122"/>
              </a:rPr>
              <a:t>n</a:t>
            </a:r>
            <a:r>
              <a:rPr lang="en-US" altLang="zh-CN" sz="3200" b="1">
                <a:solidFill>
                  <a:schemeClr val="tx2"/>
                </a:solidFill>
                <a:ea typeface="楷体_GB2312" pitchFamily="49" charset="-122"/>
                <a:sym typeface="Symbol" pitchFamily="18" charset="2"/>
              </a:rPr>
              <a:t></a:t>
            </a:r>
            <a:r>
              <a:rPr lang="en-US" altLang="zh-CN" sz="3200" b="1">
                <a:solidFill>
                  <a:schemeClr val="tx2"/>
                </a:solidFill>
                <a:ea typeface="楷体_GB2312" pitchFamily="49" charset="-122"/>
              </a:rPr>
              <a:t>+1</a:t>
            </a:r>
          </a:p>
        </p:txBody>
      </p:sp>
      <p:sp>
        <p:nvSpPr>
          <p:cNvPr id="89092" name="Text Box 4"/>
          <p:cNvSpPr txBox="1">
            <a:spLocks noChangeArrowheads="1"/>
          </p:cNvSpPr>
          <p:nvPr/>
        </p:nvSpPr>
        <p:spPr bwMode="auto">
          <a:xfrm>
            <a:off x="107950" y="2060575"/>
            <a:ext cx="684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en-US" altLang="zh-CN" sz="3200" b="1">
                <a:solidFill>
                  <a:schemeClr val="tx2"/>
                </a:solidFill>
                <a:ea typeface="楷体_GB2312" pitchFamily="49" charset="-122"/>
              </a:rPr>
              <a:t>2. </a:t>
            </a:r>
            <a:r>
              <a:rPr lang="zh-CN" altLang="en-US" sz="3200" b="1">
                <a:solidFill>
                  <a:schemeClr val="tx2"/>
                </a:solidFill>
                <a:ea typeface="楷体_GB2312" pitchFamily="49" charset="-122"/>
              </a:rPr>
              <a:t>初始建队：调用筛选算法</a:t>
            </a:r>
            <a:r>
              <a:rPr lang="zh-CN" altLang="en-US" sz="3200" b="1">
                <a:solidFill>
                  <a:schemeClr val="tx2"/>
                </a:solidFill>
                <a:ea typeface="楷体_GB2312" pitchFamily="49" charset="-122"/>
                <a:sym typeface="Symbol" pitchFamily="18" charset="2"/>
              </a:rPr>
              <a:t></a:t>
            </a:r>
            <a:r>
              <a:rPr lang="en-US" altLang="zh-CN" sz="3200" b="1">
                <a:solidFill>
                  <a:schemeClr val="tx2"/>
                </a:solidFill>
                <a:ea typeface="楷体_GB2312" pitchFamily="49" charset="-122"/>
              </a:rPr>
              <a:t>n/2</a:t>
            </a:r>
            <a:r>
              <a:rPr lang="en-US" altLang="zh-CN" sz="3200" b="1">
                <a:solidFill>
                  <a:schemeClr val="tx2"/>
                </a:solidFill>
                <a:ea typeface="楷体_GB2312" pitchFamily="49" charset="-122"/>
                <a:sym typeface="Symbol" pitchFamily="18" charset="2"/>
              </a:rPr>
              <a:t></a:t>
            </a:r>
            <a:r>
              <a:rPr lang="zh-CN" altLang="en-US" sz="3200" b="1">
                <a:solidFill>
                  <a:schemeClr val="tx2"/>
                </a:solidFill>
                <a:ea typeface="楷体_GB2312" pitchFamily="49" charset="-122"/>
              </a:rPr>
              <a:t>次</a:t>
            </a:r>
          </a:p>
        </p:txBody>
      </p:sp>
      <p:sp>
        <p:nvSpPr>
          <p:cNvPr id="89093" name="Text Box 5"/>
          <p:cNvSpPr txBox="1">
            <a:spLocks noChangeArrowheads="1"/>
          </p:cNvSpPr>
          <p:nvPr/>
        </p:nvSpPr>
        <p:spPr bwMode="auto">
          <a:xfrm>
            <a:off x="120650" y="2924175"/>
            <a:ext cx="61801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en-US" altLang="zh-CN" sz="3200" b="1">
                <a:solidFill>
                  <a:schemeClr val="tx2"/>
                </a:solidFill>
                <a:ea typeface="楷体_GB2312" pitchFamily="49" charset="-122"/>
              </a:rPr>
              <a:t>3. </a:t>
            </a:r>
            <a:r>
              <a:rPr lang="zh-CN" altLang="en-US" sz="3200" b="1">
                <a:solidFill>
                  <a:schemeClr val="tx2"/>
                </a:solidFill>
                <a:ea typeface="楷体_GB2312" pitchFamily="49" charset="-122"/>
              </a:rPr>
              <a:t>重建堆：调用筛选算法</a:t>
            </a:r>
            <a:r>
              <a:rPr lang="en-US" altLang="zh-CN" sz="3200" b="1">
                <a:solidFill>
                  <a:schemeClr val="tx2"/>
                </a:solidFill>
                <a:ea typeface="楷体_GB2312" pitchFamily="49" charset="-122"/>
              </a:rPr>
              <a:t>n-1</a:t>
            </a:r>
            <a:r>
              <a:rPr lang="zh-CN" altLang="en-US" sz="3200" b="1">
                <a:solidFill>
                  <a:schemeClr val="tx2"/>
                </a:solidFill>
                <a:ea typeface="楷体_GB2312" pitchFamily="49" charset="-122"/>
              </a:rPr>
              <a:t>次</a:t>
            </a:r>
          </a:p>
        </p:txBody>
      </p:sp>
      <p:sp>
        <p:nvSpPr>
          <p:cNvPr id="89094" name="Text Box 7"/>
          <p:cNvSpPr txBox="1">
            <a:spLocks noChangeArrowheads="1"/>
          </p:cNvSpPr>
          <p:nvPr/>
        </p:nvSpPr>
        <p:spPr bwMode="auto">
          <a:xfrm>
            <a:off x="179388" y="3716338"/>
            <a:ext cx="7848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chemeClr val="tx2"/>
                </a:solidFill>
                <a:ea typeface="楷体_GB2312" pitchFamily="49" charset="-122"/>
              </a:rPr>
              <a:t>因此，最坏情况下，堆排序的时间复杂度为</a:t>
            </a:r>
            <a:r>
              <a:rPr lang="en-US" altLang="zh-CN" sz="3200" b="1">
                <a:solidFill>
                  <a:schemeClr val="tx2"/>
                </a:solidFill>
                <a:ea typeface="楷体_GB2312" pitchFamily="49" charset="-122"/>
              </a:rPr>
              <a:t>O(</a:t>
            </a:r>
            <a:r>
              <a:rPr lang="en-US" altLang="zh-CN" sz="3200" b="1" i="1">
                <a:solidFill>
                  <a:schemeClr val="tx2"/>
                </a:solidFill>
                <a:ea typeface="楷体_GB2312" pitchFamily="49" charset="-122"/>
              </a:rPr>
              <a:t>n</a:t>
            </a:r>
            <a:r>
              <a:rPr lang="en-US" altLang="zh-CN" sz="3200" b="1">
                <a:solidFill>
                  <a:schemeClr val="tx2"/>
                </a:solidFill>
                <a:ea typeface="楷体_GB2312" pitchFamily="49" charset="-122"/>
              </a:rPr>
              <a:t>log</a:t>
            </a:r>
            <a:r>
              <a:rPr lang="en-US" altLang="zh-CN" sz="3200" b="1" baseline="-25000">
                <a:solidFill>
                  <a:schemeClr val="tx2"/>
                </a:solidFill>
                <a:ea typeface="楷体_GB2312" pitchFamily="49" charset="-122"/>
              </a:rPr>
              <a:t>2</a:t>
            </a:r>
            <a:r>
              <a:rPr lang="en-US" altLang="zh-CN" sz="3200" b="1" i="1">
                <a:solidFill>
                  <a:schemeClr val="tx2"/>
                </a:solidFill>
                <a:ea typeface="楷体_GB2312" pitchFamily="49" charset="-122"/>
              </a:rPr>
              <a:t>n</a:t>
            </a:r>
            <a:r>
              <a:rPr lang="en-US" altLang="zh-CN" sz="3200" b="1">
                <a:solidFill>
                  <a:schemeClr val="tx2"/>
                </a:solidFill>
                <a:ea typeface="楷体_GB2312" pitchFamily="49" charset="-122"/>
              </a:rPr>
              <a:t>)</a:t>
            </a:r>
          </a:p>
        </p:txBody>
      </p:sp>
      <p:sp>
        <p:nvSpPr>
          <p:cNvPr id="89095" name="Text Box 13"/>
          <p:cNvSpPr txBox="1">
            <a:spLocks noChangeArrowheads="1"/>
          </p:cNvSpPr>
          <p:nvPr/>
        </p:nvSpPr>
        <p:spPr bwMode="auto">
          <a:xfrm>
            <a:off x="179388" y="4868863"/>
            <a:ext cx="62642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0000"/>
              </a:lnSpc>
            </a:pPr>
            <a:r>
              <a:rPr lang="en-US" altLang="zh-CN" sz="3200" b="1">
                <a:solidFill>
                  <a:schemeClr val="tx2"/>
                </a:solidFill>
                <a:ea typeface="楷体_GB2312" pitchFamily="49" charset="-122"/>
              </a:rPr>
              <a:t>4. </a:t>
            </a:r>
            <a:r>
              <a:rPr lang="zh-CN" altLang="en-US" sz="3200" b="1">
                <a:solidFill>
                  <a:schemeClr val="tx2"/>
                </a:solidFill>
                <a:ea typeface="楷体_GB2312" pitchFamily="49" charset="-122"/>
              </a:rPr>
              <a:t>记录数量较少时，不建议使用</a:t>
            </a:r>
          </a:p>
        </p:txBody>
      </p:sp>
      <p:sp>
        <p:nvSpPr>
          <p:cNvPr id="89096" name="Text Box 14"/>
          <p:cNvSpPr txBox="1">
            <a:spLocks noChangeArrowheads="1"/>
          </p:cNvSpPr>
          <p:nvPr/>
        </p:nvSpPr>
        <p:spPr bwMode="auto">
          <a:xfrm>
            <a:off x="179388" y="5589588"/>
            <a:ext cx="77057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0000"/>
              </a:lnSpc>
            </a:pPr>
            <a:r>
              <a:rPr lang="en-US" altLang="zh-CN" sz="3200" b="1">
                <a:solidFill>
                  <a:schemeClr val="tx2"/>
                </a:solidFill>
                <a:ea typeface="楷体_GB2312" pitchFamily="49" charset="-122"/>
              </a:rPr>
              <a:t>5. </a:t>
            </a:r>
            <a:r>
              <a:rPr lang="zh-CN" altLang="en-US" sz="3200" b="1">
                <a:solidFill>
                  <a:schemeClr val="tx2"/>
                </a:solidFill>
                <a:ea typeface="楷体_GB2312" pitchFamily="49" charset="-122"/>
              </a:rPr>
              <a:t>堆排序是一种不稳定的排序方法</a:t>
            </a:r>
          </a:p>
        </p:txBody>
      </p:sp>
    </p:spTree>
  </p:cSld>
  <p:clrMapOvr>
    <a:masterClrMapping/>
  </p:clrMapOvr>
  <p:transition>
    <p:pull dir="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6" name="Text Box 4"/>
          <p:cNvSpPr txBox="1">
            <a:spLocks noChangeArrowheads="1"/>
          </p:cNvSpPr>
          <p:nvPr/>
        </p:nvSpPr>
        <p:spPr bwMode="auto">
          <a:xfrm>
            <a:off x="533400" y="2362200"/>
            <a:ext cx="80168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　在内部排序中，通常采用的是</a:t>
            </a:r>
            <a:r>
              <a:rPr lang="en-US" altLang="zh-CN" sz="3200" b="1">
                <a:solidFill>
                  <a:srgbClr val="008080"/>
                </a:solidFill>
                <a:ea typeface="楷体_GB2312" pitchFamily="49" charset="-122"/>
              </a:rPr>
              <a:t>2-</a:t>
            </a:r>
            <a:r>
              <a:rPr lang="zh-CN" altLang="en-US" sz="3200" b="1">
                <a:solidFill>
                  <a:srgbClr val="008080"/>
                </a:solidFill>
                <a:ea typeface="楷体_GB2312" pitchFamily="49" charset="-122"/>
              </a:rPr>
              <a:t>路归并</a:t>
            </a:r>
            <a:r>
              <a:rPr lang="zh-CN" altLang="en-US" sz="3200" b="1">
                <a:ea typeface="楷体_GB2312" pitchFamily="49" charset="-122"/>
              </a:rPr>
              <a:t>排序。即：</a:t>
            </a:r>
            <a:r>
              <a:rPr lang="zh-CN" altLang="en-US" sz="3200" b="1">
                <a:solidFill>
                  <a:srgbClr val="000080"/>
                </a:solidFill>
                <a:ea typeface="楷体_GB2312" pitchFamily="49" charset="-122"/>
              </a:rPr>
              <a:t>将两个位置相邻的有序子序列</a:t>
            </a:r>
          </a:p>
        </p:txBody>
      </p:sp>
      <p:sp>
        <p:nvSpPr>
          <p:cNvPr id="49162" name="Text Box 10"/>
          <p:cNvSpPr txBox="1">
            <a:spLocks noChangeArrowheads="1"/>
          </p:cNvSpPr>
          <p:nvPr/>
        </p:nvSpPr>
        <p:spPr bwMode="auto">
          <a:xfrm>
            <a:off x="533400" y="4433888"/>
            <a:ext cx="6130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000080"/>
                </a:solidFill>
                <a:ea typeface="楷体_GB2312" pitchFamily="49" charset="-122"/>
              </a:rPr>
              <a:t>归并为一个有序序列。</a:t>
            </a:r>
          </a:p>
        </p:txBody>
      </p:sp>
      <p:sp>
        <p:nvSpPr>
          <p:cNvPr id="49163" name="Rectangle 11"/>
          <p:cNvSpPr>
            <a:spLocks noChangeArrowheads="1"/>
          </p:cNvSpPr>
          <p:nvPr/>
        </p:nvSpPr>
        <p:spPr bwMode="auto">
          <a:xfrm>
            <a:off x="762000" y="5267325"/>
            <a:ext cx="7620000" cy="6096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600" b="1"/>
              <a:t>有 序 序 列 </a:t>
            </a:r>
            <a:r>
              <a:rPr lang="en-US" altLang="zh-CN" sz="3600" b="1"/>
              <a:t>R[</a:t>
            </a:r>
            <a:r>
              <a:rPr lang="en-US" altLang="zh-CN" sz="3600" b="1" i="1"/>
              <a:t>l</a:t>
            </a:r>
            <a:r>
              <a:rPr lang="en-US" altLang="zh-CN" sz="3600" b="1"/>
              <a:t>..</a:t>
            </a:r>
            <a:r>
              <a:rPr lang="en-US" altLang="zh-CN" sz="3600" b="1" i="1"/>
              <a:t>n</a:t>
            </a:r>
            <a:r>
              <a:rPr lang="en-US" altLang="zh-CN" sz="3600" b="1"/>
              <a:t>]</a:t>
            </a:r>
            <a:endParaRPr lang="en-US" altLang="zh-CN" sz="3600"/>
          </a:p>
        </p:txBody>
      </p:sp>
      <p:sp>
        <p:nvSpPr>
          <p:cNvPr id="49167" name="Text Box 15"/>
          <p:cNvSpPr txBox="1">
            <a:spLocks noChangeArrowheads="1"/>
          </p:cNvSpPr>
          <p:nvPr/>
        </p:nvSpPr>
        <p:spPr bwMode="auto">
          <a:xfrm>
            <a:off x="762000" y="3768725"/>
            <a:ext cx="3810000" cy="592138"/>
          </a:xfrm>
          <a:prstGeom prst="rect">
            <a:avLst/>
          </a:prstGeom>
          <a:solidFill>
            <a:srgbClr val="FF9900">
              <a:alpha val="50195"/>
            </a:srgbClr>
          </a:solidFill>
          <a:ln w="127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t>有序子序列 </a:t>
            </a:r>
            <a:r>
              <a:rPr lang="en-US" altLang="zh-CN" sz="3200" b="1"/>
              <a:t>R[</a:t>
            </a:r>
            <a:r>
              <a:rPr lang="en-US" altLang="zh-CN" sz="3200" b="1" i="1"/>
              <a:t>l</a:t>
            </a:r>
            <a:r>
              <a:rPr lang="en-US" altLang="zh-CN" sz="3200" b="1"/>
              <a:t>..</a:t>
            </a:r>
            <a:r>
              <a:rPr lang="en-US" altLang="zh-CN" sz="3200" b="1" i="1"/>
              <a:t>m</a:t>
            </a:r>
            <a:r>
              <a:rPr lang="en-US" altLang="zh-CN" sz="3200" b="1"/>
              <a:t>]</a:t>
            </a:r>
          </a:p>
        </p:txBody>
      </p:sp>
      <p:sp>
        <p:nvSpPr>
          <p:cNvPr id="49168" name="Rectangle 16"/>
          <p:cNvSpPr>
            <a:spLocks noChangeArrowheads="1"/>
          </p:cNvSpPr>
          <p:nvPr/>
        </p:nvSpPr>
        <p:spPr bwMode="auto">
          <a:xfrm>
            <a:off x="4572000" y="3768725"/>
            <a:ext cx="4032250" cy="596900"/>
          </a:xfrm>
          <a:prstGeom prst="rect">
            <a:avLst/>
          </a:prstGeom>
          <a:solidFill>
            <a:srgbClr val="FF6600">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a:t>有序子序列 </a:t>
            </a:r>
            <a:r>
              <a:rPr lang="en-US" altLang="zh-CN" sz="3200" b="1"/>
              <a:t>R[</a:t>
            </a:r>
            <a:r>
              <a:rPr lang="en-US" altLang="zh-CN" sz="3200" b="1" i="1"/>
              <a:t>m</a:t>
            </a:r>
            <a:r>
              <a:rPr lang="en-US" altLang="zh-CN" sz="3200" b="1"/>
              <a:t>+1..</a:t>
            </a:r>
            <a:r>
              <a:rPr lang="en-US" altLang="zh-CN" sz="3200" b="1" i="1"/>
              <a:t>n</a:t>
            </a:r>
            <a:r>
              <a:rPr lang="en-US" altLang="zh-CN" sz="3200" b="1"/>
              <a:t>]</a:t>
            </a:r>
          </a:p>
        </p:txBody>
      </p:sp>
      <p:sp>
        <p:nvSpPr>
          <p:cNvPr id="49169" name="Text Box 17"/>
          <p:cNvSpPr txBox="1">
            <a:spLocks noChangeArrowheads="1"/>
          </p:cNvSpPr>
          <p:nvPr/>
        </p:nvSpPr>
        <p:spPr bwMode="auto">
          <a:xfrm>
            <a:off x="517525" y="6089650"/>
            <a:ext cx="8086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000080"/>
                </a:solidFill>
                <a:ea typeface="楷体_GB2312" pitchFamily="49" charset="-122"/>
              </a:rPr>
              <a:t>这个操作对顺序表而言，是轻而易举的。</a:t>
            </a:r>
          </a:p>
        </p:txBody>
      </p:sp>
      <p:sp>
        <p:nvSpPr>
          <p:cNvPr id="90120" name="Text Box 18"/>
          <p:cNvSpPr txBox="1">
            <a:spLocks noChangeArrowheads="1"/>
          </p:cNvSpPr>
          <p:nvPr/>
        </p:nvSpPr>
        <p:spPr bwMode="auto">
          <a:xfrm>
            <a:off x="2627313" y="138113"/>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chemeClr val="tx2"/>
                </a:solidFill>
                <a:ea typeface="楷体_GB2312" pitchFamily="49" charset="-122"/>
              </a:rPr>
              <a:t>10.5   </a:t>
            </a:r>
            <a:r>
              <a:rPr lang="zh-CN" altLang="en-US" sz="3600" b="1">
                <a:solidFill>
                  <a:schemeClr val="tx2"/>
                </a:solidFill>
                <a:ea typeface="楷体_GB2312" pitchFamily="49" charset="-122"/>
              </a:rPr>
              <a:t>归 并 排 序</a:t>
            </a:r>
          </a:p>
        </p:txBody>
      </p:sp>
      <p:sp>
        <p:nvSpPr>
          <p:cNvPr id="90121" name="Text Box 19"/>
          <p:cNvSpPr txBox="1">
            <a:spLocks noChangeArrowheads="1"/>
          </p:cNvSpPr>
          <p:nvPr/>
        </p:nvSpPr>
        <p:spPr bwMode="auto">
          <a:xfrm>
            <a:off x="323850" y="692150"/>
            <a:ext cx="8424863"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基本思想：</a:t>
            </a:r>
            <a:endParaRPr lang="zh-CN" altLang="en-US" sz="3200">
              <a:ea typeface="楷体_GB2312" pitchFamily="49" charset="-122"/>
            </a:endParaRPr>
          </a:p>
          <a:p>
            <a:pPr eaLnBrk="1" hangingPunct="1"/>
            <a:r>
              <a:rPr lang="zh-CN" altLang="en-US" sz="3200">
                <a:ea typeface="楷体_GB2312" pitchFamily="49" charset="-122"/>
              </a:rPr>
              <a:t>     将两个或两个以上的有序子序列 “归并” 为一个有序序列。</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strips(downRight)">
                                      <p:cBhvr>
                                        <p:cTn id="7" dur="500"/>
                                        <p:tgtEl>
                                          <p:spTgt spid="49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67"/>
                                        </p:tgtEl>
                                        <p:attrNameLst>
                                          <p:attrName>style.visibility</p:attrName>
                                        </p:attrNameLst>
                                      </p:cBhvr>
                                      <p:to>
                                        <p:strVal val="visible"/>
                                      </p:to>
                                    </p:set>
                                    <p:animEffect transition="in" filter="wipe(left)">
                                      <p:cBhvr>
                                        <p:cTn id="12" dur="500"/>
                                        <p:tgtEl>
                                          <p:spTgt spid="49167"/>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9168"/>
                                        </p:tgtEl>
                                        <p:attrNameLst>
                                          <p:attrName>style.visibility</p:attrName>
                                        </p:attrNameLst>
                                      </p:cBhvr>
                                      <p:to>
                                        <p:strVal val="visible"/>
                                      </p:to>
                                    </p:set>
                                    <p:animEffect transition="in" filter="wipe(left)">
                                      <p:cBhvr>
                                        <p:cTn id="16" dur="500"/>
                                        <p:tgtEl>
                                          <p:spTgt spid="4916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9162"/>
                                        </p:tgtEl>
                                        <p:attrNameLst>
                                          <p:attrName>style.visibility</p:attrName>
                                        </p:attrNameLst>
                                      </p:cBhvr>
                                      <p:to>
                                        <p:strVal val="visible"/>
                                      </p:to>
                                    </p:set>
                                    <p:animEffect transition="in" filter="wipe(left)">
                                      <p:cBhvr>
                                        <p:cTn id="21" dur="500"/>
                                        <p:tgtEl>
                                          <p:spTgt spid="49162"/>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49163"/>
                                        </p:tgtEl>
                                        <p:attrNameLst>
                                          <p:attrName>style.visibility</p:attrName>
                                        </p:attrNameLst>
                                      </p:cBhvr>
                                      <p:to>
                                        <p:strVal val="visible"/>
                                      </p:to>
                                    </p:set>
                                    <p:animEffect transition="in" filter="wipe(left)">
                                      <p:cBhvr>
                                        <p:cTn id="25" dur="500"/>
                                        <p:tgtEl>
                                          <p:spTgt spid="4916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9169"/>
                                        </p:tgtEl>
                                        <p:attrNameLst>
                                          <p:attrName>style.visibility</p:attrName>
                                        </p:attrNameLst>
                                      </p:cBhvr>
                                      <p:to>
                                        <p:strVal val="visible"/>
                                      </p:to>
                                    </p:set>
                                    <p:animEffect transition="in" filter="wipe(left)">
                                      <p:cBhvr>
                                        <p:cTn id="30" dur="500"/>
                                        <p:tgtEl>
                                          <p:spTgt spid="49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utoUpdateAnimBg="0"/>
      <p:bldP spid="49162" grpId="0" autoUpdateAnimBg="0"/>
      <p:bldP spid="49163" grpId="0" animBg="1" autoUpdateAnimBg="0"/>
      <p:bldP spid="49167" grpId="0" animBg="1" autoUpdateAnimBg="0"/>
      <p:bldP spid="49168" grpId="0" animBg="1" autoUpdateAnimBg="0"/>
      <p:bldP spid="49169"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4"/>
          <p:cNvSpPr txBox="1">
            <a:spLocks noChangeArrowheads="1"/>
          </p:cNvSpPr>
          <p:nvPr/>
        </p:nvSpPr>
        <p:spPr bwMode="auto">
          <a:xfrm>
            <a:off x="250825" y="260350"/>
            <a:ext cx="1408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zh-CN" sz="3200" b="1">
                <a:solidFill>
                  <a:schemeClr val="accent2"/>
                </a:solidFill>
                <a:ea typeface="楷体_GB2312" pitchFamily="49" charset="-122"/>
              </a:rPr>
              <a:t>例如：</a:t>
            </a:r>
            <a:endParaRPr lang="zh-CN" altLang="en-US" sz="3200">
              <a:ea typeface="楷体_GB2312" pitchFamily="49" charset="-122"/>
            </a:endParaRPr>
          </a:p>
        </p:txBody>
      </p:sp>
      <p:sp>
        <p:nvSpPr>
          <p:cNvPr id="174085" name="Text Box 5"/>
          <p:cNvSpPr txBox="1">
            <a:spLocks noChangeArrowheads="1"/>
          </p:cNvSpPr>
          <p:nvPr/>
        </p:nvSpPr>
        <p:spPr bwMode="auto">
          <a:xfrm>
            <a:off x="1092200" y="1054100"/>
            <a:ext cx="5327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chemeClr val="bg2"/>
                </a:solidFill>
              </a:rPr>
              <a:t>52,   23,   80,    36,   68,   14</a:t>
            </a:r>
            <a:endParaRPr lang="en-US" altLang="zh-CN" sz="3600">
              <a:solidFill>
                <a:schemeClr val="bg2"/>
              </a:solidFill>
            </a:endParaRPr>
          </a:p>
        </p:txBody>
      </p:sp>
      <p:sp>
        <p:nvSpPr>
          <p:cNvPr id="174088" name="Text Box 8"/>
          <p:cNvSpPr txBox="1">
            <a:spLocks noChangeArrowheads="1"/>
          </p:cNvSpPr>
          <p:nvPr/>
        </p:nvSpPr>
        <p:spPr bwMode="auto">
          <a:xfrm>
            <a:off x="842963" y="1708150"/>
            <a:ext cx="114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008080"/>
                </a:solidFill>
              </a:rPr>
              <a:t>[ 52]</a:t>
            </a:r>
            <a:endParaRPr lang="en-US" altLang="zh-CN" b="1">
              <a:solidFill>
                <a:srgbClr val="008080"/>
              </a:solidFill>
            </a:endParaRPr>
          </a:p>
        </p:txBody>
      </p:sp>
      <p:sp>
        <p:nvSpPr>
          <p:cNvPr id="174089" name="Text Box 9"/>
          <p:cNvSpPr txBox="1">
            <a:spLocks noChangeArrowheads="1"/>
          </p:cNvSpPr>
          <p:nvPr/>
        </p:nvSpPr>
        <p:spPr bwMode="auto">
          <a:xfrm>
            <a:off x="842963" y="2714625"/>
            <a:ext cx="1860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0000FF"/>
                </a:solidFill>
              </a:rPr>
              <a:t>[ 23,  52]</a:t>
            </a:r>
            <a:endParaRPr lang="en-US" altLang="zh-CN" sz="4000" b="1"/>
          </a:p>
        </p:txBody>
      </p:sp>
      <p:sp>
        <p:nvSpPr>
          <p:cNvPr id="174090" name="Text Box 10"/>
          <p:cNvSpPr txBox="1">
            <a:spLocks noChangeArrowheads="1"/>
          </p:cNvSpPr>
          <p:nvPr/>
        </p:nvSpPr>
        <p:spPr bwMode="auto">
          <a:xfrm>
            <a:off x="1331913" y="4005263"/>
            <a:ext cx="31670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9900CC"/>
                </a:solidFill>
              </a:rPr>
              <a:t>[</a:t>
            </a:r>
            <a:r>
              <a:rPr lang="en-US" altLang="zh-CN" sz="3600" b="1"/>
              <a:t> </a:t>
            </a:r>
            <a:r>
              <a:rPr lang="en-US" altLang="zh-CN" sz="3600" b="1">
                <a:solidFill>
                  <a:srgbClr val="9900CC"/>
                </a:solidFill>
              </a:rPr>
              <a:t>23, 36, 52,  80]</a:t>
            </a:r>
            <a:endParaRPr lang="en-US" altLang="zh-CN" b="1"/>
          </a:p>
        </p:txBody>
      </p:sp>
      <p:sp>
        <p:nvSpPr>
          <p:cNvPr id="174092" name="Text Box 12"/>
          <p:cNvSpPr txBox="1">
            <a:spLocks noChangeArrowheads="1"/>
          </p:cNvSpPr>
          <p:nvPr/>
        </p:nvSpPr>
        <p:spPr bwMode="auto">
          <a:xfrm>
            <a:off x="3779838" y="1724025"/>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008080"/>
                </a:solidFill>
              </a:rPr>
              <a:t>[36]</a:t>
            </a:r>
            <a:endParaRPr lang="en-US" altLang="zh-CN" sz="4000" b="1">
              <a:solidFill>
                <a:srgbClr val="008080"/>
              </a:solidFill>
            </a:endParaRPr>
          </a:p>
        </p:txBody>
      </p:sp>
      <p:sp>
        <p:nvSpPr>
          <p:cNvPr id="174093" name="Text Box 13"/>
          <p:cNvSpPr txBox="1">
            <a:spLocks noChangeArrowheads="1"/>
          </p:cNvSpPr>
          <p:nvPr/>
        </p:nvSpPr>
        <p:spPr bwMode="auto">
          <a:xfrm>
            <a:off x="5003800" y="2708275"/>
            <a:ext cx="1746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0000FF"/>
                </a:solidFill>
              </a:rPr>
              <a:t>[14,  68]</a:t>
            </a:r>
            <a:endParaRPr lang="en-US" altLang="zh-CN" sz="4000" b="1"/>
          </a:p>
        </p:txBody>
      </p:sp>
      <p:sp>
        <p:nvSpPr>
          <p:cNvPr id="174095" name="Text Box 15"/>
          <p:cNvSpPr txBox="1">
            <a:spLocks noChangeArrowheads="1"/>
          </p:cNvSpPr>
          <p:nvPr/>
        </p:nvSpPr>
        <p:spPr bwMode="auto">
          <a:xfrm>
            <a:off x="1258888" y="5235575"/>
            <a:ext cx="5746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CC6600"/>
                </a:solidFill>
              </a:rPr>
              <a:t>[ 14,   23,   36,   52,   68,   80 ]</a:t>
            </a:r>
            <a:endParaRPr lang="en-US" altLang="zh-CN" b="1">
              <a:solidFill>
                <a:srgbClr val="CC6600"/>
              </a:solidFill>
            </a:endParaRPr>
          </a:p>
        </p:txBody>
      </p:sp>
      <p:sp>
        <p:nvSpPr>
          <p:cNvPr id="174096" name="Text Box 16"/>
          <p:cNvSpPr txBox="1">
            <a:spLocks noChangeArrowheads="1"/>
          </p:cNvSpPr>
          <p:nvPr/>
        </p:nvSpPr>
        <p:spPr bwMode="auto">
          <a:xfrm>
            <a:off x="1833563" y="1724025"/>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008080"/>
                </a:solidFill>
              </a:rPr>
              <a:t>[23]</a:t>
            </a:r>
          </a:p>
        </p:txBody>
      </p:sp>
      <p:sp>
        <p:nvSpPr>
          <p:cNvPr id="174097" name="Line 17"/>
          <p:cNvSpPr>
            <a:spLocks noChangeShapeType="1"/>
          </p:cNvSpPr>
          <p:nvPr/>
        </p:nvSpPr>
        <p:spPr bwMode="auto">
          <a:xfrm>
            <a:off x="1376363" y="2333625"/>
            <a:ext cx="304800" cy="441325"/>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8" name="Line 18"/>
          <p:cNvSpPr>
            <a:spLocks noChangeShapeType="1"/>
          </p:cNvSpPr>
          <p:nvPr/>
        </p:nvSpPr>
        <p:spPr bwMode="auto">
          <a:xfrm flipH="1">
            <a:off x="1909763" y="2333625"/>
            <a:ext cx="304800" cy="441325"/>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1" name="Line 21"/>
          <p:cNvSpPr>
            <a:spLocks noChangeShapeType="1"/>
          </p:cNvSpPr>
          <p:nvPr/>
        </p:nvSpPr>
        <p:spPr bwMode="auto">
          <a:xfrm>
            <a:off x="5389563" y="2333625"/>
            <a:ext cx="304800" cy="441325"/>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2" name="Line 22"/>
          <p:cNvSpPr>
            <a:spLocks noChangeShapeType="1"/>
          </p:cNvSpPr>
          <p:nvPr/>
        </p:nvSpPr>
        <p:spPr bwMode="auto">
          <a:xfrm flipH="1">
            <a:off x="5922963" y="2333625"/>
            <a:ext cx="304800" cy="441325"/>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5" name="Line 25"/>
          <p:cNvSpPr>
            <a:spLocks noChangeShapeType="1"/>
          </p:cNvSpPr>
          <p:nvPr/>
        </p:nvSpPr>
        <p:spPr bwMode="auto">
          <a:xfrm>
            <a:off x="1692275" y="3355975"/>
            <a:ext cx="990600" cy="533400"/>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6" name="Line 26"/>
          <p:cNvSpPr>
            <a:spLocks noChangeShapeType="1"/>
          </p:cNvSpPr>
          <p:nvPr/>
        </p:nvSpPr>
        <p:spPr bwMode="auto">
          <a:xfrm flipH="1">
            <a:off x="3132138" y="3355975"/>
            <a:ext cx="1143000" cy="533400"/>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9" name="Rectangle 29"/>
          <p:cNvSpPr>
            <a:spLocks noChangeArrowheads="1"/>
          </p:cNvSpPr>
          <p:nvPr/>
        </p:nvSpPr>
        <p:spPr bwMode="auto">
          <a:xfrm>
            <a:off x="2671763" y="1708150"/>
            <a:ext cx="106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8080"/>
                </a:solidFill>
              </a:rPr>
              <a:t> [80]</a:t>
            </a:r>
          </a:p>
        </p:txBody>
      </p:sp>
      <p:sp>
        <p:nvSpPr>
          <p:cNvPr id="174114" name="Rectangle 34"/>
          <p:cNvSpPr>
            <a:spLocks noChangeArrowheads="1"/>
          </p:cNvSpPr>
          <p:nvPr/>
        </p:nvSpPr>
        <p:spPr bwMode="auto">
          <a:xfrm>
            <a:off x="5764213" y="1706563"/>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8080"/>
                </a:solidFill>
              </a:rPr>
              <a:t>[14]</a:t>
            </a:r>
          </a:p>
        </p:txBody>
      </p:sp>
      <p:sp>
        <p:nvSpPr>
          <p:cNvPr id="174117" name="Rectangle 37"/>
          <p:cNvSpPr>
            <a:spLocks noChangeArrowheads="1"/>
          </p:cNvSpPr>
          <p:nvPr/>
        </p:nvSpPr>
        <p:spPr bwMode="auto">
          <a:xfrm>
            <a:off x="4849813" y="1708150"/>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8080"/>
                </a:solidFill>
              </a:rPr>
              <a:t>[68]</a:t>
            </a:r>
          </a:p>
        </p:txBody>
      </p:sp>
      <p:sp>
        <p:nvSpPr>
          <p:cNvPr id="174118" name="Text Box 38"/>
          <p:cNvSpPr txBox="1">
            <a:spLocks noChangeArrowheads="1"/>
          </p:cNvSpPr>
          <p:nvPr/>
        </p:nvSpPr>
        <p:spPr bwMode="auto">
          <a:xfrm>
            <a:off x="2987675" y="2708275"/>
            <a:ext cx="1746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0000FF"/>
                </a:solidFill>
              </a:rPr>
              <a:t>[36,  80]</a:t>
            </a:r>
            <a:endParaRPr lang="en-US" altLang="zh-CN" sz="4000" b="1"/>
          </a:p>
        </p:txBody>
      </p:sp>
      <p:sp>
        <p:nvSpPr>
          <p:cNvPr id="174119" name="Line 39"/>
          <p:cNvSpPr>
            <a:spLocks noChangeShapeType="1"/>
          </p:cNvSpPr>
          <p:nvPr/>
        </p:nvSpPr>
        <p:spPr bwMode="auto">
          <a:xfrm>
            <a:off x="3419475" y="2420938"/>
            <a:ext cx="304800" cy="441325"/>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20" name="Line 40"/>
          <p:cNvSpPr>
            <a:spLocks noChangeShapeType="1"/>
          </p:cNvSpPr>
          <p:nvPr/>
        </p:nvSpPr>
        <p:spPr bwMode="auto">
          <a:xfrm flipH="1">
            <a:off x="3952875" y="2420938"/>
            <a:ext cx="304800" cy="441325"/>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21" name="Text Box 41"/>
          <p:cNvSpPr txBox="1">
            <a:spLocks noChangeArrowheads="1"/>
          </p:cNvSpPr>
          <p:nvPr/>
        </p:nvSpPr>
        <p:spPr bwMode="auto">
          <a:xfrm>
            <a:off x="5003800" y="4005263"/>
            <a:ext cx="1746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0000FF"/>
                </a:solidFill>
              </a:rPr>
              <a:t>[14,  68]</a:t>
            </a:r>
            <a:endParaRPr lang="en-US" altLang="zh-CN" sz="4000" b="1"/>
          </a:p>
        </p:txBody>
      </p:sp>
      <p:sp>
        <p:nvSpPr>
          <p:cNvPr id="174122" name="Line 42"/>
          <p:cNvSpPr>
            <a:spLocks noChangeShapeType="1"/>
          </p:cNvSpPr>
          <p:nvPr/>
        </p:nvSpPr>
        <p:spPr bwMode="auto">
          <a:xfrm flipH="1">
            <a:off x="5940425" y="3213100"/>
            <a:ext cx="0" cy="990600"/>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23" name="Line 43"/>
          <p:cNvSpPr>
            <a:spLocks noChangeShapeType="1"/>
          </p:cNvSpPr>
          <p:nvPr/>
        </p:nvSpPr>
        <p:spPr bwMode="auto">
          <a:xfrm>
            <a:off x="3141663" y="4581525"/>
            <a:ext cx="990600" cy="533400"/>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24" name="Line 44"/>
          <p:cNvSpPr>
            <a:spLocks noChangeShapeType="1"/>
          </p:cNvSpPr>
          <p:nvPr/>
        </p:nvSpPr>
        <p:spPr bwMode="auto">
          <a:xfrm flipH="1">
            <a:off x="4581525" y="4581525"/>
            <a:ext cx="1143000" cy="533400"/>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085"/>
                                        </p:tgtEl>
                                        <p:attrNameLst>
                                          <p:attrName>style.visibility</p:attrName>
                                        </p:attrNameLst>
                                      </p:cBhvr>
                                      <p:to>
                                        <p:strVal val="visible"/>
                                      </p:to>
                                    </p:set>
                                    <p:animEffect transition="in" filter="wipe(left)">
                                      <p:cBhvr>
                                        <p:cTn id="7" dur="500"/>
                                        <p:tgtEl>
                                          <p:spTgt spid="17408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4088"/>
                                        </p:tgtEl>
                                        <p:attrNameLst>
                                          <p:attrName>style.visibility</p:attrName>
                                        </p:attrNameLst>
                                      </p:cBhvr>
                                      <p:to>
                                        <p:strVal val="visible"/>
                                      </p:to>
                                    </p:set>
                                    <p:animEffect transition="in" filter="wipe(left)">
                                      <p:cBhvr>
                                        <p:cTn id="11" dur="500"/>
                                        <p:tgtEl>
                                          <p:spTgt spid="17408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4096"/>
                                        </p:tgtEl>
                                        <p:attrNameLst>
                                          <p:attrName>style.visibility</p:attrName>
                                        </p:attrNameLst>
                                      </p:cBhvr>
                                      <p:to>
                                        <p:strVal val="visible"/>
                                      </p:to>
                                    </p:set>
                                    <p:animEffect transition="in" filter="wipe(left)">
                                      <p:cBhvr>
                                        <p:cTn id="15" dur="500"/>
                                        <p:tgtEl>
                                          <p:spTgt spid="17409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4109"/>
                                        </p:tgtEl>
                                        <p:attrNameLst>
                                          <p:attrName>style.visibility</p:attrName>
                                        </p:attrNameLst>
                                      </p:cBhvr>
                                      <p:to>
                                        <p:strVal val="visible"/>
                                      </p:to>
                                    </p:set>
                                    <p:animEffect transition="in" filter="wipe(left)">
                                      <p:cBhvr>
                                        <p:cTn id="19" dur="500"/>
                                        <p:tgtEl>
                                          <p:spTgt spid="174109"/>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4092"/>
                                        </p:tgtEl>
                                        <p:attrNameLst>
                                          <p:attrName>style.visibility</p:attrName>
                                        </p:attrNameLst>
                                      </p:cBhvr>
                                      <p:to>
                                        <p:strVal val="visible"/>
                                      </p:to>
                                    </p:set>
                                    <p:animEffect transition="in" filter="wipe(left)">
                                      <p:cBhvr>
                                        <p:cTn id="23" dur="500"/>
                                        <p:tgtEl>
                                          <p:spTgt spid="174092"/>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74117"/>
                                        </p:tgtEl>
                                        <p:attrNameLst>
                                          <p:attrName>style.visibility</p:attrName>
                                        </p:attrNameLst>
                                      </p:cBhvr>
                                      <p:to>
                                        <p:strVal val="visible"/>
                                      </p:to>
                                    </p:set>
                                    <p:animEffect transition="in" filter="wipe(left)">
                                      <p:cBhvr>
                                        <p:cTn id="27" dur="500"/>
                                        <p:tgtEl>
                                          <p:spTgt spid="174117"/>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4114"/>
                                        </p:tgtEl>
                                        <p:attrNameLst>
                                          <p:attrName>style.visibility</p:attrName>
                                        </p:attrNameLst>
                                      </p:cBhvr>
                                      <p:to>
                                        <p:strVal val="visible"/>
                                      </p:to>
                                    </p:set>
                                    <p:animEffect transition="in" filter="wipe(left)">
                                      <p:cBhvr>
                                        <p:cTn id="31" dur="500"/>
                                        <p:tgtEl>
                                          <p:spTgt spid="1741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74097"/>
                                        </p:tgtEl>
                                        <p:attrNameLst>
                                          <p:attrName>style.visibility</p:attrName>
                                        </p:attrNameLst>
                                      </p:cBhvr>
                                      <p:to>
                                        <p:strVal val="visible"/>
                                      </p:to>
                                    </p:set>
                                    <p:animEffect transition="in" filter="wipe(up)">
                                      <p:cBhvr>
                                        <p:cTn id="36" dur="500"/>
                                        <p:tgtEl>
                                          <p:spTgt spid="17409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74098"/>
                                        </p:tgtEl>
                                        <p:attrNameLst>
                                          <p:attrName>style.visibility</p:attrName>
                                        </p:attrNameLst>
                                      </p:cBhvr>
                                      <p:to>
                                        <p:strVal val="visible"/>
                                      </p:to>
                                    </p:set>
                                    <p:animEffect transition="in" filter="wipe(up)">
                                      <p:cBhvr>
                                        <p:cTn id="41" dur="500"/>
                                        <p:tgtEl>
                                          <p:spTgt spid="1740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4089"/>
                                        </p:tgtEl>
                                        <p:attrNameLst>
                                          <p:attrName>style.visibility</p:attrName>
                                        </p:attrNameLst>
                                      </p:cBhvr>
                                      <p:to>
                                        <p:strVal val="visible"/>
                                      </p:to>
                                    </p:set>
                                    <p:animEffect transition="in" filter="wipe(left)">
                                      <p:cBhvr>
                                        <p:cTn id="46" dur="500"/>
                                        <p:tgtEl>
                                          <p:spTgt spid="17408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74119"/>
                                        </p:tgtEl>
                                        <p:attrNameLst>
                                          <p:attrName>style.visibility</p:attrName>
                                        </p:attrNameLst>
                                      </p:cBhvr>
                                      <p:to>
                                        <p:strVal val="visible"/>
                                      </p:to>
                                    </p:set>
                                    <p:animEffect transition="in" filter="wipe(up)">
                                      <p:cBhvr>
                                        <p:cTn id="51" dur="500"/>
                                        <p:tgtEl>
                                          <p:spTgt spid="174119"/>
                                        </p:tgtEl>
                                      </p:cBhvr>
                                    </p:animEffect>
                                  </p:childTnLst>
                                </p:cTn>
                              </p:par>
                            </p:childTnLst>
                          </p:cTn>
                        </p:par>
                        <p:par>
                          <p:cTn id="52" fill="hold" nodeType="afterGroup">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174120"/>
                                        </p:tgtEl>
                                        <p:attrNameLst>
                                          <p:attrName>style.visibility</p:attrName>
                                        </p:attrNameLst>
                                      </p:cBhvr>
                                      <p:to>
                                        <p:strVal val="visible"/>
                                      </p:to>
                                    </p:set>
                                    <p:animEffect transition="in" filter="wipe(up)">
                                      <p:cBhvr>
                                        <p:cTn id="55" dur="500"/>
                                        <p:tgtEl>
                                          <p:spTgt spid="17412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74118"/>
                                        </p:tgtEl>
                                        <p:attrNameLst>
                                          <p:attrName>style.visibility</p:attrName>
                                        </p:attrNameLst>
                                      </p:cBhvr>
                                      <p:to>
                                        <p:strVal val="visible"/>
                                      </p:to>
                                    </p:set>
                                    <p:animEffect transition="in" filter="wipe(left)">
                                      <p:cBhvr>
                                        <p:cTn id="60" dur="500"/>
                                        <p:tgtEl>
                                          <p:spTgt spid="17411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74101"/>
                                        </p:tgtEl>
                                        <p:attrNameLst>
                                          <p:attrName>style.visibility</p:attrName>
                                        </p:attrNameLst>
                                      </p:cBhvr>
                                      <p:to>
                                        <p:strVal val="visible"/>
                                      </p:to>
                                    </p:set>
                                    <p:animEffect transition="in" filter="wipe(up)">
                                      <p:cBhvr>
                                        <p:cTn id="65" dur="500"/>
                                        <p:tgtEl>
                                          <p:spTgt spid="174101"/>
                                        </p:tgtEl>
                                      </p:cBhvr>
                                    </p:animEffect>
                                  </p:childTnLst>
                                </p:cTn>
                              </p:par>
                            </p:childTnLst>
                          </p:cTn>
                        </p:par>
                        <p:par>
                          <p:cTn id="66" fill="hold" nodeType="afterGroup">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174102"/>
                                        </p:tgtEl>
                                        <p:attrNameLst>
                                          <p:attrName>style.visibility</p:attrName>
                                        </p:attrNameLst>
                                      </p:cBhvr>
                                      <p:to>
                                        <p:strVal val="visible"/>
                                      </p:to>
                                    </p:set>
                                    <p:animEffect transition="in" filter="wipe(up)">
                                      <p:cBhvr>
                                        <p:cTn id="69" dur="500"/>
                                        <p:tgtEl>
                                          <p:spTgt spid="174102"/>
                                        </p:tgtEl>
                                      </p:cBhvr>
                                    </p:animEffect>
                                  </p:childTnLst>
                                </p:cTn>
                              </p:par>
                            </p:childTnLst>
                          </p:cTn>
                        </p:par>
                        <p:par>
                          <p:cTn id="70" fill="hold" nodeType="afterGroup">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174093"/>
                                        </p:tgtEl>
                                        <p:attrNameLst>
                                          <p:attrName>style.visibility</p:attrName>
                                        </p:attrNameLst>
                                      </p:cBhvr>
                                      <p:to>
                                        <p:strVal val="visible"/>
                                      </p:to>
                                    </p:set>
                                    <p:animEffect transition="in" filter="wipe(left)">
                                      <p:cBhvr>
                                        <p:cTn id="73" dur="500"/>
                                        <p:tgtEl>
                                          <p:spTgt spid="17409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174105"/>
                                        </p:tgtEl>
                                        <p:attrNameLst>
                                          <p:attrName>style.visibility</p:attrName>
                                        </p:attrNameLst>
                                      </p:cBhvr>
                                      <p:to>
                                        <p:strVal val="visible"/>
                                      </p:to>
                                    </p:set>
                                    <p:animEffect transition="in" filter="wipe(up)">
                                      <p:cBhvr>
                                        <p:cTn id="78" dur="500"/>
                                        <p:tgtEl>
                                          <p:spTgt spid="174105"/>
                                        </p:tgtEl>
                                      </p:cBhvr>
                                    </p:animEffect>
                                  </p:childTnLst>
                                </p:cTn>
                              </p:par>
                            </p:childTnLst>
                          </p:cTn>
                        </p:par>
                        <p:par>
                          <p:cTn id="79" fill="hold" nodeType="afterGroup">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174106"/>
                                        </p:tgtEl>
                                        <p:attrNameLst>
                                          <p:attrName>style.visibility</p:attrName>
                                        </p:attrNameLst>
                                      </p:cBhvr>
                                      <p:to>
                                        <p:strVal val="visible"/>
                                      </p:to>
                                    </p:set>
                                    <p:animEffect transition="in" filter="wipe(up)">
                                      <p:cBhvr>
                                        <p:cTn id="82" dur="500"/>
                                        <p:tgtEl>
                                          <p:spTgt spid="174106"/>
                                        </p:tgtEl>
                                      </p:cBhvr>
                                    </p:animEffect>
                                  </p:childTnLst>
                                </p:cTn>
                              </p:par>
                            </p:childTnLst>
                          </p:cTn>
                        </p:par>
                        <p:par>
                          <p:cTn id="83" fill="hold" nodeType="afterGroup">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174090"/>
                                        </p:tgtEl>
                                        <p:attrNameLst>
                                          <p:attrName>style.visibility</p:attrName>
                                        </p:attrNameLst>
                                      </p:cBhvr>
                                      <p:to>
                                        <p:strVal val="visible"/>
                                      </p:to>
                                    </p:set>
                                    <p:animEffect transition="in" filter="wipe(left)">
                                      <p:cBhvr>
                                        <p:cTn id="86" dur="500"/>
                                        <p:tgtEl>
                                          <p:spTgt spid="17409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174122"/>
                                        </p:tgtEl>
                                        <p:attrNameLst>
                                          <p:attrName>style.visibility</p:attrName>
                                        </p:attrNameLst>
                                      </p:cBhvr>
                                      <p:to>
                                        <p:strVal val="visible"/>
                                      </p:to>
                                    </p:set>
                                    <p:animEffect transition="in" filter="wipe(up)">
                                      <p:cBhvr>
                                        <p:cTn id="91" dur="500"/>
                                        <p:tgtEl>
                                          <p:spTgt spid="174122"/>
                                        </p:tgtEl>
                                      </p:cBhvr>
                                    </p:animEffect>
                                  </p:childTnLst>
                                </p:cTn>
                              </p:par>
                            </p:childTnLst>
                          </p:cTn>
                        </p:par>
                        <p:par>
                          <p:cTn id="92" fill="hold" nodeType="afterGroup">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174121"/>
                                        </p:tgtEl>
                                        <p:attrNameLst>
                                          <p:attrName>style.visibility</p:attrName>
                                        </p:attrNameLst>
                                      </p:cBhvr>
                                      <p:to>
                                        <p:strVal val="visible"/>
                                      </p:to>
                                    </p:set>
                                    <p:animEffect transition="in" filter="wipe(left)">
                                      <p:cBhvr>
                                        <p:cTn id="95" dur="500"/>
                                        <p:tgtEl>
                                          <p:spTgt spid="174121"/>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174123"/>
                                        </p:tgtEl>
                                        <p:attrNameLst>
                                          <p:attrName>style.visibility</p:attrName>
                                        </p:attrNameLst>
                                      </p:cBhvr>
                                      <p:to>
                                        <p:strVal val="visible"/>
                                      </p:to>
                                    </p:set>
                                    <p:animEffect transition="in" filter="wipe(up)">
                                      <p:cBhvr>
                                        <p:cTn id="100" dur="500"/>
                                        <p:tgtEl>
                                          <p:spTgt spid="174123"/>
                                        </p:tgtEl>
                                      </p:cBhvr>
                                    </p:animEffect>
                                  </p:childTnLst>
                                </p:cTn>
                              </p:par>
                            </p:childTnLst>
                          </p:cTn>
                        </p:par>
                        <p:par>
                          <p:cTn id="101" fill="hold" nodeType="afterGroup">
                            <p:stCondLst>
                              <p:cond delay="500"/>
                            </p:stCondLst>
                            <p:childTnLst>
                              <p:par>
                                <p:cTn id="102" presetID="22" presetClass="entr" presetSubtype="1" fill="hold" grpId="0" nodeType="afterEffect">
                                  <p:stCondLst>
                                    <p:cond delay="0"/>
                                  </p:stCondLst>
                                  <p:childTnLst>
                                    <p:set>
                                      <p:cBhvr>
                                        <p:cTn id="103" dur="1" fill="hold">
                                          <p:stCondLst>
                                            <p:cond delay="0"/>
                                          </p:stCondLst>
                                        </p:cTn>
                                        <p:tgtEl>
                                          <p:spTgt spid="174124"/>
                                        </p:tgtEl>
                                        <p:attrNameLst>
                                          <p:attrName>style.visibility</p:attrName>
                                        </p:attrNameLst>
                                      </p:cBhvr>
                                      <p:to>
                                        <p:strVal val="visible"/>
                                      </p:to>
                                    </p:set>
                                    <p:animEffect transition="in" filter="wipe(up)">
                                      <p:cBhvr>
                                        <p:cTn id="104" dur="500"/>
                                        <p:tgtEl>
                                          <p:spTgt spid="174124"/>
                                        </p:tgtEl>
                                      </p:cBhvr>
                                    </p:animEffect>
                                  </p:childTnLst>
                                </p:cTn>
                              </p:par>
                            </p:childTnLst>
                          </p:cTn>
                        </p:par>
                        <p:par>
                          <p:cTn id="105" fill="hold" nodeType="afterGroup">
                            <p:stCondLst>
                              <p:cond delay="1000"/>
                            </p:stCondLst>
                            <p:childTnLst>
                              <p:par>
                                <p:cTn id="106" presetID="22" presetClass="entr" presetSubtype="8" fill="hold" grpId="0" nodeType="afterEffect">
                                  <p:stCondLst>
                                    <p:cond delay="0"/>
                                  </p:stCondLst>
                                  <p:childTnLst>
                                    <p:set>
                                      <p:cBhvr>
                                        <p:cTn id="107" dur="1" fill="hold">
                                          <p:stCondLst>
                                            <p:cond delay="0"/>
                                          </p:stCondLst>
                                        </p:cTn>
                                        <p:tgtEl>
                                          <p:spTgt spid="174095"/>
                                        </p:tgtEl>
                                        <p:attrNameLst>
                                          <p:attrName>style.visibility</p:attrName>
                                        </p:attrNameLst>
                                      </p:cBhvr>
                                      <p:to>
                                        <p:strVal val="visible"/>
                                      </p:to>
                                    </p:set>
                                    <p:animEffect transition="in" filter="wipe(left)">
                                      <p:cBhvr>
                                        <p:cTn id="108" dur="500"/>
                                        <p:tgtEl>
                                          <p:spTgt spid="174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5" grpId="0" autoUpdateAnimBg="0"/>
      <p:bldP spid="174088" grpId="0" autoUpdateAnimBg="0"/>
      <p:bldP spid="174089" grpId="0" autoUpdateAnimBg="0"/>
      <p:bldP spid="174090" grpId="0" autoUpdateAnimBg="0"/>
      <p:bldP spid="174092" grpId="0" autoUpdateAnimBg="0"/>
      <p:bldP spid="174093" grpId="0" autoUpdateAnimBg="0"/>
      <p:bldP spid="174095" grpId="0" autoUpdateAnimBg="0"/>
      <p:bldP spid="174096" grpId="0" autoUpdateAnimBg="0"/>
      <p:bldP spid="174097" grpId="0" animBg="1"/>
      <p:bldP spid="174098" grpId="0" animBg="1"/>
      <p:bldP spid="174101" grpId="0" animBg="1"/>
      <p:bldP spid="174102" grpId="0" animBg="1"/>
      <p:bldP spid="174105" grpId="0" animBg="1"/>
      <p:bldP spid="174106" grpId="0" animBg="1"/>
      <p:bldP spid="174109" grpId="0" autoUpdateAnimBg="0"/>
      <p:bldP spid="174114" grpId="0" autoUpdateAnimBg="0"/>
      <p:bldP spid="174117" grpId="0" autoUpdateAnimBg="0"/>
      <p:bldP spid="174118" grpId="0" autoUpdateAnimBg="0"/>
      <p:bldP spid="174119" grpId="0" animBg="1"/>
      <p:bldP spid="174120" grpId="0" animBg="1"/>
      <p:bldP spid="174121" grpId="0" autoUpdateAnimBg="0"/>
      <p:bldP spid="174122" grpId="0" animBg="1"/>
      <p:bldP spid="174123" grpId="0" animBg="1"/>
      <p:bldP spid="17412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765175"/>
            <a:ext cx="8569325"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a:off x="179388" y="41275"/>
            <a:ext cx="8964612" cy="681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15000"/>
              </a:lnSpc>
            </a:pPr>
            <a:r>
              <a:rPr lang="en-US" altLang="zh-CN" sz="2800" b="1">
                <a:solidFill>
                  <a:srgbClr val="990000"/>
                </a:solidFill>
              </a:rPr>
              <a:t>void </a:t>
            </a:r>
            <a:r>
              <a:rPr lang="en-US" altLang="zh-CN" sz="2800">
                <a:solidFill>
                  <a:srgbClr val="990000"/>
                </a:solidFill>
              </a:rPr>
              <a:t>Merge (RcdType SR[], RcdType </a:t>
            </a:r>
            <a:r>
              <a:rPr lang="en-US" altLang="zh-CN" sz="2800" b="1">
                <a:solidFill>
                  <a:srgbClr val="990000"/>
                </a:solidFill>
              </a:rPr>
              <a:t>&amp;</a:t>
            </a:r>
            <a:r>
              <a:rPr lang="en-US" altLang="zh-CN" sz="2800">
                <a:solidFill>
                  <a:srgbClr val="990000"/>
                </a:solidFill>
              </a:rPr>
              <a:t>TR[], </a:t>
            </a:r>
          </a:p>
          <a:p>
            <a:pPr eaLnBrk="1" hangingPunct="1">
              <a:lnSpc>
                <a:spcPct val="115000"/>
              </a:lnSpc>
            </a:pPr>
            <a:r>
              <a:rPr lang="en-US" altLang="zh-CN" sz="2800">
                <a:solidFill>
                  <a:srgbClr val="990000"/>
                </a:solidFill>
              </a:rPr>
              <a:t>                                            </a:t>
            </a:r>
            <a:r>
              <a:rPr lang="en-US" altLang="zh-CN" sz="2800" b="1">
                <a:solidFill>
                  <a:srgbClr val="990000"/>
                </a:solidFill>
              </a:rPr>
              <a:t>int</a:t>
            </a:r>
            <a:r>
              <a:rPr lang="en-US" altLang="zh-CN" sz="2800">
                <a:solidFill>
                  <a:srgbClr val="990000"/>
                </a:solidFill>
              </a:rPr>
              <a:t> i, </a:t>
            </a:r>
            <a:r>
              <a:rPr lang="en-US" altLang="zh-CN" sz="2800" b="1">
                <a:solidFill>
                  <a:srgbClr val="990000"/>
                </a:solidFill>
              </a:rPr>
              <a:t>int</a:t>
            </a:r>
            <a:r>
              <a:rPr lang="en-US" altLang="zh-CN" sz="2800">
                <a:solidFill>
                  <a:srgbClr val="990000"/>
                </a:solidFill>
              </a:rPr>
              <a:t> m, </a:t>
            </a:r>
            <a:r>
              <a:rPr lang="en-US" altLang="zh-CN" sz="2800" b="1">
                <a:solidFill>
                  <a:srgbClr val="990000"/>
                </a:solidFill>
              </a:rPr>
              <a:t>int</a:t>
            </a:r>
            <a:r>
              <a:rPr lang="en-US" altLang="zh-CN" sz="2800">
                <a:solidFill>
                  <a:srgbClr val="990000"/>
                </a:solidFill>
              </a:rPr>
              <a:t> n) </a:t>
            </a:r>
            <a:r>
              <a:rPr lang="en-US" altLang="zh-CN" sz="2800" b="1">
                <a:solidFill>
                  <a:srgbClr val="990000"/>
                </a:solidFill>
              </a:rPr>
              <a:t>{</a:t>
            </a:r>
            <a:endParaRPr lang="en-US" altLang="zh-CN" sz="2800">
              <a:solidFill>
                <a:srgbClr val="990000"/>
              </a:solidFill>
            </a:endParaRPr>
          </a:p>
          <a:p>
            <a:pPr eaLnBrk="1" hangingPunct="1">
              <a:lnSpc>
                <a:spcPct val="115000"/>
              </a:lnSpc>
            </a:pPr>
            <a:r>
              <a:rPr lang="en-US" altLang="zh-CN" b="1">
                <a:solidFill>
                  <a:srgbClr val="990000"/>
                </a:solidFill>
              </a:rPr>
              <a:t>  </a:t>
            </a:r>
            <a:r>
              <a:rPr lang="en-US" altLang="zh-CN">
                <a:solidFill>
                  <a:srgbClr val="990000"/>
                </a:solidFill>
              </a:rPr>
              <a:t>// </a:t>
            </a:r>
            <a:r>
              <a:rPr lang="zh-CN" altLang="en-US">
                <a:solidFill>
                  <a:srgbClr val="990000"/>
                </a:solidFill>
              </a:rPr>
              <a:t>将有序的记录序列 </a:t>
            </a:r>
            <a:r>
              <a:rPr lang="en-US" altLang="zh-CN">
                <a:solidFill>
                  <a:srgbClr val="990000"/>
                </a:solidFill>
              </a:rPr>
              <a:t>SR[i..m] </a:t>
            </a:r>
            <a:r>
              <a:rPr lang="zh-CN" altLang="en-US">
                <a:solidFill>
                  <a:srgbClr val="990000"/>
                </a:solidFill>
              </a:rPr>
              <a:t>和 </a:t>
            </a:r>
            <a:r>
              <a:rPr lang="en-US" altLang="zh-CN">
                <a:solidFill>
                  <a:srgbClr val="990000"/>
                </a:solidFill>
              </a:rPr>
              <a:t>SR[m+1..n]</a:t>
            </a:r>
          </a:p>
          <a:p>
            <a:pPr eaLnBrk="1" hangingPunct="1">
              <a:lnSpc>
                <a:spcPct val="115000"/>
              </a:lnSpc>
            </a:pPr>
            <a:r>
              <a:rPr lang="en-US" altLang="zh-CN">
                <a:solidFill>
                  <a:srgbClr val="990000"/>
                </a:solidFill>
              </a:rPr>
              <a:t>  // </a:t>
            </a:r>
            <a:r>
              <a:rPr lang="zh-CN" altLang="en-US">
                <a:solidFill>
                  <a:srgbClr val="990000"/>
                </a:solidFill>
              </a:rPr>
              <a:t>归并为有序的记录序列 </a:t>
            </a:r>
            <a:r>
              <a:rPr lang="en-US" altLang="zh-CN">
                <a:solidFill>
                  <a:srgbClr val="990000"/>
                </a:solidFill>
              </a:rPr>
              <a:t>TR[i..n]</a:t>
            </a:r>
            <a:endParaRPr lang="en-US" altLang="zh-CN" b="1">
              <a:solidFill>
                <a:srgbClr val="990000"/>
              </a:solidFill>
            </a:endParaRPr>
          </a:p>
          <a:p>
            <a:pPr eaLnBrk="1" hangingPunct="1">
              <a:lnSpc>
                <a:spcPct val="115000"/>
              </a:lnSpc>
            </a:pPr>
            <a:endParaRPr lang="en-US" altLang="zh-CN" b="1">
              <a:solidFill>
                <a:srgbClr val="990000"/>
              </a:solidFill>
            </a:endParaRPr>
          </a:p>
          <a:p>
            <a:pPr eaLnBrk="1" hangingPunct="1">
              <a:lnSpc>
                <a:spcPct val="115000"/>
              </a:lnSpc>
            </a:pPr>
            <a:endParaRPr lang="en-US" altLang="zh-CN" sz="3200" b="1">
              <a:solidFill>
                <a:srgbClr val="990000"/>
              </a:solidFill>
            </a:endParaRPr>
          </a:p>
          <a:p>
            <a:pPr eaLnBrk="1" hangingPunct="1">
              <a:lnSpc>
                <a:spcPct val="115000"/>
              </a:lnSpc>
            </a:pPr>
            <a:endParaRPr lang="en-US" altLang="zh-CN" sz="3200" b="1">
              <a:solidFill>
                <a:srgbClr val="990000"/>
              </a:solidFill>
            </a:endParaRPr>
          </a:p>
          <a:p>
            <a:pPr eaLnBrk="1" hangingPunct="1">
              <a:lnSpc>
                <a:spcPct val="115000"/>
              </a:lnSpc>
            </a:pPr>
            <a:endParaRPr lang="en-US" altLang="zh-CN" sz="3200" b="1">
              <a:solidFill>
                <a:srgbClr val="990000"/>
              </a:solidFill>
            </a:endParaRPr>
          </a:p>
          <a:p>
            <a:pPr eaLnBrk="1" hangingPunct="1">
              <a:lnSpc>
                <a:spcPct val="115000"/>
              </a:lnSpc>
            </a:pPr>
            <a:endParaRPr lang="en-US" altLang="zh-CN" sz="3200" b="1">
              <a:solidFill>
                <a:srgbClr val="990000"/>
              </a:solidFill>
            </a:endParaRPr>
          </a:p>
          <a:p>
            <a:pPr eaLnBrk="1" hangingPunct="1">
              <a:lnSpc>
                <a:spcPct val="115000"/>
              </a:lnSpc>
            </a:pPr>
            <a:endParaRPr lang="en-US" altLang="zh-CN" sz="3200" b="1">
              <a:solidFill>
                <a:srgbClr val="990000"/>
              </a:solidFill>
            </a:endParaRPr>
          </a:p>
          <a:p>
            <a:pPr eaLnBrk="1" hangingPunct="1">
              <a:lnSpc>
                <a:spcPct val="115000"/>
              </a:lnSpc>
            </a:pPr>
            <a:endParaRPr lang="en-US" altLang="zh-CN" sz="3200" b="1">
              <a:solidFill>
                <a:srgbClr val="990000"/>
              </a:solidFill>
            </a:endParaRPr>
          </a:p>
          <a:p>
            <a:pPr eaLnBrk="1" hangingPunct="1">
              <a:lnSpc>
                <a:spcPct val="115000"/>
              </a:lnSpc>
            </a:pPr>
            <a:endParaRPr lang="en-US" altLang="zh-CN" sz="3200" b="1">
              <a:solidFill>
                <a:srgbClr val="990000"/>
              </a:solidFill>
            </a:endParaRPr>
          </a:p>
          <a:p>
            <a:pPr eaLnBrk="1" hangingPunct="1">
              <a:lnSpc>
                <a:spcPct val="115000"/>
              </a:lnSpc>
            </a:pPr>
            <a:r>
              <a:rPr lang="en-US" altLang="zh-CN" sz="3200" b="1">
                <a:solidFill>
                  <a:srgbClr val="990000"/>
                </a:solidFill>
              </a:rPr>
              <a:t>}</a:t>
            </a:r>
            <a:r>
              <a:rPr lang="en-US" altLang="zh-CN" sz="3200">
                <a:solidFill>
                  <a:srgbClr val="990000"/>
                </a:solidFill>
              </a:rPr>
              <a:t> // Merge</a:t>
            </a:r>
          </a:p>
        </p:txBody>
      </p:sp>
      <p:sp>
        <p:nvSpPr>
          <p:cNvPr id="50180" name="Rectangle 4"/>
          <p:cNvSpPr>
            <a:spLocks noChangeArrowheads="1"/>
          </p:cNvSpPr>
          <p:nvPr/>
        </p:nvSpPr>
        <p:spPr bwMode="auto">
          <a:xfrm>
            <a:off x="296863" y="1965325"/>
            <a:ext cx="6938962"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2800" b="1">
                <a:solidFill>
                  <a:schemeClr val="accent2"/>
                </a:solidFill>
              </a:rPr>
              <a:t>for </a:t>
            </a:r>
            <a:r>
              <a:rPr lang="en-US" altLang="zh-CN" sz="2800">
                <a:solidFill>
                  <a:schemeClr val="accent2"/>
                </a:solidFill>
              </a:rPr>
              <a:t>(j=m+1, k=i;  i&lt;=m </a:t>
            </a:r>
            <a:r>
              <a:rPr lang="en-US" altLang="zh-CN" sz="2800" b="1">
                <a:solidFill>
                  <a:schemeClr val="accent2"/>
                </a:solidFill>
              </a:rPr>
              <a:t>&amp;&amp;</a:t>
            </a:r>
            <a:r>
              <a:rPr lang="en-US" altLang="zh-CN" sz="2800">
                <a:solidFill>
                  <a:schemeClr val="accent2"/>
                </a:solidFill>
              </a:rPr>
              <a:t> j&lt;=n;  ++k)   </a:t>
            </a:r>
          </a:p>
          <a:p>
            <a:pPr>
              <a:lnSpc>
                <a:spcPct val="125000"/>
              </a:lnSpc>
            </a:pPr>
            <a:r>
              <a:rPr lang="en-US" altLang="zh-CN" sz="2800">
                <a:solidFill>
                  <a:schemeClr val="accent2"/>
                </a:solidFill>
              </a:rPr>
              <a:t>  </a:t>
            </a:r>
            <a:r>
              <a:rPr lang="en-US" altLang="zh-CN" sz="2800" b="1">
                <a:solidFill>
                  <a:schemeClr val="accent2"/>
                </a:solidFill>
              </a:rPr>
              <a:t>{   </a:t>
            </a:r>
            <a:r>
              <a:rPr lang="en-US" altLang="zh-CN">
                <a:solidFill>
                  <a:schemeClr val="accent2"/>
                </a:solidFill>
              </a:rPr>
              <a:t>// </a:t>
            </a:r>
            <a:r>
              <a:rPr lang="zh-CN" altLang="en-US">
                <a:solidFill>
                  <a:schemeClr val="accent2"/>
                </a:solidFill>
              </a:rPr>
              <a:t>将</a:t>
            </a:r>
            <a:r>
              <a:rPr lang="en-US" altLang="zh-CN">
                <a:solidFill>
                  <a:schemeClr val="accent2"/>
                </a:solidFill>
              </a:rPr>
              <a:t>SR</a:t>
            </a:r>
            <a:r>
              <a:rPr lang="zh-CN" altLang="en-US">
                <a:solidFill>
                  <a:schemeClr val="accent2"/>
                </a:solidFill>
              </a:rPr>
              <a:t>中记录由小到大地并入</a:t>
            </a:r>
            <a:r>
              <a:rPr lang="en-US" altLang="zh-CN">
                <a:solidFill>
                  <a:schemeClr val="accent2"/>
                </a:solidFill>
              </a:rPr>
              <a:t>TR</a:t>
            </a:r>
          </a:p>
          <a:p>
            <a:pPr>
              <a:lnSpc>
                <a:spcPct val="125000"/>
              </a:lnSpc>
            </a:pPr>
            <a:r>
              <a:rPr lang="en-US" altLang="zh-CN" sz="2800">
                <a:solidFill>
                  <a:schemeClr val="accent2"/>
                </a:solidFill>
              </a:rPr>
              <a:t>    </a:t>
            </a:r>
            <a:r>
              <a:rPr lang="en-US" altLang="zh-CN" sz="2800" b="1">
                <a:solidFill>
                  <a:schemeClr val="accent2"/>
                </a:solidFill>
              </a:rPr>
              <a:t>if</a:t>
            </a:r>
            <a:r>
              <a:rPr lang="en-US" altLang="zh-CN" sz="2800">
                <a:solidFill>
                  <a:schemeClr val="accent2"/>
                </a:solidFill>
              </a:rPr>
              <a:t> (SR[i].key</a:t>
            </a:r>
            <a:r>
              <a:rPr lang="en-US" altLang="zh-CN" sz="2800" b="1">
                <a:solidFill>
                  <a:schemeClr val="accent2"/>
                </a:solidFill>
              </a:rPr>
              <a:t>&lt;=</a:t>
            </a:r>
            <a:r>
              <a:rPr lang="en-US" altLang="zh-CN" sz="2800">
                <a:solidFill>
                  <a:schemeClr val="accent2"/>
                </a:solidFill>
              </a:rPr>
              <a:t>SR[j].key)  TR[k] = SR[i</a:t>
            </a:r>
            <a:r>
              <a:rPr lang="en-US" altLang="zh-CN" sz="2800" b="1">
                <a:solidFill>
                  <a:schemeClr val="accent2"/>
                </a:solidFill>
              </a:rPr>
              <a:t>++</a:t>
            </a:r>
            <a:r>
              <a:rPr lang="en-US" altLang="zh-CN" sz="2800">
                <a:solidFill>
                  <a:schemeClr val="accent2"/>
                </a:solidFill>
              </a:rPr>
              <a:t>];</a:t>
            </a:r>
          </a:p>
          <a:p>
            <a:pPr>
              <a:lnSpc>
                <a:spcPct val="125000"/>
              </a:lnSpc>
            </a:pPr>
            <a:r>
              <a:rPr lang="en-US" altLang="zh-CN" sz="2800">
                <a:solidFill>
                  <a:schemeClr val="accent2"/>
                </a:solidFill>
              </a:rPr>
              <a:t>    </a:t>
            </a:r>
            <a:r>
              <a:rPr lang="en-US" altLang="zh-CN" sz="2800" b="1">
                <a:solidFill>
                  <a:schemeClr val="accent2"/>
                </a:solidFill>
              </a:rPr>
              <a:t>else</a:t>
            </a:r>
            <a:r>
              <a:rPr lang="en-US" altLang="zh-CN" sz="2800">
                <a:solidFill>
                  <a:schemeClr val="accent2"/>
                </a:solidFill>
              </a:rPr>
              <a:t> TR[k] = SR[j</a:t>
            </a:r>
            <a:r>
              <a:rPr lang="en-US" altLang="zh-CN" sz="2800" b="1">
                <a:solidFill>
                  <a:schemeClr val="accent2"/>
                </a:solidFill>
              </a:rPr>
              <a:t>++</a:t>
            </a:r>
            <a:r>
              <a:rPr lang="en-US" altLang="zh-CN" sz="2800">
                <a:solidFill>
                  <a:schemeClr val="accent2"/>
                </a:solidFill>
              </a:rPr>
              <a:t>];</a:t>
            </a:r>
          </a:p>
          <a:p>
            <a:pPr>
              <a:lnSpc>
                <a:spcPct val="125000"/>
              </a:lnSpc>
            </a:pPr>
            <a:r>
              <a:rPr lang="en-US" altLang="zh-CN" sz="2800">
                <a:solidFill>
                  <a:schemeClr val="accent2"/>
                </a:solidFill>
              </a:rPr>
              <a:t>  </a:t>
            </a:r>
            <a:r>
              <a:rPr lang="en-US" altLang="zh-CN" sz="2800" b="1">
                <a:solidFill>
                  <a:schemeClr val="accent2"/>
                </a:solidFill>
              </a:rPr>
              <a:t>}</a:t>
            </a:r>
            <a:endParaRPr lang="en-US" altLang="zh-CN" sz="2800"/>
          </a:p>
        </p:txBody>
      </p:sp>
      <p:sp>
        <p:nvSpPr>
          <p:cNvPr id="50185" name="Rectangle 9"/>
          <p:cNvSpPr>
            <a:spLocks noChangeArrowheads="1"/>
          </p:cNvSpPr>
          <p:nvPr/>
        </p:nvSpPr>
        <p:spPr bwMode="auto">
          <a:xfrm>
            <a:off x="250825" y="4640263"/>
            <a:ext cx="88931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sz="2800" b="1">
                <a:solidFill>
                  <a:srgbClr val="990000"/>
                </a:solidFill>
              </a:rPr>
              <a:t>if</a:t>
            </a:r>
            <a:r>
              <a:rPr lang="en-US" altLang="zh-CN" sz="2800">
                <a:solidFill>
                  <a:srgbClr val="990000"/>
                </a:solidFill>
              </a:rPr>
              <a:t> (i</a:t>
            </a:r>
            <a:r>
              <a:rPr lang="en-US" altLang="zh-CN" sz="2800" b="1">
                <a:solidFill>
                  <a:srgbClr val="990000"/>
                </a:solidFill>
              </a:rPr>
              <a:t>&lt;=</a:t>
            </a:r>
            <a:r>
              <a:rPr lang="en-US" altLang="zh-CN" sz="2800">
                <a:solidFill>
                  <a:srgbClr val="990000"/>
                </a:solidFill>
              </a:rPr>
              <a:t>m) TR[k..n] = SR[i..m];  </a:t>
            </a:r>
            <a:r>
              <a:rPr lang="en-US" altLang="zh-CN">
                <a:solidFill>
                  <a:srgbClr val="990000"/>
                </a:solidFill>
              </a:rPr>
              <a:t>// </a:t>
            </a:r>
            <a:r>
              <a:rPr lang="zh-CN" altLang="en-US">
                <a:solidFill>
                  <a:srgbClr val="990000"/>
                </a:solidFill>
              </a:rPr>
              <a:t>将剩余的 </a:t>
            </a:r>
            <a:r>
              <a:rPr lang="en-US" altLang="zh-CN">
                <a:solidFill>
                  <a:srgbClr val="990000"/>
                </a:solidFill>
              </a:rPr>
              <a:t>SR[i..m] </a:t>
            </a:r>
            <a:r>
              <a:rPr lang="zh-CN" altLang="en-US">
                <a:solidFill>
                  <a:srgbClr val="990000"/>
                </a:solidFill>
              </a:rPr>
              <a:t>复制到 </a:t>
            </a:r>
            <a:r>
              <a:rPr lang="en-US" altLang="zh-CN">
                <a:solidFill>
                  <a:srgbClr val="990000"/>
                </a:solidFill>
              </a:rPr>
              <a:t>TR</a:t>
            </a:r>
          </a:p>
        </p:txBody>
      </p:sp>
      <p:sp>
        <p:nvSpPr>
          <p:cNvPr id="50186" name="Rectangle 10"/>
          <p:cNvSpPr>
            <a:spLocks noChangeArrowheads="1"/>
          </p:cNvSpPr>
          <p:nvPr/>
        </p:nvSpPr>
        <p:spPr bwMode="auto">
          <a:xfrm>
            <a:off x="287338" y="5373688"/>
            <a:ext cx="88931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sz="2800" b="1">
                <a:solidFill>
                  <a:srgbClr val="990000"/>
                </a:solidFill>
              </a:rPr>
              <a:t>if</a:t>
            </a:r>
            <a:r>
              <a:rPr lang="en-US" altLang="zh-CN" sz="2800">
                <a:solidFill>
                  <a:srgbClr val="990000"/>
                </a:solidFill>
              </a:rPr>
              <a:t> (j</a:t>
            </a:r>
            <a:r>
              <a:rPr lang="en-US" altLang="zh-CN" sz="2800" b="1">
                <a:solidFill>
                  <a:srgbClr val="990000"/>
                </a:solidFill>
              </a:rPr>
              <a:t>&lt;=</a:t>
            </a:r>
            <a:r>
              <a:rPr lang="en-US" altLang="zh-CN" sz="2800">
                <a:solidFill>
                  <a:srgbClr val="990000"/>
                </a:solidFill>
              </a:rPr>
              <a:t>n) TR[k..n] = SR[j..n];   </a:t>
            </a:r>
            <a:r>
              <a:rPr lang="en-US" altLang="zh-CN">
                <a:solidFill>
                  <a:srgbClr val="990000"/>
                </a:solidFill>
              </a:rPr>
              <a:t>// </a:t>
            </a:r>
            <a:r>
              <a:rPr lang="zh-CN" altLang="en-US">
                <a:solidFill>
                  <a:srgbClr val="990000"/>
                </a:solidFill>
              </a:rPr>
              <a:t>将剩余的 </a:t>
            </a:r>
            <a:r>
              <a:rPr lang="en-US" altLang="zh-CN">
                <a:solidFill>
                  <a:srgbClr val="990000"/>
                </a:solidFill>
              </a:rPr>
              <a:t>SR[j..n] </a:t>
            </a:r>
            <a:r>
              <a:rPr lang="zh-CN" altLang="en-US">
                <a:solidFill>
                  <a:srgbClr val="990000"/>
                </a:solidFill>
              </a:rPr>
              <a:t>复制到 </a:t>
            </a:r>
            <a:r>
              <a:rPr lang="en-US" altLang="zh-CN">
                <a:solidFill>
                  <a:srgbClr val="990000"/>
                </a:solidFill>
              </a:rPr>
              <a:t>TR</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strips(downRight)">
                                      <p:cBhvr>
                                        <p:cTn id="7" dur="500"/>
                                        <p:tgtEl>
                                          <p:spTgt spid="50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wipe(left)">
                                      <p:cBhvr>
                                        <p:cTn id="12" dur="500"/>
                                        <p:tgtEl>
                                          <p:spTgt spid="50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185"/>
                                        </p:tgtEl>
                                        <p:attrNameLst>
                                          <p:attrName>style.visibility</p:attrName>
                                        </p:attrNameLst>
                                      </p:cBhvr>
                                      <p:to>
                                        <p:strVal val="visible"/>
                                      </p:to>
                                    </p:set>
                                    <p:animEffect transition="in" filter="blinds(horizontal)">
                                      <p:cBhvr>
                                        <p:cTn id="17" dur="500"/>
                                        <p:tgtEl>
                                          <p:spTgt spid="501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186"/>
                                        </p:tgtEl>
                                        <p:attrNameLst>
                                          <p:attrName>style.visibility</p:attrName>
                                        </p:attrNameLst>
                                      </p:cBhvr>
                                      <p:to>
                                        <p:strVal val="visible"/>
                                      </p:to>
                                    </p:set>
                                    <p:animEffect transition="in" filter="blinds(horizontal)">
                                      <p:cBhvr>
                                        <p:cTn id="22" dur="500"/>
                                        <p:tgtEl>
                                          <p:spTgt spid="50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utoUpdateAnimBg="0"/>
      <p:bldP spid="50180" grpId="0" autoUpdateAnimBg="0"/>
      <p:bldP spid="50185" grpId="0"/>
      <p:bldP spid="5018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304800" y="115888"/>
            <a:ext cx="3856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chemeClr val="tx2"/>
                </a:solidFill>
                <a:ea typeface="楷体_GB2312" pitchFamily="49" charset="-122"/>
              </a:rPr>
              <a:t>三、内部排序的方法</a:t>
            </a:r>
          </a:p>
        </p:txBody>
      </p:sp>
      <p:sp>
        <p:nvSpPr>
          <p:cNvPr id="6148" name="Text Box 4"/>
          <p:cNvSpPr txBox="1">
            <a:spLocks noChangeArrowheads="1"/>
          </p:cNvSpPr>
          <p:nvPr/>
        </p:nvSpPr>
        <p:spPr bwMode="auto">
          <a:xfrm>
            <a:off x="323850" y="908050"/>
            <a:ext cx="7848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zh-CN" altLang="en-US" sz="3200" b="1">
                <a:solidFill>
                  <a:schemeClr val="tx2"/>
                </a:solidFill>
                <a:ea typeface="楷体_GB2312" pitchFamily="49" charset="-122"/>
              </a:rPr>
              <a:t>内部排序的过程是一个</a:t>
            </a:r>
            <a:r>
              <a:rPr lang="zh-CN" altLang="en-US" sz="3200" b="1">
                <a:solidFill>
                  <a:srgbClr val="A50021"/>
                </a:solidFill>
                <a:ea typeface="楷体_GB2312" pitchFamily="49" charset="-122"/>
              </a:rPr>
              <a:t>逐步扩大记录的有序序列长度</a:t>
            </a:r>
            <a:r>
              <a:rPr lang="zh-CN" altLang="en-US" sz="3200" b="1">
                <a:solidFill>
                  <a:schemeClr val="tx2"/>
                </a:solidFill>
                <a:ea typeface="楷体_GB2312" pitchFamily="49" charset="-122"/>
              </a:rPr>
              <a:t>的过程。</a:t>
            </a:r>
          </a:p>
        </p:txBody>
      </p:sp>
      <p:sp>
        <p:nvSpPr>
          <p:cNvPr id="6151" name="Text Box 7"/>
          <p:cNvSpPr txBox="1">
            <a:spLocks noChangeArrowheads="1"/>
          </p:cNvSpPr>
          <p:nvPr/>
        </p:nvSpPr>
        <p:spPr bwMode="auto">
          <a:xfrm>
            <a:off x="5638800" y="42672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600" b="1">
                <a:solidFill>
                  <a:srgbClr val="800080"/>
                </a:solidFill>
              </a:rPr>
              <a:t>经过一趟排序</a:t>
            </a:r>
            <a:endParaRPr lang="zh-CN" altLang="en-US" sz="4000"/>
          </a:p>
        </p:txBody>
      </p:sp>
      <p:sp>
        <p:nvSpPr>
          <p:cNvPr id="6152" name="Rectangle 8" descr="60%"/>
          <p:cNvSpPr>
            <a:spLocks noChangeArrowheads="1"/>
          </p:cNvSpPr>
          <p:nvPr/>
        </p:nvSpPr>
        <p:spPr bwMode="auto">
          <a:xfrm>
            <a:off x="1143000" y="3124200"/>
            <a:ext cx="2514600" cy="838200"/>
          </a:xfrm>
          <a:prstGeom prst="rect">
            <a:avLst/>
          </a:prstGeom>
          <a:pattFill prst="pct60">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600"/>
              <a:t>有序序列区</a:t>
            </a:r>
          </a:p>
        </p:txBody>
      </p:sp>
      <p:sp>
        <p:nvSpPr>
          <p:cNvPr id="6153" name="Rectangle 9" descr="棚架"/>
          <p:cNvSpPr>
            <a:spLocks noChangeArrowheads="1"/>
          </p:cNvSpPr>
          <p:nvPr/>
        </p:nvSpPr>
        <p:spPr bwMode="auto">
          <a:xfrm>
            <a:off x="3657600" y="3124200"/>
            <a:ext cx="4038600" cy="838200"/>
          </a:xfrm>
          <a:prstGeom prst="rect">
            <a:avLst/>
          </a:prstGeom>
          <a:pattFill prst="trellis">
            <a:fgClr>
              <a:srgbClr val="00FFFF"/>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600"/>
              <a:t>无 序 序 列 区</a:t>
            </a:r>
            <a:endParaRPr lang="zh-CN" altLang="en-US" sz="4400"/>
          </a:p>
        </p:txBody>
      </p:sp>
      <p:sp>
        <p:nvSpPr>
          <p:cNvPr id="6156" name="Rectangle 12" descr="60%"/>
          <p:cNvSpPr>
            <a:spLocks noChangeArrowheads="1"/>
          </p:cNvSpPr>
          <p:nvPr/>
        </p:nvSpPr>
        <p:spPr bwMode="auto">
          <a:xfrm>
            <a:off x="1219200" y="5257800"/>
            <a:ext cx="2971800" cy="838200"/>
          </a:xfrm>
          <a:prstGeom prst="rect">
            <a:avLst/>
          </a:prstGeom>
          <a:pattFill prst="pct60">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600"/>
              <a:t>有序序列区</a:t>
            </a:r>
          </a:p>
        </p:txBody>
      </p:sp>
      <p:sp>
        <p:nvSpPr>
          <p:cNvPr id="6157" name="Rectangle 13" descr="棚架"/>
          <p:cNvSpPr>
            <a:spLocks noChangeArrowheads="1"/>
          </p:cNvSpPr>
          <p:nvPr/>
        </p:nvSpPr>
        <p:spPr bwMode="auto">
          <a:xfrm>
            <a:off x="4191000" y="5257800"/>
            <a:ext cx="3505200" cy="838200"/>
          </a:xfrm>
          <a:prstGeom prst="rect">
            <a:avLst/>
          </a:prstGeom>
          <a:pattFill prst="trellis">
            <a:fgClr>
              <a:srgbClr val="00FFFF"/>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600"/>
              <a:t>无 序 序 列 区</a:t>
            </a:r>
            <a:endParaRPr lang="zh-CN" altLang="en-US" sz="4400"/>
          </a:p>
        </p:txBody>
      </p:sp>
      <p:sp>
        <p:nvSpPr>
          <p:cNvPr id="6158" name="AutoShape 14"/>
          <p:cNvSpPr>
            <a:spLocks noChangeArrowheads="1"/>
          </p:cNvSpPr>
          <p:nvPr/>
        </p:nvSpPr>
        <p:spPr bwMode="auto">
          <a:xfrm>
            <a:off x="4876800" y="4191000"/>
            <a:ext cx="533400" cy="914400"/>
          </a:xfrm>
          <a:prstGeom prst="downArrow">
            <a:avLst>
              <a:gd name="adj1" fmla="val 50000"/>
              <a:gd name="adj2" fmla="val 4285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6159" name="Line 15"/>
          <p:cNvSpPr>
            <a:spLocks noChangeShapeType="1"/>
          </p:cNvSpPr>
          <p:nvPr/>
        </p:nvSpPr>
        <p:spPr bwMode="auto">
          <a:xfrm>
            <a:off x="3657600" y="3962400"/>
            <a:ext cx="0" cy="1295400"/>
          </a:xfrm>
          <a:prstGeom prst="line">
            <a:avLst/>
          </a:prstGeom>
          <a:noFill/>
          <a:ln w="5715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0" name="Line 16"/>
          <p:cNvSpPr>
            <a:spLocks noChangeShapeType="1"/>
          </p:cNvSpPr>
          <p:nvPr/>
        </p:nvSpPr>
        <p:spPr bwMode="auto">
          <a:xfrm>
            <a:off x="4191000" y="3962400"/>
            <a:ext cx="0" cy="1295400"/>
          </a:xfrm>
          <a:prstGeom prst="line">
            <a:avLst/>
          </a:prstGeom>
          <a:noFill/>
          <a:ln w="5715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wipe(left)">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strips(downRight)">
                                      <p:cBhvr>
                                        <p:cTn id="12" dur="500"/>
                                        <p:tgtEl>
                                          <p:spTgt spid="6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52"/>
                                        </p:tgtEl>
                                        <p:attrNameLst>
                                          <p:attrName>style.visibility</p:attrName>
                                        </p:attrNameLst>
                                      </p:cBhvr>
                                      <p:to>
                                        <p:strVal val="visible"/>
                                      </p:to>
                                    </p:set>
                                    <p:animEffect transition="in" filter="wipe(left)">
                                      <p:cBhvr>
                                        <p:cTn id="17" dur="500"/>
                                        <p:tgtEl>
                                          <p:spTgt spid="6152"/>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153"/>
                                        </p:tgtEl>
                                        <p:attrNameLst>
                                          <p:attrName>style.visibility</p:attrName>
                                        </p:attrNameLst>
                                      </p:cBhvr>
                                      <p:to>
                                        <p:strVal val="visible"/>
                                      </p:to>
                                    </p:set>
                                    <p:animEffect transition="in" filter="wipe(left)">
                                      <p:cBhvr>
                                        <p:cTn id="21" dur="500"/>
                                        <p:tgtEl>
                                          <p:spTgt spid="615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2" fill="hold" grpId="0" nodeType="clickEffect">
                                  <p:stCondLst>
                                    <p:cond delay="0"/>
                                  </p:stCondLst>
                                  <p:childTnLst>
                                    <p:set>
                                      <p:cBhvr>
                                        <p:cTn id="25" dur="1" fill="hold">
                                          <p:stCondLst>
                                            <p:cond delay="0"/>
                                          </p:stCondLst>
                                        </p:cTn>
                                        <p:tgtEl>
                                          <p:spTgt spid="6151"/>
                                        </p:tgtEl>
                                        <p:attrNameLst>
                                          <p:attrName>style.visibility</p:attrName>
                                        </p:attrNameLst>
                                      </p:cBhvr>
                                      <p:to>
                                        <p:strVal val="visible"/>
                                      </p:to>
                                    </p:set>
                                    <p:animEffect transition="in" filter="slide(fromRight)">
                                      <p:cBhvr>
                                        <p:cTn id="26" dur="500"/>
                                        <p:tgtEl>
                                          <p:spTgt spid="6151"/>
                                        </p:tgtEl>
                                      </p:cBhvr>
                                    </p:animEffect>
                                  </p:childTnLst>
                                </p:cTn>
                              </p:par>
                            </p:childTnLst>
                          </p:cTn>
                        </p:par>
                        <p:par>
                          <p:cTn id="27" fill="hold" nodeType="afterGroup">
                            <p:stCondLst>
                              <p:cond delay="500"/>
                            </p:stCondLst>
                            <p:childTnLst>
                              <p:par>
                                <p:cTn id="28" presetID="17" presetClass="entr" presetSubtype="1" fill="hold" grpId="0" nodeType="afterEffect">
                                  <p:stCondLst>
                                    <p:cond delay="0"/>
                                  </p:stCondLst>
                                  <p:childTnLst>
                                    <p:set>
                                      <p:cBhvr>
                                        <p:cTn id="29" dur="1" fill="hold">
                                          <p:stCondLst>
                                            <p:cond delay="0"/>
                                          </p:stCondLst>
                                        </p:cTn>
                                        <p:tgtEl>
                                          <p:spTgt spid="6158"/>
                                        </p:tgtEl>
                                        <p:attrNameLst>
                                          <p:attrName>style.visibility</p:attrName>
                                        </p:attrNameLst>
                                      </p:cBhvr>
                                      <p:to>
                                        <p:strVal val="visible"/>
                                      </p:to>
                                    </p:set>
                                    <p:anim calcmode="lin" valueType="num">
                                      <p:cBhvr>
                                        <p:cTn id="30" dur="500" fill="hold"/>
                                        <p:tgtEl>
                                          <p:spTgt spid="6158"/>
                                        </p:tgtEl>
                                        <p:attrNameLst>
                                          <p:attrName>ppt_x</p:attrName>
                                        </p:attrNameLst>
                                      </p:cBhvr>
                                      <p:tavLst>
                                        <p:tav tm="0">
                                          <p:val>
                                            <p:strVal val="#ppt_x"/>
                                          </p:val>
                                        </p:tav>
                                        <p:tav tm="100000">
                                          <p:val>
                                            <p:strVal val="#ppt_x"/>
                                          </p:val>
                                        </p:tav>
                                      </p:tavLst>
                                    </p:anim>
                                    <p:anim calcmode="lin" valueType="num">
                                      <p:cBhvr>
                                        <p:cTn id="31" dur="500" fill="hold"/>
                                        <p:tgtEl>
                                          <p:spTgt spid="6158"/>
                                        </p:tgtEl>
                                        <p:attrNameLst>
                                          <p:attrName>ppt_y</p:attrName>
                                        </p:attrNameLst>
                                      </p:cBhvr>
                                      <p:tavLst>
                                        <p:tav tm="0">
                                          <p:val>
                                            <p:strVal val="#ppt_y-#ppt_h/2"/>
                                          </p:val>
                                        </p:tav>
                                        <p:tav tm="100000">
                                          <p:val>
                                            <p:strVal val="#ppt_y"/>
                                          </p:val>
                                        </p:tav>
                                      </p:tavLst>
                                    </p:anim>
                                    <p:anim calcmode="lin" valueType="num">
                                      <p:cBhvr>
                                        <p:cTn id="32" dur="500" fill="hold"/>
                                        <p:tgtEl>
                                          <p:spTgt spid="6158"/>
                                        </p:tgtEl>
                                        <p:attrNameLst>
                                          <p:attrName>ppt_w</p:attrName>
                                        </p:attrNameLst>
                                      </p:cBhvr>
                                      <p:tavLst>
                                        <p:tav tm="0">
                                          <p:val>
                                            <p:strVal val="#ppt_w"/>
                                          </p:val>
                                        </p:tav>
                                        <p:tav tm="100000">
                                          <p:val>
                                            <p:strVal val="#ppt_w"/>
                                          </p:val>
                                        </p:tav>
                                      </p:tavLst>
                                    </p:anim>
                                    <p:anim calcmode="lin" valueType="num">
                                      <p:cBhvr>
                                        <p:cTn id="33" dur="500" fill="hold"/>
                                        <p:tgtEl>
                                          <p:spTgt spid="6158"/>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156"/>
                                        </p:tgtEl>
                                        <p:attrNameLst>
                                          <p:attrName>style.visibility</p:attrName>
                                        </p:attrNameLst>
                                      </p:cBhvr>
                                      <p:to>
                                        <p:strVal val="visible"/>
                                      </p:to>
                                    </p:set>
                                    <p:animEffect transition="in" filter="wipe(left)">
                                      <p:cBhvr>
                                        <p:cTn id="38" dur="500"/>
                                        <p:tgtEl>
                                          <p:spTgt spid="6156"/>
                                        </p:tgtEl>
                                      </p:cBhvr>
                                    </p:animEffect>
                                  </p:childTnLst>
                                </p:cTn>
                              </p:par>
                            </p:childTnLst>
                          </p:cTn>
                        </p:par>
                        <p:par>
                          <p:cTn id="39" fill="hold" nodeType="afterGroup">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6157"/>
                                        </p:tgtEl>
                                        <p:attrNameLst>
                                          <p:attrName>style.visibility</p:attrName>
                                        </p:attrNameLst>
                                      </p:cBhvr>
                                      <p:to>
                                        <p:strVal val="visible"/>
                                      </p:to>
                                    </p:set>
                                    <p:animEffect transition="in" filter="wipe(left)">
                                      <p:cBhvr>
                                        <p:cTn id="42" dur="500"/>
                                        <p:tgtEl>
                                          <p:spTgt spid="6157"/>
                                        </p:tgtEl>
                                      </p:cBhvr>
                                    </p:animEffect>
                                  </p:childTnLst>
                                </p:cTn>
                              </p:par>
                            </p:childTnLst>
                          </p:cTn>
                        </p:par>
                        <p:par>
                          <p:cTn id="43" fill="hold" nodeType="afterGroup">
                            <p:stCondLst>
                              <p:cond delay="1000"/>
                            </p:stCondLst>
                            <p:childTnLst>
                              <p:par>
                                <p:cTn id="44" presetID="17" presetClass="entr" presetSubtype="1" fill="hold" grpId="0" nodeType="afterEffect">
                                  <p:stCondLst>
                                    <p:cond delay="0"/>
                                  </p:stCondLst>
                                  <p:childTnLst>
                                    <p:set>
                                      <p:cBhvr>
                                        <p:cTn id="45" dur="1" fill="hold">
                                          <p:stCondLst>
                                            <p:cond delay="0"/>
                                          </p:stCondLst>
                                        </p:cTn>
                                        <p:tgtEl>
                                          <p:spTgt spid="6159"/>
                                        </p:tgtEl>
                                        <p:attrNameLst>
                                          <p:attrName>style.visibility</p:attrName>
                                        </p:attrNameLst>
                                      </p:cBhvr>
                                      <p:to>
                                        <p:strVal val="visible"/>
                                      </p:to>
                                    </p:set>
                                    <p:anim calcmode="lin" valueType="num">
                                      <p:cBhvr>
                                        <p:cTn id="46" dur="500" fill="hold"/>
                                        <p:tgtEl>
                                          <p:spTgt spid="6159"/>
                                        </p:tgtEl>
                                        <p:attrNameLst>
                                          <p:attrName>ppt_x</p:attrName>
                                        </p:attrNameLst>
                                      </p:cBhvr>
                                      <p:tavLst>
                                        <p:tav tm="0">
                                          <p:val>
                                            <p:strVal val="#ppt_x"/>
                                          </p:val>
                                        </p:tav>
                                        <p:tav tm="100000">
                                          <p:val>
                                            <p:strVal val="#ppt_x"/>
                                          </p:val>
                                        </p:tav>
                                      </p:tavLst>
                                    </p:anim>
                                    <p:anim calcmode="lin" valueType="num">
                                      <p:cBhvr>
                                        <p:cTn id="47" dur="500" fill="hold"/>
                                        <p:tgtEl>
                                          <p:spTgt spid="6159"/>
                                        </p:tgtEl>
                                        <p:attrNameLst>
                                          <p:attrName>ppt_y</p:attrName>
                                        </p:attrNameLst>
                                      </p:cBhvr>
                                      <p:tavLst>
                                        <p:tav tm="0">
                                          <p:val>
                                            <p:strVal val="#ppt_y-#ppt_h/2"/>
                                          </p:val>
                                        </p:tav>
                                        <p:tav tm="100000">
                                          <p:val>
                                            <p:strVal val="#ppt_y"/>
                                          </p:val>
                                        </p:tav>
                                      </p:tavLst>
                                    </p:anim>
                                    <p:anim calcmode="lin" valueType="num">
                                      <p:cBhvr>
                                        <p:cTn id="48" dur="500" fill="hold"/>
                                        <p:tgtEl>
                                          <p:spTgt spid="6159"/>
                                        </p:tgtEl>
                                        <p:attrNameLst>
                                          <p:attrName>ppt_w</p:attrName>
                                        </p:attrNameLst>
                                      </p:cBhvr>
                                      <p:tavLst>
                                        <p:tav tm="0">
                                          <p:val>
                                            <p:strVal val="#ppt_w"/>
                                          </p:val>
                                        </p:tav>
                                        <p:tav tm="100000">
                                          <p:val>
                                            <p:strVal val="#ppt_w"/>
                                          </p:val>
                                        </p:tav>
                                      </p:tavLst>
                                    </p:anim>
                                    <p:anim calcmode="lin" valueType="num">
                                      <p:cBhvr>
                                        <p:cTn id="49" dur="500" fill="hold"/>
                                        <p:tgtEl>
                                          <p:spTgt spid="6159"/>
                                        </p:tgtEl>
                                        <p:attrNameLst>
                                          <p:attrName>ppt_h</p:attrName>
                                        </p:attrNameLst>
                                      </p:cBhvr>
                                      <p:tavLst>
                                        <p:tav tm="0">
                                          <p:val>
                                            <p:fltVal val="0"/>
                                          </p:val>
                                        </p:tav>
                                        <p:tav tm="100000">
                                          <p:val>
                                            <p:strVal val="#ppt_h"/>
                                          </p:val>
                                        </p:tav>
                                      </p:tavLst>
                                    </p:anim>
                                  </p:childTnLst>
                                </p:cTn>
                              </p:par>
                            </p:childTnLst>
                          </p:cTn>
                        </p:par>
                        <p:par>
                          <p:cTn id="50" fill="hold" nodeType="afterGroup">
                            <p:stCondLst>
                              <p:cond delay="1500"/>
                            </p:stCondLst>
                            <p:childTnLst>
                              <p:par>
                                <p:cTn id="51" presetID="17" presetClass="entr" presetSubtype="1" fill="hold" grpId="0" nodeType="afterEffect">
                                  <p:stCondLst>
                                    <p:cond delay="0"/>
                                  </p:stCondLst>
                                  <p:childTnLst>
                                    <p:set>
                                      <p:cBhvr>
                                        <p:cTn id="52" dur="1" fill="hold">
                                          <p:stCondLst>
                                            <p:cond delay="0"/>
                                          </p:stCondLst>
                                        </p:cTn>
                                        <p:tgtEl>
                                          <p:spTgt spid="6160"/>
                                        </p:tgtEl>
                                        <p:attrNameLst>
                                          <p:attrName>style.visibility</p:attrName>
                                        </p:attrNameLst>
                                      </p:cBhvr>
                                      <p:to>
                                        <p:strVal val="visible"/>
                                      </p:to>
                                    </p:set>
                                    <p:anim calcmode="lin" valueType="num">
                                      <p:cBhvr>
                                        <p:cTn id="53" dur="500" fill="hold"/>
                                        <p:tgtEl>
                                          <p:spTgt spid="6160"/>
                                        </p:tgtEl>
                                        <p:attrNameLst>
                                          <p:attrName>ppt_x</p:attrName>
                                        </p:attrNameLst>
                                      </p:cBhvr>
                                      <p:tavLst>
                                        <p:tav tm="0">
                                          <p:val>
                                            <p:strVal val="#ppt_x"/>
                                          </p:val>
                                        </p:tav>
                                        <p:tav tm="100000">
                                          <p:val>
                                            <p:strVal val="#ppt_x"/>
                                          </p:val>
                                        </p:tav>
                                      </p:tavLst>
                                    </p:anim>
                                    <p:anim calcmode="lin" valueType="num">
                                      <p:cBhvr>
                                        <p:cTn id="54" dur="500" fill="hold"/>
                                        <p:tgtEl>
                                          <p:spTgt spid="6160"/>
                                        </p:tgtEl>
                                        <p:attrNameLst>
                                          <p:attrName>ppt_y</p:attrName>
                                        </p:attrNameLst>
                                      </p:cBhvr>
                                      <p:tavLst>
                                        <p:tav tm="0">
                                          <p:val>
                                            <p:strVal val="#ppt_y-#ppt_h/2"/>
                                          </p:val>
                                        </p:tav>
                                        <p:tav tm="100000">
                                          <p:val>
                                            <p:strVal val="#ppt_y"/>
                                          </p:val>
                                        </p:tav>
                                      </p:tavLst>
                                    </p:anim>
                                    <p:anim calcmode="lin" valueType="num">
                                      <p:cBhvr>
                                        <p:cTn id="55" dur="500" fill="hold"/>
                                        <p:tgtEl>
                                          <p:spTgt spid="6160"/>
                                        </p:tgtEl>
                                        <p:attrNameLst>
                                          <p:attrName>ppt_w</p:attrName>
                                        </p:attrNameLst>
                                      </p:cBhvr>
                                      <p:tavLst>
                                        <p:tav tm="0">
                                          <p:val>
                                            <p:strVal val="#ppt_w"/>
                                          </p:val>
                                        </p:tav>
                                        <p:tav tm="100000">
                                          <p:val>
                                            <p:strVal val="#ppt_w"/>
                                          </p:val>
                                        </p:tav>
                                      </p:tavLst>
                                    </p:anim>
                                    <p:anim calcmode="lin" valueType="num">
                                      <p:cBhvr>
                                        <p:cTn id="56" dur="500" fill="hold"/>
                                        <p:tgtEl>
                                          <p:spTgt spid="61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advAuto="0"/>
      <p:bldP spid="6148" grpId="0" autoUpdateAnimBg="0"/>
      <p:bldP spid="6151" grpId="0" autoUpdateAnimBg="0"/>
      <p:bldP spid="6152" grpId="0" animBg="1" autoUpdateAnimBg="0"/>
      <p:bldP spid="6153" grpId="0" animBg="1" autoUpdateAnimBg="0"/>
      <p:bldP spid="6156" grpId="0" animBg="1" autoUpdateAnimBg="0"/>
      <p:bldP spid="6157" grpId="0" animBg="1" autoUpdateAnimBg="0"/>
      <p:bldP spid="6158" grpId="0" animBg="1"/>
      <p:bldP spid="6159" grpId="0" animBg="1"/>
      <p:bldP spid="6160"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4"/>
          <p:cNvSpPr txBox="1">
            <a:spLocks noChangeArrowheads="1"/>
          </p:cNvSpPr>
          <p:nvPr/>
        </p:nvSpPr>
        <p:spPr bwMode="auto">
          <a:xfrm>
            <a:off x="755650" y="2924175"/>
            <a:ext cx="77041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chemeClr val="tx2"/>
                </a:solidFill>
                <a:ea typeface="楷体_GB2312" pitchFamily="49" charset="-122"/>
              </a:rPr>
              <a:t>因此，对 </a:t>
            </a:r>
            <a:r>
              <a:rPr lang="en-US" altLang="zh-CN" sz="3200" b="1">
                <a:solidFill>
                  <a:schemeClr val="tx2"/>
                </a:solidFill>
                <a:ea typeface="楷体_GB2312" pitchFamily="49" charset="-122"/>
              </a:rPr>
              <a:t>n </a:t>
            </a:r>
            <a:r>
              <a:rPr lang="zh-CN" altLang="en-US" sz="3200" b="1">
                <a:solidFill>
                  <a:schemeClr val="tx2"/>
                </a:solidFill>
                <a:ea typeface="楷体_GB2312" pitchFamily="49" charset="-122"/>
              </a:rPr>
              <a:t>个记录进行</a:t>
            </a:r>
            <a:r>
              <a:rPr lang="en-US" altLang="zh-CN" sz="3200" b="1">
                <a:solidFill>
                  <a:schemeClr val="tx2"/>
                </a:solidFill>
                <a:ea typeface="楷体_GB2312" pitchFamily="49" charset="-122"/>
              </a:rPr>
              <a:t>2-</a:t>
            </a:r>
            <a:r>
              <a:rPr lang="zh-CN" altLang="en-US" sz="3200" b="1">
                <a:solidFill>
                  <a:schemeClr val="tx2"/>
                </a:solidFill>
                <a:ea typeface="楷体_GB2312" pitchFamily="49" charset="-122"/>
              </a:rPr>
              <a:t>路归并排序的时间复杂度为</a:t>
            </a:r>
            <a:r>
              <a:rPr lang="en-US" altLang="zh-CN" sz="3200" b="1">
                <a:solidFill>
                  <a:schemeClr val="tx2"/>
                </a:solidFill>
                <a:ea typeface="楷体_GB2312" pitchFamily="49" charset="-122"/>
              </a:rPr>
              <a:t>Ο(nlogn)</a:t>
            </a:r>
            <a:r>
              <a:rPr lang="zh-CN" altLang="en-US" sz="3200" b="1">
                <a:solidFill>
                  <a:schemeClr val="tx2"/>
                </a:solidFill>
                <a:ea typeface="楷体_GB2312" pitchFamily="49" charset="-122"/>
              </a:rPr>
              <a:t>。 </a:t>
            </a:r>
          </a:p>
        </p:txBody>
      </p:sp>
      <p:sp>
        <p:nvSpPr>
          <p:cNvPr id="94211" name="Text Box 5"/>
          <p:cNvSpPr txBox="1">
            <a:spLocks noChangeArrowheads="1"/>
          </p:cNvSpPr>
          <p:nvPr/>
        </p:nvSpPr>
        <p:spPr bwMode="auto">
          <a:xfrm>
            <a:off x="179388" y="44450"/>
            <a:ext cx="2224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chemeClr val="tx2"/>
                </a:solidFill>
                <a:ea typeface="楷体_GB2312" pitchFamily="49" charset="-122"/>
              </a:rPr>
              <a:t>算法分析：</a:t>
            </a:r>
          </a:p>
        </p:txBody>
      </p:sp>
      <p:sp>
        <p:nvSpPr>
          <p:cNvPr id="94212" name="Rectangle 7"/>
          <p:cNvSpPr>
            <a:spLocks noChangeArrowheads="1"/>
          </p:cNvSpPr>
          <p:nvPr/>
        </p:nvSpPr>
        <p:spPr bwMode="auto">
          <a:xfrm>
            <a:off x="395288" y="836613"/>
            <a:ext cx="84978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chemeClr val="tx2"/>
                </a:solidFill>
                <a:ea typeface="楷体_GB2312" pitchFamily="49" charset="-122"/>
              </a:rPr>
              <a:t>1</a:t>
            </a:r>
            <a:r>
              <a:rPr lang="zh-CN" altLang="en-US" sz="3200" b="1">
                <a:solidFill>
                  <a:schemeClr val="tx2"/>
                </a:solidFill>
                <a:ea typeface="楷体_GB2312" pitchFamily="49" charset="-122"/>
              </a:rPr>
              <a:t>、对于</a:t>
            </a:r>
            <a:r>
              <a:rPr lang="en-US" altLang="zh-CN" sz="3200" b="1">
                <a:solidFill>
                  <a:schemeClr val="tx2"/>
                </a:solidFill>
                <a:ea typeface="楷体_GB2312" pitchFamily="49" charset="-122"/>
              </a:rPr>
              <a:t>n</a:t>
            </a:r>
            <a:r>
              <a:rPr lang="zh-CN" altLang="en-US" sz="3200" b="1">
                <a:solidFill>
                  <a:schemeClr val="tx2"/>
                </a:solidFill>
                <a:ea typeface="楷体_GB2312" pitchFamily="49" charset="-122"/>
              </a:rPr>
              <a:t>个记录的序列，共需进行 </a:t>
            </a:r>
            <a:r>
              <a:rPr lang="zh-CN" altLang="en-US" sz="3200" b="1">
                <a:solidFill>
                  <a:schemeClr val="tx2"/>
                </a:solidFill>
                <a:ea typeface="楷体_GB2312" pitchFamily="49" charset="-122"/>
                <a:sym typeface="Symbol" pitchFamily="18" charset="2"/>
              </a:rPr>
              <a:t></a:t>
            </a:r>
            <a:r>
              <a:rPr lang="en-US" altLang="zh-CN" sz="3200" b="1">
                <a:solidFill>
                  <a:schemeClr val="tx2"/>
                </a:solidFill>
                <a:ea typeface="楷体_GB2312" pitchFamily="49" charset="-122"/>
              </a:rPr>
              <a:t>log</a:t>
            </a:r>
            <a:r>
              <a:rPr lang="en-US" altLang="zh-CN" sz="3200" b="1" baseline="-25000">
                <a:solidFill>
                  <a:schemeClr val="tx2"/>
                </a:solidFill>
                <a:ea typeface="楷体_GB2312" pitchFamily="49" charset="-122"/>
              </a:rPr>
              <a:t>2</a:t>
            </a:r>
            <a:r>
              <a:rPr lang="en-US" altLang="zh-CN" sz="3200" b="1">
                <a:solidFill>
                  <a:schemeClr val="tx2"/>
                </a:solidFill>
                <a:ea typeface="楷体_GB2312" pitchFamily="49" charset="-122"/>
              </a:rPr>
              <a:t>n</a:t>
            </a:r>
            <a:r>
              <a:rPr lang="en-US" altLang="zh-CN" sz="3200" b="1">
                <a:solidFill>
                  <a:schemeClr val="tx2"/>
                </a:solidFill>
                <a:ea typeface="楷体_GB2312" pitchFamily="49" charset="-122"/>
                <a:sym typeface="Symbol" pitchFamily="18" charset="2"/>
              </a:rPr>
              <a:t> </a:t>
            </a:r>
            <a:r>
              <a:rPr lang="zh-CN" altLang="en-US" sz="3200" b="1">
                <a:solidFill>
                  <a:schemeClr val="tx2"/>
                </a:solidFill>
                <a:ea typeface="楷体_GB2312" pitchFamily="49" charset="-122"/>
              </a:rPr>
              <a:t>趟</a:t>
            </a:r>
            <a:r>
              <a:rPr lang="en-US" altLang="zh-CN" sz="3200" b="1">
                <a:solidFill>
                  <a:schemeClr val="tx2"/>
                </a:solidFill>
                <a:ea typeface="楷体_GB2312" pitchFamily="49" charset="-122"/>
              </a:rPr>
              <a:t>2-</a:t>
            </a:r>
            <a:r>
              <a:rPr lang="zh-CN" altLang="en-US" sz="3200" b="1">
                <a:solidFill>
                  <a:schemeClr val="tx2"/>
                </a:solidFill>
                <a:ea typeface="楷体_GB2312" pitchFamily="49" charset="-122"/>
              </a:rPr>
              <a:t>路归并排序。</a:t>
            </a:r>
          </a:p>
        </p:txBody>
      </p:sp>
      <p:sp>
        <p:nvSpPr>
          <p:cNvPr id="94213" name="Rectangle 9"/>
          <p:cNvSpPr>
            <a:spLocks noChangeArrowheads="1"/>
          </p:cNvSpPr>
          <p:nvPr/>
        </p:nvSpPr>
        <p:spPr bwMode="auto">
          <a:xfrm>
            <a:off x="323850" y="2060575"/>
            <a:ext cx="816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tx2"/>
                </a:solidFill>
                <a:ea typeface="楷体_GB2312" pitchFamily="49" charset="-122"/>
              </a:rPr>
              <a:t>2</a:t>
            </a:r>
            <a:r>
              <a:rPr lang="zh-CN" altLang="en-US" sz="3200" b="1">
                <a:solidFill>
                  <a:schemeClr val="tx2"/>
                </a:solidFill>
                <a:ea typeface="楷体_GB2312" pitchFamily="49" charset="-122"/>
              </a:rPr>
              <a:t>、每一趟</a:t>
            </a:r>
            <a:r>
              <a:rPr lang="en-US" altLang="zh-CN" sz="3200" b="1">
                <a:solidFill>
                  <a:schemeClr val="tx2"/>
                </a:solidFill>
                <a:ea typeface="楷体_GB2312" pitchFamily="49" charset="-122"/>
              </a:rPr>
              <a:t>2-</a:t>
            </a:r>
            <a:r>
              <a:rPr lang="zh-CN" altLang="en-US" sz="3200" b="1">
                <a:solidFill>
                  <a:schemeClr val="tx2"/>
                </a:solidFill>
                <a:ea typeface="楷体_GB2312" pitchFamily="49" charset="-122"/>
              </a:rPr>
              <a:t>路归并排序的时间复杂度为 </a:t>
            </a:r>
            <a:r>
              <a:rPr lang="en-US" altLang="zh-CN" sz="3200" b="1">
                <a:solidFill>
                  <a:schemeClr val="tx2"/>
                </a:solidFill>
                <a:ea typeface="楷体_GB2312" pitchFamily="49" charset="-122"/>
              </a:rPr>
              <a:t>O(n)</a:t>
            </a:r>
          </a:p>
        </p:txBody>
      </p:sp>
      <p:sp>
        <p:nvSpPr>
          <p:cNvPr id="94214" name="Rectangle 10"/>
          <p:cNvSpPr>
            <a:spLocks noChangeArrowheads="1"/>
          </p:cNvSpPr>
          <p:nvPr/>
        </p:nvSpPr>
        <p:spPr bwMode="auto">
          <a:xfrm>
            <a:off x="366713" y="4221163"/>
            <a:ext cx="72532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tx2"/>
                </a:solidFill>
                <a:ea typeface="楷体_GB2312" pitchFamily="49" charset="-122"/>
              </a:rPr>
              <a:t>3</a:t>
            </a:r>
            <a:r>
              <a:rPr lang="zh-CN" altLang="en-US" sz="3200" b="1">
                <a:solidFill>
                  <a:schemeClr val="tx2"/>
                </a:solidFill>
                <a:ea typeface="楷体_GB2312" pitchFamily="49" charset="-122"/>
              </a:rPr>
              <a:t>、</a:t>
            </a:r>
            <a:r>
              <a:rPr lang="en-US" altLang="zh-CN" sz="3200" b="1">
                <a:solidFill>
                  <a:schemeClr val="tx2"/>
                </a:solidFill>
                <a:ea typeface="楷体_GB2312" pitchFamily="49" charset="-122"/>
              </a:rPr>
              <a:t>2-</a:t>
            </a:r>
            <a:r>
              <a:rPr lang="zh-CN" altLang="en-US" sz="3200" b="1">
                <a:solidFill>
                  <a:schemeClr val="tx2"/>
                </a:solidFill>
                <a:ea typeface="楷体_GB2312" pitchFamily="49" charset="-122"/>
              </a:rPr>
              <a:t>路归并排序是一种稳定的排序方法</a:t>
            </a:r>
          </a:p>
        </p:txBody>
      </p:sp>
    </p:spTree>
  </p:cSld>
  <p:clrMapOvr>
    <a:masterClrMapping/>
  </p:clrMapOvr>
  <p:transition>
    <p:pull dir="r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250825" y="115888"/>
            <a:ext cx="3856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006666"/>
                </a:solidFill>
                <a:ea typeface="楷体_GB2312" pitchFamily="49" charset="-122"/>
              </a:rPr>
              <a:t>归并排序的递归算法</a:t>
            </a:r>
            <a:endParaRPr lang="zh-CN" altLang="en-US" sz="3200" b="1">
              <a:ea typeface="楷体_GB2312" pitchFamily="49" charset="-122"/>
            </a:endParaRPr>
          </a:p>
        </p:txBody>
      </p:sp>
      <p:sp>
        <p:nvSpPr>
          <p:cNvPr id="51203" name="Text Box 3"/>
          <p:cNvSpPr txBox="1">
            <a:spLocks noChangeArrowheads="1"/>
          </p:cNvSpPr>
          <p:nvPr/>
        </p:nvSpPr>
        <p:spPr bwMode="auto">
          <a:xfrm>
            <a:off x="107950" y="765175"/>
            <a:ext cx="8964613"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40000"/>
              </a:lnSpc>
            </a:pPr>
            <a:r>
              <a:rPr lang="zh-CN" altLang="en-US" sz="3200" b="1">
                <a:solidFill>
                  <a:srgbClr val="000080"/>
                </a:solidFill>
                <a:ea typeface="楷体_GB2312" pitchFamily="49" charset="-122"/>
              </a:rPr>
              <a:t>　如果无序序列 </a:t>
            </a:r>
            <a:r>
              <a:rPr lang="en-US" altLang="zh-CN" sz="3200" b="1">
                <a:solidFill>
                  <a:srgbClr val="000080"/>
                </a:solidFill>
                <a:ea typeface="楷体_GB2312" pitchFamily="49" charset="-122"/>
              </a:rPr>
              <a:t>R[s..t] </a:t>
            </a:r>
            <a:r>
              <a:rPr lang="zh-CN" altLang="en-US" sz="3200" b="1">
                <a:solidFill>
                  <a:srgbClr val="000080"/>
                </a:solidFill>
                <a:ea typeface="楷体_GB2312" pitchFamily="49" charset="-122"/>
              </a:rPr>
              <a:t>的两部分      </a:t>
            </a:r>
          </a:p>
          <a:p>
            <a:pPr eaLnBrk="1" hangingPunct="1">
              <a:lnSpc>
                <a:spcPct val="140000"/>
              </a:lnSpc>
            </a:pPr>
            <a:r>
              <a:rPr lang="zh-CN" altLang="en-US" sz="3200" b="1">
                <a:solidFill>
                  <a:srgbClr val="000080"/>
                </a:solidFill>
                <a:ea typeface="楷体_GB2312" pitchFamily="49" charset="-122"/>
              </a:rPr>
              <a:t>     </a:t>
            </a:r>
            <a:r>
              <a:rPr lang="en-US" altLang="zh-CN" sz="3200" b="1">
                <a:solidFill>
                  <a:srgbClr val="000080"/>
                </a:solidFill>
                <a:ea typeface="楷体_GB2312" pitchFamily="49" charset="-122"/>
              </a:rPr>
              <a:t>R[</a:t>
            </a:r>
            <a:r>
              <a:rPr lang="en-US" altLang="zh-CN" sz="3200" b="1" i="1">
                <a:solidFill>
                  <a:srgbClr val="006666"/>
                </a:solidFill>
                <a:ea typeface="楷体_GB2312" pitchFamily="49" charset="-122"/>
              </a:rPr>
              <a:t>s</a:t>
            </a:r>
            <a:r>
              <a:rPr lang="en-US" altLang="zh-CN" sz="3200" b="1">
                <a:solidFill>
                  <a:srgbClr val="006666"/>
                </a:solidFill>
                <a:ea typeface="楷体_GB2312" pitchFamily="49" charset="-122"/>
              </a:rPr>
              <a:t>..</a:t>
            </a:r>
            <a:r>
              <a:rPr lang="en-US" altLang="zh-CN" sz="3200" b="1">
                <a:solidFill>
                  <a:srgbClr val="006666"/>
                </a:solidFill>
                <a:ea typeface="楷体_GB2312" pitchFamily="49" charset="-122"/>
                <a:sym typeface="Symbol" pitchFamily="18" charset="2"/>
              </a:rPr>
              <a:t></a:t>
            </a:r>
            <a:r>
              <a:rPr lang="en-US" altLang="zh-CN" sz="3200" b="1">
                <a:solidFill>
                  <a:srgbClr val="006666"/>
                </a:solidFill>
                <a:ea typeface="楷体_GB2312" pitchFamily="49" charset="-122"/>
              </a:rPr>
              <a:t>(</a:t>
            </a:r>
            <a:r>
              <a:rPr lang="en-US" altLang="zh-CN" sz="3200" b="1" i="1">
                <a:solidFill>
                  <a:srgbClr val="006666"/>
                </a:solidFill>
                <a:ea typeface="楷体_GB2312" pitchFamily="49" charset="-122"/>
              </a:rPr>
              <a:t>s+t</a:t>
            </a:r>
            <a:r>
              <a:rPr lang="en-US" altLang="zh-CN" sz="3200" b="1">
                <a:solidFill>
                  <a:srgbClr val="006666"/>
                </a:solidFill>
                <a:ea typeface="楷体_GB2312" pitchFamily="49" charset="-122"/>
              </a:rPr>
              <a:t>)/2</a:t>
            </a:r>
            <a:r>
              <a:rPr lang="en-US" altLang="zh-CN" sz="3200" b="1">
                <a:solidFill>
                  <a:srgbClr val="006666"/>
                </a:solidFill>
                <a:ea typeface="楷体_GB2312" pitchFamily="49" charset="-122"/>
                <a:sym typeface="Symbol" pitchFamily="18" charset="2"/>
              </a:rPr>
              <a:t></a:t>
            </a:r>
            <a:r>
              <a:rPr lang="en-US" altLang="zh-CN" sz="3200" b="1">
                <a:solidFill>
                  <a:srgbClr val="000080"/>
                </a:solidFill>
                <a:ea typeface="楷体_GB2312" pitchFamily="49" charset="-122"/>
              </a:rPr>
              <a:t>]   </a:t>
            </a:r>
            <a:r>
              <a:rPr lang="zh-CN" altLang="en-US" sz="3200" b="1">
                <a:solidFill>
                  <a:srgbClr val="000080"/>
                </a:solidFill>
                <a:ea typeface="楷体_GB2312" pitchFamily="49" charset="-122"/>
              </a:rPr>
              <a:t>和   </a:t>
            </a:r>
            <a:r>
              <a:rPr lang="en-US" altLang="zh-CN" sz="3200" b="1">
                <a:solidFill>
                  <a:srgbClr val="000080"/>
                </a:solidFill>
                <a:ea typeface="楷体_GB2312" pitchFamily="49" charset="-122"/>
              </a:rPr>
              <a:t>R[</a:t>
            </a:r>
            <a:r>
              <a:rPr lang="en-US" altLang="zh-CN" sz="3200" b="1">
                <a:solidFill>
                  <a:srgbClr val="006666"/>
                </a:solidFill>
                <a:ea typeface="楷体_GB2312" pitchFamily="49" charset="-122"/>
                <a:sym typeface="Symbol" pitchFamily="18" charset="2"/>
              </a:rPr>
              <a:t></a:t>
            </a:r>
            <a:r>
              <a:rPr lang="en-US" altLang="zh-CN" sz="3200" b="1">
                <a:solidFill>
                  <a:srgbClr val="006666"/>
                </a:solidFill>
                <a:ea typeface="楷体_GB2312" pitchFamily="49" charset="-122"/>
              </a:rPr>
              <a:t>(</a:t>
            </a:r>
            <a:r>
              <a:rPr lang="en-US" altLang="zh-CN" sz="3200" b="1" i="1">
                <a:solidFill>
                  <a:srgbClr val="006666"/>
                </a:solidFill>
                <a:ea typeface="楷体_GB2312" pitchFamily="49" charset="-122"/>
              </a:rPr>
              <a:t>s+t</a:t>
            </a:r>
            <a:r>
              <a:rPr lang="en-US" altLang="zh-CN" sz="3200" b="1">
                <a:solidFill>
                  <a:srgbClr val="006666"/>
                </a:solidFill>
                <a:ea typeface="楷体_GB2312" pitchFamily="49" charset="-122"/>
              </a:rPr>
              <a:t>)/2</a:t>
            </a:r>
            <a:r>
              <a:rPr lang="en-US" altLang="zh-CN" sz="3200" b="1">
                <a:solidFill>
                  <a:srgbClr val="006666"/>
                </a:solidFill>
                <a:ea typeface="楷体_GB2312" pitchFamily="49" charset="-122"/>
                <a:sym typeface="Symbol" pitchFamily="18" charset="2"/>
              </a:rPr>
              <a:t>+1..</a:t>
            </a:r>
            <a:r>
              <a:rPr lang="en-US" altLang="zh-CN" sz="3200" b="1" i="1">
                <a:solidFill>
                  <a:srgbClr val="006666"/>
                </a:solidFill>
                <a:ea typeface="楷体_GB2312" pitchFamily="49" charset="-122"/>
                <a:sym typeface="Symbol" pitchFamily="18" charset="2"/>
              </a:rPr>
              <a:t>t</a:t>
            </a:r>
            <a:r>
              <a:rPr lang="en-US" altLang="zh-CN" sz="3200" b="1">
                <a:solidFill>
                  <a:srgbClr val="000080"/>
                </a:solidFill>
                <a:ea typeface="楷体_GB2312" pitchFamily="49" charset="-122"/>
                <a:sym typeface="Symbol" pitchFamily="18" charset="2"/>
              </a:rPr>
              <a:t>]</a:t>
            </a:r>
          </a:p>
          <a:p>
            <a:pPr eaLnBrk="1" hangingPunct="1">
              <a:lnSpc>
                <a:spcPct val="140000"/>
              </a:lnSpc>
            </a:pPr>
            <a:r>
              <a:rPr lang="zh-CN" altLang="en-US" sz="3200" b="1">
                <a:solidFill>
                  <a:srgbClr val="000080"/>
                </a:solidFill>
                <a:ea typeface="楷体_GB2312" pitchFamily="49" charset="-122"/>
              </a:rPr>
              <a:t>分别按关键字有序，则利用上述归并算法很容易将它们归并成整个记录序列是一个有序序列。</a:t>
            </a:r>
            <a:endParaRPr lang="zh-CN" altLang="en-US" sz="3200" b="1">
              <a:solidFill>
                <a:srgbClr val="FF0000"/>
              </a:solidFill>
              <a:ea typeface="楷体_GB2312" pitchFamily="49" charset="-122"/>
            </a:endParaRPr>
          </a:p>
        </p:txBody>
      </p:sp>
      <p:sp>
        <p:nvSpPr>
          <p:cNvPr id="51204" name="Rectangle 4"/>
          <p:cNvSpPr>
            <a:spLocks noChangeArrowheads="1"/>
          </p:cNvSpPr>
          <p:nvPr/>
        </p:nvSpPr>
        <p:spPr bwMode="auto">
          <a:xfrm>
            <a:off x="107950" y="3789363"/>
            <a:ext cx="8893175"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zh-CN" altLang="en-US" sz="3200" b="1">
                <a:solidFill>
                  <a:schemeClr val="tx2"/>
                </a:solidFill>
                <a:ea typeface="楷体_GB2312" pitchFamily="49" charset="-122"/>
              </a:rPr>
              <a:t>由此，应该先分别对这两部分进行 </a:t>
            </a:r>
            <a:r>
              <a:rPr lang="en-US" altLang="zh-CN" sz="3200" b="1">
                <a:solidFill>
                  <a:schemeClr val="tx2"/>
                </a:solidFill>
                <a:ea typeface="楷体_GB2312" pitchFamily="49" charset="-122"/>
              </a:rPr>
              <a:t>2-</a:t>
            </a:r>
            <a:r>
              <a:rPr lang="zh-CN" altLang="en-US" sz="3200" b="1">
                <a:solidFill>
                  <a:schemeClr val="tx2"/>
                </a:solidFill>
                <a:ea typeface="楷体_GB2312" pitchFamily="49" charset="-122"/>
              </a:rPr>
              <a:t>路归并排序</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lt">
                                    <p:tmPct val="100000"/>
                                  </p:iterate>
                                  <p:childTnLst>
                                    <p:set>
                                      <p:cBhvr>
                                        <p:cTn id="6" dur="1" fill="hold">
                                          <p:stCondLst>
                                            <p:cond delay="0"/>
                                          </p:stCondLst>
                                        </p:cTn>
                                        <p:tgtEl>
                                          <p:spTgt spid="51203"/>
                                        </p:tgtEl>
                                        <p:attrNameLst>
                                          <p:attrName>style.visibility</p:attrName>
                                        </p:attrNameLst>
                                      </p:cBhvr>
                                      <p:to>
                                        <p:strVal val="visible"/>
                                      </p:to>
                                    </p:set>
                                    <p:animEffect transition="in" filter="strips(downRight)">
                                      <p:cBhvr>
                                        <p:cTn id="7" dur="75"/>
                                        <p:tgtEl>
                                          <p:spTgt spid="51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wipe(left)">
                                      <p:cBhvr>
                                        <p:cTn id="12" dur="5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4"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152400" y="0"/>
            <a:ext cx="1408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zh-CN" sz="3200" b="1">
                <a:solidFill>
                  <a:schemeClr val="accent2"/>
                </a:solidFill>
              </a:rPr>
              <a:t>例如：</a:t>
            </a:r>
            <a:endParaRPr lang="zh-CN" altLang="en-US" sz="3200"/>
          </a:p>
        </p:txBody>
      </p:sp>
      <p:sp>
        <p:nvSpPr>
          <p:cNvPr id="118809" name="Text Box 25"/>
          <p:cNvSpPr txBox="1">
            <a:spLocks noChangeArrowheads="1"/>
          </p:cNvSpPr>
          <p:nvPr/>
        </p:nvSpPr>
        <p:spPr bwMode="auto">
          <a:xfrm>
            <a:off x="1092200" y="406400"/>
            <a:ext cx="7823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chemeClr val="bg2"/>
                </a:solidFill>
              </a:rPr>
              <a:t>52,   23,   80,     36,   68,   14</a:t>
            </a:r>
            <a:r>
              <a:rPr lang="en-US" altLang="zh-CN" sz="3600">
                <a:solidFill>
                  <a:schemeClr val="bg2"/>
                </a:solidFill>
              </a:rPr>
              <a:t>     (s=1, t=6)</a:t>
            </a:r>
          </a:p>
        </p:txBody>
      </p:sp>
      <p:sp>
        <p:nvSpPr>
          <p:cNvPr id="118810" name="Text Box 26"/>
          <p:cNvSpPr txBox="1">
            <a:spLocks noChangeArrowheads="1"/>
          </p:cNvSpPr>
          <p:nvPr/>
        </p:nvSpPr>
        <p:spPr bwMode="auto">
          <a:xfrm>
            <a:off x="842963" y="1016000"/>
            <a:ext cx="5861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a:solidFill>
                  <a:schemeClr val="bg2"/>
                </a:solidFill>
              </a:rPr>
              <a:t>[ </a:t>
            </a:r>
            <a:r>
              <a:rPr lang="en-US" altLang="zh-CN" sz="3600" b="1">
                <a:solidFill>
                  <a:schemeClr val="bg2"/>
                </a:solidFill>
              </a:rPr>
              <a:t>52,   23,   80</a:t>
            </a:r>
            <a:r>
              <a:rPr lang="en-US" altLang="zh-CN" sz="3600">
                <a:solidFill>
                  <a:schemeClr val="bg2"/>
                </a:solidFill>
              </a:rPr>
              <a:t>]</a:t>
            </a:r>
            <a:r>
              <a:rPr lang="en-US" altLang="zh-CN" sz="4000"/>
              <a:t>   </a:t>
            </a:r>
            <a:r>
              <a:rPr lang="en-US" altLang="zh-CN" sz="3600">
                <a:solidFill>
                  <a:schemeClr val="bg2"/>
                </a:solidFill>
              </a:rPr>
              <a:t>[</a:t>
            </a:r>
            <a:r>
              <a:rPr lang="en-US" altLang="zh-CN" sz="3600" b="1">
                <a:solidFill>
                  <a:schemeClr val="bg2"/>
                </a:solidFill>
              </a:rPr>
              <a:t>36,   68,   14</a:t>
            </a:r>
            <a:r>
              <a:rPr lang="en-US" altLang="zh-CN" sz="3600">
                <a:solidFill>
                  <a:schemeClr val="bg2"/>
                </a:solidFill>
              </a:rPr>
              <a:t>]</a:t>
            </a:r>
            <a:endParaRPr lang="en-US" altLang="zh-CN">
              <a:solidFill>
                <a:schemeClr val="bg2"/>
              </a:solidFill>
            </a:endParaRPr>
          </a:p>
        </p:txBody>
      </p:sp>
      <p:sp>
        <p:nvSpPr>
          <p:cNvPr id="118811" name="Text Box 27"/>
          <p:cNvSpPr txBox="1">
            <a:spLocks noChangeArrowheads="1"/>
          </p:cNvSpPr>
          <p:nvPr/>
        </p:nvSpPr>
        <p:spPr bwMode="auto">
          <a:xfrm>
            <a:off x="842963" y="1701800"/>
            <a:ext cx="285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a:solidFill>
                  <a:schemeClr val="bg2"/>
                </a:solidFill>
              </a:rPr>
              <a:t>[ </a:t>
            </a:r>
            <a:r>
              <a:rPr lang="en-US" altLang="zh-CN" sz="3600" b="1">
                <a:solidFill>
                  <a:schemeClr val="bg2"/>
                </a:solidFill>
              </a:rPr>
              <a:t>52,   23</a:t>
            </a:r>
            <a:r>
              <a:rPr lang="en-US" altLang="zh-CN" sz="3600">
                <a:solidFill>
                  <a:schemeClr val="bg2"/>
                </a:solidFill>
              </a:rPr>
              <a:t>] [</a:t>
            </a:r>
            <a:r>
              <a:rPr lang="en-US" altLang="zh-CN" sz="3600" b="1">
                <a:solidFill>
                  <a:schemeClr val="bg2"/>
                </a:solidFill>
              </a:rPr>
              <a:t>80</a:t>
            </a:r>
            <a:r>
              <a:rPr lang="en-US" altLang="zh-CN" sz="3600">
                <a:solidFill>
                  <a:schemeClr val="bg2"/>
                </a:solidFill>
              </a:rPr>
              <a:t>]</a:t>
            </a:r>
            <a:endParaRPr lang="en-US" altLang="zh-CN" sz="4000">
              <a:solidFill>
                <a:schemeClr val="bg2"/>
              </a:solidFill>
            </a:endParaRPr>
          </a:p>
        </p:txBody>
      </p:sp>
      <p:sp>
        <p:nvSpPr>
          <p:cNvPr id="118812" name="Text Box 28"/>
          <p:cNvSpPr txBox="1">
            <a:spLocks noChangeArrowheads="1"/>
          </p:cNvSpPr>
          <p:nvPr/>
        </p:nvSpPr>
        <p:spPr bwMode="auto">
          <a:xfrm>
            <a:off x="842963" y="3149600"/>
            <a:ext cx="114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008080"/>
                </a:solidFill>
              </a:rPr>
              <a:t>[ 52]</a:t>
            </a:r>
            <a:endParaRPr lang="en-US" altLang="zh-CN" b="1">
              <a:solidFill>
                <a:srgbClr val="008080"/>
              </a:solidFill>
            </a:endParaRPr>
          </a:p>
        </p:txBody>
      </p:sp>
      <p:sp>
        <p:nvSpPr>
          <p:cNvPr id="118813" name="Text Box 29"/>
          <p:cNvSpPr txBox="1">
            <a:spLocks noChangeArrowheads="1"/>
          </p:cNvSpPr>
          <p:nvPr/>
        </p:nvSpPr>
        <p:spPr bwMode="auto">
          <a:xfrm>
            <a:off x="842963" y="4156075"/>
            <a:ext cx="1860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0000FF"/>
                </a:solidFill>
              </a:rPr>
              <a:t>[ 23,  52]</a:t>
            </a:r>
            <a:endParaRPr lang="en-US" altLang="zh-CN" sz="4000" b="1"/>
          </a:p>
        </p:txBody>
      </p:sp>
      <p:sp>
        <p:nvSpPr>
          <p:cNvPr id="118814" name="Text Box 30"/>
          <p:cNvSpPr txBox="1">
            <a:spLocks noChangeArrowheads="1"/>
          </p:cNvSpPr>
          <p:nvPr/>
        </p:nvSpPr>
        <p:spPr bwMode="auto">
          <a:xfrm>
            <a:off x="842963" y="5133975"/>
            <a:ext cx="2660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9900CC"/>
                </a:solidFill>
              </a:rPr>
              <a:t>[</a:t>
            </a:r>
            <a:r>
              <a:rPr lang="en-US" altLang="zh-CN" sz="3600" b="1"/>
              <a:t> </a:t>
            </a:r>
            <a:r>
              <a:rPr lang="en-US" altLang="zh-CN" sz="3600" b="1">
                <a:solidFill>
                  <a:srgbClr val="9900CC"/>
                </a:solidFill>
              </a:rPr>
              <a:t>23,  52,  80]</a:t>
            </a:r>
            <a:endParaRPr lang="en-US" altLang="zh-CN" b="1"/>
          </a:p>
        </p:txBody>
      </p:sp>
      <p:sp>
        <p:nvSpPr>
          <p:cNvPr id="118815" name="Text Box 31"/>
          <p:cNvSpPr txBox="1">
            <a:spLocks noChangeArrowheads="1"/>
          </p:cNvSpPr>
          <p:nvPr/>
        </p:nvSpPr>
        <p:spPr bwMode="auto">
          <a:xfrm>
            <a:off x="3935413" y="1701800"/>
            <a:ext cx="2736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a:solidFill>
                  <a:schemeClr val="bg2"/>
                </a:solidFill>
              </a:rPr>
              <a:t>[</a:t>
            </a:r>
            <a:r>
              <a:rPr lang="en-US" altLang="zh-CN" sz="3600" b="1">
                <a:solidFill>
                  <a:schemeClr val="bg2"/>
                </a:solidFill>
              </a:rPr>
              <a:t>36</a:t>
            </a:r>
            <a:r>
              <a:rPr lang="en-US" altLang="zh-CN" sz="3600">
                <a:solidFill>
                  <a:schemeClr val="bg2"/>
                </a:solidFill>
              </a:rPr>
              <a:t>,   </a:t>
            </a:r>
            <a:r>
              <a:rPr lang="en-US" altLang="zh-CN" sz="3600" b="1">
                <a:solidFill>
                  <a:schemeClr val="bg2"/>
                </a:solidFill>
              </a:rPr>
              <a:t>68</a:t>
            </a:r>
            <a:r>
              <a:rPr lang="en-US" altLang="zh-CN" sz="3600">
                <a:solidFill>
                  <a:schemeClr val="bg2"/>
                </a:solidFill>
              </a:rPr>
              <a:t>] [</a:t>
            </a:r>
            <a:r>
              <a:rPr lang="en-US" altLang="zh-CN" sz="3600" b="1">
                <a:solidFill>
                  <a:schemeClr val="bg2"/>
                </a:solidFill>
              </a:rPr>
              <a:t>14</a:t>
            </a:r>
            <a:r>
              <a:rPr lang="en-US" altLang="zh-CN" sz="3600">
                <a:solidFill>
                  <a:schemeClr val="bg2"/>
                </a:solidFill>
              </a:rPr>
              <a:t>]</a:t>
            </a:r>
          </a:p>
        </p:txBody>
      </p:sp>
      <p:sp>
        <p:nvSpPr>
          <p:cNvPr id="118816" name="Text Box 32"/>
          <p:cNvSpPr txBox="1">
            <a:spLocks noChangeArrowheads="1"/>
          </p:cNvSpPr>
          <p:nvPr/>
        </p:nvSpPr>
        <p:spPr bwMode="auto">
          <a:xfrm>
            <a:off x="3935413" y="3165475"/>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008080"/>
                </a:solidFill>
              </a:rPr>
              <a:t>[36]</a:t>
            </a:r>
            <a:endParaRPr lang="en-US" altLang="zh-CN" sz="4000" b="1">
              <a:solidFill>
                <a:srgbClr val="008080"/>
              </a:solidFill>
            </a:endParaRPr>
          </a:p>
        </p:txBody>
      </p:sp>
      <p:sp>
        <p:nvSpPr>
          <p:cNvPr id="118817" name="Text Box 33"/>
          <p:cNvSpPr txBox="1">
            <a:spLocks noChangeArrowheads="1"/>
          </p:cNvSpPr>
          <p:nvPr/>
        </p:nvSpPr>
        <p:spPr bwMode="auto">
          <a:xfrm>
            <a:off x="3967163" y="4140200"/>
            <a:ext cx="1746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0000FF"/>
                </a:solidFill>
              </a:rPr>
              <a:t>[36,  68]</a:t>
            </a:r>
            <a:endParaRPr lang="en-US" altLang="zh-CN" sz="4000" b="1"/>
          </a:p>
        </p:txBody>
      </p:sp>
      <p:sp>
        <p:nvSpPr>
          <p:cNvPr id="118818" name="Text Box 34"/>
          <p:cNvSpPr txBox="1">
            <a:spLocks noChangeArrowheads="1"/>
          </p:cNvSpPr>
          <p:nvPr/>
        </p:nvSpPr>
        <p:spPr bwMode="auto">
          <a:xfrm>
            <a:off x="3935413" y="5146675"/>
            <a:ext cx="2546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9900CC"/>
                </a:solidFill>
              </a:rPr>
              <a:t>[14,  36,  68]</a:t>
            </a:r>
            <a:endParaRPr lang="en-US" altLang="zh-CN" sz="4000" b="1"/>
          </a:p>
        </p:txBody>
      </p:sp>
      <p:sp>
        <p:nvSpPr>
          <p:cNvPr id="118819" name="Text Box 35"/>
          <p:cNvSpPr txBox="1">
            <a:spLocks noChangeArrowheads="1"/>
          </p:cNvSpPr>
          <p:nvPr/>
        </p:nvSpPr>
        <p:spPr bwMode="auto">
          <a:xfrm>
            <a:off x="842963" y="6064250"/>
            <a:ext cx="5746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CC6600"/>
                </a:solidFill>
              </a:rPr>
              <a:t>[ 14,   23,   36,   52,   68,   80 ]</a:t>
            </a:r>
            <a:endParaRPr lang="en-US" altLang="zh-CN" b="1">
              <a:solidFill>
                <a:srgbClr val="CC6600"/>
              </a:solidFill>
            </a:endParaRPr>
          </a:p>
        </p:txBody>
      </p:sp>
      <p:sp>
        <p:nvSpPr>
          <p:cNvPr id="118820" name="Text Box 36"/>
          <p:cNvSpPr txBox="1">
            <a:spLocks noChangeArrowheads="1"/>
          </p:cNvSpPr>
          <p:nvPr/>
        </p:nvSpPr>
        <p:spPr bwMode="auto">
          <a:xfrm>
            <a:off x="1833563" y="3165475"/>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rgbClr val="008080"/>
                </a:solidFill>
              </a:rPr>
              <a:t>[23]</a:t>
            </a:r>
          </a:p>
        </p:txBody>
      </p:sp>
      <p:sp>
        <p:nvSpPr>
          <p:cNvPr id="118821" name="Line 37"/>
          <p:cNvSpPr>
            <a:spLocks noChangeShapeType="1"/>
          </p:cNvSpPr>
          <p:nvPr/>
        </p:nvSpPr>
        <p:spPr bwMode="auto">
          <a:xfrm>
            <a:off x="1376363" y="3775075"/>
            <a:ext cx="304800" cy="441325"/>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2" name="Line 38"/>
          <p:cNvSpPr>
            <a:spLocks noChangeShapeType="1"/>
          </p:cNvSpPr>
          <p:nvPr/>
        </p:nvSpPr>
        <p:spPr bwMode="auto">
          <a:xfrm flipH="1">
            <a:off x="1909763" y="3775075"/>
            <a:ext cx="304800" cy="441325"/>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3" name="Line 39"/>
          <p:cNvSpPr>
            <a:spLocks noChangeShapeType="1"/>
          </p:cNvSpPr>
          <p:nvPr/>
        </p:nvSpPr>
        <p:spPr bwMode="auto">
          <a:xfrm>
            <a:off x="1833563" y="4676775"/>
            <a:ext cx="457200" cy="533400"/>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4" name="Line 40"/>
          <p:cNvSpPr>
            <a:spLocks noChangeShapeType="1"/>
          </p:cNvSpPr>
          <p:nvPr/>
        </p:nvSpPr>
        <p:spPr bwMode="auto">
          <a:xfrm flipH="1">
            <a:off x="2595563" y="3714750"/>
            <a:ext cx="457200" cy="1492250"/>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5" name="Line 41"/>
          <p:cNvSpPr>
            <a:spLocks noChangeShapeType="1"/>
          </p:cNvSpPr>
          <p:nvPr/>
        </p:nvSpPr>
        <p:spPr bwMode="auto">
          <a:xfrm>
            <a:off x="4424363" y="3775075"/>
            <a:ext cx="304800" cy="441325"/>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6" name="Line 42"/>
          <p:cNvSpPr>
            <a:spLocks noChangeShapeType="1"/>
          </p:cNvSpPr>
          <p:nvPr/>
        </p:nvSpPr>
        <p:spPr bwMode="auto">
          <a:xfrm flipH="1">
            <a:off x="4957763" y="3775075"/>
            <a:ext cx="304800" cy="441325"/>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7" name="Line 43"/>
          <p:cNvSpPr>
            <a:spLocks noChangeShapeType="1"/>
          </p:cNvSpPr>
          <p:nvPr/>
        </p:nvSpPr>
        <p:spPr bwMode="auto">
          <a:xfrm>
            <a:off x="4881563" y="4676775"/>
            <a:ext cx="381000" cy="533400"/>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8" name="Line 44"/>
          <p:cNvSpPr>
            <a:spLocks noChangeShapeType="1"/>
          </p:cNvSpPr>
          <p:nvPr/>
        </p:nvSpPr>
        <p:spPr bwMode="auto">
          <a:xfrm flipH="1">
            <a:off x="5567363" y="3835400"/>
            <a:ext cx="609600" cy="1371600"/>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9" name="Line 45"/>
          <p:cNvSpPr>
            <a:spLocks noChangeShapeType="1"/>
          </p:cNvSpPr>
          <p:nvPr/>
        </p:nvSpPr>
        <p:spPr bwMode="auto">
          <a:xfrm>
            <a:off x="2214563" y="5664200"/>
            <a:ext cx="990600" cy="533400"/>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30" name="Line 46"/>
          <p:cNvSpPr>
            <a:spLocks noChangeShapeType="1"/>
          </p:cNvSpPr>
          <p:nvPr/>
        </p:nvSpPr>
        <p:spPr bwMode="auto">
          <a:xfrm flipH="1">
            <a:off x="4119563" y="5664200"/>
            <a:ext cx="1143000" cy="533400"/>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31" name="Text Box 47"/>
          <p:cNvSpPr txBox="1">
            <a:spLocks noChangeArrowheads="1"/>
          </p:cNvSpPr>
          <p:nvPr/>
        </p:nvSpPr>
        <p:spPr bwMode="auto">
          <a:xfrm>
            <a:off x="842963" y="2311400"/>
            <a:ext cx="213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chemeClr val="bg2"/>
                </a:solidFill>
              </a:rPr>
              <a:t>[ 52] [23]</a:t>
            </a:r>
          </a:p>
        </p:txBody>
      </p:sp>
      <p:sp>
        <p:nvSpPr>
          <p:cNvPr id="118832" name="Text Box 48"/>
          <p:cNvSpPr txBox="1">
            <a:spLocks noChangeArrowheads="1"/>
          </p:cNvSpPr>
          <p:nvPr/>
        </p:nvSpPr>
        <p:spPr bwMode="auto">
          <a:xfrm>
            <a:off x="3738563" y="2327275"/>
            <a:ext cx="2051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solidFill>
                  <a:schemeClr val="bg2"/>
                </a:solidFill>
              </a:rPr>
              <a:t>  [36] [68]</a:t>
            </a:r>
            <a:endParaRPr lang="en-US" altLang="zh-CN" sz="4000" b="1">
              <a:solidFill>
                <a:schemeClr val="bg2"/>
              </a:solidFill>
            </a:endParaRPr>
          </a:p>
        </p:txBody>
      </p:sp>
      <p:sp>
        <p:nvSpPr>
          <p:cNvPr id="118833" name="Rectangle 49"/>
          <p:cNvSpPr>
            <a:spLocks noChangeArrowheads="1"/>
          </p:cNvSpPr>
          <p:nvPr/>
        </p:nvSpPr>
        <p:spPr bwMode="auto">
          <a:xfrm>
            <a:off x="2671763" y="3149600"/>
            <a:ext cx="106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8080"/>
                </a:solidFill>
              </a:rPr>
              <a:t> [80]</a:t>
            </a:r>
          </a:p>
        </p:txBody>
      </p:sp>
      <p:sp>
        <p:nvSpPr>
          <p:cNvPr id="118834" name="Line 50"/>
          <p:cNvSpPr>
            <a:spLocks noChangeShapeType="1"/>
          </p:cNvSpPr>
          <p:nvPr/>
        </p:nvSpPr>
        <p:spPr bwMode="auto">
          <a:xfrm>
            <a:off x="1452563" y="2921000"/>
            <a:ext cx="0" cy="381000"/>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35" name="Line 51"/>
          <p:cNvSpPr>
            <a:spLocks noChangeShapeType="1"/>
          </p:cNvSpPr>
          <p:nvPr/>
        </p:nvSpPr>
        <p:spPr bwMode="auto">
          <a:xfrm flipH="1">
            <a:off x="2290763" y="2921000"/>
            <a:ext cx="0" cy="381000"/>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36" name="Line 52"/>
          <p:cNvSpPr>
            <a:spLocks noChangeShapeType="1"/>
          </p:cNvSpPr>
          <p:nvPr/>
        </p:nvSpPr>
        <p:spPr bwMode="auto">
          <a:xfrm>
            <a:off x="4424363" y="2921000"/>
            <a:ext cx="0" cy="381000"/>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37" name="Line 53"/>
          <p:cNvSpPr>
            <a:spLocks noChangeShapeType="1"/>
          </p:cNvSpPr>
          <p:nvPr/>
        </p:nvSpPr>
        <p:spPr bwMode="auto">
          <a:xfrm flipH="1">
            <a:off x="5338763" y="2921000"/>
            <a:ext cx="0" cy="381000"/>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38" name="Rectangle 54"/>
          <p:cNvSpPr>
            <a:spLocks noChangeArrowheads="1"/>
          </p:cNvSpPr>
          <p:nvPr/>
        </p:nvSpPr>
        <p:spPr bwMode="auto">
          <a:xfrm>
            <a:off x="5764213" y="3209925"/>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008080"/>
                </a:solidFill>
              </a:rPr>
              <a:t>[</a:t>
            </a:r>
            <a:r>
              <a:rPr lang="en-US" altLang="zh-CN" sz="3600" b="1">
                <a:solidFill>
                  <a:srgbClr val="008080"/>
                </a:solidFill>
              </a:rPr>
              <a:t>14</a:t>
            </a:r>
            <a:r>
              <a:rPr lang="en-US" altLang="zh-CN" sz="3600">
                <a:solidFill>
                  <a:srgbClr val="008080"/>
                </a:solidFill>
              </a:rPr>
              <a:t>]</a:t>
            </a:r>
          </a:p>
        </p:txBody>
      </p:sp>
      <p:sp>
        <p:nvSpPr>
          <p:cNvPr id="118839" name="Line 55"/>
          <p:cNvSpPr>
            <a:spLocks noChangeShapeType="1"/>
          </p:cNvSpPr>
          <p:nvPr/>
        </p:nvSpPr>
        <p:spPr bwMode="auto">
          <a:xfrm flipH="1">
            <a:off x="3205163" y="2311400"/>
            <a:ext cx="0" cy="990600"/>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40" name="Line 56"/>
          <p:cNvSpPr>
            <a:spLocks noChangeShapeType="1"/>
          </p:cNvSpPr>
          <p:nvPr/>
        </p:nvSpPr>
        <p:spPr bwMode="auto">
          <a:xfrm flipH="1">
            <a:off x="6253163" y="2311400"/>
            <a:ext cx="0" cy="990600"/>
          </a:xfrm>
          <a:prstGeom prst="line">
            <a:avLst/>
          </a:prstGeom>
          <a:noFill/>
          <a:ln w="508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41" name="Rectangle 57"/>
          <p:cNvSpPr>
            <a:spLocks noChangeArrowheads="1"/>
          </p:cNvSpPr>
          <p:nvPr/>
        </p:nvSpPr>
        <p:spPr bwMode="auto">
          <a:xfrm>
            <a:off x="4849813" y="3149600"/>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8080"/>
                </a:solidFill>
              </a:rPr>
              <a:t>[68]</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8786">
                                            <p:txEl>
                                              <p:pRg st="0" end="0"/>
                                            </p:txEl>
                                          </p:spTgt>
                                        </p:tgtEl>
                                        <p:attrNameLst>
                                          <p:attrName>style.visibility</p:attrName>
                                        </p:attrNameLst>
                                      </p:cBhvr>
                                      <p:to>
                                        <p:strVal val="visible"/>
                                      </p:to>
                                    </p:set>
                                    <p:animEffect transition="in" filter="wipe(left)">
                                      <p:cBhvr>
                                        <p:cTn id="7" dur="500"/>
                                        <p:tgtEl>
                                          <p:spTgt spid="1187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809"/>
                                        </p:tgtEl>
                                        <p:attrNameLst>
                                          <p:attrName>style.visibility</p:attrName>
                                        </p:attrNameLst>
                                      </p:cBhvr>
                                      <p:to>
                                        <p:strVal val="visible"/>
                                      </p:to>
                                    </p:set>
                                    <p:animEffect transition="in" filter="wipe(left)">
                                      <p:cBhvr>
                                        <p:cTn id="12" dur="500"/>
                                        <p:tgtEl>
                                          <p:spTgt spid="1188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810"/>
                                        </p:tgtEl>
                                        <p:attrNameLst>
                                          <p:attrName>style.visibility</p:attrName>
                                        </p:attrNameLst>
                                      </p:cBhvr>
                                      <p:to>
                                        <p:strVal val="visible"/>
                                      </p:to>
                                    </p:set>
                                    <p:animEffect transition="in" filter="wipe(left)">
                                      <p:cBhvr>
                                        <p:cTn id="17" dur="500"/>
                                        <p:tgtEl>
                                          <p:spTgt spid="1188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8811"/>
                                        </p:tgtEl>
                                        <p:attrNameLst>
                                          <p:attrName>style.visibility</p:attrName>
                                        </p:attrNameLst>
                                      </p:cBhvr>
                                      <p:to>
                                        <p:strVal val="visible"/>
                                      </p:to>
                                    </p:set>
                                    <p:animEffect transition="in" filter="wipe(left)">
                                      <p:cBhvr>
                                        <p:cTn id="22" dur="500"/>
                                        <p:tgtEl>
                                          <p:spTgt spid="1188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8831"/>
                                        </p:tgtEl>
                                        <p:attrNameLst>
                                          <p:attrName>style.visibility</p:attrName>
                                        </p:attrNameLst>
                                      </p:cBhvr>
                                      <p:to>
                                        <p:strVal val="visible"/>
                                      </p:to>
                                    </p:set>
                                    <p:animEffect transition="in" filter="wipe(left)">
                                      <p:cBhvr>
                                        <p:cTn id="27" dur="500"/>
                                        <p:tgtEl>
                                          <p:spTgt spid="1188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8834"/>
                                        </p:tgtEl>
                                        <p:attrNameLst>
                                          <p:attrName>style.visibility</p:attrName>
                                        </p:attrNameLst>
                                      </p:cBhvr>
                                      <p:to>
                                        <p:strVal val="visible"/>
                                      </p:to>
                                    </p:set>
                                    <p:animEffect transition="in" filter="wipe(up)">
                                      <p:cBhvr>
                                        <p:cTn id="32" dur="500"/>
                                        <p:tgtEl>
                                          <p:spTgt spid="118834"/>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18812"/>
                                        </p:tgtEl>
                                        <p:attrNameLst>
                                          <p:attrName>style.visibility</p:attrName>
                                        </p:attrNameLst>
                                      </p:cBhvr>
                                      <p:to>
                                        <p:strVal val="visible"/>
                                      </p:to>
                                    </p:set>
                                    <p:animEffect transition="in" filter="wipe(left)">
                                      <p:cBhvr>
                                        <p:cTn id="36" dur="500"/>
                                        <p:tgtEl>
                                          <p:spTgt spid="118812"/>
                                        </p:tgtEl>
                                      </p:cBhvr>
                                    </p:animEffect>
                                  </p:childTnLst>
                                </p:cTn>
                              </p:par>
                            </p:childTnLst>
                          </p:cTn>
                        </p:par>
                        <p:par>
                          <p:cTn id="37" fill="hold" nodeType="afterGroup">
                            <p:stCondLst>
                              <p:cond delay="1000"/>
                            </p:stCondLst>
                            <p:childTnLst>
                              <p:par>
                                <p:cTn id="38" presetID="22" presetClass="entr" presetSubtype="1" fill="hold" grpId="0" nodeType="afterEffect">
                                  <p:stCondLst>
                                    <p:cond delay="1000"/>
                                  </p:stCondLst>
                                  <p:childTnLst>
                                    <p:set>
                                      <p:cBhvr>
                                        <p:cTn id="39" dur="1" fill="hold">
                                          <p:stCondLst>
                                            <p:cond delay="0"/>
                                          </p:stCondLst>
                                        </p:cTn>
                                        <p:tgtEl>
                                          <p:spTgt spid="118835"/>
                                        </p:tgtEl>
                                        <p:attrNameLst>
                                          <p:attrName>style.visibility</p:attrName>
                                        </p:attrNameLst>
                                      </p:cBhvr>
                                      <p:to>
                                        <p:strVal val="visible"/>
                                      </p:to>
                                    </p:set>
                                    <p:animEffect transition="in" filter="wipe(up)">
                                      <p:cBhvr>
                                        <p:cTn id="40" dur="500"/>
                                        <p:tgtEl>
                                          <p:spTgt spid="118835"/>
                                        </p:tgtEl>
                                      </p:cBhvr>
                                    </p:animEffect>
                                  </p:childTnLst>
                                </p:cTn>
                              </p:par>
                            </p:childTnLst>
                          </p:cTn>
                        </p:par>
                        <p:par>
                          <p:cTn id="41" fill="hold" nodeType="afterGroup">
                            <p:stCondLst>
                              <p:cond delay="2500"/>
                            </p:stCondLst>
                            <p:childTnLst>
                              <p:par>
                                <p:cTn id="42" presetID="22" presetClass="entr" presetSubtype="8" fill="hold" grpId="0" nodeType="afterEffect">
                                  <p:stCondLst>
                                    <p:cond delay="0"/>
                                  </p:stCondLst>
                                  <p:childTnLst>
                                    <p:set>
                                      <p:cBhvr>
                                        <p:cTn id="43" dur="1" fill="hold">
                                          <p:stCondLst>
                                            <p:cond delay="0"/>
                                          </p:stCondLst>
                                        </p:cTn>
                                        <p:tgtEl>
                                          <p:spTgt spid="118820"/>
                                        </p:tgtEl>
                                        <p:attrNameLst>
                                          <p:attrName>style.visibility</p:attrName>
                                        </p:attrNameLst>
                                      </p:cBhvr>
                                      <p:to>
                                        <p:strVal val="visible"/>
                                      </p:to>
                                    </p:set>
                                    <p:animEffect transition="in" filter="wipe(left)">
                                      <p:cBhvr>
                                        <p:cTn id="44" dur="500"/>
                                        <p:tgtEl>
                                          <p:spTgt spid="11882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18839"/>
                                        </p:tgtEl>
                                        <p:attrNameLst>
                                          <p:attrName>style.visibility</p:attrName>
                                        </p:attrNameLst>
                                      </p:cBhvr>
                                      <p:to>
                                        <p:strVal val="visible"/>
                                      </p:to>
                                    </p:set>
                                    <p:animEffect transition="in" filter="wipe(up)">
                                      <p:cBhvr>
                                        <p:cTn id="49" dur="500"/>
                                        <p:tgtEl>
                                          <p:spTgt spid="118839"/>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118833"/>
                                        </p:tgtEl>
                                        <p:attrNameLst>
                                          <p:attrName>style.visibility</p:attrName>
                                        </p:attrNameLst>
                                      </p:cBhvr>
                                      <p:to>
                                        <p:strVal val="visible"/>
                                      </p:to>
                                    </p:set>
                                    <p:animEffect transition="in" filter="wipe(left)">
                                      <p:cBhvr>
                                        <p:cTn id="53" dur="500"/>
                                        <p:tgtEl>
                                          <p:spTgt spid="11883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18821"/>
                                        </p:tgtEl>
                                        <p:attrNameLst>
                                          <p:attrName>style.visibility</p:attrName>
                                        </p:attrNameLst>
                                      </p:cBhvr>
                                      <p:to>
                                        <p:strVal val="visible"/>
                                      </p:to>
                                    </p:set>
                                    <p:animEffect transition="in" filter="wipe(up)">
                                      <p:cBhvr>
                                        <p:cTn id="58" dur="500"/>
                                        <p:tgtEl>
                                          <p:spTgt spid="118821"/>
                                        </p:tgtEl>
                                      </p:cBhvr>
                                    </p:animEffect>
                                  </p:childTnLst>
                                </p:cTn>
                              </p:par>
                            </p:childTnLst>
                          </p:cTn>
                        </p:par>
                        <p:par>
                          <p:cTn id="59" fill="hold" nodeType="afterGroup">
                            <p:stCondLst>
                              <p:cond delay="500"/>
                            </p:stCondLst>
                            <p:childTnLst>
                              <p:par>
                                <p:cTn id="60" presetID="22" presetClass="entr" presetSubtype="1" fill="hold" grpId="0" nodeType="afterEffect">
                                  <p:stCondLst>
                                    <p:cond delay="0"/>
                                  </p:stCondLst>
                                  <p:childTnLst>
                                    <p:set>
                                      <p:cBhvr>
                                        <p:cTn id="61" dur="1" fill="hold">
                                          <p:stCondLst>
                                            <p:cond delay="0"/>
                                          </p:stCondLst>
                                        </p:cTn>
                                        <p:tgtEl>
                                          <p:spTgt spid="118822"/>
                                        </p:tgtEl>
                                        <p:attrNameLst>
                                          <p:attrName>style.visibility</p:attrName>
                                        </p:attrNameLst>
                                      </p:cBhvr>
                                      <p:to>
                                        <p:strVal val="visible"/>
                                      </p:to>
                                    </p:set>
                                    <p:animEffect transition="in" filter="wipe(up)">
                                      <p:cBhvr>
                                        <p:cTn id="62" dur="500"/>
                                        <p:tgtEl>
                                          <p:spTgt spid="118822"/>
                                        </p:tgtEl>
                                      </p:cBhvr>
                                    </p:animEffect>
                                  </p:childTnLst>
                                </p:cTn>
                              </p:par>
                            </p:childTnLst>
                          </p:cTn>
                        </p:par>
                        <p:par>
                          <p:cTn id="63" fill="hold" nodeType="afterGroup">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118813"/>
                                        </p:tgtEl>
                                        <p:attrNameLst>
                                          <p:attrName>style.visibility</p:attrName>
                                        </p:attrNameLst>
                                      </p:cBhvr>
                                      <p:to>
                                        <p:strVal val="visible"/>
                                      </p:to>
                                    </p:set>
                                    <p:animEffect transition="in" filter="wipe(left)">
                                      <p:cBhvr>
                                        <p:cTn id="66" dur="500"/>
                                        <p:tgtEl>
                                          <p:spTgt spid="11881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118823"/>
                                        </p:tgtEl>
                                        <p:attrNameLst>
                                          <p:attrName>style.visibility</p:attrName>
                                        </p:attrNameLst>
                                      </p:cBhvr>
                                      <p:to>
                                        <p:strVal val="visible"/>
                                      </p:to>
                                    </p:set>
                                    <p:animEffect transition="in" filter="wipe(up)">
                                      <p:cBhvr>
                                        <p:cTn id="71" dur="500"/>
                                        <p:tgtEl>
                                          <p:spTgt spid="118823"/>
                                        </p:tgtEl>
                                      </p:cBhvr>
                                    </p:animEffect>
                                  </p:childTnLst>
                                </p:cTn>
                              </p:par>
                            </p:childTnLst>
                          </p:cTn>
                        </p:par>
                        <p:par>
                          <p:cTn id="72" fill="hold" nodeType="afterGroup">
                            <p:stCondLst>
                              <p:cond delay="500"/>
                            </p:stCondLst>
                            <p:childTnLst>
                              <p:par>
                                <p:cTn id="73" presetID="22" presetClass="entr" presetSubtype="1" fill="hold" grpId="0" nodeType="afterEffect">
                                  <p:stCondLst>
                                    <p:cond delay="0"/>
                                  </p:stCondLst>
                                  <p:childTnLst>
                                    <p:set>
                                      <p:cBhvr>
                                        <p:cTn id="74" dur="1" fill="hold">
                                          <p:stCondLst>
                                            <p:cond delay="0"/>
                                          </p:stCondLst>
                                        </p:cTn>
                                        <p:tgtEl>
                                          <p:spTgt spid="118824"/>
                                        </p:tgtEl>
                                        <p:attrNameLst>
                                          <p:attrName>style.visibility</p:attrName>
                                        </p:attrNameLst>
                                      </p:cBhvr>
                                      <p:to>
                                        <p:strVal val="visible"/>
                                      </p:to>
                                    </p:set>
                                    <p:animEffect transition="in" filter="wipe(up)">
                                      <p:cBhvr>
                                        <p:cTn id="75" dur="500"/>
                                        <p:tgtEl>
                                          <p:spTgt spid="118824"/>
                                        </p:tgtEl>
                                      </p:cBhvr>
                                    </p:animEffect>
                                  </p:childTnLst>
                                </p:cTn>
                              </p:par>
                            </p:childTnLst>
                          </p:cTn>
                        </p:par>
                        <p:par>
                          <p:cTn id="76" fill="hold" nodeType="afterGroup">
                            <p:stCondLst>
                              <p:cond delay="1000"/>
                            </p:stCondLst>
                            <p:childTnLst>
                              <p:par>
                                <p:cTn id="77" presetID="22" presetClass="entr" presetSubtype="8" fill="hold" grpId="0" nodeType="afterEffect">
                                  <p:stCondLst>
                                    <p:cond delay="0"/>
                                  </p:stCondLst>
                                  <p:childTnLst>
                                    <p:set>
                                      <p:cBhvr>
                                        <p:cTn id="78" dur="1" fill="hold">
                                          <p:stCondLst>
                                            <p:cond delay="0"/>
                                          </p:stCondLst>
                                        </p:cTn>
                                        <p:tgtEl>
                                          <p:spTgt spid="118814"/>
                                        </p:tgtEl>
                                        <p:attrNameLst>
                                          <p:attrName>style.visibility</p:attrName>
                                        </p:attrNameLst>
                                      </p:cBhvr>
                                      <p:to>
                                        <p:strVal val="visible"/>
                                      </p:to>
                                    </p:set>
                                    <p:animEffect transition="in" filter="wipe(left)">
                                      <p:cBhvr>
                                        <p:cTn id="79" dur="500"/>
                                        <p:tgtEl>
                                          <p:spTgt spid="11881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18815"/>
                                        </p:tgtEl>
                                        <p:attrNameLst>
                                          <p:attrName>style.visibility</p:attrName>
                                        </p:attrNameLst>
                                      </p:cBhvr>
                                      <p:to>
                                        <p:strVal val="visible"/>
                                      </p:to>
                                    </p:set>
                                    <p:animEffect transition="in" filter="wipe(left)">
                                      <p:cBhvr>
                                        <p:cTn id="84" dur="500"/>
                                        <p:tgtEl>
                                          <p:spTgt spid="11881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18832"/>
                                        </p:tgtEl>
                                        <p:attrNameLst>
                                          <p:attrName>style.visibility</p:attrName>
                                        </p:attrNameLst>
                                      </p:cBhvr>
                                      <p:to>
                                        <p:strVal val="visible"/>
                                      </p:to>
                                    </p:set>
                                    <p:animEffect transition="in" filter="wipe(left)">
                                      <p:cBhvr>
                                        <p:cTn id="89" dur="500"/>
                                        <p:tgtEl>
                                          <p:spTgt spid="11883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118836"/>
                                        </p:tgtEl>
                                        <p:attrNameLst>
                                          <p:attrName>style.visibility</p:attrName>
                                        </p:attrNameLst>
                                      </p:cBhvr>
                                      <p:to>
                                        <p:strVal val="visible"/>
                                      </p:to>
                                    </p:set>
                                    <p:animEffect transition="in" filter="wipe(up)">
                                      <p:cBhvr>
                                        <p:cTn id="94" dur="500"/>
                                        <p:tgtEl>
                                          <p:spTgt spid="118836"/>
                                        </p:tgtEl>
                                      </p:cBhvr>
                                    </p:animEffect>
                                  </p:childTnLst>
                                </p:cTn>
                              </p:par>
                            </p:childTnLst>
                          </p:cTn>
                        </p:par>
                        <p:par>
                          <p:cTn id="95" fill="hold" nodeType="afterGroup">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118816"/>
                                        </p:tgtEl>
                                        <p:attrNameLst>
                                          <p:attrName>style.visibility</p:attrName>
                                        </p:attrNameLst>
                                      </p:cBhvr>
                                      <p:to>
                                        <p:strVal val="visible"/>
                                      </p:to>
                                    </p:set>
                                    <p:animEffect transition="in" filter="wipe(left)">
                                      <p:cBhvr>
                                        <p:cTn id="98" dur="500"/>
                                        <p:tgtEl>
                                          <p:spTgt spid="118816"/>
                                        </p:tgtEl>
                                      </p:cBhvr>
                                    </p:animEffect>
                                  </p:childTnLst>
                                </p:cTn>
                              </p:par>
                            </p:childTnLst>
                          </p:cTn>
                        </p:par>
                        <p:par>
                          <p:cTn id="99" fill="hold" nodeType="afterGroup">
                            <p:stCondLst>
                              <p:cond delay="1000"/>
                            </p:stCondLst>
                            <p:childTnLst>
                              <p:par>
                                <p:cTn id="100" presetID="22" presetClass="entr" presetSubtype="1" fill="hold" grpId="0" nodeType="afterEffect">
                                  <p:stCondLst>
                                    <p:cond delay="1000"/>
                                  </p:stCondLst>
                                  <p:childTnLst>
                                    <p:set>
                                      <p:cBhvr>
                                        <p:cTn id="101" dur="1" fill="hold">
                                          <p:stCondLst>
                                            <p:cond delay="0"/>
                                          </p:stCondLst>
                                        </p:cTn>
                                        <p:tgtEl>
                                          <p:spTgt spid="118837"/>
                                        </p:tgtEl>
                                        <p:attrNameLst>
                                          <p:attrName>style.visibility</p:attrName>
                                        </p:attrNameLst>
                                      </p:cBhvr>
                                      <p:to>
                                        <p:strVal val="visible"/>
                                      </p:to>
                                    </p:set>
                                    <p:animEffect transition="in" filter="wipe(up)">
                                      <p:cBhvr>
                                        <p:cTn id="102" dur="500"/>
                                        <p:tgtEl>
                                          <p:spTgt spid="118837"/>
                                        </p:tgtEl>
                                      </p:cBhvr>
                                    </p:animEffect>
                                  </p:childTnLst>
                                </p:cTn>
                              </p:par>
                            </p:childTnLst>
                          </p:cTn>
                        </p:par>
                        <p:par>
                          <p:cTn id="103" fill="hold" nodeType="afterGroup">
                            <p:stCondLst>
                              <p:cond delay="2500"/>
                            </p:stCondLst>
                            <p:childTnLst>
                              <p:par>
                                <p:cTn id="104" presetID="22" presetClass="entr" presetSubtype="8" fill="hold" grpId="0" nodeType="afterEffect">
                                  <p:stCondLst>
                                    <p:cond delay="0"/>
                                  </p:stCondLst>
                                  <p:childTnLst>
                                    <p:set>
                                      <p:cBhvr>
                                        <p:cTn id="105" dur="1" fill="hold">
                                          <p:stCondLst>
                                            <p:cond delay="0"/>
                                          </p:stCondLst>
                                        </p:cTn>
                                        <p:tgtEl>
                                          <p:spTgt spid="118841"/>
                                        </p:tgtEl>
                                        <p:attrNameLst>
                                          <p:attrName>style.visibility</p:attrName>
                                        </p:attrNameLst>
                                      </p:cBhvr>
                                      <p:to>
                                        <p:strVal val="visible"/>
                                      </p:to>
                                    </p:set>
                                    <p:animEffect transition="in" filter="wipe(left)">
                                      <p:cBhvr>
                                        <p:cTn id="106" dur="500"/>
                                        <p:tgtEl>
                                          <p:spTgt spid="118841"/>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118840"/>
                                        </p:tgtEl>
                                        <p:attrNameLst>
                                          <p:attrName>style.visibility</p:attrName>
                                        </p:attrNameLst>
                                      </p:cBhvr>
                                      <p:to>
                                        <p:strVal val="visible"/>
                                      </p:to>
                                    </p:set>
                                    <p:animEffect transition="in" filter="wipe(up)">
                                      <p:cBhvr>
                                        <p:cTn id="111" dur="500"/>
                                        <p:tgtEl>
                                          <p:spTgt spid="118840"/>
                                        </p:tgtEl>
                                      </p:cBhvr>
                                    </p:animEffect>
                                  </p:childTnLst>
                                </p:cTn>
                              </p:par>
                            </p:childTnLst>
                          </p:cTn>
                        </p:par>
                        <p:par>
                          <p:cTn id="112" fill="hold" nodeType="afterGroup">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118838"/>
                                        </p:tgtEl>
                                        <p:attrNameLst>
                                          <p:attrName>style.visibility</p:attrName>
                                        </p:attrNameLst>
                                      </p:cBhvr>
                                      <p:to>
                                        <p:strVal val="visible"/>
                                      </p:to>
                                    </p:set>
                                    <p:animEffect transition="in" filter="wipe(left)">
                                      <p:cBhvr>
                                        <p:cTn id="115" dur="500"/>
                                        <p:tgtEl>
                                          <p:spTgt spid="118838"/>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118825"/>
                                        </p:tgtEl>
                                        <p:attrNameLst>
                                          <p:attrName>style.visibility</p:attrName>
                                        </p:attrNameLst>
                                      </p:cBhvr>
                                      <p:to>
                                        <p:strVal val="visible"/>
                                      </p:to>
                                    </p:set>
                                    <p:animEffect transition="in" filter="wipe(up)">
                                      <p:cBhvr>
                                        <p:cTn id="120" dur="500"/>
                                        <p:tgtEl>
                                          <p:spTgt spid="118825"/>
                                        </p:tgtEl>
                                      </p:cBhvr>
                                    </p:animEffect>
                                  </p:childTnLst>
                                </p:cTn>
                              </p:par>
                            </p:childTnLst>
                          </p:cTn>
                        </p:par>
                        <p:par>
                          <p:cTn id="121" fill="hold" nodeType="afterGroup">
                            <p:stCondLst>
                              <p:cond delay="500"/>
                            </p:stCondLst>
                            <p:childTnLst>
                              <p:par>
                                <p:cTn id="122" presetID="22" presetClass="entr" presetSubtype="1" fill="hold" grpId="0" nodeType="afterEffect">
                                  <p:stCondLst>
                                    <p:cond delay="0"/>
                                  </p:stCondLst>
                                  <p:childTnLst>
                                    <p:set>
                                      <p:cBhvr>
                                        <p:cTn id="123" dur="1" fill="hold">
                                          <p:stCondLst>
                                            <p:cond delay="0"/>
                                          </p:stCondLst>
                                        </p:cTn>
                                        <p:tgtEl>
                                          <p:spTgt spid="118826"/>
                                        </p:tgtEl>
                                        <p:attrNameLst>
                                          <p:attrName>style.visibility</p:attrName>
                                        </p:attrNameLst>
                                      </p:cBhvr>
                                      <p:to>
                                        <p:strVal val="visible"/>
                                      </p:to>
                                    </p:set>
                                    <p:animEffect transition="in" filter="wipe(up)">
                                      <p:cBhvr>
                                        <p:cTn id="124" dur="500"/>
                                        <p:tgtEl>
                                          <p:spTgt spid="118826"/>
                                        </p:tgtEl>
                                      </p:cBhvr>
                                    </p:animEffect>
                                  </p:childTnLst>
                                </p:cTn>
                              </p:par>
                            </p:childTnLst>
                          </p:cTn>
                        </p:par>
                        <p:par>
                          <p:cTn id="125" fill="hold" nodeType="afterGroup">
                            <p:stCondLst>
                              <p:cond delay="1000"/>
                            </p:stCondLst>
                            <p:childTnLst>
                              <p:par>
                                <p:cTn id="126" presetID="22" presetClass="entr" presetSubtype="8" fill="hold" grpId="0" nodeType="afterEffect">
                                  <p:stCondLst>
                                    <p:cond delay="0"/>
                                  </p:stCondLst>
                                  <p:childTnLst>
                                    <p:set>
                                      <p:cBhvr>
                                        <p:cTn id="127" dur="1" fill="hold">
                                          <p:stCondLst>
                                            <p:cond delay="0"/>
                                          </p:stCondLst>
                                        </p:cTn>
                                        <p:tgtEl>
                                          <p:spTgt spid="118817"/>
                                        </p:tgtEl>
                                        <p:attrNameLst>
                                          <p:attrName>style.visibility</p:attrName>
                                        </p:attrNameLst>
                                      </p:cBhvr>
                                      <p:to>
                                        <p:strVal val="visible"/>
                                      </p:to>
                                    </p:set>
                                    <p:animEffect transition="in" filter="wipe(left)">
                                      <p:cBhvr>
                                        <p:cTn id="128" dur="500"/>
                                        <p:tgtEl>
                                          <p:spTgt spid="118817"/>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1" fill="hold" grpId="0" nodeType="clickEffect">
                                  <p:stCondLst>
                                    <p:cond delay="0"/>
                                  </p:stCondLst>
                                  <p:childTnLst>
                                    <p:set>
                                      <p:cBhvr>
                                        <p:cTn id="132" dur="1" fill="hold">
                                          <p:stCondLst>
                                            <p:cond delay="0"/>
                                          </p:stCondLst>
                                        </p:cTn>
                                        <p:tgtEl>
                                          <p:spTgt spid="118827"/>
                                        </p:tgtEl>
                                        <p:attrNameLst>
                                          <p:attrName>style.visibility</p:attrName>
                                        </p:attrNameLst>
                                      </p:cBhvr>
                                      <p:to>
                                        <p:strVal val="visible"/>
                                      </p:to>
                                    </p:set>
                                    <p:animEffect transition="in" filter="wipe(up)">
                                      <p:cBhvr>
                                        <p:cTn id="133" dur="500"/>
                                        <p:tgtEl>
                                          <p:spTgt spid="118827"/>
                                        </p:tgtEl>
                                      </p:cBhvr>
                                    </p:animEffect>
                                  </p:childTnLst>
                                </p:cTn>
                              </p:par>
                            </p:childTnLst>
                          </p:cTn>
                        </p:par>
                        <p:par>
                          <p:cTn id="134" fill="hold" nodeType="afterGroup">
                            <p:stCondLst>
                              <p:cond delay="500"/>
                            </p:stCondLst>
                            <p:childTnLst>
                              <p:par>
                                <p:cTn id="135" presetID="22" presetClass="entr" presetSubtype="1" fill="hold" grpId="0" nodeType="afterEffect">
                                  <p:stCondLst>
                                    <p:cond delay="0"/>
                                  </p:stCondLst>
                                  <p:childTnLst>
                                    <p:set>
                                      <p:cBhvr>
                                        <p:cTn id="136" dur="1" fill="hold">
                                          <p:stCondLst>
                                            <p:cond delay="0"/>
                                          </p:stCondLst>
                                        </p:cTn>
                                        <p:tgtEl>
                                          <p:spTgt spid="118828"/>
                                        </p:tgtEl>
                                        <p:attrNameLst>
                                          <p:attrName>style.visibility</p:attrName>
                                        </p:attrNameLst>
                                      </p:cBhvr>
                                      <p:to>
                                        <p:strVal val="visible"/>
                                      </p:to>
                                    </p:set>
                                    <p:animEffect transition="in" filter="wipe(up)">
                                      <p:cBhvr>
                                        <p:cTn id="137" dur="500"/>
                                        <p:tgtEl>
                                          <p:spTgt spid="118828"/>
                                        </p:tgtEl>
                                      </p:cBhvr>
                                    </p:animEffect>
                                  </p:childTnLst>
                                </p:cTn>
                              </p:par>
                            </p:childTnLst>
                          </p:cTn>
                        </p:par>
                        <p:par>
                          <p:cTn id="138" fill="hold" nodeType="afterGroup">
                            <p:stCondLst>
                              <p:cond delay="1000"/>
                            </p:stCondLst>
                            <p:childTnLst>
                              <p:par>
                                <p:cTn id="139" presetID="22" presetClass="entr" presetSubtype="8" fill="hold" grpId="0" nodeType="afterEffect">
                                  <p:stCondLst>
                                    <p:cond delay="0"/>
                                  </p:stCondLst>
                                  <p:childTnLst>
                                    <p:set>
                                      <p:cBhvr>
                                        <p:cTn id="140" dur="1" fill="hold">
                                          <p:stCondLst>
                                            <p:cond delay="0"/>
                                          </p:stCondLst>
                                        </p:cTn>
                                        <p:tgtEl>
                                          <p:spTgt spid="118818"/>
                                        </p:tgtEl>
                                        <p:attrNameLst>
                                          <p:attrName>style.visibility</p:attrName>
                                        </p:attrNameLst>
                                      </p:cBhvr>
                                      <p:to>
                                        <p:strVal val="visible"/>
                                      </p:to>
                                    </p:set>
                                    <p:animEffect transition="in" filter="wipe(left)">
                                      <p:cBhvr>
                                        <p:cTn id="141" dur="500"/>
                                        <p:tgtEl>
                                          <p:spTgt spid="118818"/>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1" fill="hold" grpId="0" nodeType="clickEffect">
                                  <p:stCondLst>
                                    <p:cond delay="0"/>
                                  </p:stCondLst>
                                  <p:childTnLst>
                                    <p:set>
                                      <p:cBhvr>
                                        <p:cTn id="145" dur="1" fill="hold">
                                          <p:stCondLst>
                                            <p:cond delay="0"/>
                                          </p:stCondLst>
                                        </p:cTn>
                                        <p:tgtEl>
                                          <p:spTgt spid="118829"/>
                                        </p:tgtEl>
                                        <p:attrNameLst>
                                          <p:attrName>style.visibility</p:attrName>
                                        </p:attrNameLst>
                                      </p:cBhvr>
                                      <p:to>
                                        <p:strVal val="visible"/>
                                      </p:to>
                                    </p:set>
                                    <p:animEffect transition="in" filter="wipe(up)">
                                      <p:cBhvr>
                                        <p:cTn id="146" dur="500"/>
                                        <p:tgtEl>
                                          <p:spTgt spid="118829"/>
                                        </p:tgtEl>
                                      </p:cBhvr>
                                    </p:animEffect>
                                  </p:childTnLst>
                                </p:cTn>
                              </p:par>
                            </p:childTnLst>
                          </p:cTn>
                        </p:par>
                        <p:par>
                          <p:cTn id="147" fill="hold" nodeType="afterGroup">
                            <p:stCondLst>
                              <p:cond delay="500"/>
                            </p:stCondLst>
                            <p:childTnLst>
                              <p:par>
                                <p:cTn id="148" presetID="22" presetClass="entr" presetSubtype="1" fill="hold" grpId="0" nodeType="afterEffect">
                                  <p:stCondLst>
                                    <p:cond delay="0"/>
                                  </p:stCondLst>
                                  <p:childTnLst>
                                    <p:set>
                                      <p:cBhvr>
                                        <p:cTn id="149" dur="1" fill="hold">
                                          <p:stCondLst>
                                            <p:cond delay="0"/>
                                          </p:stCondLst>
                                        </p:cTn>
                                        <p:tgtEl>
                                          <p:spTgt spid="118830"/>
                                        </p:tgtEl>
                                        <p:attrNameLst>
                                          <p:attrName>style.visibility</p:attrName>
                                        </p:attrNameLst>
                                      </p:cBhvr>
                                      <p:to>
                                        <p:strVal val="visible"/>
                                      </p:to>
                                    </p:set>
                                    <p:animEffect transition="in" filter="wipe(up)">
                                      <p:cBhvr>
                                        <p:cTn id="150" dur="500"/>
                                        <p:tgtEl>
                                          <p:spTgt spid="118830"/>
                                        </p:tgtEl>
                                      </p:cBhvr>
                                    </p:animEffect>
                                  </p:childTnLst>
                                </p:cTn>
                              </p:par>
                            </p:childTnLst>
                          </p:cTn>
                        </p:par>
                        <p:par>
                          <p:cTn id="151" fill="hold" nodeType="afterGroup">
                            <p:stCondLst>
                              <p:cond delay="1000"/>
                            </p:stCondLst>
                            <p:childTnLst>
                              <p:par>
                                <p:cTn id="152" presetID="22" presetClass="entr" presetSubtype="8" fill="hold" grpId="0" nodeType="afterEffect">
                                  <p:stCondLst>
                                    <p:cond delay="0"/>
                                  </p:stCondLst>
                                  <p:childTnLst>
                                    <p:set>
                                      <p:cBhvr>
                                        <p:cTn id="153" dur="1" fill="hold">
                                          <p:stCondLst>
                                            <p:cond delay="0"/>
                                          </p:stCondLst>
                                        </p:cTn>
                                        <p:tgtEl>
                                          <p:spTgt spid="118819"/>
                                        </p:tgtEl>
                                        <p:attrNameLst>
                                          <p:attrName>style.visibility</p:attrName>
                                        </p:attrNameLst>
                                      </p:cBhvr>
                                      <p:to>
                                        <p:strVal val="visible"/>
                                      </p:to>
                                    </p:set>
                                    <p:animEffect transition="in" filter="wipe(left)">
                                      <p:cBhvr>
                                        <p:cTn id="154" dur="500"/>
                                        <p:tgtEl>
                                          <p:spTgt spid="118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build="p" autoUpdateAnimBg="0" advAuto="0"/>
      <p:bldP spid="118809" grpId="0" autoUpdateAnimBg="0"/>
      <p:bldP spid="118810" grpId="0" autoUpdateAnimBg="0"/>
      <p:bldP spid="118811" grpId="0" autoUpdateAnimBg="0"/>
      <p:bldP spid="118812" grpId="0" autoUpdateAnimBg="0"/>
      <p:bldP spid="118813" grpId="0" autoUpdateAnimBg="0"/>
      <p:bldP spid="118814" grpId="0" autoUpdateAnimBg="0"/>
      <p:bldP spid="118815" grpId="0" autoUpdateAnimBg="0"/>
      <p:bldP spid="118816" grpId="0" autoUpdateAnimBg="0"/>
      <p:bldP spid="118817" grpId="0" autoUpdateAnimBg="0"/>
      <p:bldP spid="118818" grpId="0" autoUpdateAnimBg="0"/>
      <p:bldP spid="118819" grpId="0" autoUpdateAnimBg="0"/>
      <p:bldP spid="118820" grpId="0" autoUpdateAnimBg="0"/>
      <p:bldP spid="118821" grpId="0" animBg="1"/>
      <p:bldP spid="118822" grpId="0" animBg="1"/>
      <p:bldP spid="118823" grpId="0" animBg="1"/>
      <p:bldP spid="118824" grpId="0" animBg="1"/>
      <p:bldP spid="118825" grpId="0" animBg="1"/>
      <p:bldP spid="118826" grpId="0" animBg="1"/>
      <p:bldP spid="118827" grpId="0" animBg="1"/>
      <p:bldP spid="118828" grpId="0" animBg="1"/>
      <p:bldP spid="118829" grpId="0" animBg="1"/>
      <p:bldP spid="118830" grpId="0" animBg="1"/>
      <p:bldP spid="118831" grpId="0" autoUpdateAnimBg="0"/>
      <p:bldP spid="118832" grpId="0" autoUpdateAnimBg="0"/>
      <p:bldP spid="118833" grpId="0" autoUpdateAnimBg="0"/>
      <p:bldP spid="118834" grpId="0" animBg="1"/>
      <p:bldP spid="118835" grpId="0" animBg="1"/>
      <p:bldP spid="118836" grpId="0" animBg="1"/>
      <p:bldP spid="118837" grpId="0" animBg="1"/>
      <p:bldP spid="118838" grpId="0" autoUpdateAnimBg="0"/>
      <p:bldP spid="118839" grpId="0" animBg="1"/>
      <p:bldP spid="118840" grpId="0" animBg="1"/>
      <p:bldP spid="118841"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Rectangle 2050"/>
          <p:cNvSpPr>
            <a:spLocks noChangeArrowheads="1"/>
          </p:cNvSpPr>
          <p:nvPr/>
        </p:nvSpPr>
        <p:spPr bwMode="auto">
          <a:xfrm>
            <a:off x="142875" y="44450"/>
            <a:ext cx="8893175" cy="658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sz="2800" b="1">
                <a:solidFill>
                  <a:srgbClr val="003366"/>
                </a:solidFill>
              </a:rPr>
              <a:t>void</a:t>
            </a:r>
            <a:r>
              <a:rPr lang="en-US" altLang="zh-CN" sz="2800"/>
              <a:t> </a:t>
            </a:r>
            <a:r>
              <a:rPr lang="en-US" altLang="zh-CN" sz="2800">
                <a:solidFill>
                  <a:srgbClr val="0000FF"/>
                </a:solidFill>
              </a:rPr>
              <a:t>Msort (RcdType SR[],  </a:t>
            </a:r>
          </a:p>
          <a:p>
            <a:pPr>
              <a:lnSpc>
                <a:spcPct val="140000"/>
              </a:lnSpc>
            </a:pPr>
            <a:r>
              <a:rPr lang="en-US" altLang="zh-CN" sz="2800">
                <a:solidFill>
                  <a:srgbClr val="0000FF"/>
                </a:solidFill>
              </a:rPr>
              <a:t>                       RcdType </a:t>
            </a:r>
            <a:r>
              <a:rPr lang="en-US" altLang="zh-CN" sz="2800" b="1">
                <a:solidFill>
                  <a:srgbClr val="0000FF"/>
                </a:solidFill>
              </a:rPr>
              <a:t>&amp;</a:t>
            </a:r>
            <a:r>
              <a:rPr lang="en-US" altLang="zh-CN" sz="2800">
                <a:solidFill>
                  <a:srgbClr val="0000FF"/>
                </a:solidFill>
              </a:rPr>
              <a:t>TR1[], </a:t>
            </a:r>
            <a:r>
              <a:rPr lang="en-US" altLang="zh-CN" sz="2800" b="1">
                <a:solidFill>
                  <a:srgbClr val="0000FF"/>
                </a:solidFill>
              </a:rPr>
              <a:t>int</a:t>
            </a:r>
            <a:r>
              <a:rPr lang="en-US" altLang="zh-CN" sz="2800">
                <a:solidFill>
                  <a:srgbClr val="0000FF"/>
                </a:solidFill>
              </a:rPr>
              <a:t> s, </a:t>
            </a:r>
            <a:r>
              <a:rPr lang="en-US" altLang="zh-CN" sz="2800" b="1">
                <a:solidFill>
                  <a:srgbClr val="0000FF"/>
                </a:solidFill>
              </a:rPr>
              <a:t>int</a:t>
            </a:r>
            <a:r>
              <a:rPr lang="en-US" altLang="zh-CN" sz="2800">
                <a:solidFill>
                  <a:srgbClr val="0000FF"/>
                </a:solidFill>
              </a:rPr>
              <a:t> t )</a:t>
            </a:r>
            <a:r>
              <a:rPr lang="en-US" altLang="zh-CN" sz="2800"/>
              <a:t> </a:t>
            </a:r>
            <a:r>
              <a:rPr lang="en-US" altLang="zh-CN" sz="2800" b="1">
                <a:solidFill>
                  <a:srgbClr val="003366"/>
                </a:solidFill>
              </a:rPr>
              <a:t>{</a:t>
            </a:r>
          </a:p>
          <a:p>
            <a:pPr>
              <a:lnSpc>
                <a:spcPct val="140000"/>
              </a:lnSpc>
            </a:pPr>
            <a:r>
              <a:rPr lang="en-US" altLang="zh-CN" b="1">
                <a:solidFill>
                  <a:srgbClr val="003366"/>
                </a:solidFill>
              </a:rPr>
              <a:t>   </a:t>
            </a:r>
            <a:r>
              <a:rPr lang="en-US" altLang="zh-CN">
                <a:solidFill>
                  <a:srgbClr val="003366"/>
                </a:solidFill>
              </a:rPr>
              <a:t>// </a:t>
            </a:r>
            <a:r>
              <a:rPr lang="zh-CN" altLang="en-US">
                <a:solidFill>
                  <a:srgbClr val="003366"/>
                </a:solidFill>
              </a:rPr>
              <a:t>将</a:t>
            </a:r>
            <a:r>
              <a:rPr lang="en-US" altLang="zh-CN">
                <a:solidFill>
                  <a:srgbClr val="003366"/>
                </a:solidFill>
              </a:rPr>
              <a:t>SR[s..t] </a:t>
            </a:r>
            <a:r>
              <a:rPr lang="zh-CN" altLang="en-US">
                <a:solidFill>
                  <a:srgbClr val="003366"/>
                </a:solidFill>
              </a:rPr>
              <a:t>归并排序为 </a:t>
            </a:r>
            <a:r>
              <a:rPr lang="en-US" altLang="zh-CN">
                <a:solidFill>
                  <a:srgbClr val="003366"/>
                </a:solidFill>
              </a:rPr>
              <a:t>TR1[s..t]</a:t>
            </a:r>
          </a:p>
          <a:p>
            <a:pPr>
              <a:lnSpc>
                <a:spcPct val="140000"/>
              </a:lnSpc>
            </a:pPr>
            <a:r>
              <a:rPr lang="en-US" altLang="zh-CN" sz="2800">
                <a:solidFill>
                  <a:srgbClr val="003366"/>
                </a:solidFill>
              </a:rPr>
              <a:t> </a:t>
            </a:r>
            <a:r>
              <a:rPr lang="en-US" altLang="zh-CN" sz="2800" b="1">
                <a:solidFill>
                  <a:srgbClr val="003366"/>
                </a:solidFill>
              </a:rPr>
              <a:t>if</a:t>
            </a:r>
            <a:r>
              <a:rPr lang="en-US" altLang="zh-CN" sz="2800">
                <a:solidFill>
                  <a:srgbClr val="003366"/>
                </a:solidFill>
              </a:rPr>
              <a:t> (s= =t) TR1[s]=SR[s];</a:t>
            </a:r>
          </a:p>
          <a:p>
            <a:pPr>
              <a:lnSpc>
                <a:spcPct val="140000"/>
              </a:lnSpc>
            </a:pPr>
            <a:r>
              <a:rPr lang="en-US" altLang="zh-CN" sz="2800">
                <a:solidFill>
                  <a:srgbClr val="003366"/>
                </a:solidFill>
              </a:rPr>
              <a:t> </a:t>
            </a:r>
            <a:r>
              <a:rPr lang="en-US" altLang="zh-CN" sz="2800" b="1">
                <a:solidFill>
                  <a:srgbClr val="003366"/>
                </a:solidFill>
              </a:rPr>
              <a:t>else</a:t>
            </a:r>
            <a:r>
              <a:rPr lang="en-US" altLang="zh-CN" sz="2800">
                <a:solidFill>
                  <a:srgbClr val="003366"/>
                </a:solidFill>
              </a:rPr>
              <a:t> {</a:t>
            </a:r>
          </a:p>
          <a:p>
            <a:pPr>
              <a:lnSpc>
                <a:spcPct val="140000"/>
              </a:lnSpc>
            </a:pPr>
            <a:r>
              <a:rPr lang="en-US" altLang="zh-CN" sz="2800">
                <a:solidFill>
                  <a:srgbClr val="003366"/>
                </a:solidFill>
              </a:rPr>
              <a:t>       </a:t>
            </a:r>
          </a:p>
          <a:p>
            <a:pPr>
              <a:lnSpc>
                <a:spcPct val="140000"/>
              </a:lnSpc>
            </a:pPr>
            <a:r>
              <a:rPr lang="en-US" altLang="zh-CN" sz="2800">
                <a:solidFill>
                  <a:srgbClr val="003366"/>
                </a:solidFill>
              </a:rPr>
              <a:t>    </a:t>
            </a:r>
          </a:p>
          <a:p>
            <a:pPr>
              <a:lnSpc>
                <a:spcPct val="140000"/>
              </a:lnSpc>
            </a:pPr>
            <a:endParaRPr lang="en-US" altLang="zh-CN" sz="2800">
              <a:solidFill>
                <a:srgbClr val="003366"/>
              </a:solidFill>
            </a:endParaRPr>
          </a:p>
          <a:p>
            <a:pPr>
              <a:lnSpc>
                <a:spcPct val="140000"/>
              </a:lnSpc>
            </a:pPr>
            <a:endParaRPr lang="en-US" altLang="zh-CN" sz="2800">
              <a:solidFill>
                <a:srgbClr val="003366"/>
              </a:solidFill>
            </a:endParaRPr>
          </a:p>
          <a:p>
            <a:pPr>
              <a:lnSpc>
                <a:spcPct val="140000"/>
              </a:lnSpc>
            </a:pPr>
            <a:r>
              <a:rPr lang="en-US" altLang="zh-CN" sz="2800">
                <a:solidFill>
                  <a:srgbClr val="003366"/>
                </a:solidFill>
              </a:rPr>
              <a:t>  }</a:t>
            </a:r>
          </a:p>
          <a:p>
            <a:pPr>
              <a:lnSpc>
                <a:spcPct val="140000"/>
              </a:lnSpc>
            </a:pPr>
            <a:r>
              <a:rPr lang="en-US" altLang="zh-CN" sz="2800" b="1">
                <a:solidFill>
                  <a:srgbClr val="003366"/>
                </a:solidFill>
              </a:rPr>
              <a:t>}</a:t>
            </a:r>
            <a:r>
              <a:rPr lang="en-US" altLang="zh-CN" sz="2800">
                <a:solidFill>
                  <a:srgbClr val="003366"/>
                </a:solidFill>
              </a:rPr>
              <a:t> // Msort</a:t>
            </a:r>
            <a:endParaRPr lang="en-US" altLang="zh-CN" sz="2800" b="1"/>
          </a:p>
        </p:txBody>
      </p:sp>
      <p:sp>
        <p:nvSpPr>
          <p:cNvPr id="134149" name="Rectangle 2053"/>
          <p:cNvSpPr>
            <a:spLocks noChangeArrowheads="1"/>
          </p:cNvSpPr>
          <p:nvPr/>
        </p:nvSpPr>
        <p:spPr bwMode="auto">
          <a:xfrm>
            <a:off x="395288" y="2997200"/>
            <a:ext cx="7715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800">
                <a:solidFill>
                  <a:srgbClr val="FF0000"/>
                </a:solidFill>
              </a:rPr>
              <a:t>m = (s+t)/2;</a:t>
            </a:r>
            <a:r>
              <a:rPr lang="en-US" altLang="zh-CN" sz="3200">
                <a:solidFill>
                  <a:srgbClr val="FF0000"/>
                </a:solidFill>
              </a:rPr>
              <a:t>      </a:t>
            </a:r>
            <a:r>
              <a:rPr lang="en-US" altLang="zh-CN"/>
              <a:t>// </a:t>
            </a:r>
            <a:r>
              <a:rPr lang="zh-CN" altLang="en-US"/>
              <a:t>将</a:t>
            </a:r>
            <a:r>
              <a:rPr lang="en-US" altLang="zh-CN"/>
              <a:t>SR[s..t]</a:t>
            </a:r>
            <a:r>
              <a:rPr lang="zh-CN" altLang="en-US"/>
              <a:t>平分为</a:t>
            </a:r>
            <a:r>
              <a:rPr lang="en-US" altLang="zh-CN"/>
              <a:t>SR[s..m]</a:t>
            </a:r>
            <a:r>
              <a:rPr lang="zh-CN" altLang="en-US"/>
              <a:t>和</a:t>
            </a:r>
            <a:r>
              <a:rPr lang="en-US" altLang="zh-CN"/>
              <a:t>SR[m+1..t]</a:t>
            </a:r>
          </a:p>
        </p:txBody>
      </p:sp>
      <p:sp>
        <p:nvSpPr>
          <p:cNvPr id="134150" name="Rectangle 2054"/>
          <p:cNvSpPr>
            <a:spLocks noChangeArrowheads="1"/>
          </p:cNvSpPr>
          <p:nvPr/>
        </p:nvSpPr>
        <p:spPr bwMode="auto">
          <a:xfrm>
            <a:off x="250825" y="3644900"/>
            <a:ext cx="8783638"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800">
                <a:solidFill>
                  <a:srgbClr val="0000FF"/>
                </a:solidFill>
              </a:rPr>
              <a:t>Msort (SR, TR2, s, m);   </a:t>
            </a:r>
            <a:r>
              <a:rPr lang="en-US" altLang="zh-CN" sz="2000"/>
              <a:t>// </a:t>
            </a:r>
            <a:r>
              <a:rPr lang="zh-CN" altLang="en-US" sz="2000"/>
              <a:t>递归地将</a:t>
            </a:r>
            <a:r>
              <a:rPr lang="en-US" altLang="zh-CN" sz="2000"/>
              <a:t>SR[s..m]</a:t>
            </a:r>
            <a:r>
              <a:rPr lang="zh-CN" altLang="en-US" sz="2000"/>
              <a:t>归并为有序的</a:t>
            </a:r>
            <a:r>
              <a:rPr lang="en-US" altLang="zh-CN" sz="2000"/>
              <a:t>TR2[s..m]</a:t>
            </a:r>
          </a:p>
          <a:p>
            <a:pPr>
              <a:lnSpc>
                <a:spcPct val="125000"/>
              </a:lnSpc>
            </a:pPr>
            <a:r>
              <a:rPr lang="en-US" altLang="zh-CN" sz="2800">
                <a:solidFill>
                  <a:srgbClr val="0000FF"/>
                </a:solidFill>
              </a:rPr>
              <a:t>Msort (SR, TR2, m+1, t); </a:t>
            </a:r>
            <a:r>
              <a:rPr lang="en-US" altLang="zh-CN" sz="2000"/>
              <a:t>//</a:t>
            </a:r>
            <a:r>
              <a:rPr lang="zh-CN" altLang="en-US" sz="2000"/>
              <a:t>递归地</a:t>
            </a:r>
            <a:r>
              <a:rPr lang="en-US" altLang="zh-CN" sz="2000"/>
              <a:t>SR[m+1..t]</a:t>
            </a:r>
            <a:r>
              <a:rPr lang="zh-CN" altLang="en-US" sz="2000"/>
              <a:t>归并为有序的</a:t>
            </a:r>
            <a:r>
              <a:rPr lang="en-US" altLang="zh-CN" sz="2000"/>
              <a:t>TR2[m+1..t]</a:t>
            </a:r>
          </a:p>
        </p:txBody>
      </p:sp>
      <p:sp>
        <p:nvSpPr>
          <p:cNvPr id="134151" name="Rectangle 2055"/>
          <p:cNvSpPr>
            <a:spLocks noChangeArrowheads="1"/>
          </p:cNvSpPr>
          <p:nvPr/>
        </p:nvSpPr>
        <p:spPr bwMode="auto">
          <a:xfrm>
            <a:off x="215900" y="4724400"/>
            <a:ext cx="87487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sz="2800">
                <a:solidFill>
                  <a:srgbClr val="FF0000"/>
                </a:solidFill>
              </a:rPr>
              <a:t>Merge (TR2, TR1, s, m, t); </a:t>
            </a:r>
            <a:r>
              <a:rPr lang="en-US" altLang="zh-CN" sz="2000"/>
              <a:t>// </a:t>
            </a:r>
            <a:r>
              <a:rPr lang="zh-CN" altLang="en-US" sz="2000"/>
              <a:t>将</a:t>
            </a:r>
            <a:r>
              <a:rPr lang="en-US" altLang="zh-CN" sz="2000"/>
              <a:t>TR2[s..m]</a:t>
            </a:r>
            <a:r>
              <a:rPr lang="zh-CN" altLang="en-US" sz="2000"/>
              <a:t>和</a:t>
            </a:r>
            <a:r>
              <a:rPr lang="en-US" altLang="zh-CN" sz="2000"/>
              <a:t>TR2[m+1..t]</a:t>
            </a:r>
            <a:r>
              <a:rPr lang="zh-CN" altLang="en-US" sz="2000"/>
              <a:t>归并到</a:t>
            </a:r>
            <a:r>
              <a:rPr lang="en-US" altLang="zh-CN" sz="2000"/>
              <a:t>TR1[s..t]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strips(downRight)">
                                      <p:cBhvr>
                                        <p:cTn id="7" dur="500"/>
                                        <p:tgtEl>
                                          <p:spTgt spid="13414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4149"/>
                                        </p:tgtEl>
                                        <p:attrNameLst>
                                          <p:attrName>style.visibility</p:attrName>
                                        </p:attrNameLst>
                                      </p:cBhvr>
                                      <p:to>
                                        <p:strVal val="visible"/>
                                      </p:to>
                                    </p:set>
                                    <p:animEffect transition="in" filter="wipe(left)">
                                      <p:cBhvr>
                                        <p:cTn id="11" dur="500"/>
                                        <p:tgtEl>
                                          <p:spTgt spid="13414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4150"/>
                                        </p:tgtEl>
                                        <p:attrNameLst>
                                          <p:attrName>style.visibility</p:attrName>
                                        </p:attrNameLst>
                                      </p:cBhvr>
                                      <p:to>
                                        <p:strVal val="visible"/>
                                      </p:to>
                                    </p:set>
                                    <p:animEffect transition="in" filter="wipe(left)">
                                      <p:cBhvr>
                                        <p:cTn id="16" dur="500"/>
                                        <p:tgtEl>
                                          <p:spTgt spid="13415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4151"/>
                                        </p:tgtEl>
                                        <p:attrNameLst>
                                          <p:attrName>style.visibility</p:attrName>
                                        </p:attrNameLst>
                                      </p:cBhvr>
                                      <p:to>
                                        <p:strVal val="visible"/>
                                      </p:to>
                                    </p:set>
                                    <p:animEffect transition="in" filter="wipe(left)">
                                      <p:cBhvr>
                                        <p:cTn id="21" dur="500"/>
                                        <p:tgtEl>
                                          <p:spTgt spid="134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utoUpdateAnimBg="0"/>
      <p:bldP spid="134149" grpId="0" autoUpdateAnimBg="0"/>
      <p:bldP spid="134150" grpId="0" autoUpdateAnimBg="0"/>
      <p:bldP spid="134151"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107950" y="292100"/>
            <a:ext cx="89947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en-US" altLang="zh-CN" sz="3200" b="1">
                <a:solidFill>
                  <a:schemeClr val="accent2"/>
                </a:solidFill>
              </a:rPr>
              <a:t>void</a:t>
            </a:r>
            <a:r>
              <a:rPr lang="en-US" altLang="zh-CN" sz="3200">
                <a:solidFill>
                  <a:schemeClr val="accent2"/>
                </a:solidFill>
              </a:rPr>
              <a:t> MergeSort (SqList </a:t>
            </a:r>
            <a:r>
              <a:rPr lang="en-US" altLang="zh-CN" sz="3200" b="1">
                <a:solidFill>
                  <a:schemeClr val="accent2"/>
                </a:solidFill>
              </a:rPr>
              <a:t>&amp;</a:t>
            </a:r>
            <a:r>
              <a:rPr lang="en-US" altLang="zh-CN" sz="3200">
                <a:solidFill>
                  <a:schemeClr val="accent2"/>
                </a:solidFill>
              </a:rPr>
              <a:t>L) </a:t>
            </a:r>
            <a:r>
              <a:rPr lang="en-US" altLang="zh-CN" b="1">
                <a:solidFill>
                  <a:schemeClr val="accent2"/>
                </a:solidFill>
              </a:rPr>
              <a:t>{</a:t>
            </a:r>
            <a:r>
              <a:rPr lang="en-US" altLang="zh-CN">
                <a:solidFill>
                  <a:schemeClr val="accent2"/>
                </a:solidFill>
              </a:rPr>
              <a:t>// </a:t>
            </a:r>
            <a:r>
              <a:rPr lang="zh-CN" altLang="en-US">
                <a:solidFill>
                  <a:schemeClr val="accent2"/>
                </a:solidFill>
              </a:rPr>
              <a:t>对顺序表 </a:t>
            </a:r>
            <a:r>
              <a:rPr lang="en-US" altLang="zh-CN">
                <a:solidFill>
                  <a:schemeClr val="accent2"/>
                </a:solidFill>
              </a:rPr>
              <a:t>L </a:t>
            </a:r>
            <a:r>
              <a:rPr lang="zh-CN" altLang="en-US">
                <a:solidFill>
                  <a:schemeClr val="accent2"/>
                </a:solidFill>
              </a:rPr>
              <a:t>作</a:t>
            </a:r>
            <a:r>
              <a:rPr lang="en-US" altLang="zh-CN">
                <a:solidFill>
                  <a:schemeClr val="accent2"/>
                </a:solidFill>
              </a:rPr>
              <a:t>2-</a:t>
            </a:r>
            <a:r>
              <a:rPr lang="zh-CN" altLang="en-US">
                <a:solidFill>
                  <a:schemeClr val="accent2"/>
                </a:solidFill>
              </a:rPr>
              <a:t>路归并排序</a:t>
            </a:r>
            <a:endParaRPr lang="zh-CN" altLang="en-US" sz="3200">
              <a:solidFill>
                <a:schemeClr val="accent2"/>
              </a:solidFill>
            </a:endParaRPr>
          </a:p>
          <a:p>
            <a:pPr eaLnBrk="1" hangingPunct="1">
              <a:lnSpc>
                <a:spcPct val="125000"/>
              </a:lnSpc>
            </a:pPr>
            <a:r>
              <a:rPr lang="zh-CN" altLang="en-US" sz="3200">
                <a:solidFill>
                  <a:schemeClr val="accent2"/>
                </a:solidFill>
              </a:rPr>
              <a:t>   </a:t>
            </a:r>
            <a:r>
              <a:rPr lang="en-US" altLang="zh-CN" sz="3200">
                <a:solidFill>
                  <a:schemeClr val="accent2"/>
                </a:solidFill>
              </a:rPr>
              <a:t>MSort(L.r, L.r, 1, L.length);</a:t>
            </a:r>
          </a:p>
          <a:p>
            <a:pPr eaLnBrk="1" hangingPunct="1">
              <a:lnSpc>
                <a:spcPct val="125000"/>
              </a:lnSpc>
            </a:pPr>
            <a:r>
              <a:rPr lang="en-US" altLang="zh-CN" sz="3200" b="1">
                <a:solidFill>
                  <a:schemeClr val="accent2"/>
                </a:solidFill>
              </a:rPr>
              <a:t>}</a:t>
            </a:r>
            <a:r>
              <a:rPr lang="en-US" altLang="zh-CN" sz="3200">
                <a:solidFill>
                  <a:schemeClr val="accent2"/>
                </a:solidFill>
              </a:rPr>
              <a:t> // MergeSort</a:t>
            </a:r>
          </a:p>
        </p:txBody>
      </p:sp>
      <p:sp>
        <p:nvSpPr>
          <p:cNvPr id="53254" name="Rectangle 6"/>
          <p:cNvSpPr>
            <a:spLocks noChangeArrowheads="1"/>
          </p:cNvSpPr>
          <p:nvPr/>
        </p:nvSpPr>
        <p:spPr bwMode="auto">
          <a:xfrm>
            <a:off x="466725" y="3429000"/>
            <a:ext cx="80010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zh-CN" altLang="en-US" sz="3200" b="1">
                <a:solidFill>
                  <a:schemeClr val="tx2"/>
                </a:solidFill>
                <a:latin typeface="楷体_GB2312" pitchFamily="49" charset="-122"/>
                <a:ea typeface="楷体_GB2312" pitchFamily="49" charset="-122"/>
              </a:rPr>
              <a:t>值得提醒的是，递归形式的算法在形式上很简洁，但实用性很差。</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4"/>
                                        </p:tgtEl>
                                        <p:attrNameLst>
                                          <p:attrName>style.visibility</p:attrName>
                                        </p:attrNameLst>
                                      </p:cBhvr>
                                      <p:to>
                                        <p:strVal val="visible"/>
                                      </p:to>
                                    </p:set>
                                    <p:animEffect transition="in" filter="wipe(left)">
                                      <p:cBhvr>
                                        <p:cTn id="7" dur="500"/>
                                        <p:tgtEl>
                                          <p:spTgt spid="53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Text Box 4"/>
          <p:cNvSpPr txBox="1">
            <a:spLocks noChangeArrowheads="1"/>
          </p:cNvSpPr>
          <p:nvPr/>
        </p:nvSpPr>
        <p:spPr bwMode="auto">
          <a:xfrm>
            <a:off x="34925" y="765175"/>
            <a:ext cx="2632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一、时间性能</a:t>
            </a:r>
          </a:p>
        </p:txBody>
      </p:sp>
      <p:sp>
        <p:nvSpPr>
          <p:cNvPr id="104451" name="Rectangle 9"/>
          <p:cNvSpPr>
            <a:spLocks noChangeArrowheads="1"/>
          </p:cNvSpPr>
          <p:nvPr/>
        </p:nvSpPr>
        <p:spPr bwMode="auto">
          <a:xfrm>
            <a:off x="250825" y="1985963"/>
            <a:ext cx="5238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ea typeface="楷体_GB2312" pitchFamily="49" charset="-122"/>
              </a:rPr>
              <a:t>时间复杂度为 </a:t>
            </a:r>
            <a:r>
              <a:rPr lang="en-US" altLang="zh-CN" sz="3200" b="1">
                <a:ea typeface="楷体_GB2312" pitchFamily="49" charset="-122"/>
              </a:rPr>
              <a:t>O(</a:t>
            </a:r>
            <a:r>
              <a:rPr lang="en-US" altLang="zh-CN" sz="3200" b="1" i="1">
                <a:ea typeface="楷体_GB2312" pitchFamily="49" charset="-122"/>
              </a:rPr>
              <a:t>n</a:t>
            </a:r>
            <a:r>
              <a:rPr lang="en-US" altLang="zh-CN" sz="3200" b="1">
                <a:ea typeface="楷体_GB2312" pitchFamily="49" charset="-122"/>
              </a:rPr>
              <a:t>log</a:t>
            </a:r>
            <a:r>
              <a:rPr lang="en-US" altLang="zh-CN" sz="3200" b="1" baseline="-25000">
                <a:ea typeface="楷体_GB2312" pitchFamily="49" charset="-122"/>
              </a:rPr>
              <a:t>2</a:t>
            </a:r>
            <a:r>
              <a:rPr lang="en-US" altLang="zh-CN" sz="3200" b="1" i="1">
                <a:ea typeface="楷体_GB2312" pitchFamily="49" charset="-122"/>
              </a:rPr>
              <a:t>n</a:t>
            </a:r>
            <a:r>
              <a:rPr lang="en-US" altLang="zh-CN" sz="3200" b="1">
                <a:ea typeface="楷体_GB2312" pitchFamily="49" charset="-122"/>
              </a:rPr>
              <a:t>)</a:t>
            </a:r>
            <a:r>
              <a:rPr lang="zh-CN" altLang="en-US" sz="3200" b="1">
                <a:ea typeface="楷体_GB2312" pitchFamily="49" charset="-122"/>
              </a:rPr>
              <a:t>的：</a:t>
            </a:r>
          </a:p>
        </p:txBody>
      </p:sp>
      <p:sp>
        <p:nvSpPr>
          <p:cNvPr id="104452" name="Rectangle 11"/>
          <p:cNvSpPr>
            <a:spLocks noChangeArrowheads="1"/>
          </p:cNvSpPr>
          <p:nvPr/>
        </p:nvSpPr>
        <p:spPr bwMode="auto">
          <a:xfrm>
            <a:off x="395288" y="3829050"/>
            <a:ext cx="44942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ea typeface="楷体_GB2312" pitchFamily="49" charset="-122"/>
              </a:rPr>
              <a:t>时间复杂度为 </a:t>
            </a:r>
            <a:r>
              <a:rPr lang="en-US" altLang="zh-CN" sz="3200" b="1">
                <a:ea typeface="楷体_GB2312" pitchFamily="49" charset="-122"/>
              </a:rPr>
              <a:t>O(n</a:t>
            </a:r>
            <a:r>
              <a:rPr lang="en-US" altLang="zh-CN" sz="3200" b="1" baseline="30000">
                <a:ea typeface="楷体_GB2312" pitchFamily="49" charset="-122"/>
              </a:rPr>
              <a:t>2</a:t>
            </a:r>
            <a:r>
              <a:rPr lang="en-US" altLang="zh-CN" sz="3200" b="1">
                <a:ea typeface="楷体_GB2312" pitchFamily="49" charset="-122"/>
              </a:rPr>
              <a:t>)</a:t>
            </a:r>
            <a:r>
              <a:rPr lang="zh-CN" altLang="en-US" sz="3200" b="1">
                <a:ea typeface="楷体_GB2312" pitchFamily="49" charset="-122"/>
              </a:rPr>
              <a:t>的：</a:t>
            </a:r>
          </a:p>
        </p:txBody>
      </p:sp>
      <p:sp>
        <p:nvSpPr>
          <p:cNvPr id="104453" name="Rectangle 14"/>
          <p:cNvSpPr>
            <a:spLocks noChangeArrowheads="1"/>
          </p:cNvSpPr>
          <p:nvPr/>
        </p:nvSpPr>
        <p:spPr bwMode="auto">
          <a:xfrm>
            <a:off x="179388" y="1406525"/>
            <a:ext cx="43640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accent2"/>
                </a:solidFill>
                <a:ea typeface="楷体_GB2312" pitchFamily="49" charset="-122"/>
              </a:rPr>
              <a:t>1.  </a:t>
            </a:r>
            <a:r>
              <a:rPr lang="zh-CN" altLang="en-US" sz="3200" b="1">
                <a:solidFill>
                  <a:schemeClr val="accent2"/>
                </a:solidFill>
                <a:ea typeface="楷体_GB2312" pitchFamily="49" charset="-122"/>
              </a:rPr>
              <a:t>按平均时间性能来分</a:t>
            </a:r>
          </a:p>
        </p:txBody>
      </p:sp>
      <p:sp>
        <p:nvSpPr>
          <p:cNvPr id="104454" name="Rectangle 15"/>
          <p:cNvSpPr>
            <a:spLocks noChangeArrowheads="1"/>
          </p:cNvSpPr>
          <p:nvPr/>
        </p:nvSpPr>
        <p:spPr bwMode="auto">
          <a:xfrm>
            <a:off x="2484438" y="2562225"/>
            <a:ext cx="54879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990000"/>
                </a:solidFill>
                <a:ea typeface="楷体_GB2312" pitchFamily="49" charset="-122"/>
              </a:rPr>
              <a:t>快速排序、堆排序、归并排序</a:t>
            </a:r>
          </a:p>
        </p:txBody>
      </p:sp>
      <p:sp>
        <p:nvSpPr>
          <p:cNvPr id="104455" name="Rectangle 18"/>
          <p:cNvSpPr>
            <a:spLocks noChangeArrowheads="1"/>
          </p:cNvSpPr>
          <p:nvPr/>
        </p:nvSpPr>
        <p:spPr bwMode="auto">
          <a:xfrm>
            <a:off x="392113" y="3282950"/>
            <a:ext cx="87518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990000"/>
                </a:solidFill>
                <a:ea typeface="楷体_GB2312" pitchFamily="49" charset="-122"/>
              </a:rPr>
              <a:t>其中快速排序目前被认为是最快的一种排序方法</a:t>
            </a:r>
          </a:p>
        </p:txBody>
      </p:sp>
      <p:sp>
        <p:nvSpPr>
          <p:cNvPr id="104456" name="Text Box 20"/>
          <p:cNvSpPr txBox="1">
            <a:spLocks noChangeArrowheads="1"/>
          </p:cNvSpPr>
          <p:nvPr/>
        </p:nvSpPr>
        <p:spPr bwMode="auto">
          <a:xfrm>
            <a:off x="1547813" y="138113"/>
            <a:ext cx="61452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600" b="1">
                <a:ea typeface="楷体_GB2312" pitchFamily="49" charset="-122"/>
              </a:rPr>
              <a:t>10.7 </a:t>
            </a:r>
            <a:r>
              <a:rPr lang="zh-CN" altLang="en-US" sz="3600" b="1">
                <a:ea typeface="楷体_GB2312" pitchFamily="49" charset="-122"/>
              </a:rPr>
              <a:t>各种排序方法的综合比较</a:t>
            </a:r>
          </a:p>
        </p:txBody>
      </p:sp>
      <p:sp>
        <p:nvSpPr>
          <p:cNvPr id="104457" name="Rectangle 22"/>
          <p:cNvSpPr>
            <a:spLocks noChangeArrowheads="1"/>
          </p:cNvSpPr>
          <p:nvPr/>
        </p:nvSpPr>
        <p:spPr bwMode="auto">
          <a:xfrm>
            <a:off x="779463" y="4413250"/>
            <a:ext cx="7527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990000"/>
                </a:solidFill>
                <a:ea typeface="楷体_GB2312" pitchFamily="49" charset="-122"/>
              </a:rPr>
              <a:t>直接插入排序、起泡排序、简单选择排序</a:t>
            </a:r>
          </a:p>
        </p:txBody>
      </p:sp>
      <p:sp>
        <p:nvSpPr>
          <p:cNvPr id="104458" name="Rectangle 24"/>
          <p:cNvSpPr>
            <a:spLocks noChangeArrowheads="1"/>
          </p:cNvSpPr>
          <p:nvPr/>
        </p:nvSpPr>
        <p:spPr bwMode="auto">
          <a:xfrm>
            <a:off x="539750" y="5003800"/>
            <a:ext cx="79359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990000"/>
                </a:solidFill>
                <a:ea typeface="楷体_GB2312" pitchFamily="49" charset="-122"/>
              </a:rPr>
              <a:t>其中直接插入排序最为常用，简单选择排序</a:t>
            </a:r>
          </a:p>
          <a:p>
            <a:r>
              <a:rPr lang="zh-CN" altLang="en-US" sz="3200" b="1">
                <a:solidFill>
                  <a:srgbClr val="990000"/>
                </a:solidFill>
                <a:ea typeface="楷体_GB2312" pitchFamily="49" charset="-122"/>
              </a:rPr>
              <a:t>过程中记录移动次数最少</a:t>
            </a:r>
          </a:p>
        </p:txBody>
      </p:sp>
    </p:spTree>
  </p:cSld>
  <p:clrMapOvr>
    <a:masterClrMapping/>
  </p:clrMapOvr>
  <p:transition>
    <p:pull dir="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323850" y="260350"/>
            <a:ext cx="7118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solidFill>
                  <a:schemeClr val="accent2"/>
                </a:solidFill>
                <a:ea typeface="楷体_GB2312" pitchFamily="49" charset="-122"/>
              </a:rPr>
              <a:t>2. </a:t>
            </a:r>
            <a:r>
              <a:rPr lang="zh-CN" altLang="en-US" sz="3200" b="1">
                <a:solidFill>
                  <a:schemeClr val="accent2"/>
                </a:solidFill>
                <a:ea typeface="楷体_GB2312" pitchFamily="49" charset="-122"/>
              </a:rPr>
              <a:t>当待排记录序列按关键字顺序有序时</a:t>
            </a:r>
          </a:p>
        </p:txBody>
      </p:sp>
      <p:sp>
        <p:nvSpPr>
          <p:cNvPr id="105475" name="Text Box 3"/>
          <p:cNvSpPr txBox="1">
            <a:spLocks noChangeArrowheads="1"/>
          </p:cNvSpPr>
          <p:nvPr/>
        </p:nvSpPr>
        <p:spPr bwMode="auto">
          <a:xfrm>
            <a:off x="250825" y="2636838"/>
            <a:ext cx="86423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en-US" altLang="zh-CN" sz="3200" b="1">
                <a:solidFill>
                  <a:schemeClr val="accent2"/>
                </a:solidFill>
                <a:ea typeface="楷体_GB2312" pitchFamily="49" charset="-122"/>
              </a:rPr>
              <a:t>3. </a:t>
            </a:r>
            <a:r>
              <a:rPr lang="zh-CN" altLang="en-US" sz="3200" b="1">
                <a:solidFill>
                  <a:schemeClr val="accent2"/>
                </a:solidFill>
                <a:ea typeface="楷体_GB2312" pitchFamily="49" charset="-122"/>
              </a:rPr>
              <a:t>简单选择排序、堆排序、归并排序的时间性能不随记录序列中关键字的分布而改变。</a:t>
            </a:r>
          </a:p>
        </p:txBody>
      </p:sp>
      <p:sp>
        <p:nvSpPr>
          <p:cNvPr id="105476" name="Rectangle 4"/>
          <p:cNvSpPr>
            <a:spLocks noChangeArrowheads="1"/>
          </p:cNvSpPr>
          <p:nvPr/>
        </p:nvSpPr>
        <p:spPr bwMode="auto">
          <a:xfrm>
            <a:off x="466725" y="908050"/>
            <a:ext cx="8497888"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FF00FF"/>
                </a:solidFill>
                <a:ea typeface="楷体_GB2312" pitchFamily="49" charset="-122"/>
              </a:rPr>
              <a:t>    </a:t>
            </a:r>
            <a:r>
              <a:rPr lang="zh-CN" altLang="en-US" sz="3200" b="1">
                <a:solidFill>
                  <a:srgbClr val="FF00FF"/>
                </a:solidFill>
                <a:ea typeface="楷体_GB2312" pitchFamily="49" charset="-122"/>
              </a:rPr>
              <a:t>直接插入排序和起泡排序</a:t>
            </a:r>
            <a:r>
              <a:rPr lang="zh-CN" altLang="en-US" sz="3200" b="1">
                <a:ea typeface="楷体_GB2312" pitchFamily="49" charset="-122"/>
              </a:rPr>
              <a:t>能达到</a:t>
            </a:r>
            <a:r>
              <a:rPr lang="en-US" altLang="zh-CN" sz="3200" b="1">
                <a:solidFill>
                  <a:srgbClr val="FF00FF"/>
                </a:solidFill>
                <a:ea typeface="楷体_GB2312" pitchFamily="49" charset="-122"/>
              </a:rPr>
              <a:t>O(</a:t>
            </a:r>
            <a:r>
              <a:rPr lang="en-US" altLang="zh-CN" sz="3200" b="1" i="1">
                <a:solidFill>
                  <a:srgbClr val="FF00FF"/>
                </a:solidFill>
                <a:ea typeface="楷体_GB2312" pitchFamily="49" charset="-122"/>
              </a:rPr>
              <a:t>n</a:t>
            </a:r>
            <a:r>
              <a:rPr lang="en-US" altLang="zh-CN" sz="3200" b="1">
                <a:solidFill>
                  <a:srgbClr val="FF00FF"/>
                </a:solidFill>
                <a:ea typeface="楷体_GB2312" pitchFamily="49" charset="-122"/>
              </a:rPr>
              <a:t>)</a:t>
            </a:r>
            <a:r>
              <a:rPr lang="zh-CN" altLang="en-US" sz="3200" b="1">
                <a:ea typeface="楷体_GB2312" pitchFamily="49" charset="-122"/>
              </a:rPr>
              <a:t>的时间复杂度</a:t>
            </a:r>
            <a:r>
              <a:rPr lang="en-US" altLang="zh-CN" sz="3200" b="1">
                <a:ea typeface="楷体_GB2312" pitchFamily="49" charset="-122"/>
              </a:rPr>
              <a:t>; </a:t>
            </a:r>
            <a:r>
              <a:rPr lang="zh-CN" altLang="en-US" sz="3200" b="1">
                <a:ea typeface="楷体_GB2312" pitchFamily="49" charset="-122"/>
              </a:rPr>
              <a:t>对于</a:t>
            </a:r>
            <a:r>
              <a:rPr lang="zh-CN" altLang="en-US" sz="3200" b="1">
                <a:solidFill>
                  <a:srgbClr val="800000"/>
                </a:solidFill>
                <a:ea typeface="楷体_GB2312" pitchFamily="49" charset="-122"/>
              </a:rPr>
              <a:t>快速排序而言，最坏的情况下</a:t>
            </a:r>
            <a:r>
              <a:rPr lang="zh-CN" altLang="en-US" sz="3200" b="1">
                <a:ea typeface="楷体_GB2312" pitchFamily="49" charset="-122"/>
              </a:rPr>
              <a:t>时间性能</a:t>
            </a:r>
            <a:r>
              <a:rPr lang="zh-CN" altLang="en-US" sz="3200" b="1">
                <a:solidFill>
                  <a:srgbClr val="800000"/>
                </a:solidFill>
                <a:ea typeface="楷体_GB2312" pitchFamily="49" charset="-122"/>
              </a:rPr>
              <a:t>蜕化为</a:t>
            </a:r>
            <a:r>
              <a:rPr lang="en-US" altLang="zh-CN" sz="3200" b="1">
                <a:solidFill>
                  <a:srgbClr val="800000"/>
                </a:solidFill>
                <a:ea typeface="楷体_GB2312" pitchFamily="49" charset="-122"/>
              </a:rPr>
              <a:t>O(</a:t>
            </a:r>
            <a:r>
              <a:rPr lang="en-US" altLang="zh-CN" sz="3200" b="1" i="1">
                <a:solidFill>
                  <a:srgbClr val="800000"/>
                </a:solidFill>
                <a:ea typeface="楷体_GB2312" pitchFamily="49" charset="-122"/>
              </a:rPr>
              <a:t>n</a:t>
            </a:r>
            <a:r>
              <a:rPr lang="en-US" altLang="zh-CN" sz="3200" b="1" baseline="30000">
                <a:solidFill>
                  <a:srgbClr val="800000"/>
                </a:solidFill>
                <a:ea typeface="楷体_GB2312" pitchFamily="49" charset="-122"/>
              </a:rPr>
              <a:t>2</a:t>
            </a:r>
            <a:r>
              <a:rPr lang="en-US" altLang="zh-CN" sz="3200" b="1">
                <a:solidFill>
                  <a:srgbClr val="800000"/>
                </a:solidFill>
                <a:ea typeface="楷体_GB2312" pitchFamily="49" charset="-122"/>
              </a:rPr>
              <a:t>) </a:t>
            </a:r>
            <a:r>
              <a:rPr lang="zh-CN" altLang="en-US" sz="3200" b="1">
                <a:solidFill>
                  <a:srgbClr val="800000"/>
                </a:solidFill>
                <a:ea typeface="楷体_GB2312" pitchFamily="49" charset="-122"/>
              </a:rPr>
              <a:t>，</a:t>
            </a:r>
            <a:r>
              <a:rPr lang="zh-CN" altLang="en-US" sz="3200" b="1">
                <a:ea typeface="楷体_GB2312" pitchFamily="49" charset="-122"/>
              </a:rPr>
              <a:t>因此应尽量避免。</a:t>
            </a:r>
            <a:endParaRPr lang="zh-CN" altLang="en-US" sz="3200" b="1">
              <a:solidFill>
                <a:srgbClr val="800000"/>
              </a:solidFill>
              <a:ea typeface="楷体_GB2312" pitchFamily="49" charset="-122"/>
            </a:endParaRPr>
          </a:p>
        </p:txBody>
      </p:sp>
      <p:sp>
        <p:nvSpPr>
          <p:cNvPr id="105477" name="Text Box 6"/>
          <p:cNvSpPr txBox="1">
            <a:spLocks noChangeArrowheads="1"/>
          </p:cNvSpPr>
          <p:nvPr/>
        </p:nvSpPr>
        <p:spPr bwMode="auto">
          <a:xfrm>
            <a:off x="322263" y="3860800"/>
            <a:ext cx="864235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以上对排序时间复杂度的讨论主要考虑的排序过程中进行的关键字比较次数，但当记录中其他数据项比关键字占有更多的数据量时，外还应该考虑移动记录的时间，从这个观点考虑，起泡排序的效率很低。</a:t>
            </a:r>
          </a:p>
        </p:txBody>
      </p:sp>
    </p:spTree>
  </p:cSld>
  <p:clrMapOvr>
    <a:masterClrMapping/>
  </p:clrMapOvr>
  <p:transition>
    <p:pull dir="r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323850" y="115888"/>
            <a:ext cx="2632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二、空间性能</a:t>
            </a:r>
          </a:p>
        </p:txBody>
      </p:sp>
      <p:sp>
        <p:nvSpPr>
          <p:cNvPr id="67587" name="Text Box 3"/>
          <p:cNvSpPr txBox="1">
            <a:spLocks noChangeArrowheads="1"/>
          </p:cNvSpPr>
          <p:nvPr/>
        </p:nvSpPr>
        <p:spPr bwMode="auto">
          <a:xfrm>
            <a:off x="395288" y="765175"/>
            <a:ext cx="71199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solidFill>
                  <a:srgbClr val="990000"/>
                </a:solidFill>
                <a:ea typeface="楷体_GB2312" pitchFamily="49" charset="-122"/>
              </a:rPr>
              <a:t>指的是排序过程中所需的辅助空间大小</a:t>
            </a:r>
            <a:endParaRPr lang="zh-CN" altLang="en-US" sz="3200" b="1">
              <a:ea typeface="楷体_GB2312" pitchFamily="49" charset="-122"/>
            </a:endParaRPr>
          </a:p>
        </p:txBody>
      </p:sp>
      <p:sp>
        <p:nvSpPr>
          <p:cNvPr id="67588" name="Text Box 4"/>
          <p:cNvSpPr txBox="1">
            <a:spLocks noChangeArrowheads="1"/>
          </p:cNvSpPr>
          <p:nvPr/>
        </p:nvSpPr>
        <p:spPr bwMode="auto">
          <a:xfrm>
            <a:off x="107950" y="1484313"/>
            <a:ext cx="882015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30000"/>
              </a:lnSpc>
            </a:pPr>
            <a:r>
              <a:rPr lang="en-US" altLang="zh-CN" sz="3200" b="1">
                <a:solidFill>
                  <a:schemeClr val="tx2"/>
                </a:solidFill>
                <a:ea typeface="楷体_GB2312" pitchFamily="49" charset="-122"/>
              </a:rPr>
              <a:t>1. </a:t>
            </a:r>
            <a:r>
              <a:rPr lang="zh-CN" altLang="en-US" sz="3200" b="1">
                <a:solidFill>
                  <a:schemeClr val="tx2"/>
                </a:solidFill>
                <a:ea typeface="楷体_GB2312" pitchFamily="49" charset="-122"/>
              </a:rPr>
              <a:t>所有的</a:t>
            </a:r>
            <a:r>
              <a:rPr lang="zh-CN" altLang="en-US" sz="3200" b="1">
                <a:solidFill>
                  <a:srgbClr val="990033"/>
                </a:solidFill>
                <a:ea typeface="楷体_GB2312" pitchFamily="49" charset="-122"/>
              </a:rPr>
              <a:t>简单排序方法</a:t>
            </a:r>
            <a:r>
              <a:rPr lang="en-US" altLang="zh-CN" sz="3200" b="1">
                <a:solidFill>
                  <a:schemeClr val="tx2"/>
                </a:solidFill>
                <a:ea typeface="楷体_GB2312" pitchFamily="49" charset="-122"/>
              </a:rPr>
              <a:t>(</a:t>
            </a:r>
            <a:r>
              <a:rPr lang="zh-CN" altLang="en-US" sz="3200" b="1">
                <a:solidFill>
                  <a:schemeClr val="tx2"/>
                </a:solidFill>
                <a:ea typeface="楷体_GB2312" pitchFamily="49" charset="-122"/>
              </a:rPr>
              <a:t>包括：直接插入、</a:t>
            </a:r>
          </a:p>
          <a:p>
            <a:pPr eaLnBrk="1" hangingPunct="1">
              <a:lnSpc>
                <a:spcPct val="130000"/>
              </a:lnSpc>
            </a:pPr>
            <a:r>
              <a:rPr lang="zh-CN" altLang="en-US" sz="3200" b="1">
                <a:solidFill>
                  <a:schemeClr val="tx2"/>
                </a:solidFill>
                <a:ea typeface="楷体_GB2312" pitchFamily="49" charset="-122"/>
              </a:rPr>
              <a:t>起泡和简单选择</a:t>
            </a:r>
            <a:r>
              <a:rPr lang="en-US" altLang="zh-CN" sz="3200" b="1">
                <a:solidFill>
                  <a:schemeClr val="tx2"/>
                </a:solidFill>
                <a:ea typeface="楷体_GB2312" pitchFamily="49" charset="-122"/>
              </a:rPr>
              <a:t>)</a:t>
            </a:r>
            <a:r>
              <a:rPr lang="en-US" altLang="zh-CN" sz="3200" b="1">
                <a:solidFill>
                  <a:schemeClr val="accent2"/>
                </a:solidFill>
                <a:ea typeface="楷体_GB2312" pitchFamily="49" charset="-122"/>
              </a:rPr>
              <a:t> </a:t>
            </a:r>
            <a:r>
              <a:rPr lang="zh-CN" altLang="en-US" sz="3200" b="1">
                <a:solidFill>
                  <a:schemeClr val="tx2"/>
                </a:solidFill>
                <a:ea typeface="楷体_GB2312" pitchFamily="49" charset="-122"/>
              </a:rPr>
              <a:t>和</a:t>
            </a:r>
            <a:r>
              <a:rPr lang="zh-CN" altLang="en-US" sz="3200" b="1">
                <a:solidFill>
                  <a:srgbClr val="990033"/>
                </a:solidFill>
                <a:ea typeface="楷体_GB2312" pitchFamily="49" charset="-122"/>
              </a:rPr>
              <a:t>堆排序</a:t>
            </a:r>
            <a:r>
              <a:rPr lang="zh-CN" altLang="en-US" sz="3200" b="1">
                <a:solidFill>
                  <a:schemeClr val="tx2"/>
                </a:solidFill>
                <a:ea typeface="楷体_GB2312" pitchFamily="49" charset="-122"/>
              </a:rPr>
              <a:t>的空间复杂度</a:t>
            </a:r>
            <a:r>
              <a:rPr lang="zh-CN" altLang="en-US" sz="3200" b="1">
                <a:solidFill>
                  <a:srgbClr val="990033"/>
                </a:solidFill>
                <a:ea typeface="楷体_GB2312" pitchFamily="49" charset="-122"/>
              </a:rPr>
              <a:t>为</a:t>
            </a:r>
            <a:r>
              <a:rPr lang="en-US" altLang="zh-CN" sz="3200" b="1">
                <a:solidFill>
                  <a:srgbClr val="990033"/>
                </a:solidFill>
                <a:ea typeface="楷体_GB2312" pitchFamily="49" charset="-122"/>
              </a:rPr>
              <a:t>O(1)</a:t>
            </a:r>
            <a:endParaRPr lang="en-US" altLang="zh-CN" sz="3200" b="1">
              <a:ea typeface="楷体_GB2312" pitchFamily="49" charset="-122"/>
            </a:endParaRPr>
          </a:p>
        </p:txBody>
      </p:sp>
      <p:sp>
        <p:nvSpPr>
          <p:cNvPr id="67589" name="Text Box 5"/>
          <p:cNvSpPr txBox="1">
            <a:spLocks noChangeArrowheads="1"/>
          </p:cNvSpPr>
          <p:nvPr/>
        </p:nvSpPr>
        <p:spPr bwMode="auto">
          <a:xfrm>
            <a:off x="179388" y="3149600"/>
            <a:ext cx="853440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30000"/>
              </a:lnSpc>
            </a:pPr>
            <a:r>
              <a:rPr lang="en-US" altLang="zh-CN" sz="3200" b="1">
                <a:solidFill>
                  <a:schemeClr val="tx2"/>
                </a:solidFill>
                <a:ea typeface="楷体_GB2312" pitchFamily="49" charset="-122"/>
              </a:rPr>
              <a:t>2.</a:t>
            </a:r>
            <a:r>
              <a:rPr lang="en-US" altLang="zh-CN" sz="3200" b="1">
                <a:ea typeface="楷体_GB2312" pitchFamily="49" charset="-122"/>
              </a:rPr>
              <a:t> </a:t>
            </a:r>
            <a:r>
              <a:rPr lang="zh-CN" altLang="en-US" sz="3200" b="1">
                <a:solidFill>
                  <a:srgbClr val="990033"/>
                </a:solidFill>
                <a:ea typeface="楷体_GB2312" pitchFamily="49" charset="-122"/>
              </a:rPr>
              <a:t>快速排序为</a:t>
            </a:r>
            <a:r>
              <a:rPr lang="en-US" altLang="zh-CN" sz="3200" b="1">
                <a:solidFill>
                  <a:srgbClr val="990033"/>
                </a:solidFill>
                <a:ea typeface="楷体_GB2312" pitchFamily="49" charset="-122"/>
              </a:rPr>
              <a:t>O(log</a:t>
            </a:r>
            <a:r>
              <a:rPr lang="en-US" altLang="zh-CN" sz="3200" b="1" i="1">
                <a:solidFill>
                  <a:srgbClr val="990033"/>
                </a:solidFill>
                <a:ea typeface="楷体_GB2312" pitchFamily="49" charset="-122"/>
              </a:rPr>
              <a:t>n</a:t>
            </a:r>
            <a:r>
              <a:rPr lang="en-US" altLang="zh-CN" sz="3200" b="1">
                <a:solidFill>
                  <a:srgbClr val="990033"/>
                </a:solidFill>
                <a:ea typeface="楷体_GB2312" pitchFamily="49" charset="-122"/>
              </a:rPr>
              <a:t>)</a:t>
            </a:r>
            <a:r>
              <a:rPr lang="zh-CN" altLang="en-US" sz="3200" b="1">
                <a:solidFill>
                  <a:srgbClr val="990033"/>
                </a:solidFill>
                <a:ea typeface="楷体_GB2312" pitchFamily="49" charset="-122"/>
              </a:rPr>
              <a:t>，</a:t>
            </a:r>
            <a:r>
              <a:rPr lang="zh-CN" altLang="en-US" sz="3200" b="1">
                <a:solidFill>
                  <a:schemeClr val="tx2"/>
                </a:solidFill>
                <a:ea typeface="楷体_GB2312" pitchFamily="49" charset="-122"/>
              </a:rPr>
              <a:t>为递归程序执行过程中，栈所需的辅助空间</a:t>
            </a:r>
          </a:p>
        </p:txBody>
      </p:sp>
      <p:sp>
        <p:nvSpPr>
          <p:cNvPr id="67592" name="Text Box 8"/>
          <p:cNvSpPr txBox="1">
            <a:spLocks noChangeArrowheads="1"/>
          </p:cNvSpPr>
          <p:nvPr/>
        </p:nvSpPr>
        <p:spPr bwMode="auto">
          <a:xfrm>
            <a:off x="190500" y="4797425"/>
            <a:ext cx="830580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30000"/>
              </a:lnSpc>
            </a:pPr>
            <a:r>
              <a:rPr lang="en-US" altLang="zh-CN" sz="3200" b="1">
                <a:solidFill>
                  <a:schemeClr val="tx2"/>
                </a:solidFill>
                <a:ea typeface="楷体_GB2312" pitchFamily="49" charset="-122"/>
              </a:rPr>
              <a:t>3. </a:t>
            </a:r>
            <a:r>
              <a:rPr lang="zh-CN" altLang="en-US" sz="3200" b="1">
                <a:solidFill>
                  <a:srgbClr val="990033"/>
                </a:solidFill>
                <a:ea typeface="楷体_GB2312" pitchFamily="49" charset="-122"/>
              </a:rPr>
              <a:t>归并排序</a:t>
            </a:r>
            <a:r>
              <a:rPr lang="zh-CN" altLang="en-US" sz="3200" b="1">
                <a:solidFill>
                  <a:schemeClr val="tx2"/>
                </a:solidFill>
                <a:ea typeface="楷体_GB2312" pitchFamily="49" charset="-122"/>
              </a:rPr>
              <a:t>所需辅助空间最多，其空间复杂度为 </a:t>
            </a:r>
            <a:r>
              <a:rPr lang="en-US" altLang="zh-CN" sz="3200" b="1">
                <a:solidFill>
                  <a:srgbClr val="990033"/>
                </a:solidFill>
                <a:ea typeface="楷体_GB2312" pitchFamily="49" charset="-122"/>
              </a:rPr>
              <a:t>O(n)</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strips(downRight)">
                                      <p:cBhvr>
                                        <p:cTn id="7" dur="500"/>
                                        <p:tgtEl>
                                          <p:spTgt spid="675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7588"/>
                                        </p:tgtEl>
                                        <p:attrNameLst>
                                          <p:attrName>style.visibility</p:attrName>
                                        </p:attrNameLst>
                                      </p:cBhvr>
                                      <p:to>
                                        <p:strVal val="visible"/>
                                      </p:to>
                                    </p:set>
                                    <p:animEffect transition="in" filter="strips(downRight)">
                                      <p:cBhvr>
                                        <p:cTn id="12" dur="500"/>
                                        <p:tgtEl>
                                          <p:spTgt spid="675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7589"/>
                                        </p:tgtEl>
                                        <p:attrNameLst>
                                          <p:attrName>style.visibility</p:attrName>
                                        </p:attrNameLst>
                                      </p:cBhvr>
                                      <p:to>
                                        <p:strVal val="visible"/>
                                      </p:to>
                                    </p:set>
                                    <p:animEffect transition="in" filter="strips(downRight)">
                                      <p:cBhvr>
                                        <p:cTn id="17" dur="500"/>
                                        <p:tgtEl>
                                          <p:spTgt spid="67589"/>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7592"/>
                                        </p:tgtEl>
                                        <p:attrNameLst>
                                          <p:attrName>style.visibility</p:attrName>
                                        </p:attrNameLst>
                                      </p:cBhvr>
                                      <p:to>
                                        <p:strVal val="visible"/>
                                      </p:to>
                                    </p:set>
                                    <p:animEffect transition="in" filter="wipe(left)">
                                      <p:cBhvr>
                                        <p:cTn id="21"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utoUpdateAnimBg="0"/>
      <p:bldP spid="67588" grpId="0" autoUpdateAnimBg="0"/>
      <p:bldP spid="67589" grpId="0" autoUpdateAnimBg="0"/>
      <p:bldP spid="67592"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79388" y="185738"/>
            <a:ext cx="46720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三、排序方法的稳定性能</a:t>
            </a:r>
          </a:p>
        </p:txBody>
      </p:sp>
      <p:sp>
        <p:nvSpPr>
          <p:cNvPr id="68611" name="Text Box 3"/>
          <p:cNvSpPr txBox="1">
            <a:spLocks noChangeArrowheads="1"/>
          </p:cNvSpPr>
          <p:nvPr/>
        </p:nvSpPr>
        <p:spPr bwMode="auto">
          <a:xfrm>
            <a:off x="212725" y="908050"/>
            <a:ext cx="8931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en-US" altLang="zh-CN" sz="3200" b="1">
                <a:ea typeface="楷体_GB2312" pitchFamily="49" charset="-122"/>
              </a:rPr>
              <a:t>   1. </a:t>
            </a:r>
            <a:r>
              <a:rPr lang="zh-CN" altLang="en-US" sz="3200" b="1">
                <a:ea typeface="楷体_GB2312" pitchFamily="49" charset="-122"/>
              </a:rPr>
              <a:t>稳定的排序方法指的是，对于</a:t>
            </a:r>
            <a:r>
              <a:rPr lang="zh-CN" altLang="en-US" sz="3200" b="1">
                <a:solidFill>
                  <a:srgbClr val="000080"/>
                </a:solidFill>
                <a:ea typeface="楷体_GB2312" pitchFamily="49" charset="-122"/>
              </a:rPr>
              <a:t>两个关键字相等的记录，它们在序列中的相对位置，在排序之前和经过排序之后，没有改变。</a:t>
            </a:r>
          </a:p>
        </p:txBody>
      </p:sp>
      <p:sp>
        <p:nvSpPr>
          <p:cNvPr id="68617" name="Text Box 9"/>
          <p:cNvSpPr txBox="1">
            <a:spLocks noChangeArrowheads="1"/>
          </p:cNvSpPr>
          <p:nvPr/>
        </p:nvSpPr>
        <p:spPr bwMode="auto">
          <a:xfrm>
            <a:off x="327025" y="3068638"/>
            <a:ext cx="8207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zh-CN" altLang="en-US" sz="3200">
                <a:solidFill>
                  <a:srgbClr val="003366"/>
                </a:solidFill>
              </a:rPr>
              <a:t>排序之前 </a:t>
            </a:r>
            <a:r>
              <a:rPr lang="en-US" altLang="zh-CN" sz="3200">
                <a:solidFill>
                  <a:srgbClr val="003366"/>
                </a:solidFill>
              </a:rPr>
              <a:t>:   { · · · · · </a:t>
            </a:r>
            <a:r>
              <a:rPr lang="en-US" altLang="zh-CN" sz="3600">
                <a:solidFill>
                  <a:srgbClr val="990033"/>
                </a:solidFill>
              </a:rPr>
              <a:t>R</a:t>
            </a:r>
            <a:r>
              <a:rPr lang="en-US" altLang="zh-CN" sz="3600" baseline="-25000">
                <a:solidFill>
                  <a:srgbClr val="990033"/>
                </a:solidFill>
              </a:rPr>
              <a:t>i</a:t>
            </a:r>
            <a:r>
              <a:rPr lang="en-US" altLang="zh-CN" sz="3200">
                <a:solidFill>
                  <a:srgbClr val="003366"/>
                </a:solidFill>
              </a:rPr>
              <a:t>(K) · · · · · </a:t>
            </a:r>
            <a:r>
              <a:rPr lang="en-US" altLang="zh-CN" sz="3600">
                <a:solidFill>
                  <a:srgbClr val="990033"/>
                </a:solidFill>
              </a:rPr>
              <a:t>R</a:t>
            </a:r>
            <a:r>
              <a:rPr lang="en-US" altLang="zh-CN" sz="3600" baseline="-25000">
                <a:solidFill>
                  <a:srgbClr val="990033"/>
                </a:solidFill>
              </a:rPr>
              <a:t>j</a:t>
            </a:r>
            <a:r>
              <a:rPr lang="en-US" altLang="zh-CN" sz="3200">
                <a:solidFill>
                  <a:srgbClr val="003366"/>
                </a:solidFill>
              </a:rPr>
              <a:t>(K) · · · · · }</a:t>
            </a:r>
          </a:p>
        </p:txBody>
      </p:sp>
      <p:sp>
        <p:nvSpPr>
          <p:cNvPr id="68618" name="Text Box 10"/>
          <p:cNvSpPr txBox="1">
            <a:spLocks noChangeArrowheads="1"/>
          </p:cNvSpPr>
          <p:nvPr/>
        </p:nvSpPr>
        <p:spPr bwMode="auto">
          <a:xfrm>
            <a:off x="381000" y="3983038"/>
            <a:ext cx="8207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spcBef>
                <a:spcPct val="50000"/>
              </a:spcBef>
            </a:pPr>
            <a:r>
              <a:rPr lang="zh-CN" altLang="en-US" sz="3200">
                <a:solidFill>
                  <a:srgbClr val="003366"/>
                </a:solidFill>
              </a:rPr>
              <a:t>排序之后 </a:t>
            </a:r>
            <a:r>
              <a:rPr lang="en-US" altLang="zh-CN" sz="3200">
                <a:solidFill>
                  <a:srgbClr val="003366"/>
                </a:solidFill>
              </a:rPr>
              <a:t>:   { · · · · · </a:t>
            </a:r>
            <a:r>
              <a:rPr lang="en-US" altLang="zh-CN" sz="3600">
                <a:solidFill>
                  <a:srgbClr val="990033"/>
                </a:solidFill>
              </a:rPr>
              <a:t>R</a:t>
            </a:r>
            <a:r>
              <a:rPr lang="en-US" altLang="zh-CN" sz="3600" baseline="-25000">
                <a:solidFill>
                  <a:srgbClr val="990033"/>
                </a:solidFill>
              </a:rPr>
              <a:t>i</a:t>
            </a:r>
            <a:r>
              <a:rPr lang="en-US" altLang="zh-CN" sz="3200">
                <a:solidFill>
                  <a:srgbClr val="003366"/>
                </a:solidFill>
              </a:rPr>
              <a:t>(K) </a:t>
            </a:r>
            <a:r>
              <a:rPr lang="en-US" altLang="zh-CN" sz="3600">
                <a:solidFill>
                  <a:srgbClr val="990033"/>
                </a:solidFill>
              </a:rPr>
              <a:t>R</a:t>
            </a:r>
            <a:r>
              <a:rPr lang="en-US" altLang="zh-CN" sz="3600" baseline="-25000">
                <a:solidFill>
                  <a:srgbClr val="990033"/>
                </a:solidFill>
              </a:rPr>
              <a:t>j</a:t>
            </a:r>
            <a:r>
              <a:rPr lang="en-US" altLang="zh-CN" sz="3200">
                <a:solidFill>
                  <a:srgbClr val="003366"/>
                </a:solidFill>
              </a:rPr>
              <a:t>(K) · · · · ·· · · · · }</a:t>
            </a:r>
          </a:p>
        </p:txBody>
      </p:sp>
      <p:sp>
        <p:nvSpPr>
          <p:cNvPr id="68621" name="Text Box 13"/>
          <p:cNvSpPr txBox="1">
            <a:spLocks noChangeArrowheads="1"/>
          </p:cNvSpPr>
          <p:nvPr/>
        </p:nvSpPr>
        <p:spPr bwMode="auto">
          <a:xfrm>
            <a:off x="179388" y="5141913"/>
            <a:ext cx="855503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25000"/>
              </a:lnSpc>
            </a:pPr>
            <a:r>
              <a:rPr lang="en-US" altLang="zh-CN" sz="3200" b="1">
                <a:solidFill>
                  <a:schemeClr val="tx2"/>
                </a:solidFill>
                <a:ea typeface="楷体_GB2312" pitchFamily="49" charset="-122"/>
              </a:rPr>
              <a:t> 2.  </a:t>
            </a:r>
            <a:r>
              <a:rPr lang="zh-CN" altLang="en-US" sz="3200" b="1">
                <a:solidFill>
                  <a:schemeClr val="tx2"/>
                </a:solidFill>
                <a:ea typeface="楷体_GB2312" pitchFamily="49" charset="-122"/>
              </a:rPr>
              <a:t>快速排序、堆排序、希尔排序、简单选择排序是不稳定的排序方法。</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strips(downRight)">
                                      <p:cBhvr>
                                        <p:cTn id="7" dur="500"/>
                                        <p:tgtEl>
                                          <p:spTgt spid="68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8611"/>
                                        </p:tgtEl>
                                        <p:attrNameLst>
                                          <p:attrName>style.visibility</p:attrName>
                                        </p:attrNameLst>
                                      </p:cBhvr>
                                      <p:to>
                                        <p:strVal val="visible"/>
                                      </p:to>
                                    </p:set>
                                    <p:animEffect transition="in" filter="strips(downRight)">
                                      <p:cBhvr>
                                        <p:cTn id="12" dur="500"/>
                                        <p:tgtEl>
                                          <p:spTgt spid="68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8617"/>
                                        </p:tgtEl>
                                        <p:attrNameLst>
                                          <p:attrName>style.visibility</p:attrName>
                                        </p:attrNameLst>
                                      </p:cBhvr>
                                      <p:to>
                                        <p:strVal val="visible"/>
                                      </p:to>
                                    </p:set>
                                    <p:animEffect transition="in" filter="strips(downRight)">
                                      <p:cBhvr>
                                        <p:cTn id="17" dur="500"/>
                                        <p:tgtEl>
                                          <p:spTgt spid="686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8618"/>
                                        </p:tgtEl>
                                        <p:attrNameLst>
                                          <p:attrName>style.visibility</p:attrName>
                                        </p:attrNameLst>
                                      </p:cBhvr>
                                      <p:to>
                                        <p:strVal val="visible"/>
                                      </p:to>
                                    </p:set>
                                    <p:animEffect transition="in" filter="strips(downRight)">
                                      <p:cBhvr>
                                        <p:cTn id="22" dur="500"/>
                                        <p:tgtEl>
                                          <p:spTgt spid="686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8621"/>
                                        </p:tgtEl>
                                        <p:attrNameLst>
                                          <p:attrName>style.visibility</p:attrName>
                                        </p:attrNameLst>
                                      </p:cBhvr>
                                      <p:to>
                                        <p:strVal val="visible"/>
                                      </p:to>
                                    </p:set>
                                    <p:animEffect transition="in" filter="wipe(left)">
                                      <p:cBhvr>
                                        <p:cTn id="27" dur="500"/>
                                        <p:tgtEl>
                                          <p:spTgt spid="68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1" grpId="0" autoUpdateAnimBg="0"/>
      <p:bldP spid="68617" grpId="0" autoUpdateAnimBg="0"/>
      <p:bldP spid="68618" grpId="0" autoUpdateAnimBg="0"/>
      <p:bldP spid="68621"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250825" y="188913"/>
            <a:ext cx="75263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r>
              <a:rPr lang="zh-CN" altLang="en-US" sz="3200" b="1">
                <a:ea typeface="楷体_GB2312" pitchFamily="49" charset="-122"/>
              </a:rPr>
              <a:t>四、关于“排序方法的时间复杂度的下限”</a:t>
            </a:r>
          </a:p>
        </p:txBody>
      </p:sp>
      <p:sp>
        <p:nvSpPr>
          <p:cNvPr id="108547" name="Text Box 4"/>
          <p:cNvSpPr txBox="1">
            <a:spLocks noChangeArrowheads="1"/>
          </p:cNvSpPr>
          <p:nvPr/>
        </p:nvSpPr>
        <p:spPr bwMode="auto">
          <a:xfrm>
            <a:off x="34925" y="1052513"/>
            <a:ext cx="9145588" cy="1303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eaLnBrk="1" hangingPunct="1">
              <a:lnSpc>
                <a:spcPct val="130000"/>
              </a:lnSpc>
            </a:pPr>
            <a:r>
              <a:rPr lang="zh-CN" altLang="en-US" sz="3200" b="1" dirty="0">
                <a:ea typeface="楷体_GB2312" pitchFamily="49" charset="-122"/>
              </a:rPr>
              <a:t>本章讨论的各种排序方法</a:t>
            </a:r>
            <a:r>
              <a:rPr lang="zh-CN" altLang="en-US" sz="3200" b="1" dirty="0" smtClean="0">
                <a:ea typeface="楷体_GB2312" pitchFamily="49" charset="-122"/>
              </a:rPr>
              <a:t>，都是</a:t>
            </a:r>
            <a:r>
              <a:rPr lang="zh-CN" altLang="en-US" sz="3200" b="1" dirty="0">
                <a:solidFill>
                  <a:schemeClr val="accent2"/>
                </a:solidFill>
                <a:ea typeface="楷体_GB2312" pitchFamily="49" charset="-122"/>
              </a:rPr>
              <a:t>基于“比较关键字”进行排序的排序方法</a:t>
            </a:r>
            <a:endParaRPr lang="zh-CN" altLang="en-US" sz="3200" b="1" dirty="0">
              <a:ea typeface="楷体_GB2312" pitchFamily="49" charset="-122"/>
            </a:endParaRPr>
          </a:p>
        </p:txBody>
      </p:sp>
      <p:sp>
        <p:nvSpPr>
          <p:cNvPr id="108548" name="Rectangle 5"/>
          <p:cNvSpPr>
            <a:spLocks noChangeArrowheads="1"/>
          </p:cNvSpPr>
          <p:nvPr/>
        </p:nvSpPr>
        <p:spPr bwMode="auto">
          <a:xfrm>
            <a:off x="179388" y="3021013"/>
            <a:ext cx="8534400"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3200" b="1" dirty="0">
                <a:ea typeface="楷体_GB2312" pitchFamily="49" charset="-122"/>
              </a:rPr>
              <a:t>可以证明，基于“比较关键字”进行排序的</a:t>
            </a:r>
          </a:p>
          <a:p>
            <a:pPr>
              <a:lnSpc>
                <a:spcPct val="130000"/>
              </a:lnSpc>
            </a:pPr>
            <a:r>
              <a:rPr lang="zh-CN" altLang="en-US" sz="3200" b="1" dirty="0">
                <a:ea typeface="楷体_GB2312" pitchFamily="49" charset="-122"/>
              </a:rPr>
              <a:t>排序法</a:t>
            </a:r>
            <a:r>
              <a:rPr lang="zh-CN" altLang="en-US" sz="3200" b="1" dirty="0">
                <a:solidFill>
                  <a:schemeClr val="accent2"/>
                </a:solidFill>
                <a:ea typeface="楷体_GB2312" pitchFamily="49" charset="-122"/>
              </a:rPr>
              <a:t>可能达到的最快的时间复杂度为</a:t>
            </a:r>
            <a:r>
              <a:rPr lang="en-US" altLang="zh-CN" sz="3200" b="1" dirty="0">
                <a:solidFill>
                  <a:schemeClr val="accent2"/>
                </a:solidFill>
                <a:ea typeface="楷体_GB2312" pitchFamily="49" charset="-122"/>
              </a:rPr>
              <a:t>O(</a:t>
            </a:r>
            <a:r>
              <a:rPr lang="en-US" altLang="zh-CN" sz="3200" b="1" i="1" dirty="0" err="1">
                <a:solidFill>
                  <a:schemeClr val="accent2"/>
                </a:solidFill>
                <a:ea typeface="楷体_GB2312" pitchFamily="49" charset="-122"/>
              </a:rPr>
              <a:t>n</a:t>
            </a:r>
            <a:r>
              <a:rPr lang="en-US" altLang="zh-CN" sz="3200" b="1" dirty="0" err="1">
                <a:solidFill>
                  <a:schemeClr val="accent2"/>
                </a:solidFill>
                <a:ea typeface="楷体_GB2312" pitchFamily="49" charset="-122"/>
              </a:rPr>
              <a:t>log</a:t>
            </a:r>
            <a:r>
              <a:rPr lang="en-US" altLang="zh-CN" sz="3200" b="1" i="1" dirty="0" err="1">
                <a:solidFill>
                  <a:schemeClr val="accent2"/>
                </a:solidFill>
                <a:ea typeface="楷体_GB2312" pitchFamily="49" charset="-122"/>
              </a:rPr>
              <a:t>n</a:t>
            </a:r>
            <a:r>
              <a:rPr lang="en-US" altLang="zh-CN" sz="3200" b="1" dirty="0" smtClean="0">
                <a:solidFill>
                  <a:schemeClr val="accent2"/>
                </a:solidFill>
                <a:ea typeface="楷体_GB2312" pitchFamily="49" charset="-122"/>
              </a:rPr>
              <a:t>)</a:t>
            </a:r>
            <a:r>
              <a:rPr lang="zh-CN" altLang="en-US" sz="3200" b="1" dirty="0" smtClean="0">
                <a:solidFill>
                  <a:schemeClr val="accent2"/>
                </a:solidFill>
                <a:ea typeface="楷体_GB2312" pitchFamily="49" charset="-122"/>
              </a:rPr>
              <a:t>。</a:t>
            </a:r>
            <a:endParaRPr lang="en-US" altLang="zh-CN" sz="3200" b="1" dirty="0">
              <a:ea typeface="楷体_GB2312" pitchFamily="49" charset="-122"/>
            </a:endParaRPr>
          </a:p>
        </p:txBody>
      </p:sp>
    </p:spTree>
  </p:cSld>
  <p:clrMapOvr>
    <a:masterClrMapping/>
  </p:clrMapOvr>
  <p:transition>
    <p:pull dir="rd"/>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黑体"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9732</TotalTime>
  <Words>6859</Words>
  <Application>Microsoft Office PowerPoint</Application>
  <PresentationFormat>全屏显示(4:3)</PresentationFormat>
  <Paragraphs>928</Paragraphs>
  <Slides>100</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100</vt:i4>
      </vt:variant>
    </vt:vector>
  </HeadingPairs>
  <TitlesOfParts>
    <vt:vector size="104" baseType="lpstr">
      <vt:lpstr>默认设计模板</vt:lpstr>
      <vt:lpstr>公式</vt:lpstr>
      <vt:lpstr>文档</vt:lpstr>
      <vt:lpstr>Microsoft Excel 97-2003 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hnust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lyl</dc:creator>
  <cp:lastModifiedBy>lx</cp:lastModifiedBy>
  <cp:revision>374</cp:revision>
  <dcterms:created xsi:type="dcterms:W3CDTF">1998-12-21T03:03:15Z</dcterms:created>
  <dcterms:modified xsi:type="dcterms:W3CDTF">2022-05-28T03:49:38Z</dcterms:modified>
</cp:coreProperties>
</file>