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8"/>
  </p:notesMasterIdLst>
  <p:handoutMasterIdLst>
    <p:handoutMasterId r:id="rId119"/>
  </p:handoutMasterIdLst>
  <p:sldIdLst>
    <p:sldId id="256" r:id="rId2"/>
    <p:sldId id="257" r:id="rId3"/>
    <p:sldId id="410" r:id="rId4"/>
    <p:sldId id="478" r:id="rId5"/>
    <p:sldId id="411" r:id="rId6"/>
    <p:sldId id="259" r:id="rId7"/>
    <p:sldId id="260" r:id="rId8"/>
    <p:sldId id="289" r:id="rId9"/>
    <p:sldId id="290" r:id="rId10"/>
    <p:sldId id="292" r:id="rId11"/>
    <p:sldId id="295" r:id="rId12"/>
    <p:sldId id="293" r:id="rId13"/>
    <p:sldId id="294" r:id="rId14"/>
    <p:sldId id="291" r:id="rId15"/>
    <p:sldId id="479" r:id="rId16"/>
    <p:sldId id="264" r:id="rId17"/>
    <p:sldId id="387" r:id="rId18"/>
    <p:sldId id="412" r:id="rId19"/>
    <p:sldId id="297" r:id="rId20"/>
    <p:sldId id="480" r:id="rId21"/>
    <p:sldId id="416" r:id="rId22"/>
    <p:sldId id="413" r:id="rId23"/>
    <p:sldId id="414" r:id="rId24"/>
    <p:sldId id="298" r:id="rId25"/>
    <p:sldId id="299" r:id="rId26"/>
    <p:sldId id="268" r:id="rId27"/>
    <p:sldId id="270" r:id="rId28"/>
    <p:sldId id="417" r:id="rId29"/>
    <p:sldId id="272" r:id="rId30"/>
    <p:sldId id="273" r:id="rId31"/>
    <p:sldId id="431" r:id="rId32"/>
    <p:sldId id="432" r:id="rId33"/>
    <p:sldId id="481" r:id="rId34"/>
    <p:sldId id="433" r:id="rId35"/>
    <p:sldId id="435" r:id="rId36"/>
    <p:sldId id="420" r:id="rId37"/>
    <p:sldId id="421" r:id="rId38"/>
    <p:sldId id="434" r:id="rId39"/>
    <p:sldId id="436" r:id="rId40"/>
    <p:sldId id="437" r:id="rId41"/>
    <p:sldId id="438" r:id="rId42"/>
    <p:sldId id="440" r:id="rId43"/>
    <p:sldId id="426" r:id="rId44"/>
    <p:sldId id="427" r:id="rId45"/>
    <p:sldId id="441" r:id="rId46"/>
    <p:sldId id="428" r:id="rId47"/>
    <p:sldId id="305" r:id="rId48"/>
    <p:sldId id="275" r:id="rId49"/>
    <p:sldId id="429" r:id="rId50"/>
    <p:sldId id="442" r:id="rId51"/>
    <p:sldId id="327" r:id="rId52"/>
    <p:sldId id="389" r:id="rId53"/>
    <p:sldId id="388" r:id="rId54"/>
    <p:sldId id="329" r:id="rId55"/>
    <p:sldId id="331" r:id="rId56"/>
    <p:sldId id="332" r:id="rId57"/>
    <p:sldId id="443" r:id="rId58"/>
    <p:sldId id="484" r:id="rId59"/>
    <p:sldId id="308" r:id="rId60"/>
    <p:sldId id="309" r:id="rId61"/>
    <p:sldId id="444" r:id="rId62"/>
    <p:sldId id="445" r:id="rId63"/>
    <p:sldId id="447" r:id="rId64"/>
    <p:sldId id="446" r:id="rId65"/>
    <p:sldId id="449" r:id="rId66"/>
    <p:sldId id="468" r:id="rId67"/>
    <p:sldId id="465" r:id="rId68"/>
    <p:sldId id="450" r:id="rId69"/>
    <p:sldId id="453" r:id="rId70"/>
    <p:sldId id="454" r:id="rId71"/>
    <p:sldId id="455" r:id="rId72"/>
    <p:sldId id="312" r:id="rId73"/>
    <p:sldId id="313" r:id="rId74"/>
    <p:sldId id="314" r:id="rId75"/>
    <p:sldId id="457" r:id="rId76"/>
    <p:sldId id="458" r:id="rId77"/>
    <p:sldId id="315" r:id="rId78"/>
    <p:sldId id="316" r:id="rId79"/>
    <p:sldId id="317" r:id="rId80"/>
    <p:sldId id="318" r:id="rId81"/>
    <p:sldId id="459" r:id="rId82"/>
    <p:sldId id="460" r:id="rId83"/>
    <p:sldId id="483" r:id="rId84"/>
    <p:sldId id="319" r:id="rId85"/>
    <p:sldId id="320" r:id="rId86"/>
    <p:sldId id="321" r:id="rId87"/>
    <p:sldId id="462" r:id="rId88"/>
    <p:sldId id="463" r:id="rId89"/>
    <p:sldId id="469" r:id="rId90"/>
    <p:sldId id="338" r:id="rId91"/>
    <p:sldId id="340" r:id="rId92"/>
    <p:sldId id="471" r:id="rId93"/>
    <p:sldId id="472" r:id="rId94"/>
    <p:sldId id="343" r:id="rId95"/>
    <p:sldId id="407" r:id="rId96"/>
    <p:sldId id="345" r:id="rId97"/>
    <p:sldId id="346" r:id="rId98"/>
    <p:sldId id="347" r:id="rId99"/>
    <p:sldId id="348" r:id="rId100"/>
    <p:sldId id="363" r:id="rId101"/>
    <p:sldId id="364" r:id="rId102"/>
    <p:sldId id="365" r:id="rId103"/>
    <p:sldId id="482" r:id="rId104"/>
    <p:sldId id="375" r:id="rId105"/>
    <p:sldId id="376" r:id="rId106"/>
    <p:sldId id="377" r:id="rId107"/>
    <p:sldId id="378" r:id="rId108"/>
    <p:sldId id="373" r:id="rId109"/>
    <p:sldId id="379" r:id="rId110"/>
    <p:sldId id="381" r:id="rId111"/>
    <p:sldId id="473" r:id="rId112"/>
    <p:sldId id="380" r:id="rId113"/>
    <p:sldId id="382" r:id="rId114"/>
    <p:sldId id="383" r:id="rId115"/>
    <p:sldId id="475" r:id="rId116"/>
    <p:sldId id="476" r:id="rId117"/>
  </p:sldIdLst>
  <p:sldSz cx="9144000" cy="6858000" type="screen4x3"/>
  <p:notesSz cx="6858000" cy="9144000"/>
  <p:defaultTextStyle>
    <a:defPPr>
      <a:defRPr lang="zh-CN"/>
    </a:defPPr>
    <a:lvl1pPr algn="ctr" rtl="0" fontAlgn="base">
      <a:spcBef>
        <a:spcPct val="0"/>
      </a:spcBef>
      <a:spcAft>
        <a:spcPct val="0"/>
      </a:spcAft>
      <a:defRPr kumimoji="1" sz="3600" kern="1200">
        <a:solidFill>
          <a:schemeClr val="tx2"/>
        </a:solidFill>
        <a:latin typeface="Times New Roman" pitchFamily="18" charset="0"/>
        <a:ea typeface="宋体" pitchFamily="2" charset="-122"/>
        <a:cs typeface="+mn-cs"/>
      </a:defRPr>
    </a:lvl1pPr>
    <a:lvl2pPr marL="457200" algn="ctr" rtl="0" fontAlgn="base">
      <a:spcBef>
        <a:spcPct val="0"/>
      </a:spcBef>
      <a:spcAft>
        <a:spcPct val="0"/>
      </a:spcAft>
      <a:defRPr kumimoji="1" sz="3600" kern="1200">
        <a:solidFill>
          <a:schemeClr val="tx2"/>
        </a:solidFill>
        <a:latin typeface="Times New Roman" pitchFamily="18" charset="0"/>
        <a:ea typeface="宋体" pitchFamily="2" charset="-122"/>
        <a:cs typeface="+mn-cs"/>
      </a:defRPr>
    </a:lvl2pPr>
    <a:lvl3pPr marL="914400" algn="ctr" rtl="0" fontAlgn="base">
      <a:spcBef>
        <a:spcPct val="0"/>
      </a:spcBef>
      <a:spcAft>
        <a:spcPct val="0"/>
      </a:spcAft>
      <a:defRPr kumimoji="1" sz="3600" kern="1200">
        <a:solidFill>
          <a:schemeClr val="tx2"/>
        </a:solidFill>
        <a:latin typeface="Times New Roman" pitchFamily="18" charset="0"/>
        <a:ea typeface="宋体" pitchFamily="2" charset="-122"/>
        <a:cs typeface="+mn-cs"/>
      </a:defRPr>
    </a:lvl3pPr>
    <a:lvl4pPr marL="1371600" algn="ctr" rtl="0" fontAlgn="base">
      <a:spcBef>
        <a:spcPct val="0"/>
      </a:spcBef>
      <a:spcAft>
        <a:spcPct val="0"/>
      </a:spcAft>
      <a:defRPr kumimoji="1" sz="3600" kern="1200">
        <a:solidFill>
          <a:schemeClr val="tx2"/>
        </a:solidFill>
        <a:latin typeface="Times New Roman" pitchFamily="18" charset="0"/>
        <a:ea typeface="宋体" pitchFamily="2" charset="-122"/>
        <a:cs typeface="+mn-cs"/>
      </a:defRPr>
    </a:lvl4pPr>
    <a:lvl5pPr marL="1828800" algn="ctr" rtl="0" fontAlgn="base">
      <a:spcBef>
        <a:spcPct val="0"/>
      </a:spcBef>
      <a:spcAft>
        <a:spcPct val="0"/>
      </a:spcAft>
      <a:defRPr kumimoji="1" sz="3600" kern="1200">
        <a:solidFill>
          <a:schemeClr val="tx2"/>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2"/>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2"/>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2"/>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2"/>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00CC99"/>
    <a:srgbClr val="FFFF00"/>
    <a:srgbClr val="D60093"/>
    <a:srgbClr val="FF0066"/>
    <a:srgbClr val="0000FF"/>
    <a:srgbClr val="66CCFF"/>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025" autoAdjust="0"/>
  </p:normalViewPr>
  <p:slideViewPr>
    <p:cSldViewPr>
      <p:cViewPr varScale="1">
        <p:scale>
          <a:sx n="94" d="100"/>
          <a:sy n="94" d="100"/>
        </p:scale>
        <p:origin x="-702" y="-54"/>
      </p:cViewPr>
      <p:guideLst>
        <p:guide orient="horz" pos="3792"/>
        <p:guide pos="336"/>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3840"/>
    </p:cViewPr>
  </p:sorterViewPr>
  <p:notesViewPr>
    <p:cSldViewPr>
      <p:cViewPr varScale="1">
        <p:scale>
          <a:sx n="62" d="100"/>
          <a:sy n="62" d="100"/>
        </p:scale>
        <p:origin x="-1680" y="-77"/>
      </p:cViewPr>
      <p:guideLst>
        <p:guide orient="horz" pos="2880"/>
        <p:guide pos="2160"/>
      </p:guideLst>
    </p:cSldViewPr>
  </p:notesViewPr>
  <p:gridSpacing cx="72010" cy="7201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_rels/viewProps.xml.rels><?xml version="1.0" encoding="UTF-8" standalone="yes"?>
<Relationships xmlns="http://schemas.openxmlformats.org/package/2006/relationships"><Relationship Id="rId1" Type="http://schemas.openxmlformats.org/officeDocument/2006/relationships/slide" Target="slides/slide10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4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solidFill>
                  <a:schemeClr val="tx1"/>
                </a:solidFill>
                <a:ea typeface="楷体_GB2312" pitchFamily="49" charset="-122"/>
              </a:defRPr>
            </a:lvl1pPr>
          </a:lstStyle>
          <a:p>
            <a:pPr>
              <a:defRPr/>
            </a:pPr>
            <a:endParaRPr lang="en-US" altLang="zh-CN"/>
          </a:p>
        </p:txBody>
      </p:sp>
      <p:sp>
        <p:nvSpPr>
          <p:cNvPr id="14541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ea typeface="楷体_GB2312" pitchFamily="49" charset="-122"/>
              </a:defRPr>
            </a:lvl1pPr>
          </a:lstStyle>
          <a:p>
            <a:pPr>
              <a:defRPr/>
            </a:pPr>
            <a:endParaRPr lang="en-US" altLang="zh-CN"/>
          </a:p>
        </p:txBody>
      </p:sp>
      <p:sp>
        <p:nvSpPr>
          <p:cNvPr id="14541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solidFill>
                  <a:schemeClr val="tx1"/>
                </a:solidFill>
                <a:ea typeface="楷体_GB2312" pitchFamily="49" charset="-122"/>
              </a:defRPr>
            </a:lvl1pPr>
          </a:lstStyle>
          <a:p>
            <a:pPr>
              <a:defRPr/>
            </a:pPr>
            <a:endParaRPr lang="en-US" altLang="zh-CN"/>
          </a:p>
        </p:txBody>
      </p:sp>
      <p:sp>
        <p:nvSpPr>
          <p:cNvPr id="14541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ea typeface="楷体_GB2312" pitchFamily="49" charset="-122"/>
              </a:defRPr>
            </a:lvl1pPr>
          </a:lstStyle>
          <a:p>
            <a:pPr>
              <a:defRPr/>
            </a:pPr>
            <a:fld id="{84AB51AE-187C-4889-8E12-9BBD7B64B58C}" type="slidenum">
              <a:rPr lang="en-US" altLang="zh-CN"/>
              <a:pPr>
                <a:defRPr/>
              </a:pPr>
              <a:t>‹#›</a:t>
            </a:fld>
            <a:endParaRPr lang="en-US" altLang="zh-CN"/>
          </a:p>
        </p:txBody>
      </p:sp>
    </p:spTree>
    <p:extLst>
      <p:ext uri="{BB962C8B-B14F-4D97-AF65-F5344CB8AC3E}">
        <p14:creationId xmlns:p14="http://schemas.microsoft.com/office/powerpoint/2010/main" val="4172680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3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solidFill>
                  <a:schemeClr val="tx1"/>
                </a:solidFill>
                <a:ea typeface="楷体_GB2312" pitchFamily="49" charset="-122"/>
              </a:defRPr>
            </a:lvl1pPr>
          </a:lstStyle>
          <a:p>
            <a:pPr>
              <a:defRPr/>
            </a:pPr>
            <a:endParaRPr lang="en-US" altLang="zh-CN"/>
          </a:p>
        </p:txBody>
      </p:sp>
      <p:sp>
        <p:nvSpPr>
          <p:cNvPr id="14131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ea typeface="楷体_GB2312" pitchFamily="49" charset="-122"/>
              </a:defRPr>
            </a:lvl1pPr>
          </a:lstStyle>
          <a:p>
            <a:pPr>
              <a:defRPr/>
            </a:pPr>
            <a:endParaRPr lang="en-US" altLang="zh-CN"/>
          </a:p>
        </p:txBody>
      </p:sp>
      <p:sp>
        <p:nvSpPr>
          <p:cNvPr id="12083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131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131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solidFill>
                  <a:schemeClr val="tx1"/>
                </a:solidFill>
                <a:ea typeface="楷体_GB2312" pitchFamily="49" charset="-122"/>
              </a:defRPr>
            </a:lvl1pPr>
          </a:lstStyle>
          <a:p>
            <a:pPr>
              <a:defRPr/>
            </a:pPr>
            <a:endParaRPr lang="en-US" altLang="zh-CN"/>
          </a:p>
        </p:txBody>
      </p:sp>
      <p:sp>
        <p:nvSpPr>
          <p:cNvPr id="14131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ea typeface="楷体_GB2312" pitchFamily="49" charset="-122"/>
              </a:defRPr>
            </a:lvl1pPr>
          </a:lstStyle>
          <a:p>
            <a:pPr>
              <a:defRPr/>
            </a:pPr>
            <a:fld id="{CCE20DF7-A6F0-46E3-909A-CE8A844EA262}" type="slidenum">
              <a:rPr lang="en-US" altLang="zh-CN"/>
              <a:pPr>
                <a:defRPr/>
              </a:pPr>
              <a:t>‹#›</a:t>
            </a:fld>
            <a:endParaRPr lang="en-US" altLang="zh-CN"/>
          </a:p>
        </p:txBody>
      </p:sp>
    </p:spTree>
    <p:extLst>
      <p:ext uri="{BB962C8B-B14F-4D97-AF65-F5344CB8AC3E}">
        <p14:creationId xmlns:p14="http://schemas.microsoft.com/office/powerpoint/2010/main" val="31024244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eaLnBrk="1" hangingPunct="1"/>
            <a:fld id="{7EE186F1-F9A5-4435-AC5F-8EAAAAE3D3B7}" type="slidenum">
              <a:rPr lang="en-US" altLang="zh-CN" sz="1200" smtClean="0">
                <a:solidFill>
                  <a:schemeClr val="tx1"/>
                </a:solidFill>
                <a:ea typeface="楷体_GB2312" pitchFamily="49" charset="-122"/>
              </a:rPr>
              <a:pPr eaLnBrk="1" hangingPunct="1"/>
              <a:t>104</a:t>
            </a:fld>
            <a:endParaRPr lang="en-US" altLang="zh-CN" sz="1200" smtClean="0">
              <a:solidFill>
                <a:schemeClr val="tx1"/>
              </a:solidFill>
              <a:ea typeface="楷体_GB2312" pitchFamily="49" charset="-122"/>
            </a:endParaRPr>
          </a:p>
        </p:txBody>
      </p:sp>
      <p:sp>
        <p:nvSpPr>
          <p:cNvPr id="121859" name="Rectangle 2"/>
          <p:cNvSpPr>
            <a:spLocks noChangeArrowheads="1" noTextEdit="1"/>
          </p:cNvSpPr>
          <p:nvPr>
            <p:ph type="sldImg"/>
          </p:nvPr>
        </p:nvSpPr>
        <p:spPr>
          <a:ln/>
        </p:spPr>
      </p:sp>
      <p:sp>
        <p:nvSpPr>
          <p:cNvPr id="121860" name="Rectangle 3"/>
          <p:cNvSpPr>
            <a:spLocks noGrp="1" noChangeArrowheads="1"/>
          </p:cNvSpPr>
          <p:nvPr>
            <p:ph type="body" idx="1"/>
          </p:nvPr>
        </p:nvSpPr>
        <p:spPr>
          <a:xfrm>
            <a:off x="457200" y="4343400"/>
            <a:ext cx="6096000" cy="4114800"/>
          </a:xfrm>
          <a:noFill/>
        </p:spPr>
        <p:txBody>
          <a:bodyPr/>
          <a:lstStyle/>
          <a:p>
            <a:pPr eaLnBrk="1" hangingPunct="1">
              <a:lnSpc>
                <a:spcPct val="115000"/>
              </a:lnSpc>
            </a:pPr>
            <a:r>
              <a:rPr lang="zh-CN" altLang="en-US" sz="2000" smtClean="0">
                <a:latin typeface="楷体_GB2312" pitchFamily="49" charset="-122"/>
                <a:ea typeface="楷体_GB2312" pitchFamily="49" charset="-122"/>
              </a:rPr>
              <a:t>在第一章曾做过多项式求值的题，由于多项式中各项指数是从</a:t>
            </a:r>
            <a:r>
              <a:rPr lang="en-US" altLang="zh-CN" sz="2000" smtClean="0">
                <a:latin typeface="楷体_GB2312" pitchFamily="49" charset="-122"/>
                <a:ea typeface="楷体_GB2312" pitchFamily="49" charset="-122"/>
              </a:rPr>
              <a:t>0</a:t>
            </a:r>
            <a:r>
              <a:rPr lang="zh-CN" altLang="en-US" sz="2000" smtClean="0">
                <a:latin typeface="楷体_GB2312" pitchFamily="49" charset="-122"/>
                <a:ea typeface="楷体_GB2312" pitchFamily="49" charset="-122"/>
              </a:rPr>
              <a:t>起，并逐项增</a:t>
            </a:r>
            <a:r>
              <a:rPr lang="en-US" altLang="zh-CN" sz="2000" smtClean="0">
                <a:latin typeface="楷体_GB2312" pitchFamily="49" charset="-122"/>
                <a:ea typeface="楷体_GB2312" pitchFamily="49" charset="-122"/>
              </a:rPr>
              <a:t>1</a:t>
            </a:r>
            <a:r>
              <a:rPr lang="zh-CN" altLang="en-US" sz="2000" smtClean="0">
                <a:latin typeface="楷体_GB2312" pitchFamily="49" charset="-122"/>
                <a:ea typeface="楷体_GB2312" pitchFamily="49" charset="-122"/>
              </a:rPr>
              <a:t>，因此很自然地只需要用一个一维数组存储多项式的各项系数，记得所编函数中有两个参数</a:t>
            </a:r>
            <a:r>
              <a:rPr lang="en-US" altLang="zh-CN" sz="2000" smtClean="0">
                <a:latin typeface="楷体_GB2312" pitchFamily="49" charset="-122"/>
                <a:ea typeface="楷体_GB2312" pitchFamily="49" charset="-122"/>
              </a:rPr>
              <a:t>a[]</a:t>
            </a:r>
            <a:r>
              <a:rPr lang="zh-CN" altLang="en-US" sz="2000" smtClean="0">
                <a:latin typeface="楷体_GB2312" pitchFamily="49" charset="-122"/>
                <a:ea typeface="楷体_GB2312" pitchFamily="49" charset="-122"/>
              </a:rPr>
              <a:t>和</a:t>
            </a:r>
            <a:r>
              <a:rPr lang="en-US" altLang="zh-CN" sz="2000" smtClean="0">
                <a:latin typeface="楷体_GB2312" pitchFamily="49" charset="-122"/>
                <a:ea typeface="楷体_GB2312" pitchFamily="49" charset="-122"/>
              </a:rPr>
              <a:t>n</a:t>
            </a:r>
            <a:r>
              <a:rPr lang="zh-CN" altLang="en-US" sz="2000" smtClean="0">
                <a:latin typeface="楷体_GB2312" pitchFamily="49" charset="-122"/>
                <a:ea typeface="楷体_GB2312" pitchFamily="49" charset="-122"/>
              </a:rPr>
              <a:t>，它实际上是一个用顺序存储结构表示的线性表，因此也可以采用链表存储各项系数。</a:t>
            </a:r>
          </a:p>
          <a:p>
            <a:pPr eaLnBrk="1" hangingPunct="1">
              <a:lnSpc>
                <a:spcPct val="115000"/>
              </a:lnSpc>
            </a:pPr>
            <a:r>
              <a:rPr lang="zh-CN" altLang="en-US" sz="2000" smtClean="0">
                <a:latin typeface="楷体_GB2312" pitchFamily="49" charset="-122"/>
                <a:ea typeface="楷体_GB2312" pitchFamily="49" charset="-122"/>
              </a:rPr>
              <a:t>在有的数学问题中可能出现这样的多项式，当然也可以用通常所用方法实现，但由于它中间缺了好多项，即存在很多系数为</a:t>
            </a:r>
            <a:r>
              <a:rPr lang="en-US" altLang="zh-CN" sz="2000" smtClean="0">
                <a:latin typeface="楷体_GB2312" pitchFamily="49" charset="-122"/>
                <a:ea typeface="楷体_GB2312" pitchFamily="49" charset="-122"/>
              </a:rPr>
              <a:t>0</a:t>
            </a:r>
            <a:r>
              <a:rPr lang="zh-CN" altLang="en-US" sz="2000" smtClean="0">
                <a:latin typeface="楷体_GB2312" pitchFamily="49" charset="-122"/>
                <a:ea typeface="楷体_GB2312" pitchFamily="49" charset="-122"/>
              </a:rPr>
              <a:t>的项，此时仍用一维数组存储系数的话，不仅浪费空间，而且浪费时间，例如在求值的过程中就进行了很多和</a:t>
            </a:r>
            <a:r>
              <a:rPr lang="zh-CN" altLang="en-US" sz="2000" smtClean="0">
                <a:ea typeface="楷体_GB2312" pitchFamily="49" charset="-122"/>
              </a:rPr>
              <a:t>“</a:t>
            </a:r>
            <a:r>
              <a:rPr lang="en-US" altLang="zh-CN" sz="2000" smtClean="0">
                <a:latin typeface="楷体_GB2312" pitchFamily="49" charset="-122"/>
                <a:ea typeface="楷体_GB2312" pitchFamily="49" charset="-122"/>
              </a:rPr>
              <a:t>0</a:t>
            </a:r>
            <a:r>
              <a:rPr lang="en-US" altLang="zh-CN" sz="2000" smtClean="0">
                <a:ea typeface="楷体_GB2312" pitchFamily="49" charset="-122"/>
              </a:rPr>
              <a:t>”</a:t>
            </a:r>
            <a:r>
              <a:rPr lang="zh-CN" altLang="en-US" sz="2000" smtClean="0">
                <a:latin typeface="楷体_GB2312" pitchFamily="49" charset="-122"/>
                <a:ea typeface="楷体_GB2312" pitchFamily="49" charset="-122"/>
              </a:rPr>
              <a:t>相加或相乘的运算。</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eaLnBrk="1" hangingPunct="1"/>
            <a:fld id="{460B12A5-DF29-418B-8CA4-92A669B2EBBB}" type="slidenum">
              <a:rPr lang="en-US" altLang="zh-CN" sz="1200" smtClean="0">
                <a:solidFill>
                  <a:schemeClr val="tx1"/>
                </a:solidFill>
                <a:ea typeface="楷体_GB2312" pitchFamily="49" charset="-122"/>
              </a:rPr>
              <a:pPr eaLnBrk="1" hangingPunct="1"/>
              <a:t>105</a:t>
            </a:fld>
            <a:endParaRPr lang="en-US" altLang="zh-CN" sz="1200" smtClean="0">
              <a:solidFill>
                <a:schemeClr val="tx1"/>
              </a:solidFill>
              <a:ea typeface="楷体_GB2312" pitchFamily="49" charset="-122"/>
            </a:endParaRPr>
          </a:p>
        </p:txBody>
      </p:sp>
      <p:sp>
        <p:nvSpPr>
          <p:cNvPr id="122883" name="Rectangle 2"/>
          <p:cNvSpPr>
            <a:spLocks noChangeArrowheads="1" noTextEdit="1"/>
          </p:cNvSpPr>
          <p:nvPr>
            <p:ph type="sldImg"/>
          </p:nvPr>
        </p:nvSpPr>
        <p:spPr>
          <a:ln/>
        </p:spPr>
      </p:sp>
      <p:sp>
        <p:nvSpPr>
          <p:cNvPr id="122884" name="Rectangle 3"/>
          <p:cNvSpPr>
            <a:spLocks noGrp="1" noChangeArrowheads="1"/>
          </p:cNvSpPr>
          <p:nvPr>
            <p:ph type="body" idx="1"/>
          </p:nvPr>
        </p:nvSpPr>
        <p:spPr>
          <a:noFill/>
        </p:spPr>
        <p:txBody>
          <a:bodyPr/>
          <a:lstStyle/>
          <a:p>
            <a:pPr eaLnBrk="1" hangingPunct="1">
              <a:lnSpc>
                <a:spcPct val="115000"/>
              </a:lnSpc>
            </a:pPr>
            <a:r>
              <a:rPr lang="zh-CN" altLang="en-US" sz="2000" smtClean="0">
                <a:ea typeface="楷体_GB2312" pitchFamily="49" charset="-122"/>
              </a:rPr>
              <a:t>称这类含有很多“零系数项”的多项式为稀疏多项式，这是它的一般书写形式。</a:t>
            </a:r>
          </a:p>
          <a:p>
            <a:pPr eaLnBrk="1" hangingPunct="1">
              <a:lnSpc>
                <a:spcPct val="115000"/>
              </a:lnSpc>
            </a:pPr>
            <a:r>
              <a:rPr lang="zh-CN" altLang="en-US" sz="2000" smtClean="0">
                <a:ea typeface="楷体_GB2312" pitchFamily="49" charset="-122"/>
              </a:rPr>
              <a:t>为了节省时间和空间，即不存储“零值的系数”，我们可以用这样一个线性表来表示，由于加上了“指数” ，明确了每个非零系数所对应的指数，自然就可以省缺存储“</a:t>
            </a:r>
            <a:r>
              <a:rPr lang="en-US" altLang="zh-CN" sz="2000" smtClean="0">
                <a:ea typeface="楷体_GB2312" pitchFamily="49" charset="-122"/>
              </a:rPr>
              <a:t>0”</a:t>
            </a:r>
            <a:r>
              <a:rPr lang="zh-CN" altLang="en-US" sz="2000" smtClean="0">
                <a:ea typeface="楷体_GB2312" pitchFamily="49" charset="-122"/>
              </a:rPr>
              <a:t>系数项。</a:t>
            </a:r>
          </a:p>
          <a:p>
            <a:pPr eaLnBrk="1" hangingPunct="1">
              <a:lnSpc>
                <a:spcPct val="115000"/>
              </a:lnSpc>
            </a:pPr>
            <a:r>
              <a:rPr lang="zh-CN" altLang="en-US" sz="2000" smtClean="0">
                <a:ea typeface="楷体_GB2312" pitchFamily="49" charset="-122"/>
              </a:rPr>
              <a:t>下面将这样的多项式作为线性表的一种应用进行讨论。</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eaLnBrk="1" hangingPunct="1"/>
            <a:fld id="{9E0F692E-D10A-432A-9334-A91168FB98C2}" type="slidenum">
              <a:rPr lang="en-US" altLang="zh-CN" sz="1200" smtClean="0">
                <a:solidFill>
                  <a:schemeClr val="tx1"/>
                </a:solidFill>
                <a:ea typeface="楷体_GB2312" pitchFamily="49" charset="-122"/>
              </a:rPr>
              <a:pPr eaLnBrk="1" hangingPunct="1"/>
              <a:t>106</a:t>
            </a:fld>
            <a:endParaRPr lang="en-US" altLang="zh-CN" sz="1200" smtClean="0">
              <a:solidFill>
                <a:schemeClr val="tx1"/>
              </a:solidFill>
              <a:ea typeface="楷体_GB2312" pitchFamily="49" charset="-122"/>
            </a:endParaRPr>
          </a:p>
        </p:txBody>
      </p:sp>
      <p:sp>
        <p:nvSpPr>
          <p:cNvPr id="123907" name="Rectangle 2"/>
          <p:cNvSpPr>
            <a:spLocks noChangeArrowheads="1" noTextEdit="1"/>
          </p:cNvSpPr>
          <p:nvPr>
            <p:ph type="sldImg"/>
          </p:nvPr>
        </p:nvSpPr>
        <p:spPr>
          <a:ln/>
        </p:spPr>
      </p:sp>
      <p:sp>
        <p:nvSpPr>
          <p:cNvPr id="123908" name="Rectangle 3"/>
          <p:cNvSpPr>
            <a:spLocks noGrp="1" noChangeArrowheads="1"/>
          </p:cNvSpPr>
          <p:nvPr>
            <p:ph type="body" idx="1"/>
          </p:nvPr>
        </p:nvSpPr>
        <p:spPr>
          <a:noFill/>
        </p:spPr>
        <p:txBody>
          <a:bodyPr/>
          <a:lstStyle/>
          <a:p>
            <a:pPr eaLnBrk="1" hangingPunct="1"/>
            <a:r>
              <a:rPr lang="zh-CN" altLang="en-US" sz="2000" smtClean="0">
                <a:ea typeface="楷体_GB2312" pitchFamily="49" charset="-122"/>
              </a:rPr>
              <a:t>首先定义一个稀疏多项式类型。</a:t>
            </a:r>
          </a:p>
          <a:p>
            <a:pPr eaLnBrk="1" hangingPunct="1"/>
            <a:r>
              <a:rPr lang="zh-CN" altLang="en-US" sz="2000" smtClean="0">
                <a:ea typeface="楷体_GB2312" pitchFamily="49" charset="-122"/>
              </a:rPr>
              <a:t>由于系数和指数在多项式中是一个固定的关系，故将它看成是一个数据元素的整体。一般来说，多项式的各项都是按指数的增长或减少依次排列，即各数据元素之间依指数有序，在此约定为依指数增长有序</a:t>
            </a:r>
            <a:r>
              <a:rPr lang="en-US" altLang="zh-CN" sz="2000" smtClean="0">
                <a:ea typeface="楷体_GB2312" pitchFamily="49" charset="-122"/>
              </a:rPr>
              <a:t>(</a:t>
            </a:r>
            <a:r>
              <a:rPr lang="zh-CN" altLang="en-US" sz="2000" smtClean="0">
                <a:ea typeface="楷体_GB2312" pitchFamily="49" charset="-122"/>
              </a:rPr>
              <a:t>相同指数只有一项</a:t>
            </a:r>
            <a:r>
              <a:rPr lang="en-US" altLang="zh-CN" sz="2000" smtClean="0">
                <a:ea typeface="楷体_GB2312" pitchFamily="49" charset="-122"/>
              </a:rPr>
              <a:t>)</a:t>
            </a:r>
            <a:r>
              <a:rPr lang="zh-CN" altLang="en-US" sz="2000" smtClean="0">
                <a:ea typeface="楷体_GB2312" pitchFamily="49" charset="-122"/>
              </a:rPr>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DD9AF2C-4A33-43C4-A9DE-787E0A7BC1FF}" type="slidenum">
              <a:rPr lang="en-US" altLang="zh-CN"/>
              <a:pPr>
                <a:defRPr/>
              </a:pPr>
              <a:t>‹#›</a:t>
            </a:fld>
            <a:endParaRPr lang="en-US" altLang="zh-CN"/>
          </a:p>
        </p:txBody>
      </p:sp>
    </p:spTree>
    <p:extLst>
      <p:ext uri="{BB962C8B-B14F-4D97-AF65-F5344CB8AC3E}">
        <p14:creationId xmlns:p14="http://schemas.microsoft.com/office/powerpoint/2010/main" val="957289775"/>
      </p:ext>
    </p:extLst>
  </p:cSld>
  <p:clrMapOvr>
    <a:masterClrMapping/>
  </p:clrMapOvr>
  <p:transition spd="med">
    <p:strips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C248FAC-A986-4A93-A9E4-DC5DD006F081}" type="slidenum">
              <a:rPr lang="en-US" altLang="zh-CN"/>
              <a:pPr>
                <a:defRPr/>
              </a:pPr>
              <a:t>‹#›</a:t>
            </a:fld>
            <a:endParaRPr lang="en-US" altLang="zh-CN"/>
          </a:p>
        </p:txBody>
      </p:sp>
    </p:spTree>
    <p:extLst>
      <p:ext uri="{BB962C8B-B14F-4D97-AF65-F5344CB8AC3E}">
        <p14:creationId xmlns:p14="http://schemas.microsoft.com/office/powerpoint/2010/main" val="752249027"/>
      </p:ext>
    </p:extLst>
  </p:cSld>
  <p:clrMapOvr>
    <a:masterClrMapping/>
  </p:clrMapOvr>
  <p:transition spd="med">
    <p:strips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5B4FF02-F322-4995-93E0-980A8FA797FB}" type="slidenum">
              <a:rPr lang="en-US" altLang="zh-CN"/>
              <a:pPr>
                <a:defRPr/>
              </a:pPr>
              <a:t>‹#›</a:t>
            </a:fld>
            <a:endParaRPr lang="en-US" altLang="zh-CN"/>
          </a:p>
        </p:txBody>
      </p:sp>
    </p:spTree>
    <p:extLst>
      <p:ext uri="{BB962C8B-B14F-4D97-AF65-F5344CB8AC3E}">
        <p14:creationId xmlns:p14="http://schemas.microsoft.com/office/powerpoint/2010/main" val="1203677416"/>
      </p:ext>
    </p:extLst>
  </p:cSld>
  <p:clrMapOvr>
    <a:masterClrMapping/>
  </p:clrMapOvr>
  <p:transition spd="med">
    <p:strips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ADA4D9CD-6CCC-4118-915C-FA34F8F300CB}" type="slidenum">
              <a:rPr lang="en-US" altLang="zh-CN"/>
              <a:pPr>
                <a:defRPr/>
              </a:pPr>
              <a:t>‹#›</a:t>
            </a:fld>
            <a:endParaRPr lang="en-US" altLang="zh-CN"/>
          </a:p>
        </p:txBody>
      </p:sp>
    </p:spTree>
    <p:extLst>
      <p:ext uri="{BB962C8B-B14F-4D97-AF65-F5344CB8AC3E}">
        <p14:creationId xmlns:p14="http://schemas.microsoft.com/office/powerpoint/2010/main" val="3769614981"/>
      </p:ext>
    </p:extLst>
  </p:cSld>
  <p:clrMapOvr>
    <a:masterClrMapping/>
  </p:clrMapOvr>
  <p:transition spd="med">
    <p:strips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图表占位符 3"/>
          <p:cNvSpPr>
            <a:spLocks noGrp="1"/>
          </p:cNvSpPr>
          <p:nvPr>
            <p:ph type="chart" sz="half" idx="2"/>
          </p:nvPr>
        </p:nvSpPr>
        <p:spPr>
          <a:xfrm>
            <a:off x="4648200" y="1981200"/>
            <a:ext cx="3810000" cy="4114800"/>
          </a:xfrm>
        </p:spPr>
        <p:txBody>
          <a:bodyPr/>
          <a:lstStyle/>
          <a:p>
            <a:pPr lvl="0"/>
            <a:endParaRPr lang="zh-CN" alt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F75C963-09BE-4002-A15D-3D3D8E3E7E49}" type="slidenum">
              <a:rPr lang="en-US" altLang="zh-CN"/>
              <a:pPr>
                <a:defRPr/>
              </a:pPr>
              <a:t>‹#›</a:t>
            </a:fld>
            <a:endParaRPr lang="en-US" altLang="zh-CN"/>
          </a:p>
        </p:txBody>
      </p:sp>
    </p:spTree>
    <p:extLst>
      <p:ext uri="{BB962C8B-B14F-4D97-AF65-F5344CB8AC3E}">
        <p14:creationId xmlns:p14="http://schemas.microsoft.com/office/powerpoint/2010/main" val="619171504"/>
      </p:ext>
    </p:extLst>
  </p:cSld>
  <p:clrMapOvr>
    <a:masterClrMapping/>
  </p:clrMapOvr>
  <p:transition spd="med">
    <p:strips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783B5FC-E40E-4AA3-9BFA-87AF9477052A}" type="slidenum">
              <a:rPr lang="en-US" altLang="zh-CN"/>
              <a:pPr>
                <a:defRPr/>
              </a:pPr>
              <a:t>‹#›</a:t>
            </a:fld>
            <a:endParaRPr lang="en-US" altLang="zh-CN"/>
          </a:p>
        </p:txBody>
      </p:sp>
    </p:spTree>
    <p:extLst>
      <p:ext uri="{BB962C8B-B14F-4D97-AF65-F5344CB8AC3E}">
        <p14:creationId xmlns:p14="http://schemas.microsoft.com/office/powerpoint/2010/main" val="3369037502"/>
      </p:ext>
    </p:extLst>
  </p:cSld>
  <p:clrMapOvr>
    <a:masterClrMapping/>
  </p:clrMapOvr>
  <p:transition spd="med">
    <p:strips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296392E-C430-472C-A478-42BD46812F40}" type="slidenum">
              <a:rPr lang="en-US" altLang="zh-CN"/>
              <a:pPr>
                <a:defRPr/>
              </a:pPr>
              <a:t>‹#›</a:t>
            </a:fld>
            <a:endParaRPr lang="en-US" altLang="zh-CN"/>
          </a:p>
        </p:txBody>
      </p:sp>
    </p:spTree>
    <p:extLst>
      <p:ext uri="{BB962C8B-B14F-4D97-AF65-F5344CB8AC3E}">
        <p14:creationId xmlns:p14="http://schemas.microsoft.com/office/powerpoint/2010/main" val="2738632480"/>
      </p:ext>
    </p:extLst>
  </p:cSld>
  <p:clrMapOvr>
    <a:masterClrMapping/>
  </p:clrMapOvr>
  <p:transition spd="med">
    <p:strips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0DC5613-3AFB-4C08-B2BD-0E50FFCBE135}" type="slidenum">
              <a:rPr lang="en-US" altLang="zh-CN"/>
              <a:pPr>
                <a:defRPr/>
              </a:pPr>
              <a:t>‹#›</a:t>
            </a:fld>
            <a:endParaRPr lang="en-US" altLang="zh-CN"/>
          </a:p>
        </p:txBody>
      </p:sp>
    </p:spTree>
    <p:extLst>
      <p:ext uri="{BB962C8B-B14F-4D97-AF65-F5344CB8AC3E}">
        <p14:creationId xmlns:p14="http://schemas.microsoft.com/office/powerpoint/2010/main" val="3352181276"/>
      </p:ext>
    </p:extLst>
  </p:cSld>
  <p:clrMapOvr>
    <a:masterClrMapping/>
  </p:clrMapOvr>
  <p:transition spd="med">
    <p:strips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2B2A8AAD-B053-4735-AB60-F2E209DD0137}" type="slidenum">
              <a:rPr lang="en-US" altLang="zh-CN"/>
              <a:pPr>
                <a:defRPr/>
              </a:pPr>
              <a:t>‹#›</a:t>
            </a:fld>
            <a:endParaRPr lang="en-US" altLang="zh-CN"/>
          </a:p>
        </p:txBody>
      </p:sp>
    </p:spTree>
    <p:extLst>
      <p:ext uri="{BB962C8B-B14F-4D97-AF65-F5344CB8AC3E}">
        <p14:creationId xmlns:p14="http://schemas.microsoft.com/office/powerpoint/2010/main" val="1898043315"/>
      </p:ext>
    </p:extLst>
  </p:cSld>
  <p:clrMapOvr>
    <a:masterClrMapping/>
  </p:clrMapOvr>
  <p:transition spd="med">
    <p:strips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D7FA64F3-9C6F-4867-AB4B-25D226CC89F8}" type="slidenum">
              <a:rPr lang="en-US" altLang="zh-CN"/>
              <a:pPr>
                <a:defRPr/>
              </a:pPr>
              <a:t>‹#›</a:t>
            </a:fld>
            <a:endParaRPr lang="en-US" altLang="zh-CN"/>
          </a:p>
        </p:txBody>
      </p:sp>
    </p:spTree>
    <p:extLst>
      <p:ext uri="{BB962C8B-B14F-4D97-AF65-F5344CB8AC3E}">
        <p14:creationId xmlns:p14="http://schemas.microsoft.com/office/powerpoint/2010/main" val="2162604876"/>
      </p:ext>
    </p:extLst>
  </p:cSld>
  <p:clrMapOvr>
    <a:masterClrMapping/>
  </p:clrMapOvr>
  <p:transition spd="med">
    <p:strips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8DBA1B93-B15C-4B48-A913-51335C97D9FB}" type="slidenum">
              <a:rPr lang="en-US" altLang="zh-CN"/>
              <a:pPr>
                <a:defRPr/>
              </a:pPr>
              <a:t>‹#›</a:t>
            </a:fld>
            <a:endParaRPr lang="en-US" altLang="zh-CN"/>
          </a:p>
        </p:txBody>
      </p:sp>
    </p:spTree>
    <p:extLst>
      <p:ext uri="{BB962C8B-B14F-4D97-AF65-F5344CB8AC3E}">
        <p14:creationId xmlns:p14="http://schemas.microsoft.com/office/powerpoint/2010/main" val="2135439713"/>
      </p:ext>
    </p:extLst>
  </p:cSld>
  <p:clrMapOvr>
    <a:masterClrMapping/>
  </p:clrMapOvr>
  <p:transition spd="med">
    <p:strips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FC78E2F-110A-4589-8F34-688CA2DD1C16}" type="slidenum">
              <a:rPr lang="en-US" altLang="zh-CN"/>
              <a:pPr>
                <a:defRPr/>
              </a:pPr>
              <a:t>‹#›</a:t>
            </a:fld>
            <a:endParaRPr lang="en-US" altLang="zh-CN"/>
          </a:p>
        </p:txBody>
      </p:sp>
    </p:spTree>
    <p:extLst>
      <p:ext uri="{BB962C8B-B14F-4D97-AF65-F5344CB8AC3E}">
        <p14:creationId xmlns:p14="http://schemas.microsoft.com/office/powerpoint/2010/main" val="3860558824"/>
      </p:ext>
    </p:extLst>
  </p:cSld>
  <p:clrMapOvr>
    <a:masterClrMapping/>
  </p:clrMapOvr>
  <p:transition spd="med">
    <p:strips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0CF435A-C9DC-48BF-95DD-5221B05799E8}" type="slidenum">
              <a:rPr lang="en-US" altLang="zh-CN"/>
              <a:pPr>
                <a:defRPr/>
              </a:pPr>
              <a:t>‹#›</a:t>
            </a:fld>
            <a:endParaRPr lang="en-US" altLang="zh-CN"/>
          </a:p>
        </p:txBody>
      </p:sp>
    </p:spTree>
    <p:extLst>
      <p:ext uri="{BB962C8B-B14F-4D97-AF65-F5344CB8AC3E}">
        <p14:creationId xmlns:p14="http://schemas.microsoft.com/office/powerpoint/2010/main" val="3149826703"/>
      </p:ext>
    </p:extLst>
  </p:cSld>
  <p:clrMapOvr>
    <a:masterClrMapping/>
  </p:clrMapOvr>
  <p:transition spd="med">
    <p:strips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solidFill>
                  <a:schemeClr val="tx1"/>
                </a:solidFill>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defRPr>
            </a:lvl1pPr>
          </a:lstStyle>
          <a:p>
            <a:pPr>
              <a:defRPr/>
            </a:pPr>
            <a:fld id="{28740D6F-8F55-4544-9C31-6F5DE8033EB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strips dir="rd"/>
  </p:transition>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slide" Target="slide104.xml"/><Relationship Id="rId5" Type="http://schemas.openxmlformats.org/officeDocument/2006/relationships/image" Target="../media/image16.emf"/><Relationship Id="rId4" Type="http://schemas.openxmlformats.org/officeDocument/2006/relationships/oleObject" Target="../embeddings/oleObject10.bin"/></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17.emf"/><Relationship Id="rId4" Type="http://schemas.openxmlformats.org/officeDocument/2006/relationships/oleObject" Target="../embeddings/oleObject11.bin"/></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slide" Target="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slide" Target="slide113.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3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3.bin"/><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emf"/><Relationship Id="rId5" Type="http://schemas.openxmlformats.org/officeDocument/2006/relationships/oleObject" Target="../embeddings/oleObject6.bin"/><Relationship Id="rId4" Type="http://schemas.openxmlformats.org/officeDocument/2006/relationships/image" Target="../media/image9.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45.xml"/><Relationship Id="rId1" Type="http://schemas.openxmlformats.org/officeDocument/2006/relationships/slideLayout" Target="../slideLayouts/slideLayout2.xml"/><Relationship Id="rId4" Type="http://schemas.openxmlformats.org/officeDocument/2006/relationships/slide" Target="slide5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slide" Target="slide5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slide" Target="slide5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8.bin"/><Relationship Id="rId4" Type="http://schemas.openxmlformats.org/officeDocument/2006/relationships/image" Target="../media/image12.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 Target="slide58.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slide" Target="slide80.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slide" Target="slide79.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3.w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slide" Target="slide7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slide" Target="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WordArt 2"/>
          <p:cNvSpPr>
            <a:spLocks noChangeArrowheads="1" noChangeShapeType="1" noTextEdit="1"/>
          </p:cNvSpPr>
          <p:nvPr/>
        </p:nvSpPr>
        <p:spPr bwMode="auto">
          <a:xfrm>
            <a:off x="1143000" y="1143000"/>
            <a:ext cx="7086600" cy="4038600"/>
          </a:xfrm>
          <a:prstGeom prst="rect">
            <a:avLst/>
          </a:prstGeom>
        </p:spPr>
        <p:txBody>
          <a:bodyPr wrap="none" fromWordArt="1">
            <a:prstTxWarp prst="textPlain">
              <a:avLst>
                <a:gd name="adj" fmla="val 56972"/>
              </a:avLst>
            </a:prstTxWarp>
          </a:bodyPr>
          <a:lstStyle/>
          <a:p>
            <a:r>
              <a:rPr lang="zh-CN" altLang="en-US" i="1" kern="10">
                <a:ln w="9525">
                  <a:solidFill>
                    <a:schemeClr val="tx1"/>
                  </a:solidFill>
                  <a:round/>
                  <a:headEnd/>
                  <a:tailEnd/>
                </a:ln>
                <a:solidFill>
                  <a:schemeClr val="accent2"/>
                </a:solidFill>
                <a:effectLst>
                  <a:outerShdw dist="35921" dir="2700000" algn="ctr" rotWithShape="0">
                    <a:srgbClr val="808080"/>
                  </a:outerShdw>
                </a:effectLst>
                <a:latin typeface="华文彩云"/>
                <a:ea typeface="华文彩云"/>
              </a:rPr>
              <a:t>第二章</a:t>
            </a:r>
          </a:p>
          <a:p>
            <a:endParaRPr lang="zh-CN" altLang="en-US" i="1" kern="10">
              <a:ln w="9525">
                <a:solidFill>
                  <a:schemeClr val="tx1"/>
                </a:solidFill>
                <a:round/>
                <a:headEnd/>
                <a:tailEnd/>
              </a:ln>
              <a:solidFill>
                <a:schemeClr val="accent2"/>
              </a:solidFill>
              <a:effectLst>
                <a:outerShdw dist="35921" dir="2700000" algn="ctr" rotWithShape="0">
                  <a:srgbClr val="808080"/>
                </a:outerShdw>
              </a:effectLst>
              <a:latin typeface="华文彩云"/>
              <a:ea typeface="华文彩云"/>
            </a:endParaRPr>
          </a:p>
          <a:p>
            <a:r>
              <a:rPr lang="zh-CN" altLang="en-US" i="1" kern="10">
                <a:ln w="9525">
                  <a:solidFill>
                    <a:schemeClr val="tx1"/>
                  </a:solidFill>
                  <a:round/>
                  <a:headEnd/>
                  <a:tailEnd/>
                </a:ln>
                <a:solidFill>
                  <a:schemeClr val="accent2"/>
                </a:solidFill>
                <a:effectLst>
                  <a:outerShdw dist="35921" dir="2700000" algn="ctr" rotWithShape="0">
                    <a:srgbClr val="808080"/>
                  </a:outerShdw>
                </a:effectLst>
                <a:latin typeface="华文彩云"/>
                <a:ea typeface="华文彩云"/>
              </a:rPr>
              <a:t>线性表</a:t>
            </a:r>
          </a:p>
        </p:txBody>
      </p:sp>
    </p:spTree>
  </p:cSld>
  <p:clrMapOvr>
    <a:masterClrMapping/>
  </p:clrMapOvr>
  <p:transition spd="med">
    <p:strips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026"/>
          <p:cNvSpPr txBox="1">
            <a:spLocks noChangeArrowheads="1"/>
          </p:cNvSpPr>
          <p:nvPr/>
        </p:nvSpPr>
        <p:spPr bwMode="auto">
          <a:xfrm>
            <a:off x="179388" y="542925"/>
            <a:ext cx="8280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a:solidFill>
                  <a:schemeClr val="tx1"/>
                </a:solidFill>
                <a:ea typeface="楷体_GB2312" pitchFamily="49" charset="-122"/>
              </a:rPr>
              <a:t> </a:t>
            </a:r>
            <a:r>
              <a:rPr lang="en-US" altLang="zh-CN" sz="3200" b="1">
                <a:solidFill>
                  <a:schemeClr val="tx1"/>
                </a:solidFill>
                <a:ea typeface="楷体_GB2312" pitchFamily="49" charset="-122"/>
              </a:rPr>
              <a:t>GetElem( L, i, &amp;e )</a:t>
            </a:r>
            <a:r>
              <a:rPr lang="zh-CN" altLang="en-US" sz="3200" b="1">
                <a:solidFill>
                  <a:schemeClr val="tx1"/>
                </a:solidFill>
                <a:ea typeface="隶书" pitchFamily="49" charset="-122"/>
              </a:rPr>
              <a:t>（ 求线性表中某个元素）</a:t>
            </a:r>
          </a:p>
        </p:txBody>
      </p:sp>
      <p:sp>
        <p:nvSpPr>
          <p:cNvPr id="40963" name="Text Box 1027"/>
          <p:cNvSpPr txBox="1">
            <a:spLocks noChangeArrowheads="1"/>
          </p:cNvSpPr>
          <p:nvPr/>
        </p:nvSpPr>
        <p:spPr bwMode="auto">
          <a:xfrm>
            <a:off x="34925" y="1319213"/>
            <a:ext cx="2543175" cy="167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zh-CN" altLang="en-US" sz="3200" b="1">
                <a:solidFill>
                  <a:srgbClr val="CC0066"/>
                </a:solidFill>
                <a:latin typeface="楷体_GB2312" pitchFamily="49" charset="-122"/>
                <a:ea typeface="楷体_GB2312" pitchFamily="49" charset="-122"/>
              </a:rPr>
              <a:t>初始条件：</a:t>
            </a:r>
          </a:p>
          <a:p>
            <a:pPr algn="l" eaLnBrk="1" hangingPunct="1">
              <a:spcBef>
                <a:spcPct val="50000"/>
              </a:spcBef>
            </a:pPr>
            <a:endParaRPr lang="zh-CN" altLang="en-US" sz="1600" b="1">
              <a:solidFill>
                <a:srgbClr val="CC0066"/>
              </a:solidFill>
              <a:latin typeface="楷体_GB2312" pitchFamily="49" charset="-122"/>
              <a:ea typeface="楷体_GB2312" pitchFamily="49" charset="-122"/>
            </a:endParaRPr>
          </a:p>
          <a:p>
            <a:pPr algn="l" eaLnBrk="1" hangingPunct="1">
              <a:spcBef>
                <a:spcPct val="50000"/>
              </a:spcBef>
            </a:pPr>
            <a:r>
              <a:rPr lang="zh-CN" altLang="en-US" sz="3200" b="1">
                <a:solidFill>
                  <a:srgbClr val="CC0066"/>
                </a:solidFill>
                <a:latin typeface="楷体_GB2312" pitchFamily="49" charset="-122"/>
                <a:ea typeface="楷体_GB2312" pitchFamily="49" charset="-122"/>
              </a:rPr>
              <a:t>操作结果：</a:t>
            </a:r>
          </a:p>
        </p:txBody>
      </p:sp>
      <p:sp>
        <p:nvSpPr>
          <p:cNvPr id="40964" name="Text Box 1028"/>
          <p:cNvSpPr txBox="1">
            <a:spLocks noChangeArrowheads="1"/>
          </p:cNvSpPr>
          <p:nvPr/>
        </p:nvSpPr>
        <p:spPr bwMode="auto">
          <a:xfrm>
            <a:off x="1906588" y="1341438"/>
            <a:ext cx="35385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zh-CN" altLang="en-US" sz="3200">
                <a:solidFill>
                  <a:schemeClr val="tx1"/>
                </a:solidFill>
                <a:latin typeface="楷体_GB2312" pitchFamily="49" charset="-122"/>
                <a:ea typeface="楷体_GB2312" pitchFamily="49" charset="-122"/>
              </a:rPr>
              <a:t>线性表 </a:t>
            </a:r>
            <a:r>
              <a:rPr lang="en-US" altLang="zh-CN" sz="3200" b="1">
                <a:solidFill>
                  <a:schemeClr val="tx1"/>
                </a:solidFill>
                <a:ea typeface="楷体_GB2312" pitchFamily="49" charset="-122"/>
              </a:rPr>
              <a:t>L </a:t>
            </a:r>
            <a:r>
              <a:rPr lang="zh-CN" altLang="en-US" sz="3200">
                <a:solidFill>
                  <a:schemeClr val="tx1"/>
                </a:solidFill>
                <a:latin typeface="楷体_GB2312" pitchFamily="49" charset="-122"/>
                <a:ea typeface="楷体_GB2312" pitchFamily="49" charset="-122"/>
              </a:rPr>
              <a:t>已存在</a:t>
            </a:r>
          </a:p>
        </p:txBody>
      </p:sp>
      <p:sp>
        <p:nvSpPr>
          <p:cNvPr id="40965" name="Text Box 1029"/>
          <p:cNvSpPr txBox="1">
            <a:spLocks noChangeArrowheads="1"/>
          </p:cNvSpPr>
          <p:nvPr/>
        </p:nvSpPr>
        <p:spPr bwMode="auto">
          <a:xfrm>
            <a:off x="2065338" y="2320925"/>
            <a:ext cx="69342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20000"/>
              </a:lnSpc>
            </a:pPr>
            <a:r>
              <a:rPr lang="zh-CN" altLang="en-US" sz="3200">
                <a:solidFill>
                  <a:schemeClr val="tx1"/>
                </a:solidFill>
                <a:latin typeface="楷体_GB2312" pitchFamily="49" charset="-122"/>
                <a:ea typeface="楷体_GB2312" pitchFamily="49" charset="-122"/>
              </a:rPr>
              <a:t>以 </a:t>
            </a:r>
            <a:r>
              <a:rPr lang="en-US" altLang="zh-CN" sz="3200">
                <a:solidFill>
                  <a:schemeClr val="tx1"/>
                </a:solidFill>
                <a:ea typeface="楷体_GB2312" pitchFamily="49" charset="-122"/>
              </a:rPr>
              <a:t>e</a:t>
            </a:r>
            <a:r>
              <a:rPr lang="en-US" altLang="zh-CN" sz="3200">
                <a:solidFill>
                  <a:schemeClr val="tx1"/>
                </a:solidFill>
                <a:latin typeface="楷体_GB2312" pitchFamily="49" charset="-122"/>
                <a:ea typeface="楷体_GB2312" pitchFamily="49" charset="-122"/>
              </a:rPr>
              <a:t> </a:t>
            </a:r>
            <a:r>
              <a:rPr lang="zh-CN" altLang="en-US" sz="3200">
                <a:solidFill>
                  <a:schemeClr val="tx1"/>
                </a:solidFill>
                <a:latin typeface="楷体_GB2312" pitchFamily="49" charset="-122"/>
                <a:ea typeface="楷体_GB2312" pitchFamily="49" charset="-122"/>
              </a:rPr>
              <a:t>带回 </a:t>
            </a:r>
            <a:r>
              <a:rPr lang="en-US" altLang="zh-CN" sz="3200">
                <a:solidFill>
                  <a:schemeClr val="tx1"/>
                </a:solidFill>
                <a:ea typeface="楷体_GB2312" pitchFamily="49" charset="-122"/>
              </a:rPr>
              <a:t>L</a:t>
            </a:r>
            <a:r>
              <a:rPr lang="en-US" altLang="zh-CN" sz="3200">
                <a:solidFill>
                  <a:schemeClr val="tx1"/>
                </a:solidFill>
                <a:latin typeface="楷体_GB2312" pitchFamily="49" charset="-122"/>
                <a:ea typeface="楷体_GB2312" pitchFamily="49" charset="-122"/>
              </a:rPr>
              <a:t> </a:t>
            </a:r>
            <a:r>
              <a:rPr lang="zh-CN" altLang="en-US" sz="3200">
                <a:solidFill>
                  <a:schemeClr val="tx1"/>
                </a:solidFill>
                <a:latin typeface="楷体_GB2312" pitchFamily="49" charset="-122"/>
                <a:ea typeface="楷体_GB2312" pitchFamily="49" charset="-122"/>
              </a:rPr>
              <a:t>中</a:t>
            </a:r>
            <a:r>
              <a:rPr lang="zh-CN" altLang="en-US" sz="3200" b="1">
                <a:solidFill>
                  <a:srgbClr val="CC0066"/>
                </a:solidFill>
                <a:latin typeface="楷体_GB2312" pitchFamily="49" charset="-122"/>
                <a:ea typeface="楷体_GB2312" pitchFamily="49" charset="-122"/>
              </a:rPr>
              <a:t>第 </a:t>
            </a:r>
            <a:r>
              <a:rPr lang="en-US" altLang="zh-CN" sz="3200" b="1">
                <a:solidFill>
                  <a:srgbClr val="CC0066"/>
                </a:solidFill>
                <a:ea typeface="楷体_GB2312" pitchFamily="49" charset="-122"/>
              </a:rPr>
              <a:t>i</a:t>
            </a:r>
            <a:r>
              <a:rPr lang="en-US" altLang="zh-CN" sz="3200" b="1">
                <a:solidFill>
                  <a:srgbClr val="CC0066"/>
                </a:solidFill>
                <a:latin typeface="楷体_GB2312" pitchFamily="49" charset="-122"/>
                <a:ea typeface="楷体_GB2312" pitchFamily="49" charset="-122"/>
              </a:rPr>
              <a:t> </a:t>
            </a:r>
            <a:r>
              <a:rPr lang="zh-CN" altLang="en-US" sz="3200" b="1">
                <a:solidFill>
                  <a:srgbClr val="CC0066"/>
                </a:solidFill>
                <a:latin typeface="楷体_GB2312" pitchFamily="49" charset="-122"/>
                <a:ea typeface="楷体_GB2312" pitchFamily="49" charset="-122"/>
              </a:rPr>
              <a:t>个</a:t>
            </a:r>
            <a:r>
              <a:rPr lang="zh-CN" altLang="en-US" sz="3200">
                <a:solidFill>
                  <a:schemeClr val="tx1"/>
                </a:solidFill>
                <a:latin typeface="楷体_GB2312" pitchFamily="49" charset="-122"/>
                <a:ea typeface="楷体_GB2312" pitchFamily="49" charset="-122"/>
              </a:rPr>
              <a:t>数据元素值。</a:t>
            </a:r>
          </a:p>
        </p:txBody>
      </p:sp>
      <p:sp>
        <p:nvSpPr>
          <p:cNvPr id="11270" name="Text Box 1030"/>
          <p:cNvSpPr txBox="1">
            <a:spLocks noChangeArrowheads="1"/>
          </p:cNvSpPr>
          <p:nvPr/>
        </p:nvSpPr>
        <p:spPr bwMode="auto">
          <a:xfrm>
            <a:off x="250825" y="3281363"/>
            <a:ext cx="82819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b="1">
                <a:solidFill>
                  <a:schemeClr val="tx1"/>
                </a:solidFill>
                <a:ea typeface="楷体_GB2312" pitchFamily="49" charset="-122"/>
              </a:rPr>
              <a:t>LocateElem( L, e, compare( ) )</a:t>
            </a:r>
            <a:r>
              <a:rPr lang="zh-CN" altLang="en-US" sz="3200" b="1">
                <a:solidFill>
                  <a:schemeClr val="tx1"/>
                </a:solidFill>
                <a:ea typeface="隶书" pitchFamily="49" charset="-122"/>
              </a:rPr>
              <a:t>（定位函数）</a:t>
            </a:r>
          </a:p>
        </p:txBody>
      </p:sp>
      <p:sp>
        <p:nvSpPr>
          <p:cNvPr id="40967" name="Text Box 1031"/>
          <p:cNvSpPr txBox="1">
            <a:spLocks noChangeArrowheads="1"/>
          </p:cNvSpPr>
          <p:nvPr/>
        </p:nvSpPr>
        <p:spPr bwMode="auto">
          <a:xfrm>
            <a:off x="34925" y="3962400"/>
            <a:ext cx="25431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zh-CN" altLang="en-US" sz="3200" b="1">
                <a:solidFill>
                  <a:srgbClr val="CC0066"/>
                </a:solidFill>
                <a:latin typeface="楷体_GB2312" pitchFamily="49" charset="-122"/>
                <a:ea typeface="楷体_GB2312" pitchFamily="49" charset="-122"/>
              </a:rPr>
              <a:t>初始条件：</a:t>
            </a:r>
          </a:p>
          <a:p>
            <a:pPr algn="l" eaLnBrk="1" hangingPunct="1">
              <a:spcBef>
                <a:spcPct val="50000"/>
              </a:spcBef>
            </a:pPr>
            <a:r>
              <a:rPr lang="zh-CN" altLang="en-US" sz="3200" b="1">
                <a:solidFill>
                  <a:srgbClr val="CC0066"/>
                </a:solidFill>
                <a:latin typeface="楷体_GB2312" pitchFamily="49" charset="-122"/>
                <a:ea typeface="楷体_GB2312" pitchFamily="49" charset="-122"/>
              </a:rPr>
              <a:t>操作结果：</a:t>
            </a:r>
          </a:p>
        </p:txBody>
      </p:sp>
      <p:sp>
        <p:nvSpPr>
          <p:cNvPr id="40968" name="Text Box 1032"/>
          <p:cNvSpPr txBox="1">
            <a:spLocks noChangeArrowheads="1"/>
          </p:cNvSpPr>
          <p:nvPr/>
        </p:nvSpPr>
        <p:spPr bwMode="auto">
          <a:xfrm>
            <a:off x="1992313" y="3992563"/>
            <a:ext cx="75104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zh-CN" altLang="en-US" sz="3200">
                <a:solidFill>
                  <a:schemeClr val="tx1"/>
                </a:solidFill>
                <a:latin typeface="楷体_GB2312" pitchFamily="49" charset="-122"/>
                <a:ea typeface="楷体_GB2312" pitchFamily="49" charset="-122"/>
              </a:rPr>
              <a:t>线性表 </a:t>
            </a:r>
            <a:r>
              <a:rPr lang="en-US" altLang="zh-CN" sz="3200" b="1">
                <a:solidFill>
                  <a:schemeClr val="tx1"/>
                </a:solidFill>
                <a:ea typeface="楷体_GB2312" pitchFamily="49" charset="-122"/>
              </a:rPr>
              <a:t>L </a:t>
            </a:r>
            <a:r>
              <a:rPr lang="zh-CN" altLang="en-US" sz="3200">
                <a:solidFill>
                  <a:schemeClr val="tx1"/>
                </a:solidFill>
                <a:latin typeface="楷体_GB2312" pitchFamily="49" charset="-122"/>
                <a:ea typeface="楷体_GB2312" pitchFamily="49" charset="-122"/>
              </a:rPr>
              <a:t>已存在</a:t>
            </a:r>
            <a:r>
              <a:rPr lang="en-US" altLang="zh-CN" sz="3200">
                <a:solidFill>
                  <a:schemeClr val="tx1"/>
                </a:solidFill>
                <a:latin typeface="楷体_GB2312" pitchFamily="49" charset="-122"/>
                <a:ea typeface="楷体_GB2312" pitchFamily="49" charset="-122"/>
              </a:rPr>
              <a:t>,</a:t>
            </a:r>
            <a:r>
              <a:rPr lang="en-US" altLang="zh-CN" sz="3200">
                <a:solidFill>
                  <a:schemeClr val="tx1"/>
                </a:solidFill>
                <a:ea typeface="楷体_GB2312" pitchFamily="49" charset="-122"/>
              </a:rPr>
              <a:t>compare()</a:t>
            </a:r>
            <a:r>
              <a:rPr lang="zh-CN" altLang="en-US" sz="3200">
                <a:solidFill>
                  <a:schemeClr val="tx1"/>
                </a:solidFill>
                <a:ea typeface="楷体_GB2312" pitchFamily="49" charset="-122"/>
              </a:rPr>
              <a:t>为判定函数</a:t>
            </a:r>
            <a:r>
              <a:rPr lang="zh-CN" altLang="en-US" sz="3200">
                <a:solidFill>
                  <a:schemeClr val="tx1"/>
                </a:solidFill>
                <a:latin typeface="楷体_GB2312" pitchFamily="49" charset="-122"/>
                <a:ea typeface="楷体_GB2312" pitchFamily="49" charset="-122"/>
              </a:rPr>
              <a:t>。</a:t>
            </a:r>
          </a:p>
        </p:txBody>
      </p:sp>
      <p:sp>
        <p:nvSpPr>
          <p:cNvPr id="40969" name="Text Box 1033"/>
          <p:cNvSpPr txBox="1">
            <a:spLocks noChangeArrowheads="1"/>
          </p:cNvSpPr>
          <p:nvPr/>
        </p:nvSpPr>
        <p:spPr bwMode="auto">
          <a:xfrm>
            <a:off x="2016125" y="4694238"/>
            <a:ext cx="67818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20000"/>
              </a:lnSpc>
            </a:pPr>
            <a:r>
              <a:rPr lang="zh-CN" altLang="en-US" sz="3200" b="1">
                <a:solidFill>
                  <a:srgbClr val="CC0066"/>
                </a:solidFill>
                <a:ea typeface="楷体_GB2312" pitchFamily="49" charset="-122"/>
              </a:rPr>
              <a:t>返回</a:t>
            </a:r>
            <a:r>
              <a:rPr lang="zh-CN" altLang="en-US" sz="3200">
                <a:solidFill>
                  <a:schemeClr val="tx1"/>
                </a:solidFill>
                <a:ea typeface="楷体_GB2312" pitchFamily="49" charset="-122"/>
              </a:rPr>
              <a:t> </a:t>
            </a:r>
            <a:r>
              <a:rPr lang="en-US" altLang="zh-CN" sz="3200">
                <a:solidFill>
                  <a:schemeClr val="tx1"/>
                </a:solidFill>
                <a:ea typeface="楷体_GB2312" pitchFamily="49" charset="-122"/>
              </a:rPr>
              <a:t>L </a:t>
            </a:r>
            <a:r>
              <a:rPr lang="zh-CN" altLang="en-US" sz="3200">
                <a:solidFill>
                  <a:schemeClr val="tx1"/>
                </a:solidFill>
                <a:ea typeface="楷体_GB2312" pitchFamily="49" charset="-122"/>
              </a:rPr>
              <a:t>中</a:t>
            </a:r>
            <a:r>
              <a:rPr lang="zh-CN" altLang="en-US" sz="3200" b="1">
                <a:solidFill>
                  <a:srgbClr val="CC0066"/>
                </a:solidFill>
                <a:ea typeface="楷体_GB2312" pitchFamily="49" charset="-122"/>
              </a:rPr>
              <a:t>第 </a:t>
            </a:r>
            <a:r>
              <a:rPr lang="en-US" altLang="zh-CN" sz="3200" b="1">
                <a:solidFill>
                  <a:srgbClr val="CC0066"/>
                </a:solidFill>
                <a:ea typeface="楷体_GB2312" pitchFamily="49" charset="-122"/>
              </a:rPr>
              <a:t>1 </a:t>
            </a:r>
            <a:r>
              <a:rPr lang="zh-CN" altLang="en-US" sz="3200" b="1">
                <a:solidFill>
                  <a:srgbClr val="CC0066"/>
                </a:solidFill>
                <a:ea typeface="楷体_GB2312" pitchFamily="49" charset="-122"/>
              </a:rPr>
              <a:t>个</a:t>
            </a:r>
            <a:r>
              <a:rPr lang="zh-CN" altLang="en-US" sz="3200">
                <a:solidFill>
                  <a:schemeClr val="tx1"/>
                </a:solidFill>
                <a:ea typeface="楷体_GB2312" pitchFamily="49" charset="-122"/>
              </a:rPr>
              <a:t>与 </a:t>
            </a:r>
            <a:r>
              <a:rPr lang="en-US" altLang="zh-CN" sz="3200">
                <a:solidFill>
                  <a:schemeClr val="tx1"/>
                </a:solidFill>
                <a:ea typeface="楷体_GB2312" pitchFamily="49" charset="-122"/>
              </a:rPr>
              <a:t>e </a:t>
            </a:r>
            <a:r>
              <a:rPr lang="zh-CN" altLang="en-US" sz="3200" b="1">
                <a:solidFill>
                  <a:srgbClr val="CC0066"/>
                </a:solidFill>
                <a:ea typeface="楷体_GB2312" pitchFamily="49" charset="-122"/>
              </a:rPr>
              <a:t>满足关系</a:t>
            </a:r>
            <a:r>
              <a:rPr lang="zh-CN" altLang="en-US" sz="3200">
                <a:solidFill>
                  <a:schemeClr val="tx1"/>
                </a:solidFill>
                <a:ea typeface="楷体_GB2312" pitchFamily="49" charset="-122"/>
              </a:rPr>
              <a:t> </a:t>
            </a:r>
            <a:r>
              <a:rPr lang="en-US" altLang="zh-CN" sz="3200">
                <a:solidFill>
                  <a:schemeClr val="tx1"/>
                </a:solidFill>
                <a:ea typeface="楷体_GB2312" pitchFamily="49" charset="-122"/>
              </a:rPr>
              <a:t>compare( )</a:t>
            </a:r>
            <a:r>
              <a:rPr lang="zh-CN" altLang="en-US" sz="3200">
                <a:solidFill>
                  <a:schemeClr val="tx1"/>
                </a:solidFill>
                <a:ea typeface="楷体_GB2312" pitchFamily="49" charset="-122"/>
              </a:rPr>
              <a:t>的元素</a:t>
            </a:r>
            <a:r>
              <a:rPr lang="zh-CN" altLang="en-US" sz="3200" b="1">
                <a:solidFill>
                  <a:srgbClr val="CC0066"/>
                </a:solidFill>
                <a:ea typeface="楷体_GB2312" pitchFamily="49" charset="-122"/>
              </a:rPr>
              <a:t>的位序</a:t>
            </a:r>
            <a:r>
              <a:rPr lang="zh-CN" altLang="en-US" sz="3200">
                <a:solidFill>
                  <a:schemeClr val="tx1"/>
                </a:solidFill>
                <a:ea typeface="楷体_GB2312" pitchFamily="49" charset="-122"/>
              </a:rPr>
              <a:t>，若不存在这样的元素，则返回 </a:t>
            </a:r>
            <a:r>
              <a:rPr lang="en-US" altLang="zh-CN" sz="3200" b="1">
                <a:solidFill>
                  <a:schemeClr val="tx1"/>
                </a:solidFill>
                <a:ea typeface="楷体_GB2312" pitchFamily="49" charset="-122"/>
              </a:rPr>
              <a:t>0</a:t>
            </a:r>
            <a:r>
              <a:rPr lang="zh-CN" altLang="en-US" sz="3200">
                <a:solidFill>
                  <a:schemeClr val="tx1"/>
                </a:solidFill>
                <a:ea typeface="楷体_GB2312" pitchFamily="49" charset="-122"/>
              </a:rPr>
              <a:t>。</a:t>
            </a:r>
          </a:p>
        </p:txBody>
      </p:sp>
      <p:sp>
        <p:nvSpPr>
          <p:cNvPr id="40972" name="Rectangle 1036"/>
          <p:cNvSpPr>
            <a:spLocks noChangeArrowheads="1"/>
          </p:cNvSpPr>
          <p:nvPr/>
        </p:nvSpPr>
        <p:spPr bwMode="auto">
          <a:xfrm>
            <a:off x="4878388" y="1333500"/>
            <a:ext cx="45894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200">
                <a:solidFill>
                  <a:schemeClr val="tx1"/>
                </a:solidFill>
                <a:latin typeface="楷体_GB2312" pitchFamily="49" charset="-122"/>
                <a:ea typeface="楷体_GB2312" pitchFamily="49" charset="-122"/>
              </a:rPr>
              <a:t>且</a:t>
            </a:r>
            <a:r>
              <a:rPr lang="en-US" altLang="zh-CN" sz="3200" b="1">
                <a:solidFill>
                  <a:srgbClr val="CC0066"/>
                </a:solidFill>
                <a:ea typeface="楷体_GB2312" pitchFamily="49" charset="-122"/>
              </a:rPr>
              <a:t>1≤i≤LengthList(L)</a:t>
            </a:r>
            <a:r>
              <a:rPr lang="zh-CN" altLang="en-US" sz="3200">
                <a:solidFill>
                  <a:schemeClr val="tx1"/>
                </a:solidFill>
                <a:latin typeface="楷体_GB2312" pitchFamily="49" charset="-122"/>
                <a:ea typeface="楷体_GB2312" pitchFamily="49" charset="-122"/>
              </a:rPr>
              <a:t>。</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40963"/>
                                        </p:tgtEl>
                                        <p:attrNameLst>
                                          <p:attrName>style.visibility</p:attrName>
                                        </p:attrNameLst>
                                      </p:cBhvr>
                                      <p:to>
                                        <p:strVal val="visible"/>
                                      </p:to>
                                    </p:set>
                                    <p:animEffect transition="in" filter="barn(outHorizontal)">
                                      <p:cBhvr>
                                        <p:cTn id="7" dur="500"/>
                                        <p:tgtEl>
                                          <p:spTgt spid="409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4"/>
                                        </p:tgtEl>
                                        <p:attrNameLst>
                                          <p:attrName>style.visibility</p:attrName>
                                        </p:attrNameLst>
                                      </p:cBhvr>
                                      <p:to>
                                        <p:strVal val="visible"/>
                                      </p:to>
                                    </p:set>
                                    <p:animEffect transition="in" filter="wipe(left)">
                                      <p:cBhvr>
                                        <p:cTn id="12" dur="500"/>
                                        <p:tgtEl>
                                          <p:spTgt spid="4096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0972">
                                            <p:txEl>
                                              <p:pRg st="0" end="0"/>
                                            </p:txEl>
                                          </p:spTgt>
                                        </p:tgtEl>
                                        <p:attrNameLst>
                                          <p:attrName>style.visibility</p:attrName>
                                        </p:attrNameLst>
                                      </p:cBhvr>
                                      <p:to>
                                        <p:strVal val="visible"/>
                                      </p:to>
                                    </p:set>
                                    <p:animEffect transition="in" filter="wipe(left)">
                                      <p:cBhvr>
                                        <p:cTn id="15" dur="500"/>
                                        <p:tgtEl>
                                          <p:spTgt spid="40972">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0965"/>
                                        </p:tgtEl>
                                        <p:attrNameLst>
                                          <p:attrName>style.visibility</p:attrName>
                                        </p:attrNameLst>
                                      </p:cBhvr>
                                      <p:to>
                                        <p:strVal val="visible"/>
                                      </p:to>
                                    </p:set>
                                    <p:animEffect transition="in" filter="wipe(left)">
                                      <p:cBhvr>
                                        <p:cTn id="20" dur="500"/>
                                        <p:tgtEl>
                                          <p:spTgt spid="4096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42" fill="hold" grpId="0" nodeType="clickEffect">
                                  <p:stCondLst>
                                    <p:cond delay="0"/>
                                  </p:stCondLst>
                                  <p:childTnLst>
                                    <p:set>
                                      <p:cBhvr>
                                        <p:cTn id="24" dur="1" fill="hold">
                                          <p:stCondLst>
                                            <p:cond delay="0"/>
                                          </p:stCondLst>
                                        </p:cTn>
                                        <p:tgtEl>
                                          <p:spTgt spid="40967"/>
                                        </p:tgtEl>
                                        <p:attrNameLst>
                                          <p:attrName>style.visibility</p:attrName>
                                        </p:attrNameLst>
                                      </p:cBhvr>
                                      <p:to>
                                        <p:strVal val="visible"/>
                                      </p:to>
                                    </p:set>
                                    <p:animEffect transition="in" filter="barn(outHorizontal)">
                                      <p:cBhvr>
                                        <p:cTn id="25" dur="500"/>
                                        <p:tgtEl>
                                          <p:spTgt spid="4096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0968"/>
                                        </p:tgtEl>
                                        <p:attrNameLst>
                                          <p:attrName>style.visibility</p:attrName>
                                        </p:attrNameLst>
                                      </p:cBhvr>
                                      <p:to>
                                        <p:strVal val="visible"/>
                                      </p:to>
                                    </p:set>
                                    <p:animEffect transition="in" filter="wipe(left)">
                                      <p:cBhvr>
                                        <p:cTn id="30" dur="500"/>
                                        <p:tgtEl>
                                          <p:spTgt spid="4096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0969"/>
                                        </p:tgtEl>
                                        <p:attrNameLst>
                                          <p:attrName>style.visibility</p:attrName>
                                        </p:attrNameLst>
                                      </p:cBhvr>
                                      <p:to>
                                        <p:strVal val="visible"/>
                                      </p:to>
                                    </p:set>
                                    <p:animEffect transition="in" filter="wipe(left)">
                                      <p:cBhvr>
                                        <p:cTn id="35" dur="500"/>
                                        <p:tgtEl>
                                          <p:spTgt spid="40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autoUpdateAnimBg="0"/>
      <p:bldP spid="40964" grpId="0" autoUpdateAnimBg="0"/>
      <p:bldP spid="40965" grpId="0" autoUpdateAnimBg="0"/>
      <p:bldP spid="40967" grpId="0" autoUpdateAnimBg="0"/>
      <p:bldP spid="40968" grpId="0" autoUpdateAnimBg="0"/>
      <p:bldP spid="40969" grpId="0" autoUpdateAnimBg="0"/>
      <p:bldP spid="40972" grpId="0" build="p"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3"/>
          <p:cNvSpPr txBox="1">
            <a:spLocks noChangeArrowheads="1"/>
          </p:cNvSpPr>
          <p:nvPr/>
        </p:nvSpPr>
        <p:spPr bwMode="auto">
          <a:xfrm>
            <a:off x="107950" y="115888"/>
            <a:ext cx="8839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just" eaLnBrk="1" hangingPunct="1">
              <a:spcBef>
                <a:spcPct val="50000"/>
              </a:spcBef>
            </a:pPr>
            <a:r>
              <a:rPr lang="en-US" altLang="zh-CN" sz="3200">
                <a:solidFill>
                  <a:schemeClr val="tx1"/>
                </a:solidFill>
                <a:ea typeface="隶书" pitchFamily="49" charset="-122"/>
              </a:rPr>
              <a:t>    </a:t>
            </a:r>
            <a:r>
              <a:rPr lang="zh-CN" altLang="en-US" sz="3200">
                <a:solidFill>
                  <a:schemeClr val="tx1"/>
                </a:solidFill>
                <a:ea typeface="隶书" pitchFamily="49" charset="-122"/>
              </a:rPr>
              <a:t>线性表的基本操作在两种存储结构中的时间性能比较</a:t>
            </a:r>
            <a:r>
              <a:rPr lang="en-US" altLang="zh-CN" sz="3200">
                <a:solidFill>
                  <a:schemeClr val="tx1"/>
                </a:solidFill>
                <a:ea typeface="隶书" pitchFamily="49" charset="-122"/>
              </a:rPr>
              <a:t>:</a:t>
            </a:r>
            <a:endParaRPr lang="en-US" altLang="zh-CN" sz="3200">
              <a:solidFill>
                <a:schemeClr val="tx1"/>
              </a:solidFill>
              <a:ea typeface="楷体_GB2312" pitchFamily="49" charset="-122"/>
            </a:endParaRPr>
          </a:p>
        </p:txBody>
      </p:sp>
      <p:graphicFrame>
        <p:nvGraphicFramePr>
          <p:cNvPr id="116853" name="Group 117"/>
          <p:cNvGraphicFramePr>
            <a:graphicFrameLocks noGrp="1"/>
          </p:cNvGraphicFramePr>
          <p:nvPr/>
        </p:nvGraphicFramePr>
        <p:xfrm>
          <a:off x="533400" y="1219200"/>
          <a:ext cx="8001000" cy="5245100"/>
        </p:xfrm>
        <a:graphic>
          <a:graphicData uri="http://schemas.openxmlformats.org/drawingml/2006/table">
            <a:tbl>
              <a:tblPr/>
              <a:tblGrid>
                <a:gridCol w="4953000"/>
                <a:gridCol w="1524000"/>
                <a:gridCol w="1524000"/>
              </a:tblGrid>
              <a:tr h="5810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隶书" pitchFamily="49" charset="-122"/>
                          <a:ea typeface="隶书" pitchFamily="49" charset="-122"/>
                        </a:rPr>
                        <a:t> </a:t>
                      </a:r>
                      <a:r>
                        <a:rPr kumimoji="1" lang="zh-CN" altLang="en-US" sz="3200" b="1" i="0" u="none" strike="noStrike" cap="none" normalizeH="0" baseline="0" smtClean="0">
                          <a:ln>
                            <a:noFill/>
                          </a:ln>
                          <a:solidFill>
                            <a:schemeClr val="tx1"/>
                          </a:solidFill>
                          <a:effectLst/>
                          <a:latin typeface="隶书" pitchFamily="49" charset="-122"/>
                          <a:ea typeface="隶书" pitchFamily="49" charset="-122"/>
                        </a:rPr>
                        <a:t>基 本 操 作</a:t>
                      </a:r>
                    </a:p>
                  </a:txBody>
                  <a:tcPr marT="45723" marB="45723"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smtClean="0">
                          <a:ln>
                            <a:noFill/>
                          </a:ln>
                          <a:solidFill>
                            <a:schemeClr val="tx1"/>
                          </a:solidFill>
                          <a:effectLst/>
                          <a:latin typeface="隶书" pitchFamily="49" charset="-122"/>
                          <a:ea typeface="隶书" pitchFamily="49" charset="-122"/>
                        </a:rPr>
                        <a:t>顺序表</a:t>
                      </a:r>
                    </a:p>
                  </a:txBody>
                  <a:tcPr marT="45723" marB="45723"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smtClean="0">
                          <a:ln>
                            <a:noFill/>
                          </a:ln>
                          <a:solidFill>
                            <a:schemeClr val="tx1"/>
                          </a:solidFill>
                          <a:effectLst/>
                          <a:latin typeface="隶书" pitchFamily="49" charset="-122"/>
                          <a:ea typeface="隶书" pitchFamily="49" charset="-122"/>
                        </a:rPr>
                        <a:t>链表</a:t>
                      </a:r>
                    </a:p>
                  </a:txBody>
                  <a:tcPr marT="45723" marB="45723"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r>
              <a:tr h="5794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smtClean="0">
                          <a:ln>
                            <a:noFill/>
                          </a:ln>
                          <a:solidFill>
                            <a:schemeClr val="tx1"/>
                          </a:solidFill>
                          <a:effectLst/>
                          <a:latin typeface="Times New Roman" pitchFamily="18" charset="0"/>
                          <a:ea typeface="宋体" pitchFamily="2" charset="-122"/>
                        </a:rPr>
                        <a:t>InitList(&amp;L)</a:t>
                      </a:r>
                    </a:p>
                  </a:txBody>
                  <a:tcPr marT="45723" marB="45723"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3200" b="0" i="0" u="none" strike="noStrike" cap="none" normalizeH="0" baseline="0" smtClean="0">
                        <a:ln>
                          <a:noFill/>
                        </a:ln>
                        <a:solidFill>
                          <a:schemeClr val="tx1"/>
                        </a:solidFill>
                        <a:effectLst/>
                        <a:latin typeface="Times New Roman" pitchFamily="18" charset="0"/>
                        <a:ea typeface="宋体" pitchFamily="2" charset="-122"/>
                      </a:endParaRPr>
                    </a:p>
                  </a:txBody>
                  <a:tcPr marT="45723" marB="45723"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3200" b="0" i="0" u="none" strike="noStrike" cap="none" normalizeH="0" baseline="0" smtClean="0">
                        <a:ln>
                          <a:noFill/>
                        </a:ln>
                        <a:solidFill>
                          <a:schemeClr val="tx1"/>
                        </a:solidFill>
                        <a:effectLst/>
                        <a:latin typeface="Times New Roman" pitchFamily="18" charset="0"/>
                        <a:ea typeface="宋体" pitchFamily="2" charset="-122"/>
                      </a:endParaRPr>
                    </a:p>
                  </a:txBody>
                  <a:tcPr marT="45723" marB="45723"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r>
              <a:tr h="5810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smtClean="0">
                          <a:ln>
                            <a:noFill/>
                          </a:ln>
                          <a:solidFill>
                            <a:schemeClr val="tx1"/>
                          </a:solidFill>
                          <a:effectLst/>
                          <a:latin typeface="Times New Roman" pitchFamily="18" charset="0"/>
                          <a:ea typeface="宋体" pitchFamily="2" charset="-122"/>
                        </a:rPr>
                        <a:t>DestroyList(&amp;L)</a:t>
                      </a:r>
                    </a:p>
                  </a:txBody>
                  <a:tcPr marT="45723" marB="45723"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3200" b="0" i="0" u="none" strike="noStrike" cap="none" normalizeH="0" baseline="0" smtClean="0">
                        <a:ln>
                          <a:noFill/>
                        </a:ln>
                        <a:solidFill>
                          <a:schemeClr val="tx1"/>
                        </a:solidFill>
                        <a:effectLst/>
                        <a:latin typeface="Times New Roman" pitchFamily="18" charset="0"/>
                        <a:ea typeface="宋体" pitchFamily="2" charset="-122"/>
                      </a:endParaRPr>
                    </a:p>
                  </a:txBody>
                  <a:tcPr marT="45723" marB="45723"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3200" b="0" i="0" u="none" strike="noStrike" cap="none" normalizeH="0" baseline="0" smtClean="0">
                        <a:ln>
                          <a:noFill/>
                        </a:ln>
                        <a:solidFill>
                          <a:schemeClr val="tx1"/>
                        </a:solidFill>
                        <a:effectLst/>
                        <a:latin typeface="Times New Roman" pitchFamily="18" charset="0"/>
                        <a:ea typeface="宋体" pitchFamily="2" charset="-122"/>
                      </a:endParaRPr>
                    </a:p>
                  </a:txBody>
                  <a:tcPr marT="45723" marB="45723"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r>
              <a:tr h="5810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smtClean="0">
                          <a:ln>
                            <a:noFill/>
                          </a:ln>
                          <a:solidFill>
                            <a:schemeClr val="tx1"/>
                          </a:solidFill>
                          <a:effectLst/>
                          <a:latin typeface="Times New Roman" pitchFamily="18" charset="0"/>
                          <a:ea typeface="宋体" pitchFamily="2" charset="-122"/>
                        </a:rPr>
                        <a:t>ListEmpty(L)</a:t>
                      </a:r>
                    </a:p>
                  </a:txBody>
                  <a:tcPr marT="45723" marB="45723"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3200" b="0" i="0" u="none" strike="noStrike" cap="none" normalizeH="0" baseline="0" smtClean="0">
                        <a:ln>
                          <a:noFill/>
                        </a:ln>
                        <a:solidFill>
                          <a:schemeClr val="tx1"/>
                        </a:solidFill>
                        <a:effectLst/>
                        <a:latin typeface="Times New Roman" pitchFamily="18" charset="0"/>
                        <a:ea typeface="宋体" pitchFamily="2" charset="-122"/>
                      </a:endParaRPr>
                    </a:p>
                  </a:txBody>
                  <a:tcPr marT="45723" marB="45723"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3200" b="0" i="0" u="none" strike="noStrike" cap="none" normalizeH="0" baseline="0" smtClean="0">
                        <a:ln>
                          <a:noFill/>
                        </a:ln>
                        <a:solidFill>
                          <a:schemeClr val="tx1"/>
                        </a:solidFill>
                        <a:effectLst/>
                        <a:latin typeface="Times New Roman" pitchFamily="18" charset="0"/>
                        <a:ea typeface="宋体" pitchFamily="2" charset="-122"/>
                      </a:endParaRPr>
                    </a:p>
                  </a:txBody>
                  <a:tcPr marT="45723" marB="45723"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r>
              <a:tr h="5794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smtClean="0">
                          <a:ln>
                            <a:noFill/>
                          </a:ln>
                          <a:solidFill>
                            <a:schemeClr val="tx1"/>
                          </a:solidFill>
                          <a:effectLst/>
                          <a:latin typeface="Times New Roman" pitchFamily="18" charset="0"/>
                          <a:ea typeface="宋体" pitchFamily="2" charset="-122"/>
                        </a:rPr>
                        <a:t>ListLength(L)</a:t>
                      </a:r>
                    </a:p>
                  </a:txBody>
                  <a:tcPr marT="45723" marB="45723"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3200" b="0" i="0" u="none" strike="noStrike" cap="none" normalizeH="0" baseline="0" smtClean="0">
                        <a:ln>
                          <a:noFill/>
                        </a:ln>
                        <a:solidFill>
                          <a:schemeClr val="tx1"/>
                        </a:solidFill>
                        <a:effectLst/>
                        <a:latin typeface="Times New Roman" pitchFamily="18" charset="0"/>
                        <a:ea typeface="宋体" pitchFamily="2" charset="-122"/>
                      </a:endParaRPr>
                    </a:p>
                  </a:txBody>
                  <a:tcPr marT="45723" marB="45723"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3200" b="0" i="0" u="none" strike="noStrike" cap="none" normalizeH="0" baseline="0" smtClean="0">
                        <a:ln>
                          <a:noFill/>
                        </a:ln>
                        <a:solidFill>
                          <a:schemeClr val="tx1"/>
                        </a:solidFill>
                        <a:effectLst/>
                        <a:latin typeface="Times New Roman" pitchFamily="18" charset="0"/>
                        <a:ea typeface="宋体" pitchFamily="2" charset="-122"/>
                      </a:endParaRPr>
                    </a:p>
                  </a:txBody>
                  <a:tcPr marT="45723" marB="45723"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r>
              <a:tr h="60328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smtClean="0">
                          <a:ln>
                            <a:noFill/>
                          </a:ln>
                          <a:solidFill>
                            <a:schemeClr val="tx1"/>
                          </a:solidFill>
                          <a:effectLst/>
                          <a:latin typeface="Times New Roman" pitchFamily="18" charset="0"/>
                          <a:ea typeface="宋体" pitchFamily="2" charset="-122"/>
                        </a:rPr>
                        <a:t>PriorElem(L,cur_e,&amp;pre_e)</a:t>
                      </a:r>
                    </a:p>
                  </a:txBody>
                  <a:tcPr marT="45723" marB="45723"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3200" b="0" i="0" u="none" strike="noStrike" cap="none" normalizeH="0" baseline="0" smtClean="0">
                        <a:ln>
                          <a:noFill/>
                        </a:ln>
                        <a:solidFill>
                          <a:schemeClr val="tx1"/>
                        </a:solidFill>
                        <a:effectLst/>
                        <a:latin typeface="Times New Roman" pitchFamily="18" charset="0"/>
                        <a:ea typeface="宋体" pitchFamily="2" charset="-122"/>
                      </a:endParaRPr>
                    </a:p>
                  </a:txBody>
                  <a:tcPr marT="45723" marB="45723"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3200" b="0" i="0" u="none" strike="noStrike" cap="none" normalizeH="0" baseline="0" smtClean="0">
                        <a:ln>
                          <a:noFill/>
                        </a:ln>
                        <a:solidFill>
                          <a:schemeClr val="tx1"/>
                        </a:solidFill>
                        <a:effectLst/>
                        <a:latin typeface="Times New Roman" pitchFamily="18" charset="0"/>
                        <a:ea typeface="宋体" pitchFamily="2" charset="-122"/>
                      </a:endParaRPr>
                    </a:p>
                  </a:txBody>
                  <a:tcPr marT="45723" marB="45723"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r>
              <a:tr h="5810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smtClean="0">
                          <a:ln>
                            <a:noFill/>
                          </a:ln>
                          <a:solidFill>
                            <a:schemeClr val="tx1"/>
                          </a:solidFill>
                          <a:effectLst/>
                          <a:latin typeface="Times New Roman" pitchFamily="18" charset="0"/>
                          <a:ea typeface="宋体" pitchFamily="2" charset="-122"/>
                        </a:rPr>
                        <a:t>NextElem(L,cur_e,&amp;next_e)</a:t>
                      </a:r>
                    </a:p>
                  </a:txBody>
                  <a:tcPr marT="45723" marB="45723"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3200" b="0" i="0" u="none" strike="noStrike" cap="none" normalizeH="0" baseline="0" smtClean="0">
                        <a:ln>
                          <a:noFill/>
                        </a:ln>
                        <a:solidFill>
                          <a:schemeClr val="tx1"/>
                        </a:solidFill>
                        <a:effectLst/>
                        <a:latin typeface="Times New Roman" pitchFamily="18" charset="0"/>
                        <a:ea typeface="宋体" pitchFamily="2" charset="-122"/>
                      </a:endParaRPr>
                    </a:p>
                  </a:txBody>
                  <a:tcPr marT="45723" marB="45723"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3200" b="0" i="0" u="none" strike="noStrike" cap="none" normalizeH="0" baseline="0" smtClean="0">
                        <a:ln>
                          <a:noFill/>
                        </a:ln>
                        <a:solidFill>
                          <a:schemeClr val="tx1"/>
                        </a:solidFill>
                        <a:effectLst/>
                        <a:latin typeface="Times New Roman" pitchFamily="18" charset="0"/>
                        <a:ea typeface="宋体" pitchFamily="2" charset="-122"/>
                      </a:endParaRPr>
                    </a:p>
                  </a:txBody>
                  <a:tcPr marT="45723" marB="45723"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r>
              <a:tr h="5794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smtClean="0">
                          <a:ln>
                            <a:noFill/>
                          </a:ln>
                          <a:solidFill>
                            <a:schemeClr val="tx1"/>
                          </a:solidFill>
                          <a:effectLst/>
                          <a:latin typeface="Times New Roman" pitchFamily="18" charset="0"/>
                          <a:ea typeface="宋体" pitchFamily="2" charset="-122"/>
                        </a:rPr>
                        <a:t>GetElem(L, i, &amp;e)</a:t>
                      </a:r>
                    </a:p>
                  </a:txBody>
                  <a:tcPr marT="45723" marB="45723"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3200" b="0" i="0" u="none" strike="noStrike" cap="none" normalizeH="0" baseline="0" smtClean="0">
                        <a:ln>
                          <a:noFill/>
                        </a:ln>
                        <a:solidFill>
                          <a:schemeClr val="tx1"/>
                        </a:solidFill>
                        <a:effectLst/>
                        <a:latin typeface="Times New Roman" pitchFamily="18" charset="0"/>
                        <a:ea typeface="宋体" pitchFamily="2" charset="-122"/>
                      </a:endParaRPr>
                    </a:p>
                  </a:txBody>
                  <a:tcPr marT="45723" marB="45723"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3200" b="0" i="0" u="none" strike="noStrike" cap="none" normalizeH="0" baseline="0" smtClean="0">
                        <a:ln>
                          <a:noFill/>
                        </a:ln>
                        <a:solidFill>
                          <a:schemeClr val="tx1"/>
                        </a:solidFill>
                        <a:effectLst/>
                        <a:latin typeface="Times New Roman" pitchFamily="18" charset="0"/>
                        <a:ea typeface="宋体" pitchFamily="2" charset="-122"/>
                      </a:endParaRPr>
                    </a:p>
                  </a:txBody>
                  <a:tcPr marT="45723" marB="45723"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r>
              <a:tr h="5791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smtClean="0">
                          <a:ln>
                            <a:noFill/>
                          </a:ln>
                          <a:solidFill>
                            <a:schemeClr val="tx1"/>
                          </a:solidFill>
                          <a:effectLst/>
                          <a:latin typeface="Times New Roman" pitchFamily="18" charset="0"/>
                          <a:ea typeface="宋体" pitchFamily="2" charset="-122"/>
                        </a:rPr>
                        <a:t>LocateElem(L, e, compare())</a:t>
                      </a:r>
                    </a:p>
                  </a:txBody>
                  <a:tcPr marT="45723" marB="45723"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3200" b="0" i="0" u="none" strike="noStrike" cap="none" normalizeH="0" baseline="0" smtClean="0">
                        <a:ln>
                          <a:noFill/>
                        </a:ln>
                        <a:solidFill>
                          <a:schemeClr val="tx1"/>
                        </a:solidFill>
                        <a:effectLst/>
                        <a:latin typeface="Times New Roman" pitchFamily="18" charset="0"/>
                        <a:ea typeface="宋体" pitchFamily="2" charset="-122"/>
                      </a:endParaRPr>
                    </a:p>
                  </a:txBody>
                  <a:tcPr marT="45723" marB="45723"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3200" b="0" i="0" u="none" strike="noStrike" cap="none" normalizeH="0" baseline="0" smtClean="0">
                        <a:ln>
                          <a:noFill/>
                        </a:ln>
                        <a:solidFill>
                          <a:schemeClr val="tx1"/>
                        </a:solidFill>
                        <a:effectLst/>
                        <a:latin typeface="Times New Roman" pitchFamily="18" charset="0"/>
                        <a:ea typeface="宋体" pitchFamily="2" charset="-122"/>
                      </a:endParaRPr>
                    </a:p>
                  </a:txBody>
                  <a:tcPr marT="45723" marB="45723"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r>
            </a:tbl>
          </a:graphicData>
        </a:graphic>
      </p:graphicFrame>
      <p:sp>
        <p:nvSpPr>
          <p:cNvPr id="116854" name="Text Box 118"/>
          <p:cNvSpPr txBox="1">
            <a:spLocks noChangeArrowheads="1"/>
          </p:cNvSpPr>
          <p:nvPr/>
        </p:nvSpPr>
        <p:spPr bwMode="auto">
          <a:xfrm>
            <a:off x="5791200" y="1782763"/>
            <a:ext cx="1066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3200" b="1">
                <a:solidFill>
                  <a:schemeClr val="tx1"/>
                </a:solidFill>
                <a:ea typeface="楷体_GB2312" pitchFamily="49" charset="-122"/>
              </a:rPr>
              <a:t>O(1)</a:t>
            </a:r>
          </a:p>
        </p:txBody>
      </p:sp>
      <p:sp>
        <p:nvSpPr>
          <p:cNvPr id="116855" name="Text Box 119"/>
          <p:cNvSpPr txBox="1">
            <a:spLocks noChangeArrowheads="1"/>
          </p:cNvSpPr>
          <p:nvPr/>
        </p:nvSpPr>
        <p:spPr bwMode="auto">
          <a:xfrm>
            <a:off x="7315200" y="1782763"/>
            <a:ext cx="1066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3200" b="1">
                <a:solidFill>
                  <a:schemeClr val="tx1"/>
                </a:solidFill>
                <a:ea typeface="楷体_GB2312" pitchFamily="49" charset="-122"/>
              </a:rPr>
              <a:t>O(1)</a:t>
            </a:r>
          </a:p>
        </p:txBody>
      </p:sp>
      <p:sp>
        <p:nvSpPr>
          <p:cNvPr id="116856" name="Text Box 120"/>
          <p:cNvSpPr txBox="1">
            <a:spLocks noChangeArrowheads="1"/>
          </p:cNvSpPr>
          <p:nvPr/>
        </p:nvSpPr>
        <p:spPr bwMode="auto">
          <a:xfrm>
            <a:off x="5791200" y="2362200"/>
            <a:ext cx="1066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3200" b="1">
                <a:solidFill>
                  <a:schemeClr val="tx1"/>
                </a:solidFill>
                <a:ea typeface="楷体_GB2312" pitchFamily="49" charset="-122"/>
              </a:rPr>
              <a:t>O(1)</a:t>
            </a:r>
          </a:p>
        </p:txBody>
      </p:sp>
      <p:sp>
        <p:nvSpPr>
          <p:cNvPr id="116857" name="Text Box 121"/>
          <p:cNvSpPr txBox="1">
            <a:spLocks noChangeArrowheads="1"/>
          </p:cNvSpPr>
          <p:nvPr/>
        </p:nvSpPr>
        <p:spPr bwMode="auto">
          <a:xfrm>
            <a:off x="7315200" y="2362200"/>
            <a:ext cx="1066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3200" b="1">
                <a:solidFill>
                  <a:schemeClr val="accent2"/>
                </a:solidFill>
                <a:ea typeface="楷体_GB2312" pitchFamily="49" charset="-122"/>
              </a:rPr>
              <a:t>O(n)</a:t>
            </a:r>
          </a:p>
        </p:txBody>
      </p:sp>
      <p:sp>
        <p:nvSpPr>
          <p:cNvPr id="116858" name="Text Box 122"/>
          <p:cNvSpPr txBox="1">
            <a:spLocks noChangeArrowheads="1"/>
          </p:cNvSpPr>
          <p:nvPr/>
        </p:nvSpPr>
        <p:spPr bwMode="auto">
          <a:xfrm>
            <a:off x="5791200" y="2925763"/>
            <a:ext cx="1066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3200" b="1">
                <a:solidFill>
                  <a:schemeClr val="tx1"/>
                </a:solidFill>
                <a:ea typeface="楷体_GB2312" pitchFamily="49" charset="-122"/>
              </a:rPr>
              <a:t>O(1)</a:t>
            </a:r>
          </a:p>
        </p:txBody>
      </p:sp>
      <p:sp>
        <p:nvSpPr>
          <p:cNvPr id="116859" name="Text Box 123"/>
          <p:cNvSpPr txBox="1">
            <a:spLocks noChangeArrowheads="1"/>
          </p:cNvSpPr>
          <p:nvPr/>
        </p:nvSpPr>
        <p:spPr bwMode="auto">
          <a:xfrm>
            <a:off x="7315200" y="2925763"/>
            <a:ext cx="1066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3200" b="1">
                <a:solidFill>
                  <a:schemeClr val="tx1"/>
                </a:solidFill>
                <a:ea typeface="楷体_GB2312" pitchFamily="49" charset="-122"/>
              </a:rPr>
              <a:t>O(1)</a:t>
            </a:r>
          </a:p>
        </p:txBody>
      </p:sp>
      <p:sp>
        <p:nvSpPr>
          <p:cNvPr id="116860" name="Text Box 124"/>
          <p:cNvSpPr txBox="1">
            <a:spLocks noChangeArrowheads="1"/>
          </p:cNvSpPr>
          <p:nvPr/>
        </p:nvSpPr>
        <p:spPr bwMode="auto">
          <a:xfrm>
            <a:off x="5791200" y="3535363"/>
            <a:ext cx="1066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3200" b="1">
                <a:solidFill>
                  <a:schemeClr val="tx1"/>
                </a:solidFill>
                <a:ea typeface="楷体_GB2312" pitchFamily="49" charset="-122"/>
              </a:rPr>
              <a:t>O(1)</a:t>
            </a:r>
          </a:p>
        </p:txBody>
      </p:sp>
      <p:sp>
        <p:nvSpPr>
          <p:cNvPr id="116861" name="Text Box 125"/>
          <p:cNvSpPr txBox="1">
            <a:spLocks noChangeArrowheads="1"/>
          </p:cNvSpPr>
          <p:nvPr/>
        </p:nvSpPr>
        <p:spPr bwMode="auto">
          <a:xfrm>
            <a:off x="7315200" y="3535363"/>
            <a:ext cx="1066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3200" b="1">
                <a:solidFill>
                  <a:schemeClr val="accent2"/>
                </a:solidFill>
                <a:ea typeface="楷体_GB2312" pitchFamily="49" charset="-122"/>
              </a:rPr>
              <a:t>O(n)</a:t>
            </a:r>
          </a:p>
        </p:txBody>
      </p:sp>
      <p:sp>
        <p:nvSpPr>
          <p:cNvPr id="116862" name="Text Box 126"/>
          <p:cNvSpPr txBox="1">
            <a:spLocks noChangeArrowheads="1"/>
          </p:cNvSpPr>
          <p:nvPr/>
        </p:nvSpPr>
        <p:spPr bwMode="auto">
          <a:xfrm>
            <a:off x="5791200" y="4144963"/>
            <a:ext cx="1066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3200" b="1">
                <a:solidFill>
                  <a:schemeClr val="tx1"/>
                </a:solidFill>
                <a:ea typeface="楷体_GB2312" pitchFamily="49" charset="-122"/>
              </a:rPr>
              <a:t>O(1)</a:t>
            </a:r>
          </a:p>
        </p:txBody>
      </p:sp>
      <p:sp>
        <p:nvSpPr>
          <p:cNvPr id="116863" name="Text Box 127"/>
          <p:cNvSpPr txBox="1">
            <a:spLocks noChangeArrowheads="1"/>
          </p:cNvSpPr>
          <p:nvPr/>
        </p:nvSpPr>
        <p:spPr bwMode="auto">
          <a:xfrm>
            <a:off x="7315200" y="4144963"/>
            <a:ext cx="1066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3200" b="1">
                <a:solidFill>
                  <a:schemeClr val="accent2"/>
                </a:solidFill>
                <a:ea typeface="楷体_GB2312" pitchFamily="49" charset="-122"/>
              </a:rPr>
              <a:t>O(n)</a:t>
            </a:r>
          </a:p>
        </p:txBody>
      </p:sp>
      <p:sp>
        <p:nvSpPr>
          <p:cNvPr id="116864" name="Text Box 128"/>
          <p:cNvSpPr txBox="1">
            <a:spLocks noChangeArrowheads="1"/>
          </p:cNvSpPr>
          <p:nvPr/>
        </p:nvSpPr>
        <p:spPr bwMode="auto">
          <a:xfrm>
            <a:off x="5791200" y="4724400"/>
            <a:ext cx="1066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3200" b="1">
                <a:solidFill>
                  <a:schemeClr val="tx1"/>
                </a:solidFill>
                <a:ea typeface="楷体_GB2312" pitchFamily="49" charset="-122"/>
              </a:rPr>
              <a:t>O(1)</a:t>
            </a:r>
          </a:p>
        </p:txBody>
      </p:sp>
      <p:sp>
        <p:nvSpPr>
          <p:cNvPr id="116865" name="Text Box 129"/>
          <p:cNvSpPr txBox="1">
            <a:spLocks noChangeArrowheads="1"/>
          </p:cNvSpPr>
          <p:nvPr/>
        </p:nvSpPr>
        <p:spPr bwMode="auto">
          <a:xfrm>
            <a:off x="7315200" y="4724400"/>
            <a:ext cx="1066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3200" b="1">
                <a:solidFill>
                  <a:schemeClr val="tx1"/>
                </a:solidFill>
                <a:ea typeface="楷体_GB2312" pitchFamily="49" charset="-122"/>
              </a:rPr>
              <a:t>O(1)</a:t>
            </a:r>
          </a:p>
        </p:txBody>
      </p:sp>
      <p:sp>
        <p:nvSpPr>
          <p:cNvPr id="116866" name="Text Box 130"/>
          <p:cNvSpPr txBox="1">
            <a:spLocks noChangeArrowheads="1"/>
          </p:cNvSpPr>
          <p:nvPr/>
        </p:nvSpPr>
        <p:spPr bwMode="auto">
          <a:xfrm>
            <a:off x="5791200" y="5287963"/>
            <a:ext cx="1066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3200" b="1">
                <a:solidFill>
                  <a:schemeClr val="tx1"/>
                </a:solidFill>
                <a:ea typeface="楷体_GB2312" pitchFamily="49" charset="-122"/>
              </a:rPr>
              <a:t>O(1)</a:t>
            </a:r>
          </a:p>
        </p:txBody>
      </p:sp>
      <p:sp>
        <p:nvSpPr>
          <p:cNvPr id="116867" name="Text Box 131"/>
          <p:cNvSpPr txBox="1">
            <a:spLocks noChangeArrowheads="1"/>
          </p:cNvSpPr>
          <p:nvPr/>
        </p:nvSpPr>
        <p:spPr bwMode="auto">
          <a:xfrm>
            <a:off x="7315200" y="5287963"/>
            <a:ext cx="1066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3200" b="1">
                <a:solidFill>
                  <a:schemeClr val="accent2"/>
                </a:solidFill>
                <a:ea typeface="楷体_GB2312" pitchFamily="49" charset="-122"/>
              </a:rPr>
              <a:t>O(n)</a:t>
            </a:r>
          </a:p>
        </p:txBody>
      </p:sp>
      <p:sp>
        <p:nvSpPr>
          <p:cNvPr id="116868" name="Text Box 132"/>
          <p:cNvSpPr txBox="1">
            <a:spLocks noChangeArrowheads="1"/>
          </p:cNvSpPr>
          <p:nvPr/>
        </p:nvSpPr>
        <p:spPr bwMode="auto">
          <a:xfrm>
            <a:off x="5791200" y="5867400"/>
            <a:ext cx="1066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3200" b="1">
                <a:solidFill>
                  <a:schemeClr val="tx1"/>
                </a:solidFill>
                <a:ea typeface="楷体_GB2312" pitchFamily="49" charset="-122"/>
              </a:rPr>
              <a:t>O(n)</a:t>
            </a:r>
          </a:p>
        </p:txBody>
      </p:sp>
      <p:sp>
        <p:nvSpPr>
          <p:cNvPr id="116869" name="Text Box 133"/>
          <p:cNvSpPr txBox="1">
            <a:spLocks noChangeArrowheads="1"/>
          </p:cNvSpPr>
          <p:nvPr/>
        </p:nvSpPr>
        <p:spPr bwMode="auto">
          <a:xfrm>
            <a:off x="7315200" y="5867400"/>
            <a:ext cx="1066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3200" b="1">
                <a:solidFill>
                  <a:schemeClr val="tx1"/>
                </a:solidFill>
                <a:ea typeface="楷体_GB2312" pitchFamily="49" charset="-122"/>
              </a:rPr>
              <a:t>O(n)</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16853"/>
                                        </p:tgtEl>
                                        <p:attrNameLst>
                                          <p:attrName>style.visibility</p:attrName>
                                        </p:attrNameLst>
                                      </p:cBhvr>
                                      <p:to>
                                        <p:strVal val="visible"/>
                                      </p:to>
                                    </p:set>
                                    <p:animEffect transition="in" filter="strips(downRight)">
                                      <p:cBhvr>
                                        <p:cTn id="7" dur="500"/>
                                        <p:tgtEl>
                                          <p:spTgt spid="1168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6854">
                                            <p:txEl>
                                              <p:pRg st="0" end="0"/>
                                            </p:txEl>
                                          </p:spTgt>
                                        </p:tgtEl>
                                        <p:attrNameLst>
                                          <p:attrName>style.visibility</p:attrName>
                                        </p:attrNameLst>
                                      </p:cBhvr>
                                      <p:to>
                                        <p:strVal val="visible"/>
                                      </p:to>
                                    </p:set>
                                    <p:animEffect transition="in" filter="wipe(left)">
                                      <p:cBhvr>
                                        <p:cTn id="12" dur="500"/>
                                        <p:tgtEl>
                                          <p:spTgt spid="11685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6855">
                                            <p:txEl>
                                              <p:pRg st="0" end="0"/>
                                            </p:txEl>
                                          </p:spTgt>
                                        </p:tgtEl>
                                        <p:attrNameLst>
                                          <p:attrName>style.visibility</p:attrName>
                                        </p:attrNameLst>
                                      </p:cBhvr>
                                      <p:to>
                                        <p:strVal val="visible"/>
                                      </p:to>
                                    </p:set>
                                    <p:animEffect transition="in" filter="wipe(left)">
                                      <p:cBhvr>
                                        <p:cTn id="17" dur="500"/>
                                        <p:tgtEl>
                                          <p:spTgt spid="11685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6856">
                                            <p:txEl>
                                              <p:pRg st="0" end="0"/>
                                            </p:txEl>
                                          </p:spTgt>
                                        </p:tgtEl>
                                        <p:attrNameLst>
                                          <p:attrName>style.visibility</p:attrName>
                                        </p:attrNameLst>
                                      </p:cBhvr>
                                      <p:to>
                                        <p:strVal val="visible"/>
                                      </p:to>
                                    </p:set>
                                    <p:animEffect transition="in" filter="wipe(left)">
                                      <p:cBhvr>
                                        <p:cTn id="22" dur="500"/>
                                        <p:tgtEl>
                                          <p:spTgt spid="116856">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6857">
                                            <p:txEl>
                                              <p:pRg st="0" end="0"/>
                                            </p:txEl>
                                          </p:spTgt>
                                        </p:tgtEl>
                                        <p:attrNameLst>
                                          <p:attrName>style.visibility</p:attrName>
                                        </p:attrNameLst>
                                      </p:cBhvr>
                                      <p:to>
                                        <p:strVal val="visible"/>
                                      </p:to>
                                    </p:set>
                                    <p:animEffect transition="in" filter="wipe(left)">
                                      <p:cBhvr>
                                        <p:cTn id="27" dur="500"/>
                                        <p:tgtEl>
                                          <p:spTgt spid="116857">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6858">
                                            <p:txEl>
                                              <p:pRg st="0" end="0"/>
                                            </p:txEl>
                                          </p:spTgt>
                                        </p:tgtEl>
                                        <p:attrNameLst>
                                          <p:attrName>style.visibility</p:attrName>
                                        </p:attrNameLst>
                                      </p:cBhvr>
                                      <p:to>
                                        <p:strVal val="visible"/>
                                      </p:to>
                                    </p:set>
                                    <p:animEffect transition="in" filter="wipe(left)">
                                      <p:cBhvr>
                                        <p:cTn id="32" dur="500"/>
                                        <p:tgtEl>
                                          <p:spTgt spid="116858">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6859">
                                            <p:txEl>
                                              <p:pRg st="0" end="0"/>
                                            </p:txEl>
                                          </p:spTgt>
                                        </p:tgtEl>
                                        <p:attrNameLst>
                                          <p:attrName>style.visibility</p:attrName>
                                        </p:attrNameLst>
                                      </p:cBhvr>
                                      <p:to>
                                        <p:strVal val="visible"/>
                                      </p:to>
                                    </p:set>
                                    <p:animEffect transition="in" filter="wipe(left)">
                                      <p:cBhvr>
                                        <p:cTn id="37" dur="500"/>
                                        <p:tgtEl>
                                          <p:spTgt spid="116859">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6860">
                                            <p:txEl>
                                              <p:pRg st="0" end="0"/>
                                            </p:txEl>
                                          </p:spTgt>
                                        </p:tgtEl>
                                        <p:attrNameLst>
                                          <p:attrName>style.visibility</p:attrName>
                                        </p:attrNameLst>
                                      </p:cBhvr>
                                      <p:to>
                                        <p:strVal val="visible"/>
                                      </p:to>
                                    </p:set>
                                    <p:animEffect transition="in" filter="wipe(left)">
                                      <p:cBhvr>
                                        <p:cTn id="42" dur="500"/>
                                        <p:tgtEl>
                                          <p:spTgt spid="116860">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6861">
                                            <p:txEl>
                                              <p:pRg st="0" end="0"/>
                                            </p:txEl>
                                          </p:spTgt>
                                        </p:tgtEl>
                                        <p:attrNameLst>
                                          <p:attrName>style.visibility</p:attrName>
                                        </p:attrNameLst>
                                      </p:cBhvr>
                                      <p:to>
                                        <p:strVal val="visible"/>
                                      </p:to>
                                    </p:set>
                                    <p:animEffect transition="in" filter="wipe(left)">
                                      <p:cBhvr>
                                        <p:cTn id="47" dur="500"/>
                                        <p:tgtEl>
                                          <p:spTgt spid="116861">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6862">
                                            <p:txEl>
                                              <p:pRg st="0" end="0"/>
                                            </p:txEl>
                                          </p:spTgt>
                                        </p:tgtEl>
                                        <p:attrNameLst>
                                          <p:attrName>style.visibility</p:attrName>
                                        </p:attrNameLst>
                                      </p:cBhvr>
                                      <p:to>
                                        <p:strVal val="visible"/>
                                      </p:to>
                                    </p:set>
                                    <p:animEffect transition="in" filter="wipe(left)">
                                      <p:cBhvr>
                                        <p:cTn id="52" dur="500"/>
                                        <p:tgtEl>
                                          <p:spTgt spid="116862">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16863">
                                            <p:txEl>
                                              <p:pRg st="0" end="0"/>
                                            </p:txEl>
                                          </p:spTgt>
                                        </p:tgtEl>
                                        <p:attrNameLst>
                                          <p:attrName>style.visibility</p:attrName>
                                        </p:attrNameLst>
                                      </p:cBhvr>
                                      <p:to>
                                        <p:strVal val="visible"/>
                                      </p:to>
                                    </p:set>
                                    <p:animEffect transition="in" filter="wipe(left)">
                                      <p:cBhvr>
                                        <p:cTn id="57" dur="500"/>
                                        <p:tgtEl>
                                          <p:spTgt spid="116863">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16864">
                                            <p:txEl>
                                              <p:pRg st="0" end="0"/>
                                            </p:txEl>
                                          </p:spTgt>
                                        </p:tgtEl>
                                        <p:attrNameLst>
                                          <p:attrName>style.visibility</p:attrName>
                                        </p:attrNameLst>
                                      </p:cBhvr>
                                      <p:to>
                                        <p:strVal val="visible"/>
                                      </p:to>
                                    </p:set>
                                    <p:animEffect transition="in" filter="wipe(left)">
                                      <p:cBhvr>
                                        <p:cTn id="62" dur="500"/>
                                        <p:tgtEl>
                                          <p:spTgt spid="116864">
                                            <p:txEl>
                                              <p:pRg st="0" end="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16865">
                                            <p:txEl>
                                              <p:pRg st="0" end="0"/>
                                            </p:txEl>
                                          </p:spTgt>
                                        </p:tgtEl>
                                        <p:attrNameLst>
                                          <p:attrName>style.visibility</p:attrName>
                                        </p:attrNameLst>
                                      </p:cBhvr>
                                      <p:to>
                                        <p:strVal val="visible"/>
                                      </p:to>
                                    </p:set>
                                    <p:animEffect transition="in" filter="wipe(left)">
                                      <p:cBhvr>
                                        <p:cTn id="67" dur="500"/>
                                        <p:tgtEl>
                                          <p:spTgt spid="116865">
                                            <p:txEl>
                                              <p:pRg st="0" end="0"/>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16866">
                                            <p:txEl>
                                              <p:pRg st="0" end="0"/>
                                            </p:txEl>
                                          </p:spTgt>
                                        </p:tgtEl>
                                        <p:attrNameLst>
                                          <p:attrName>style.visibility</p:attrName>
                                        </p:attrNameLst>
                                      </p:cBhvr>
                                      <p:to>
                                        <p:strVal val="visible"/>
                                      </p:to>
                                    </p:set>
                                    <p:animEffect transition="in" filter="wipe(left)">
                                      <p:cBhvr>
                                        <p:cTn id="72" dur="500"/>
                                        <p:tgtEl>
                                          <p:spTgt spid="116866">
                                            <p:txEl>
                                              <p:pRg st="0" end="0"/>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16867">
                                            <p:txEl>
                                              <p:pRg st="0" end="0"/>
                                            </p:txEl>
                                          </p:spTgt>
                                        </p:tgtEl>
                                        <p:attrNameLst>
                                          <p:attrName>style.visibility</p:attrName>
                                        </p:attrNameLst>
                                      </p:cBhvr>
                                      <p:to>
                                        <p:strVal val="visible"/>
                                      </p:to>
                                    </p:set>
                                    <p:animEffect transition="in" filter="wipe(left)">
                                      <p:cBhvr>
                                        <p:cTn id="77" dur="500"/>
                                        <p:tgtEl>
                                          <p:spTgt spid="116867">
                                            <p:txEl>
                                              <p:pRg st="0" end="0"/>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16868">
                                            <p:txEl>
                                              <p:pRg st="0" end="0"/>
                                            </p:txEl>
                                          </p:spTgt>
                                        </p:tgtEl>
                                        <p:attrNameLst>
                                          <p:attrName>style.visibility</p:attrName>
                                        </p:attrNameLst>
                                      </p:cBhvr>
                                      <p:to>
                                        <p:strVal val="visible"/>
                                      </p:to>
                                    </p:set>
                                    <p:animEffect transition="in" filter="wipe(left)">
                                      <p:cBhvr>
                                        <p:cTn id="82" dur="500"/>
                                        <p:tgtEl>
                                          <p:spTgt spid="116868">
                                            <p:txEl>
                                              <p:pRg st="0" end="0"/>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16869">
                                            <p:txEl>
                                              <p:pRg st="0" end="0"/>
                                            </p:txEl>
                                          </p:spTgt>
                                        </p:tgtEl>
                                        <p:attrNameLst>
                                          <p:attrName>style.visibility</p:attrName>
                                        </p:attrNameLst>
                                      </p:cBhvr>
                                      <p:to>
                                        <p:strVal val="visible"/>
                                      </p:to>
                                    </p:set>
                                    <p:animEffect transition="in" filter="wipe(left)">
                                      <p:cBhvr>
                                        <p:cTn id="87" dur="500"/>
                                        <p:tgtEl>
                                          <p:spTgt spid="1168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854" grpId="0" build="p" autoUpdateAnimBg="0"/>
      <p:bldP spid="116855" grpId="0" build="p" autoUpdateAnimBg="0"/>
      <p:bldP spid="116856" grpId="0" build="p" autoUpdateAnimBg="0"/>
      <p:bldP spid="116857" grpId="0" build="p" autoUpdateAnimBg="0"/>
      <p:bldP spid="116858" grpId="0" build="p" autoUpdateAnimBg="0"/>
      <p:bldP spid="116859" grpId="0" build="p" autoUpdateAnimBg="0"/>
      <p:bldP spid="116860" grpId="0" build="p" autoUpdateAnimBg="0"/>
      <p:bldP spid="116861" grpId="0" build="p" autoUpdateAnimBg="0"/>
      <p:bldP spid="116862" grpId="0" build="p" autoUpdateAnimBg="0"/>
      <p:bldP spid="116863" grpId="0" build="p" autoUpdateAnimBg="0"/>
      <p:bldP spid="116864" grpId="0" build="p" autoUpdateAnimBg="0"/>
      <p:bldP spid="116865" grpId="0" build="p" autoUpdateAnimBg="0"/>
      <p:bldP spid="116866" grpId="0" build="p" autoUpdateAnimBg="0"/>
      <p:bldP spid="116867" grpId="0" build="p" autoUpdateAnimBg="0"/>
      <p:bldP spid="116868" grpId="0" build="p" autoUpdateAnimBg="0"/>
      <p:bldP spid="116869" grpId="0" build="p"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095" name="Group 335"/>
          <p:cNvGraphicFramePr>
            <a:graphicFrameLocks noGrp="1"/>
          </p:cNvGraphicFramePr>
          <p:nvPr/>
        </p:nvGraphicFramePr>
        <p:xfrm>
          <a:off x="609600" y="115888"/>
          <a:ext cx="7924800" cy="4025900"/>
        </p:xfrm>
        <a:graphic>
          <a:graphicData uri="http://schemas.openxmlformats.org/drawingml/2006/table">
            <a:tbl>
              <a:tblPr/>
              <a:tblGrid>
                <a:gridCol w="4572000"/>
                <a:gridCol w="1752600"/>
                <a:gridCol w="1600200"/>
              </a:tblGrid>
              <a:tr h="64007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smtClean="0">
                          <a:ln>
                            <a:noFill/>
                          </a:ln>
                          <a:solidFill>
                            <a:schemeClr val="tx1"/>
                          </a:solidFill>
                          <a:effectLst/>
                          <a:latin typeface="Times New Roman" pitchFamily="18" charset="0"/>
                          <a:ea typeface="宋体" pitchFamily="2" charset="-122"/>
                        </a:rPr>
                        <a:t> </a:t>
                      </a:r>
                      <a:r>
                        <a:rPr kumimoji="1" lang="zh-CN" altLang="en-US" sz="3600" b="1" i="0" u="none" strike="noStrike" cap="none" normalizeH="0" baseline="0" smtClean="0">
                          <a:ln>
                            <a:noFill/>
                          </a:ln>
                          <a:solidFill>
                            <a:schemeClr val="tx1"/>
                          </a:solidFill>
                          <a:effectLst/>
                          <a:latin typeface="Times New Roman" pitchFamily="18" charset="0"/>
                          <a:ea typeface="隶书" pitchFamily="49" charset="-122"/>
                        </a:rPr>
                        <a:t>基 本 操 作</a:t>
                      </a:r>
                    </a:p>
                  </a:txBody>
                  <a:tcPr marT="45716" marB="45716"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3600" b="1" i="0" u="none" strike="noStrike" cap="none" normalizeH="0" baseline="0" smtClean="0">
                          <a:ln>
                            <a:noFill/>
                          </a:ln>
                          <a:solidFill>
                            <a:schemeClr val="tx1"/>
                          </a:solidFill>
                          <a:effectLst/>
                          <a:latin typeface="Times New Roman" pitchFamily="18" charset="0"/>
                          <a:ea typeface="隶书" pitchFamily="49" charset="-122"/>
                        </a:rPr>
                        <a:t>顺序表</a:t>
                      </a:r>
                    </a:p>
                  </a:txBody>
                  <a:tcPr marT="45716" marB="45716"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3600" b="1" i="0" u="none" strike="noStrike" cap="none" normalizeH="0" baseline="0" smtClean="0">
                          <a:ln>
                            <a:noFill/>
                          </a:ln>
                          <a:solidFill>
                            <a:schemeClr val="tx1"/>
                          </a:solidFill>
                          <a:effectLst/>
                          <a:latin typeface="Times New Roman" pitchFamily="18" charset="0"/>
                          <a:ea typeface="隶书" pitchFamily="49" charset="-122"/>
                        </a:rPr>
                        <a:t>链表</a:t>
                      </a:r>
                    </a:p>
                  </a:txBody>
                  <a:tcPr marT="45716" marB="45716"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r>
              <a:tr h="676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smtClean="0">
                          <a:ln>
                            <a:noFill/>
                          </a:ln>
                          <a:solidFill>
                            <a:schemeClr val="tx1"/>
                          </a:solidFill>
                          <a:effectLst/>
                          <a:latin typeface="Times New Roman" pitchFamily="18" charset="0"/>
                          <a:ea typeface="宋体" pitchFamily="2" charset="-122"/>
                        </a:rPr>
                        <a:t>ListTraverse( L, visit() )</a:t>
                      </a:r>
                    </a:p>
                  </a:txBody>
                  <a:tcPr marT="45716" marB="45716"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marT="45716" marB="45716"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marT="45716" marB="45716"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r>
              <a:tr h="67780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smtClean="0">
                          <a:ln>
                            <a:noFill/>
                          </a:ln>
                          <a:solidFill>
                            <a:schemeClr val="tx1"/>
                          </a:solidFill>
                          <a:effectLst/>
                          <a:latin typeface="Times New Roman" pitchFamily="18" charset="0"/>
                          <a:ea typeface="宋体" pitchFamily="2" charset="-122"/>
                        </a:rPr>
                        <a:t>ClearList( &amp;L )</a:t>
                      </a:r>
                    </a:p>
                  </a:txBody>
                  <a:tcPr marT="45716" marB="45716"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marT="45716" marB="45716"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marT="45716" marB="45716"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r>
              <a:tr h="67780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smtClean="0">
                          <a:ln>
                            <a:noFill/>
                          </a:ln>
                          <a:solidFill>
                            <a:schemeClr val="tx1"/>
                          </a:solidFill>
                          <a:effectLst/>
                          <a:latin typeface="Times New Roman" pitchFamily="18" charset="0"/>
                          <a:ea typeface="宋体" pitchFamily="2" charset="-122"/>
                        </a:rPr>
                        <a:t>PutElem( &amp;L, i, &amp;e )</a:t>
                      </a:r>
                    </a:p>
                  </a:txBody>
                  <a:tcPr marT="45716" marB="45716"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marT="45716" marB="45716"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marT="45716" marB="45716"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r>
              <a:tr h="676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smtClean="0">
                          <a:ln>
                            <a:noFill/>
                          </a:ln>
                          <a:solidFill>
                            <a:schemeClr val="tx1"/>
                          </a:solidFill>
                          <a:effectLst/>
                          <a:latin typeface="Times New Roman" pitchFamily="18" charset="0"/>
                          <a:ea typeface="宋体" pitchFamily="2" charset="-122"/>
                        </a:rPr>
                        <a:t>ListInsert( &amp;L, i , e )</a:t>
                      </a:r>
                    </a:p>
                  </a:txBody>
                  <a:tcPr marT="45716" marB="45716"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marT="45716" marB="45716"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marT="45716" marB="45716"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r>
              <a:tr h="67780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smtClean="0">
                          <a:ln>
                            <a:noFill/>
                          </a:ln>
                          <a:solidFill>
                            <a:schemeClr val="tx1"/>
                          </a:solidFill>
                          <a:effectLst/>
                          <a:latin typeface="Times New Roman" pitchFamily="18" charset="0"/>
                          <a:ea typeface="宋体" pitchFamily="2" charset="-122"/>
                        </a:rPr>
                        <a:t>LiseDelete( &amp;L, i )</a:t>
                      </a:r>
                    </a:p>
                  </a:txBody>
                  <a:tcPr marT="45716" marB="45716"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marT="45716" marB="45716"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marT="45716" marB="45716"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r>
            </a:tbl>
          </a:graphicData>
        </a:graphic>
      </p:graphicFrame>
      <p:sp>
        <p:nvSpPr>
          <p:cNvPr id="118083" name="Text Box 323"/>
          <p:cNvSpPr txBox="1">
            <a:spLocks noChangeArrowheads="1"/>
          </p:cNvSpPr>
          <p:nvPr/>
        </p:nvSpPr>
        <p:spPr bwMode="auto">
          <a:xfrm>
            <a:off x="5638800" y="792163"/>
            <a:ext cx="1066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3200" b="1">
                <a:solidFill>
                  <a:schemeClr val="tx1"/>
                </a:solidFill>
                <a:ea typeface="楷体_GB2312" pitchFamily="49" charset="-122"/>
              </a:rPr>
              <a:t>O(n)</a:t>
            </a:r>
          </a:p>
        </p:txBody>
      </p:sp>
      <p:sp>
        <p:nvSpPr>
          <p:cNvPr id="118084" name="Text Box 324"/>
          <p:cNvSpPr txBox="1">
            <a:spLocks noChangeArrowheads="1"/>
          </p:cNvSpPr>
          <p:nvPr/>
        </p:nvSpPr>
        <p:spPr bwMode="auto">
          <a:xfrm>
            <a:off x="7239000" y="792163"/>
            <a:ext cx="1066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3200" b="1">
                <a:solidFill>
                  <a:schemeClr val="tx1"/>
                </a:solidFill>
                <a:ea typeface="楷体_GB2312" pitchFamily="49" charset="-122"/>
              </a:rPr>
              <a:t>O(n)</a:t>
            </a:r>
          </a:p>
        </p:txBody>
      </p:sp>
      <p:sp>
        <p:nvSpPr>
          <p:cNvPr id="118085" name="Text Box 325"/>
          <p:cNvSpPr txBox="1">
            <a:spLocks noChangeArrowheads="1"/>
          </p:cNvSpPr>
          <p:nvPr/>
        </p:nvSpPr>
        <p:spPr bwMode="auto">
          <a:xfrm>
            <a:off x="5638800" y="1477963"/>
            <a:ext cx="1066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3200" b="1">
                <a:solidFill>
                  <a:schemeClr val="tx1"/>
                </a:solidFill>
                <a:ea typeface="楷体_GB2312" pitchFamily="49" charset="-122"/>
              </a:rPr>
              <a:t>O(1)</a:t>
            </a:r>
          </a:p>
        </p:txBody>
      </p:sp>
      <p:sp>
        <p:nvSpPr>
          <p:cNvPr id="118086" name="Text Box 326"/>
          <p:cNvSpPr txBox="1">
            <a:spLocks noChangeArrowheads="1"/>
          </p:cNvSpPr>
          <p:nvPr/>
        </p:nvSpPr>
        <p:spPr bwMode="auto">
          <a:xfrm>
            <a:off x="7239000" y="1477963"/>
            <a:ext cx="1066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3200" b="1">
                <a:solidFill>
                  <a:schemeClr val="accent2"/>
                </a:solidFill>
                <a:ea typeface="楷体_GB2312" pitchFamily="49" charset="-122"/>
              </a:rPr>
              <a:t>O(n)</a:t>
            </a:r>
          </a:p>
        </p:txBody>
      </p:sp>
      <p:sp>
        <p:nvSpPr>
          <p:cNvPr id="118087" name="Text Box 327"/>
          <p:cNvSpPr txBox="1">
            <a:spLocks noChangeArrowheads="1"/>
          </p:cNvSpPr>
          <p:nvPr/>
        </p:nvSpPr>
        <p:spPr bwMode="auto">
          <a:xfrm>
            <a:off x="5638800" y="2163763"/>
            <a:ext cx="1066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3200" b="1">
                <a:solidFill>
                  <a:schemeClr val="tx1"/>
                </a:solidFill>
                <a:ea typeface="楷体_GB2312" pitchFamily="49" charset="-122"/>
              </a:rPr>
              <a:t>O(1)</a:t>
            </a:r>
          </a:p>
        </p:txBody>
      </p:sp>
      <p:sp>
        <p:nvSpPr>
          <p:cNvPr id="118088" name="Text Box 328"/>
          <p:cNvSpPr txBox="1">
            <a:spLocks noChangeArrowheads="1"/>
          </p:cNvSpPr>
          <p:nvPr/>
        </p:nvSpPr>
        <p:spPr bwMode="auto">
          <a:xfrm>
            <a:off x="7239000" y="2163763"/>
            <a:ext cx="1066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3200" b="1">
                <a:solidFill>
                  <a:schemeClr val="accent2"/>
                </a:solidFill>
                <a:ea typeface="楷体_GB2312" pitchFamily="49" charset="-122"/>
              </a:rPr>
              <a:t>O(n)</a:t>
            </a:r>
          </a:p>
        </p:txBody>
      </p:sp>
      <p:sp>
        <p:nvSpPr>
          <p:cNvPr id="118089" name="Text Box 329"/>
          <p:cNvSpPr txBox="1">
            <a:spLocks noChangeArrowheads="1"/>
          </p:cNvSpPr>
          <p:nvPr/>
        </p:nvSpPr>
        <p:spPr bwMode="auto">
          <a:xfrm>
            <a:off x="5638800" y="2819400"/>
            <a:ext cx="1066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3200" b="1">
                <a:solidFill>
                  <a:schemeClr val="tx1"/>
                </a:solidFill>
                <a:ea typeface="楷体_GB2312" pitchFamily="49" charset="-122"/>
              </a:rPr>
              <a:t>O(n)</a:t>
            </a:r>
          </a:p>
        </p:txBody>
      </p:sp>
      <p:sp>
        <p:nvSpPr>
          <p:cNvPr id="118090" name="Text Box 330"/>
          <p:cNvSpPr txBox="1">
            <a:spLocks noChangeArrowheads="1"/>
          </p:cNvSpPr>
          <p:nvPr/>
        </p:nvSpPr>
        <p:spPr bwMode="auto">
          <a:xfrm>
            <a:off x="7239000" y="2849563"/>
            <a:ext cx="1066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3200" b="1">
                <a:solidFill>
                  <a:schemeClr val="accent2"/>
                </a:solidFill>
                <a:ea typeface="楷体_GB2312" pitchFamily="49" charset="-122"/>
              </a:rPr>
              <a:t>O(n)</a:t>
            </a:r>
          </a:p>
        </p:txBody>
      </p:sp>
      <p:sp>
        <p:nvSpPr>
          <p:cNvPr id="118091" name="Text Box 331"/>
          <p:cNvSpPr txBox="1">
            <a:spLocks noChangeArrowheads="1"/>
          </p:cNvSpPr>
          <p:nvPr/>
        </p:nvSpPr>
        <p:spPr bwMode="auto">
          <a:xfrm>
            <a:off x="5638800" y="3505200"/>
            <a:ext cx="1066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3200" b="1">
                <a:solidFill>
                  <a:schemeClr val="tx1"/>
                </a:solidFill>
                <a:ea typeface="楷体_GB2312" pitchFamily="49" charset="-122"/>
              </a:rPr>
              <a:t>O(n)</a:t>
            </a:r>
          </a:p>
        </p:txBody>
      </p:sp>
      <p:sp>
        <p:nvSpPr>
          <p:cNvPr id="118092" name="Text Box 332"/>
          <p:cNvSpPr txBox="1">
            <a:spLocks noChangeArrowheads="1"/>
          </p:cNvSpPr>
          <p:nvPr/>
        </p:nvSpPr>
        <p:spPr bwMode="auto">
          <a:xfrm>
            <a:off x="7239000" y="3505200"/>
            <a:ext cx="1066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3200" b="1">
                <a:solidFill>
                  <a:schemeClr val="accent2"/>
                </a:solidFill>
                <a:ea typeface="楷体_GB2312" pitchFamily="49" charset="-122"/>
              </a:rPr>
              <a:t>O(n)</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18095"/>
                                        </p:tgtEl>
                                        <p:attrNameLst>
                                          <p:attrName>style.visibility</p:attrName>
                                        </p:attrNameLst>
                                      </p:cBhvr>
                                      <p:to>
                                        <p:strVal val="visible"/>
                                      </p:to>
                                    </p:set>
                                    <p:animEffect transition="in" filter="wipe(left)">
                                      <p:cBhvr>
                                        <p:cTn id="7" dur="500"/>
                                        <p:tgtEl>
                                          <p:spTgt spid="1180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8083">
                                            <p:txEl>
                                              <p:pRg st="0" end="0"/>
                                            </p:txEl>
                                          </p:spTgt>
                                        </p:tgtEl>
                                        <p:attrNameLst>
                                          <p:attrName>style.visibility</p:attrName>
                                        </p:attrNameLst>
                                      </p:cBhvr>
                                      <p:to>
                                        <p:strVal val="visible"/>
                                      </p:to>
                                    </p:set>
                                    <p:animEffect transition="in" filter="wipe(left)">
                                      <p:cBhvr>
                                        <p:cTn id="12" dur="500"/>
                                        <p:tgtEl>
                                          <p:spTgt spid="11808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8084">
                                            <p:txEl>
                                              <p:pRg st="0" end="0"/>
                                            </p:txEl>
                                          </p:spTgt>
                                        </p:tgtEl>
                                        <p:attrNameLst>
                                          <p:attrName>style.visibility</p:attrName>
                                        </p:attrNameLst>
                                      </p:cBhvr>
                                      <p:to>
                                        <p:strVal val="visible"/>
                                      </p:to>
                                    </p:set>
                                    <p:animEffect transition="in" filter="wipe(left)">
                                      <p:cBhvr>
                                        <p:cTn id="17" dur="500"/>
                                        <p:tgtEl>
                                          <p:spTgt spid="11808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8085">
                                            <p:txEl>
                                              <p:pRg st="0" end="0"/>
                                            </p:txEl>
                                          </p:spTgt>
                                        </p:tgtEl>
                                        <p:attrNameLst>
                                          <p:attrName>style.visibility</p:attrName>
                                        </p:attrNameLst>
                                      </p:cBhvr>
                                      <p:to>
                                        <p:strVal val="visible"/>
                                      </p:to>
                                    </p:set>
                                    <p:animEffect transition="in" filter="wipe(left)">
                                      <p:cBhvr>
                                        <p:cTn id="22" dur="500"/>
                                        <p:tgtEl>
                                          <p:spTgt spid="118085">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8086">
                                            <p:txEl>
                                              <p:pRg st="0" end="0"/>
                                            </p:txEl>
                                          </p:spTgt>
                                        </p:tgtEl>
                                        <p:attrNameLst>
                                          <p:attrName>style.visibility</p:attrName>
                                        </p:attrNameLst>
                                      </p:cBhvr>
                                      <p:to>
                                        <p:strVal val="visible"/>
                                      </p:to>
                                    </p:set>
                                    <p:animEffect transition="in" filter="wipe(left)">
                                      <p:cBhvr>
                                        <p:cTn id="27" dur="500"/>
                                        <p:tgtEl>
                                          <p:spTgt spid="11808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8087">
                                            <p:txEl>
                                              <p:pRg st="0" end="0"/>
                                            </p:txEl>
                                          </p:spTgt>
                                        </p:tgtEl>
                                        <p:attrNameLst>
                                          <p:attrName>style.visibility</p:attrName>
                                        </p:attrNameLst>
                                      </p:cBhvr>
                                      <p:to>
                                        <p:strVal val="visible"/>
                                      </p:to>
                                    </p:set>
                                    <p:animEffect transition="in" filter="wipe(left)">
                                      <p:cBhvr>
                                        <p:cTn id="32" dur="500"/>
                                        <p:tgtEl>
                                          <p:spTgt spid="118087">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8088">
                                            <p:txEl>
                                              <p:pRg st="0" end="0"/>
                                            </p:txEl>
                                          </p:spTgt>
                                        </p:tgtEl>
                                        <p:attrNameLst>
                                          <p:attrName>style.visibility</p:attrName>
                                        </p:attrNameLst>
                                      </p:cBhvr>
                                      <p:to>
                                        <p:strVal val="visible"/>
                                      </p:to>
                                    </p:set>
                                    <p:animEffect transition="in" filter="wipe(left)">
                                      <p:cBhvr>
                                        <p:cTn id="37" dur="500"/>
                                        <p:tgtEl>
                                          <p:spTgt spid="118088">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8089">
                                            <p:txEl>
                                              <p:pRg st="0" end="0"/>
                                            </p:txEl>
                                          </p:spTgt>
                                        </p:tgtEl>
                                        <p:attrNameLst>
                                          <p:attrName>style.visibility</p:attrName>
                                        </p:attrNameLst>
                                      </p:cBhvr>
                                      <p:to>
                                        <p:strVal val="visible"/>
                                      </p:to>
                                    </p:set>
                                    <p:animEffect transition="in" filter="wipe(left)">
                                      <p:cBhvr>
                                        <p:cTn id="42" dur="500"/>
                                        <p:tgtEl>
                                          <p:spTgt spid="118089">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8090">
                                            <p:txEl>
                                              <p:pRg st="0" end="0"/>
                                            </p:txEl>
                                          </p:spTgt>
                                        </p:tgtEl>
                                        <p:attrNameLst>
                                          <p:attrName>style.visibility</p:attrName>
                                        </p:attrNameLst>
                                      </p:cBhvr>
                                      <p:to>
                                        <p:strVal val="visible"/>
                                      </p:to>
                                    </p:set>
                                    <p:animEffect transition="in" filter="wipe(left)">
                                      <p:cBhvr>
                                        <p:cTn id="47" dur="500"/>
                                        <p:tgtEl>
                                          <p:spTgt spid="118090">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8091">
                                            <p:txEl>
                                              <p:pRg st="0" end="0"/>
                                            </p:txEl>
                                          </p:spTgt>
                                        </p:tgtEl>
                                        <p:attrNameLst>
                                          <p:attrName>style.visibility</p:attrName>
                                        </p:attrNameLst>
                                      </p:cBhvr>
                                      <p:to>
                                        <p:strVal val="visible"/>
                                      </p:to>
                                    </p:set>
                                    <p:animEffect transition="in" filter="wipe(left)">
                                      <p:cBhvr>
                                        <p:cTn id="52" dur="500"/>
                                        <p:tgtEl>
                                          <p:spTgt spid="118091">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18092">
                                            <p:txEl>
                                              <p:pRg st="0" end="0"/>
                                            </p:txEl>
                                          </p:spTgt>
                                        </p:tgtEl>
                                        <p:attrNameLst>
                                          <p:attrName>style.visibility</p:attrName>
                                        </p:attrNameLst>
                                      </p:cBhvr>
                                      <p:to>
                                        <p:strVal val="visible"/>
                                      </p:to>
                                    </p:set>
                                    <p:animEffect transition="in" filter="wipe(left)">
                                      <p:cBhvr>
                                        <p:cTn id="57" dur="500"/>
                                        <p:tgtEl>
                                          <p:spTgt spid="11809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083" grpId="0" build="p" autoUpdateAnimBg="0"/>
      <p:bldP spid="118084" grpId="0" build="p" autoUpdateAnimBg="0"/>
      <p:bldP spid="118085" grpId="0" build="p" autoUpdateAnimBg="0"/>
      <p:bldP spid="118086" grpId="0" build="p" autoUpdateAnimBg="0"/>
      <p:bldP spid="118087" grpId="0" build="p" autoUpdateAnimBg="0"/>
      <p:bldP spid="118088" grpId="0" build="p" autoUpdateAnimBg="0"/>
      <p:bldP spid="118089" grpId="0" build="p" autoUpdateAnimBg="0"/>
      <p:bldP spid="118090" grpId="0" build="p" autoUpdateAnimBg="0"/>
      <p:bldP spid="118091" grpId="0" build="p" autoUpdateAnimBg="0"/>
      <p:bldP spid="118092" grpId="0" build="p"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250825" y="2522538"/>
            <a:ext cx="8458200"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3200">
                <a:solidFill>
                  <a:schemeClr val="tx1"/>
                </a:solidFill>
                <a:ea typeface="楷体_GB2312" pitchFamily="49" charset="-122"/>
              </a:rPr>
              <a:t>2. </a:t>
            </a:r>
            <a:r>
              <a:rPr lang="zh-CN" altLang="en-US" sz="3200">
                <a:solidFill>
                  <a:schemeClr val="tx1"/>
                </a:solidFill>
                <a:ea typeface="楷体_GB2312" pitchFamily="49" charset="-122"/>
              </a:rPr>
              <a:t>链表中以“指针”指示元素的后继，因此在插入或删除元素时不需要移动元素，但在基本操作中显示不出它的优势</a:t>
            </a:r>
            <a:r>
              <a:rPr lang="en-US" altLang="zh-CN" sz="3200">
                <a:solidFill>
                  <a:schemeClr val="tx1"/>
                </a:solidFill>
                <a:ea typeface="楷体_GB2312" pitchFamily="49" charset="-122"/>
              </a:rPr>
              <a:t>;</a:t>
            </a:r>
          </a:p>
        </p:txBody>
      </p:sp>
      <p:sp>
        <p:nvSpPr>
          <p:cNvPr id="118791" name="Text Box 7"/>
          <p:cNvSpPr txBox="1">
            <a:spLocks noChangeArrowheads="1"/>
          </p:cNvSpPr>
          <p:nvPr/>
        </p:nvSpPr>
        <p:spPr bwMode="auto">
          <a:xfrm>
            <a:off x="250825" y="4351338"/>
            <a:ext cx="8534400"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10000"/>
              </a:lnSpc>
              <a:spcBef>
                <a:spcPct val="50000"/>
              </a:spcBef>
            </a:pPr>
            <a:r>
              <a:rPr lang="en-US" altLang="zh-CN" sz="3200">
                <a:solidFill>
                  <a:schemeClr val="tx1"/>
                </a:solidFill>
                <a:ea typeface="楷体_GB2312" pitchFamily="49" charset="-122"/>
              </a:rPr>
              <a:t>3. </a:t>
            </a:r>
            <a:r>
              <a:rPr lang="zh-CN" altLang="en-US" sz="3200">
                <a:solidFill>
                  <a:schemeClr val="tx1"/>
                </a:solidFill>
                <a:ea typeface="楷体_GB2312" pitchFamily="49" charset="-122"/>
              </a:rPr>
              <a:t>由于链表是“顺序存取”的结构，给随机存取元素和在表尾插入等操作带来不便</a:t>
            </a:r>
            <a:r>
              <a:rPr lang="en-US" altLang="zh-CN" sz="3200">
                <a:solidFill>
                  <a:schemeClr val="tx1"/>
                </a:solidFill>
                <a:ea typeface="楷体_GB2312" pitchFamily="49" charset="-122"/>
              </a:rPr>
              <a:t>;</a:t>
            </a:r>
          </a:p>
        </p:txBody>
      </p:sp>
      <p:sp>
        <p:nvSpPr>
          <p:cNvPr id="105476" name="Text Box 8"/>
          <p:cNvSpPr txBox="1">
            <a:spLocks noChangeArrowheads="1"/>
          </p:cNvSpPr>
          <p:nvPr/>
        </p:nvSpPr>
        <p:spPr bwMode="auto">
          <a:xfrm>
            <a:off x="323850" y="185738"/>
            <a:ext cx="3352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zh-CN" altLang="en-US" sz="3200" b="1">
                <a:solidFill>
                  <a:schemeClr val="accent2"/>
                </a:solidFill>
                <a:latin typeface="隶书" pitchFamily="49" charset="-122"/>
                <a:ea typeface="隶书" pitchFamily="49" charset="-122"/>
              </a:rPr>
              <a:t>链表结构的特点</a:t>
            </a:r>
            <a:r>
              <a:rPr lang="en-US" altLang="zh-CN" sz="3200" b="1">
                <a:solidFill>
                  <a:schemeClr val="accent2"/>
                </a:solidFill>
                <a:latin typeface="隶书" pitchFamily="49" charset="-122"/>
                <a:ea typeface="隶书" pitchFamily="49" charset="-122"/>
              </a:rPr>
              <a:t>:</a:t>
            </a:r>
          </a:p>
        </p:txBody>
      </p:sp>
      <p:sp>
        <p:nvSpPr>
          <p:cNvPr id="118793" name="Text Box 9"/>
          <p:cNvSpPr txBox="1">
            <a:spLocks noChangeArrowheads="1"/>
          </p:cNvSpPr>
          <p:nvPr/>
        </p:nvSpPr>
        <p:spPr bwMode="auto">
          <a:xfrm>
            <a:off x="323850" y="1039813"/>
            <a:ext cx="8229600"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10000"/>
              </a:lnSpc>
              <a:spcBef>
                <a:spcPct val="50000"/>
              </a:spcBef>
            </a:pPr>
            <a:r>
              <a:rPr lang="en-US" altLang="zh-CN" sz="3200">
                <a:solidFill>
                  <a:schemeClr val="tx1"/>
                </a:solidFill>
                <a:ea typeface="楷体_GB2312" pitchFamily="49" charset="-122"/>
              </a:rPr>
              <a:t>1. </a:t>
            </a:r>
            <a:r>
              <a:rPr lang="zh-CN" altLang="en-US" sz="3200">
                <a:solidFill>
                  <a:schemeClr val="tx1"/>
                </a:solidFill>
                <a:ea typeface="楷体_GB2312" pitchFamily="49" charset="-122"/>
              </a:rPr>
              <a:t>链表是一种动态分配空间的存储结构，能更有效地利用存储空间</a:t>
            </a:r>
            <a:r>
              <a:rPr lang="en-US" altLang="zh-CN" sz="3200">
                <a:solidFill>
                  <a:schemeClr val="tx1"/>
                </a:solidFill>
                <a:ea typeface="楷体_GB2312" pitchFamily="49" charset="-122"/>
              </a:rPr>
              <a:t>;</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18793">
                                            <p:txEl>
                                              <p:pRg st="0" end="0"/>
                                            </p:txEl>
                                          </p:spTgt>
                                        </p:tgtEl>
                                        <p:attrNameLst>
                                          <p:attrName>style.visibility</p:attrName>
                                        </p:attrNameLst>
                                      </p:cBhvr>
                                      <p:to>
                                        <p:strVal val="visible"/>
                                      </p:to>
                                    </p:set>
                                    <p:animEffect transition="in" filter="wipe(left)">
                                      <p:cBhvr>
                                        <p:cTn id="7" dur="75"/>
                                        <p:tgtEl>
                                          <p:spTgt spid="118793">
                                            <p:txEl>
                                              <p:pRg st="0" end="0"/>
                                            </p:txEl>
                                          </p:spTgt>
                                        </p:tgtEl>
                                      </p:cBhvr>
                                    </p:animEffect>
                                  </p:childTnLst>
                                </p:cTn>
                              </p:par>
                            </p:childTnLst>
                          </p:cTn>
                        </p:par>
                        <p:par>
                          <p:cTn id="8" fill="hold" nodeType="afterGroup">
                            <p:stCondLst>
                              <p:cond delay="2325"/>
                            </p:stCondLst>
                            <p:childTnLst>
                              <p:par>
                                <p:cTn id="9" presetID="22" presetClass="entr" presetSubtype="8" fill="hold" grpId="0" nodeType="afterEffect">
                                  <p:stCondLst>
                                    <p:cond delay="0"/>
                                  </p:stCondLst>
                                  <p:iterate type="lt">
                                    <p:tmPct val="100000"/>
                                  </p:iterate>
                                  <p:childTnLst>
                                    <p:set>
                                      <p:cBhvr>
                                        <p:cTn id="10" dur="1" fill="hold">
                                          <p:stCondLst>
                                            <p:cond delay="0"/>
                                          </p:stCondLst>
                                        </p:cTn>
                                        <p:tgtEl>
                                          <p:spTgt spid="118786">
                                            <p:txEl>
                                              <p:pRg st="0" end="0"/>
                                            </p:txEl>
                                          </p:spTgt>
                                        </p:tgtEl>
                                        <p:attrNameLst>
                                          <p:attrName>style.visibility</p:attrName>
                                        </p:attrNameLst>
                                      </p:cBhvr>
                                      <p:to>
                                        <p:strVal val="visible"/>
                                      </p:to>
                                    </p:set>
                                    <p:animEffect transition="in" filter="wipe(left)">
                                      <p:cBhvr>
                                        <p:cTn id="11" dur="75"/>
                                        <p:tgtEl>
                                          <p:spTgt spid="118786">
                                            <p:txEl>
                                              <p:pRg st="0" end="0"/>
                                            </p:txEl>
                                          </p:spTgt>
                                        </p:tgtEl>
                                      </p:cBhvr>
                                    </p:animEffect>
                                  </p:childTnLst>
                                </p:cTn>
                              </p:par>
                            </p:childTnLst>
                          </p:cTn>
                        </p:par>
                        <p:par>
                          <p:cTn id="12" fill="hold" nodeType="afterGroup">
                            <p:stCondLst>
                              <p:cond delay="6300"/>
                            </p:stCondLst>
                            <p:childTnLst>
                              <p:par>
                                <p:cTn id="13" presetID="22" presetClass="entr" presetSubtype="8" fill="hold" grpId="0" nodeType="afterEffect">
                                  <p:stCondLst>
                                    <p:cond delay="0"/>
                                  </p:stCondLst>
                                  <p:iterate type="lt">
                                    <p:tmPct val="100000"/>
                                  </p:iterate>
                                  <p:childTnLst>
                                    <p:set>
                                      <p:cBhvr>
                                        <p:cTn id="14" dur="1" fill="hold">
                                          <p:stCondLst>
                                            <p:cond delay="0"/>
                                          </p:stCondLst>
                                        </p:cTn>
                                        <p:tgtEl>
                                          <p:spTgt spid="118791">
                                            <p:txEl>
                                              <p:pRg st="0" end="0"/>
                                            </p:txEl>
                                          </p:spTgt>
                                        </p:tgtEl>
                                        <p:attrNameLst>
                                          <p:attrName>style.visibility</p:attrName>
                                        </p:attrNameLst>
                                      </p:cBhvr>
                                      <p:to>
                                        <p:strVal val="visible"/>
                                      </p:to>
                                    </p:set>
                                    <p:animEffect transition="in" filter="wipe(left)">
                                      <p:cBhvr>
                                        <p:cTn id="15" dur="75"/>
                                        <p:tgtEl>
                                          <p:spTgt spid="1187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build="p" autoUpdateAnimBg="0" advAuto="0"/>
      <p:bldP spid="118791" grpId="0" build="p" autoUpdateAnimBg="0"/>
      <p:bldP spid="118793" grpId="0" build="p"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4"/>
          <p:cNvSpPr txBox="1">
            <a:spLocks noChangeArrowheads="1"/>
          </p:cNvSpPr>
          <p:nvPr/>
        </p:nvSpPr>
        <p:spPr bwMode="auto">
          <a:xfrm>
            <a:off x="395288" y="188913"/>
            <a:ext cx="3352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zh-CN" altLang="en-US" sz="3200" b="1">
                <a:solidFill>
                  <a:schemeClr val="accent2"/>
                </a:solidFill>
                <a:latin typeface="隶书" pitchFamily="49" charset="-122"/>
                <a:ea typeface="隶书" pitchFamily="49" charset="-122"/>
              </a:rPr>
              <a:t>引起问题的原因</a:t>
            </a:r>
            <a:r>
              <a:rPr lang="en-US" altLang="zh-CN" sz="3200" b="1">
                <a:solidFill>
                  <a:schemeClr val="accent2"/>
                </a:solidFill>
                <a:latin typeface="隶书" pitchFamily="49" charset="-122"/>
                <a:ea typeface="隶书" pitchFamily="49" charset="-122"/>
              </a:rPr>
              <a:t>:</a:t>
            </a:r>
          </a:p>
        </p:txBody>
      </p:sp>
      <p:sp>
        <p:nvSpPr>
          <p:cNvPr id="287749" name="Text Box 5"/>
          <p:cNvSpPr txBox="1">
            <a:spLocks noChangeArrowheads="1"/>
          </p:cNvSpPr>
          <p:nvPr/>
        </p:nvSpPr>
        <p:spPr bwMode="auto">
          <a:xfrm>
            <a:off x="381000" y="985838"/>
            <a:ext cx="8439150"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10000"/>
              </a:lnSpc>
              <a:spcBef>
                <a:spcPct val="50000"/>
              </a:spcBef>
            </a:pPr>
            <a:r>
              <a:rPr lang="en-US" altLang="zh-CN" sz="3200">
                <a:solidFill>
                  <a:schemeClr val="tx1"/>
                </a:solidFill>
                <a:ea typeface="楷体_GB2312" pitchFamily="49" charset="-122"/>
              </a:rPr>
              <a:t>1. </a:t>
            </a:r>
            <a:r>
              <a:rPr lang="zh-CN" altLang="en-US" sz="3200">
                <a:solidFill>
                  <a:schemeClr val="tx1"/>
                </a:solidFill>
                <a:ea typeface="楷体_GB2312" pitchFamily="49" charset="-122"/>
              </a:rPr>
              <a:t>链表的长度是隐含值，给线性表的某些操作带来不便</a:t>
            </a:r>
            <a:r>
              <a:rPr lang="en-US" altLang="zh-CN" sz="3200">
                <a:solidFill>
                  <a:schemeClr val="tx1"/>
                </a:solidFill>
                <a:ea typeface="楷体_GB2312" pitchFamily="49" charset="-122"/>
              </a:rPr>
              <a:t>;</a:t>
            </a:r>
          </a:p>
        </p:txBody>
      </p:sp>
      <p:sp>
        <p:nvSpPr>
          <p:cNvPr id="287750" name="Text Box 6"/>
          <p:cNvSpPr txBox="1">
            <a:spLocks noChangeArrowheads="1"/>
          </p:cNvSpPr>
          <p:nvPr/>
        </p:nvSpPr>
        <p:spPr bwMode="auto">
          <a:xfrm>
            <a:off x="381000" y="2408238"/>
            <a:ext cx="8640763"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10000"/>
              </a:lnSpc>
              <a:spcBef>
                <a:spcPct val="50000"/>
              </a:spcBef>
            </a:pPr>
            <a:r>
              <a:rPr lang="en-US" altLang="zh-CN" sz="3200">
                <a:solidFill>
                  <a:schemeClr val="tx1"/>
                </a:solidFill>
                <a:ea typeface="楷体_GB2312" pitchFamily="49" charset="-122"/>
              </a:rPr>
              <a:t>2. </a:t>
            </a:r>
            <a:r>
              <a:rPr lang="zh-CN" altLang="en-US" sz="3200">
                <a:solidFill>
                  <a:schemeClr val="tx1"/>
                </a:solidFill>
                <a:ea typeface="楷体_GB2312" pitchFamily="49" charset="-122"/>
              </a:rPr>
              <a:t>在链表中，数据元素在线性表中的位序不明确，取而代之的是结点的“位置”</a:t>
            </a:r>
            <a:r>
              <a:rPr lang="en-US" altLang="zh-CN" sz="3200">
                <a:solidFill>
                  <a:schemeClr val="tx1"/>
                </a:solidFill>
                <a:ea typeface="楷体_GB2312" pitchFamily="49" charset="-122"/>
              </a:rPr>
              <a:t>;</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87749">
                                            <p:txEl>
                                              <p:pRg st="0" end="0"/>
                                            </p:txEl>
                                          </p:spTgt>
                                        </p:tgtEl>
                                        <p:attrNameLst>
                                          <p:attrName>style.visibility</p:attrName>
                                        </p:attrNameLst>
                                      </p:cBhvr>
                                      <p:to>
                                        <p:strVal val="visible"/>
                                      </p:to>
                                    </p:set>
                                    <p:animEffect transition="in" filter="wipe(left)">
                                      <p:cBhvr>
                                        <p:cTn id="7" dur="75"/>
                                        <p:tgtEl>
                                          <p:spTgt spid="28774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287750">
                                            <p:txEl>
                                              <p:pRg st="0" end="0"/>
                                            </p:txEl>
                                          </p:spTgt>
                                        </p:tgtEl>
                                        <p:attrNameLst>
                                          <p:attrName>style.visibility</p:attrName>
                                        </p:attrNameLst>
                                      </p:cBhvr>
                                      <p:to>
                                        <p:strVal val="visible"/>
                                      </p:to>
                                    </p:set>
                                    <p:animEffect transition="in" filter="wipe(left)">
                                      <p:cBhvr>
                                        <p:cTn id="12" dur="75"/>
                                        <p:tgtEl>
                                          <p:spTgt spid="2877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9" grpId="0" build="p" autoUpdateAnimBg="0"/>
      <p:bldP spid="287750" grpId="0" build="p"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9026" name="Object 2"/>
          <p:cNvGraphicFramePr>
            <a:graphicFrameLocks noChangeAspect="1"/>
          </p:cNvGraphicFramePr>
          <p:nvPr/>
        </p:nvGraphicFramePr>
        <p:xfrm>
          <a:off x="781050" y="2014538"/>
          <a:ext cx="7383463" cy="788987"/>
        </p:xfrm>
        <a:graphic>
          <a:graphicData uri="http://schemas.openxmlformats.org/presentationml/2006/ole">
            <mc:AlternateContent xmlns:mc="http://schemas.openxmlformats.org/markup-compatibility/2006">
              <mc:Choice xmlns:v="urn:schemas-microsoft-com:vml" Requires="v">
                <p:oleObj spid="_x0000_s107530" name="公式" r:id="rId4" imgW="2214633" imgH="209387" progId="Equation.3">
                  <p:embed/>
                </p:oleObj>
              </mc:Choice>
              <mc:Fallback>
                <p:oleObj name="公式" r:id="rId4" imgW="2214633" imgH="209387"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050" y="2014538"/>
                        <a:ext cx="7383463" cy="788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9027" name="Text Box 3"/>
          <p:cNvSpPr txBox="1">
            <a:spLocks noChangeArrowheads="1"/>
          </p:cNvSpPr>
          <p:nvPr/>
        </p:nvSpPr>
        <p:spPr bwMode="auto">
          <a:xfrm>
            <a:off x="323850" y="2879725"/>
            <a:ext cx="75311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20000"/>
              </a:lnSpc>
            </a:pPr>
            <a:r>
              <a:rPr lang="zh-CN" altLang="en-US" sz="3200" b="1">
                <a:solidFill>
                  <a:schemeClr val="tx1"/>
                </a:solidFill>
                <a:ea typeface="楷体_GB2312" pitchFamily="49" charset="-122"/>
              </a:rPr>
              <a:t>在计算机中，可以用一个线性表来表示</a:t>
            </a:r>
            <a:r>
              <a:rPr lang="en-US" altLang="zh-CN" sz="3200">
                <a:solidFill>
                  <a:schemeClr val="tx1"/>
                </a:solidFill>
                <a:ea typeface="楷体_GB2312" pitchFamily="49" charset="-122"/>
              </a:rPr>
              <a:t>:</a:t>
            </a:r>
          </a:p>
          <a:p>
            <a:pPr algn="l" eaLnBrk="1" hangingPunct="1">
              <a:lnSpc>
                <a:spcPct val="120000"/>
              </a:lnSpc>
            </a:pPr>
            <a:r>
              <a:rPr lang="en-US" altLang="zh-CN" sz="3200">
                <a:solidFill>
                  <a:schemeClr val="tx1"/>
                </a:solidFill>
                <a:ea typeface="楷体_GB2312" pitchFamily="49" charset="-122"/>
              </a:rPr>
              <a:t>      P = (p</a:t>
            </a:r>
            <a:r>
              <a:rPr lang="en-US" altLang="zh-CN" sz="3200" baseline="-25000">
                <a:solidFill>
                  <a:schemeClr val="tx1"/>
                </a:solidFill>
                <a:ea typeface="楷体_GB2312" pitchFamily="49" charset="-122"/>
              </a:rPr>
              <a:t>0</a:t>
            </a:r>
            <a:r>
              <a:rPr lang="en-US" altLang="zh-CN" sz="3200">
                <a:solidFill>
                  <a:schemeClr val="tx1"/>
                </a:solidFill>
                <a:ea typeface="楷体_GB2312" pitchFamily="49" charset="-122"/>
              </a:rPr>
              <a:t>, p</a:t>
            </a:r>
            <a:r>
              <a:rPr lang="en-US" altLang="zh-CN" sz="3200" baseline="-25000">
                <a:solidFill>
                  <a:schemeClr val="tx1"/>
                </a:solidFill>
                <a:ea typeface="楷体_GB2312" pitchFamily="49" charset="-122"/>
              </a:rPr>
              <a:t>1</a:t>
            </a:r>
            <a:r>
              <a:rPr lang="en-US" altLang="zh-CN" sz="3200">
                <a:solidFill>
                  <a:schemeClr val="tx1"/>
                </a:solidFill>
                <a:ea typeface="楷体_GB2312" pitchFamily="49" charset="-122"/>
              </a:rPr>
              <a:t>, …</a:t>
            </a:r>
            <a:r>
              <a:rPr lang="zh-CN" altLang="en-US" sz="3200">
                <a:solidFill>
                  <a:schemeClr val="tx1"/>
                </a:solidFill>
                <a:ea typeface="楷体_GB2312" pitchFamily="49" charset="-122"/>
              </a:rPr>
              <a:t>，</a:t>
            </a:r>
            <a:r>
              <a:rPr lang="en-US" altLang="zh-CN" sz="3200">
                <a:solidFill>
                  <a:schemeClr val="tx1"/>
                </a:solidFill>
                <a:ea typeface="楷体_GB2312" pitchFamily="49" charset="-122"/>
              </a:rPr>
              <a:t>p</a:t>
            </a:r>
            <a:r>
              <a:rPr lang="en-US" altLang="zh-CN" sz="3200" baseline="-25000">
                <a:solidFill>
                  <a:schemeClr val="tx1"/>
                </a:solidFill>
                <a:ea typeface="楷体_GB2312" pitchFamily="49" charset="-122"/>
              </a:rPr>
              <a:t>n</a:t>
            </a:r>
            <a:r>
              <a:rPr lang="en-US" altLang="zh-CN" sz="3200">
                <a:solidFill>
                  <a:schemeClr val="tx1"/>
                </a:solidFill>
                <a:ea typeface="楷体_GB2312" pitchFamily="49" charset="-122"/>
              </a:rPr>
              <a:t>)</a:t>
            </a:r>
          </a:p>
          <a:p>
            <a:pPr algn="l" eaLnBrk="1" hangingPunct="1">
              <a:lnSpc>
                <a:spcPct val="120000"/>
              </a:lnSpc>
            </a:pPr>
            <a:r>
              <a:rPr lang="zh-CN" altLang="en-US" sz="3200" b="1">
                <a:solidFill>
                  <a:schemeClr val="tx1"/>
                </a:solidFill>
                <a:ea typeface="楷体_GB2312" pitchFamily="49" charset="-122"/>
              </a:rPr>
              <a:t>每一项的指数</a:t>
            </a:r>
            <a:r>
              <a:rPr lang="en-US" altLang="zh-CN" sz="3200" b="1">
                <a:solidFill>
                  <a:schemeClr val="tx1"/>
                </a:solidFill>
                <a:ea typeface="楷体_GB2312" pitchFamily="49" charset="-122"/>
              </a:rPr>
              <a:t>i</a:t>
            </a:r>
            <a:r>
              <a:rPr lang="zh-CN" altLang="en-US" sz="3200" b="1">
                <a:solidFill>
                  <a:schemeClr val="tx1"/>
                </a:solidFill>
                <a:ea typeface="楷体_GB2312" pitchFamily="49" charset="-122"/>
              </a:rPr>
              <a:t>隐含在其系数</a:t>
            </a:r>
            <a:r>
              <a:rPr lang="en-US" altLang="zh-CN" sz="3200" b="1">
                <a:solidFill>
                  <a:schemeClr val="tx1"/>
                </a:solidFill>
                <a:ea typeface="楷体_GB2312" pitchFamily="49" charset="-122"/>
              </a:rPr>
              <a:t>p</a:t>
            </a:r>
            <a:r>
              <a:rPr lang="en-US" altLang="zh-CN" sz="3200" b="1" baseline="-25000">
                <a:solidFill>
                  <a:schemeClr val="tx1"/>
                </a:solidFill>
                <a:ea typeface="楷体_GB2312" pitchFamily="49" charset="-122"/>
              </a:rPr>
              <a:t>i</a:t>
            </a:r>
            <a:r>
              <a:rPr lang="zh-CN" altLang="en-US" sz="3200" b="1">
                <a:solidFill>
                  <a:schemeClr val="tx1"/>
                </a:solidFill>
                <a:ea typeface="楷体_GB2312" pitchFamily="49" charset="-122"/>
              </a:rPr>
              <a:t>的序号里</a:t>
            </a:r>
            <a:r>
              <a:rPr lang="zh-CN" altLang="en-US" sz="3200">
                <a:solidFill>
                  <a:schemeClr val="tx1"/>
                </a:solidFill>
                <a:ea typeface="楷体_GB2312" pitchFamily="49" charset="-122"/>
              </a:rPr>
              <a:t>。</a:t>
            </a:r>
            <a:endParaRPr lang="zh-CN" altLang="en-US" sz="3200" baseline="-25000">
              <a:solidFill>
                <a:schemeClr val="tx1"/>
              </a:solidFill>
              <a:ea typeface="楷体_GB2312" pitchFamily="49" charset="-122"/>
            </a:endParaRPr>
          </a:p>
        </p:txBody>
      </p:sp>
      <p:sp>
        <p:nvSpPr>
          <p:cNvPr id="107524" name="Text Box 4"/>
          <p:cNvSpPr txBox="1">
            <a:spLocks noChangeArrowheads="1"/>
          </p:cNvSpPr>
          <p:nvPr/>
        </p:nvSpPr>
        <p:spPr bwMode="auto">
          <a:xfrm>
            <a:off x="431800" y="1366838"/>
            <a:ext cx="2224088"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20000"/>
              </a:lnSpc>
            </a:pPr>
            <a:r>
              <a:rPr lang="zh-CN" altLang="en-US" sz="3200" b="1">
                <a:solidFill>
                  <a:schemeClr val="tx1"/>
                </a:solidFill>
                <a:ea typeface="楷体_GB2312" pitchFamily="49" charset="-122"/>
              </a:rPr>
              <a:t>一元多项式</a:t>
            </a:r>
          </a:p>
        </p:txBody>
      </p:sp>
      <p:sp>
        <p:nvSpPr>
          <p:cNvPr id="129029" name="Text Box 5"/>
          <p:cNvSpPr txBox="1">
            <a:spLocks noChangeArrowheads="1"/>
          </p:cNvSpPr>
          <p:nvPr/>
        </p:nvSpPr>
        <p:spPr bwMode="auto">
          <a:xfrm>
            <a:off x="457200" y="4683125"/>
            <a:ext cx="32512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20000"/>
              </a:lnSpc>
              <a:spcBef>
                <a:spcPct val="50000"/>
              </a:spcBef>
            </a:pPr>
            <a:r>
              <a:rPr lang="zh-CN" altLang="en-US" sz="3200" b="1">
                <a:solidFill>
                  <a:schemeClr val="tx1"/>
                </a:solidFill>
                <a:ea typeface="楷体_GB2312" pitchFamily="49" charset="-122"/>
              </a:rPr>
              <a:t>但是对于形如</a:t>
            </a:r>
            <a:endParaRPr lang="zh-CN" altLang="en-US" sz="3200" baseline="30000">
              <a:solidFill>
                <a:schemeClr val="tx1"/>
              </a:solidFill>
              <a:ea typeface="楷体_GB2312" pitchFamily="49" charset="-122"/>
            </a:endParaRPr>
          </a:p>
        </p:txBody>
      </p:sp>
      <p:sp>
        <p:nvSpPr>
          <p:cNvPr id="129030" name="Rectangle 6"/>
          <p:cNvSpPr>
            <a:spLocks noChangeArrowheads="1"/>
          </p:cNvSpPr>
          <p:nvPr/>
        </p:nvSpPr>
        <p:spPr bwMode="auto">
          <a:xfrm>
            <a:off x="1501775" y="5513388"/>
            <a:ext cx="45085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chemeClr val="tx1"/>
                </a:solidFill>
                <a:ea typeface="楷体_GB2312" pitchFamily="49" charset="-122"/>
              </a:rPr>
              <a:t>S(</a:t>
            </a:r>
            <a:r>
              <a:rPr lang="en-US" altLang="zh-CN" sz="3200" b="1" i="1">
                <a:solidFill>
                  <a:schemeClr val="tx1"/>
                </a:solidFill>
                <a:ea typeface="楷体_GB2312" pitchFamily="49" charset="-122"/>
              </a:rPr>
              <a:t>x</a:t>
            </a:r>
            <a:r>
              <a:rPr lang="en-US" altLang="zh-CN" sz="3200" b="1">
                <a:solidFill>
                  <a:schemeClr val="tx1"/>
                </a:solidFill>
                <a:ea typeface="楷体_GB2312" pitchFamily="49" charset="-122"/>
              </a:rPr>
              <a:t>) = 1 + 3</a:t>
            </a:r>
            <a:r>
              <a:rPr lang="en-US" altLang="zh-CN" sz="3200" b="1" i="1">
                <a:solidFill>
                  <a:schemeClr val="tx1"/>
                </a:solidFill>
                <a:ea typeface="楷体_GB2312" pitchFamily="49" charset="-122"/>
              </a:rPr>
              <a:t>x</a:t>
            </a:r>
            <a:r>
              <a:rPr lang="en-US" altLang="zh-CN" sz="3200" b="1" baseline="30000">
                <a:solidFill>
                  <a:schemeClr val="tx1"/>
                </a:solidFill>
                <a:ea typeface="楷体_GB2312" pitchFamily="49" charset="-122"/>
              </a:rPr>
              <a:t>10000</a:t>
            </a:r>
            <a:r>
              <a:rPr lang="en-US" altLang="zh-CN" sz="3200" b="1">
                <a:solidFill>
                  <a:schemeClr val="tx1"/>
                </a:solidFill>
                <a:ea typeface="楷体_GB2312" pitchFamily="49" charset="-122"/>
              </a:rPr>
              <a:t> – 2</a:t>
            </a:r>
            <a:r>
              <a:rPr lang="en-US" altLang="zh-CN" sz="3200" b="1" i="1">
                <a:solidFill>
                  <a:schemeClr val="tx1"/>
                </a:solidFill>
                <a:ea typeface="楷体_GB2312" pitchFamily="49" charset="-122"/>
              </a:rPr>
              <a:t>x</a:t>
            </a:r>
            <a:r>
              <a:rPr lang="en-US" altLang="zh-CN" sz="3200" b="1" baseline="30000">
                <a:solidFill>
                  <a:schemeClr val="tx1"/>
                </a:solidFill>
                <a:ea typeface="楷体_GB2312" pitchFamily="49" charset="-122"/>
              </a:rPr>
              <a:t>20000</a:t>
            </a:r>
          </a:p>
        </p:txBody>
      </p:sp>
      <p:sp>
        <p:nvSpPr>
          <p:cNvPr id="129031" name="Rectangle 7"/>
          <p:cNvSpPr>
            <a:spLocks noChangeArrowheads="1"/>
          </p:cNvSpPr>
          <p:nvPr/>
        </p:nvSpPr>
        <p:spPr bwMode="auto">
          <a:xfrm>
            <a:off x="533400" y="6065838"/>
            <a:ext cx="7999413"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50000"/>
              </a:spcBef>
            </a:pPr>
            <a:r>
              <a:rPr lang="zh-CN" altLang="en-US" sz="3200" b="1">
                <a:solidFill>
                  <a:schemeClr val="tx1"/>
                </a:solidFill>
                <a:ea typeface="楷体_GB2312" pitchFamily="49" charset="-122"/>
              </a:rPr>
              <a:t>的多项式，上述表示方法是否合适？</a:t>
            </a:r>
          </a:p>
        </p:txBody>
      </p:sp>
      <p:sp>
        <p:nvSpPr>
          <p:cNvPr id="107528" name="Rectangle 8">
            <a:hlinkClick r:id="rId6" action="ppaction://hlinksldjump"/>
          </p:cNvPr>
          <p:cNvSpPr>
            <a:spLocks noChangeArrowheads="1"/>
          </p:cNvSpPr>
          <p:nvPr/>
        </p:nvSpPr>
        <p:spPr bwMode="auto">
          <a:xfrm>
            <a:off x="61913" y="762000"/>
            <a:ext cx="5949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3200">
                <a:solidFill>
                  <a:schemeClr val="tx1"/>
                </a:solidFill>
                <a:latin typeface="楷体_GB2312" pitchFamily="49" charset="-122"/>
                <a:ea typeface="楷体_GB2312" pitchFamily="49" charset="-122"/>
              </a:rPr>
              <a:t>2.4.1  </a:t>
            </a:r>
            <a:r>
              <a:rPr lang="zh-CN" altLang="en-US" sz="3200">
                <a:solidFill>
                  <a:schemeClr val="tx1"/>
                </a:solidFill>
                <a:latin typeface="楷体_GB2312" pitchFamily="49" charset="-122"/>
                <a:ea typeface="楷体_GB2312" pitchFamily="49" charset="-122"/>
              </a:rPr>
              <a:t>一元稀疏多项式的表示</a:t>
            </a:r>
          </a:p>
        </p:txBody>
      </p:sp>
      <p:sp>
        <p:nvSpPr>
          <p:cNvPr id="107529" name="Rectangle 9"/>
          <p:cNvSpPr>
            <a:spLocks noChangeArrowheads="1"/>
          </p:cNvSpPr>
          <p:nvPr/>
        </p:nvSpPr>
        <p:spPr bwMode="auto">
          <a:xfrm>
            <a:off x="1444625" y="52388"/>
            <a:ext cx="61515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1"/>
                </a:solidFill>
                <a:latin typeface="隶书" pitchFamily="49" charset="-122"/>
                <a:ea typeface="隶书" pitchFamily="49" charset="-122"/>
              </a:rPr>
              <a:t>2.4 </a:t>
            </a:r>
            <a:r>
              <a:rPr lang="zh-CN" altLang="en-US" b="1">
                <a:solidFill>
                  <a:schemeClr val="tx1"/>
                </a:solidFill>
                <a:latin typeface="隶书" pitchFamily="49" charset="-122"/>
                <a:ea typeface="隶书" pitchFamily="49" charset="-122"/>
              </a:rPr>
              <a:t>一元多项式的表示及相加</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29026"/>
                                        </p:tgtEl>
                                        <p:attrNameLst>
                                          <p:attrName>style.visibility</p:attrName>
                                        </p:attrNameLst>
                                      </p:cBhvr>
                                      <p:to>
                                        <p:strVal val="visible"/>
                                      </p:to>
                                    </p:set>
                                    <p:animEffect transition="in" filter="wipe(left)">
                                      <p:cBhvr>
                                        <p:cTn id="7" dur="500"/>
                                        <p:tgtEl>
                                          <p:spTgt spid="129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9027"/>
                                        </p:tgtEl>
                                        <p:attrNameLst>
                                          <p:attrName>style.visibility</p:attrName>
                                        </p:attrNameLst>
                                      </p:cBhvr>
                                      <p:to>
                                        <p:strVal val="visible"/>
                                      </p:to>
                                    </p:set>
                                    <p:animEffect transition="in" filter="wipe(left)">
                                      <p:cBhvr>
                                        <p:cTn id="12" dur="500"/>
                                        <p:tgtEl>
                                          <p:spTgt spid="1290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9029"/>
                                        </p:tgtEl>
                                        <p:attrNameLst>
                                          <p:attrName>style.visibility</p:attrName>
                                        </p:attrNameLst>
                                      </p:cBhvr>
                                      <p:to>
                                        <p:strVal val="visible"/>
                                      </p:to>
                                    </p:set>
                                    <p:animEffect transition="in" filter="wipe(left)">
                                      <p:cBhvr>
                                        <p:cTn id="17" dur="500"/>
                                        <p:tgtEl>
                                          <p:spTgt spid="129029"/>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29030"/>
                                        </p:tgtEl>
                                        <p:attrNameLst>
                                          <p:attrName>style.visibility</p:attrName>
                                        </p:attrNameLst>
                                      </p:cBhvr>
                                      <p:to>
                                        <p:strVal val="visible"/>
                                      </p:to>
                                    </p:set>
                                    <p:animEffect transition="in" filter="wipe(left)">
                                      <p:cBhvr>
                                        <p:cTn id="21" dur="500"/>
                                        <p:tgtEl>
                                          <p:spTgt spid="12903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29031"/>
                                        </p:tgtEl>
                                        <p:attrNameLst>
                                          <p:attrName>style.visibility</p:attrName>
                                        </p:attrNameLst>
                                      </p:cBhvr>
                                      <p:to>
                                        <p:strVal val="visible"/>
                                      </p:to>
                                    </p:set>
                                    <p:animEffect transition="in" filter="wipe(left)">
                                      <p:cBhvr>
                                        <p:cTn id="26" dur="500"/>
                                        <p:tgtEl>
                                          <p:spTgt spid="129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autoUpdateAnimBg="0"/>
      <p:bldP spid="129029" grpId="0" autoUpdateAnimBg="0"/>
      <p:bldP spid="129030" grpId="0" autoUpdateAnimBg="0"/>
      <p:bldP spid="129031"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369888" y="398463"/>
            <a:ext cx="8234362"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40000"/>
              </a:lnSpc>
            </a:pPr>
            <a:r>
              <a:rPr lang="en-US" altLang="zh-CN" sz="3200">
                <a:solidFill>
                  <a:schemeClr val="tx1"/>
                </a:solidFill>
                <a:ea typeface="楷体_GB2312" pitchFamily="49" charset="-122"/>
              </a:rPr>
              <a:t> </a:t>
            </a:r>
            <a:r>
              <a:rPr lang="zh-CN" altLang="en-US" sz="3200">
                <a:solidFill>
                  <a:schemeClr val="tx1"/>
                </a:solidFill>
                <a:ea typeface="楷体_GB2312" pitchFamily="49" charset="-122"/>
              </a:rPr>
              <a:t>一般情况下的</a:t>
            </a:r>
            <a:r>
              <a:rPr lang="zh-CN" altLang="en-US" sz="3200" b="1">
                <a:solidFill>
                  <a:schemeClr val="accent2"/>
                </a:solidFill>
                <a:ea typeface="楷体_GB2312" pitchFamily="49" charset="-122"/>
              </a:rPr>
              <a:t>一元稀疏多项式</a:t>
            </a:r>
            <a:r>
              <a:rPr lang="zh-CN" altLang="en-US" sz="3200">
                <a:solidFill>
                  <a:schemeClr val="tx1"/>
                </a:solidFill>
                <a:ea typeface="楷体_GB2312" pitchFamily="49" charset="-122"/>
              </a:rPr>
              <a:t>可写成</a:t>
            </a:r>
          </a:p>
        </p:txBody>
      </p:sp>
      <p:sp>
        <p:nvSpPr>
          <p:cNvPr id="130051" name="Text Box 3"/>
          <p:cNvSpPr txBox="1">
            <a:spLocks noChangeArrowheads="1"/>
          </p:cNvSpPr>
          <p:nvPr/>
        </p:nvSpPr>
        <p:spPr bwMode="auto">
          <a:xfrm>
            <a:off x="466725" y="4365625"/>
            <a:ext cx="61785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25000"/>
              </a:lnSpc>
            </a:pPr>
            <a:r>
              <a:rPr lang="zh-CN" altLang="en-US" sz="3200">
                <a:solidFill>
                  <a:schemeClr val="tx1"/>
                </a:solidFill>
                <a:ea typeface="楷体_GB2312" pitchFamily="49" charset="-122"/>
              </a:rPr>
              <a:t>可以用下列线性表表示：</a:t>
            </a:r>
          </a:p>
          <a:p>
            <a:pPr algn="l" eaLnBrk="1" hangingPunct="1">
              <a:lnSpc>
                <a:spcPct val="125000"/>
              </a:lnSpc>
            </a:pPr>
            <a:r>
              <a:rPr lang="zh-CN" altLang="en-US" sz="3200" b="1">
                <a:solidFill>
                  <a:schemeClr val="tx1"/>
                </a:solidFill>
                <a:ea typeface="楷体_GB2312" pitchFamily="49" charset="-122"/>
              </a:rPr>
              <a:t>（（</a:t>
            </a:r>
            <a:r>
              <a:rPr lang="en-US" altLang="zh-CN" sz="3200" b="1">
                <a:solidFill>
                  <a:schemeClr val="tx1"/>
                </a:solidFill>
                <a:ea typeface="楷体_GB2312" pitchFamily="49" charset="-122"/>
              </a:rPr>
              <a:t>p</a:t>
            </a:r>
            <a:r>
              <a:rPr lang="en-US" altLang="zh-CN" sz="3200" b="1" baseline="-25000">
                <a:solidFill>
                  <a:schemeClr val="tx1"/>
                </a:solidFill>
                <a:ea typeface="楷体_GB2312" pitchFamily="49" charset="-122"/>
              </a:rPr>
              <a:t>1</a:t>
            </a:r>
            <a:r>
              <a:rPr lang="en-US" altLang="zh-CN" sz="3200" b="1">
                <a:solidFill>
                  <a:schemeClr val="tx1"/>
                </a:solidFill>
                <a:ea typeface="楷体_GB2312" pitchFamily="49" charset="-122"/>
              </a:rPr>
              <a:t>, e</a:t>
            </a:r>
            <a:r>
              <a:rPr lang="en-US" altLang="zh-CN" sz="3200" b="1" baseline="-25000">
                <a:solidFill>
                  <a:schemeClr val="tx1"/>
                </a:solidFill>
                <a:ea typeface="楷体_GB2312" pitchFamily="49" charset="-122"/>
              </a:rPr>
              <a:t>1</a:t>
            </a:r>
            <a:r>
              <a:rPr lang="zh-CN" altLang="en-US" sz="3200" b="1">
                <a:solidFill>
                  <a:schemeClr val="tx1"/>
                </a:solidFill>
                <a:ea typeface="楷体_GB2312" pitchFamily="49" charset="-122"/>
              </a:rPr>
              <a:t>）</a:t>
            </a:r>
            <a:r>
              <a:rPr lang="en-US" altLang="zh-CN" sz="3200" b="1">
                <a:solidFill>
                  <a:schemeClr val="tx1"/>
                </a:solidFill>
                <a:ea typeface="楷体_GB2312" pitchFamily="49" charset="-122"/>
              </a:rPr>
              <a:t>, (p</a:t>
            </a:r>
            <a:r>
              <a:rPr lang="en-US" altLang="zh-CN" sz="3200" b="1" baseline="-25000">
                <a:solidFill>
                  <a:schemeClr val="tx1"/>
                </a:solidFill>
                <a:ea typeface="楷体_GB2312" pitchFamily="49" charset="-122"/>
              </a:rPr>
              <a:t>2</a:t>
            </a:r>
            <a:r>
              <a:rPr lang="en-US" altLang="zh-CN" sz="3200" b="1">
                <a:solidFill>
                  <a:schemeClr val="tx1"/>
                </a:solidFill>
                <a:ea typeface="楷体_GB2312" pitchFamily="49" charset="-122"/>
              </a:rPr>
              <a:t>, e</a:t>
            </a:r>
            <a:r>
              <a:rPr lang="en-US" altLang="zh-CN" sz="3200" b="1" baseline="-25000">
                <a:solidFill>
                  <a:schemeClr val="tx1"/>
                </a:solidFill>
                <a:ea typeface="楷体_GB2312" pitchFamily="49" charset="-122"/>
              </a:rPr>
              <a:t>2</a:t>
            </a:r>
            <a:r>
              <a:rPr lang="en-US" altLang="zh-CN" sz="3200" b="1">
                <a:solidFill>
                  <a:schemeClr val="tx1"/>
                </a:solidFill>
                <a:ea typeface="楷体_GB2312" pitchFamily="49" charset="-122"/>
              </a:rPr>
              <a:t>), …, (p</a:t>
            </a:r>
            <a:r>
              <a:rPr lang="en-US" altLang="zh-CN" sz="3200" b="1" baseline="-25000">
                <a:solidFill>
                  <a:schemeClr val="tx1"/>
                </a:solidFill>
                <a:ea typeface="楷体_GB2312" pitchFamily="49" charset="-122"/>
              </a:rPr>
              <a:t>m</a:t>
            </a:r>
            <a:r>
              <a:rPr lang="en-US" altLang="zh-CN" sz="3200" b="1">
                <a:solidFill>
                  <a:schemeClr val="tx1"/>
                </a:solidFill>
                <a:ea typeface="楷体_GB2312" pitchFamily="49" charset="-122"/>
              </a:rPr>
              <a:t>,e</a:t>
            </a:r>
            <a:r>
              <a:rPr lang="en-US" altLang="zh-CN" sz="3200" b="1" baseline="-25000">
                <a:solidFill>
                  <a:schemeClr val="tx1"/>
                </a:solidFill>
                <a:ea typeface="楷体_GB2312" pitchFamily="49" charset="-122"/>
              </a:rPr>
              <a:t>m</a:t>
            </a:r>
            <a:r>
              <a:rPr lang="en-US" altLang="zh-CN" sz="3200" b="1">
                <a:solidFill>
                  <a:schemeClr val="tx1"/>
                </a:solidFill>
                <a:ea typeface="楷体_GB2312" pitchFamily="49" charset="-122"/>
              </a:rPr>
              <a:t>) </a:t>
            </a:r>
            <a:r>
              <a:rPr lang="zh-CN" altLang="en-US" sz="3200" b="1">
                <a:solidFill>
                  <a:schemeClr val="tx1"/>
                </a:solidFill>
                <a:ea typeface="楷体_GB2312" pitchFamily="49" charset="-122"/>
              </a:rPr>
              <a:t>）</a:t>
            </a:r>
          </a:p>
        </p:txBody>
      </p:sp>
      <p:sp>
        <p:nvSpPr>
          <p:cNvPr id="108548" name="Rectangle 5"/>
          <p:cNvSpPr>
            <a:spLocks noChangeArrowheads="1"/>
          </p:cNvSpPr>
          <p:nvPr/>
        </p:nvSpPr>
        <p:spPr bwMode="auto">
          <a:xfrm>
            <a:off x="468313" y="2349500"/>
            <a:ext cx="8208962"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40000"/>
              </a:lnSpc>
            </a:pPr>
            <a:r>
              <a:rPr lang="zh-CN" altLang="en-US" sz="3200" b="1">
                <a:solidFill>
                  <a:schemeClr val="tx1"/>
                </a:solidFill>
                <a:ea typeface="楷体_GB2312" pitchFamily="49" charset="-122"/>
              </a:rPr>
              <a:t>其中：</a:t>
            </a:r>
            <a:r>
              <a:rPr lang="en-US" altLang="zh-CN" sz="3200" b="1">
                <a:solidFill>
                  <a:schemeClr val="tx1"/>
                </a:solidFill>
                <a:ea typeface="楷体_GB2312" pitchFamily="49" charset="-122"/>
              </a:rPr>
              <a:t>p</a:t>
            </a:r>
            <a:r>
              <a:rPr lang="en-US" altLang="zh-CN" sz="3200" b="1" baseline="-25000">
                <a:solidFill>
                  <a:schemeClr val="tx1"/>
                </a:solidFill>
                <a:ea typeface="楷体_GB2312" pitchFamily="49" charset="-122"/>
              </a:rPr>
              <a:t>i</a:t>
            </a:r>
            <a:r>
              <a:rPr lang="en-US" altLang="zh-CN" sz="3200">
                <a:solidFill>
                  <a:schemeClr val="tx1"/>
                </a:solidFill>
                <a:ea typeface="楷体_GB2312" pitchFamily="49" charset="-122"/>
              </a:rPr>
              <a:t> </a:t>
            </a:r>
            <a:r>
              <a:rPr lang="zh-CN" altLang="en-US" sz="3200">
                <a:solidFill>
                  <a:schemeClr val="tx1"/>
                </a:solidFill>
                <a:ea typeface="楷体_GB2312" pitchFamily="49" charset="-122"/>
              </a:rPr>
              <a:t>是指数为</a:t>
            </a:r>
            <a:r>
              <a:rPr lang="en-US" altLang="zh-CN" sz="3200" b="1">
                <a:solidFill>
                  <a:schemeClr val="tx1"/>
                </a:solidFill>
                <a:ea typeface="楷体_GB2312" pitchFamily="49" charset="-122"/>
              </a:rPr>
              <a:t>e</a:t>
            </a:r>
            <a:r>
              <a:rPr lang="en-US" altLang="zh-CN" sz="3200" b="1" baseline="-25000">
                <a:solidFill>
                  <a:schemeClr val="tx1"/>
                </a:solidFill>
                <a:ea typeface="楷体_GB2312" pitchFamily="49" charset="-122"/>
              </a:rPr>
              <a:t>i</a:t>
            </a:r>
            <a:r>
              <a:rPr lang="en-US" altLang="zh-CN" sz="3200" b="1">
                <a:solidFill>
                  <a:schemeClr val="tx1"/>
                </a:solidFill>
                <a:ea typeface="楷体_GB2312" pitchFamily="49" charset="-122"/>
              </a:rPr>
              <a:t> </a:t>
            </a:r>
            <a:r>
              <a:rPr lang="zh-CN" altLang="en-US" sz="3200">
                <a:solidFill>
                  <a:schemeClr val="tx1"/>
                </a:solidFill>
                <a:ea typeface="楷体_GB2312" pitchFamily="49" charset="-122"/>
              </a:rPr>
              <a:t>的项的非零系数，且</a:t>
            </a:r>
          </a:p>
          <a:p>
            <a:pPr algn="l">
              <a:lnSpc>
                <a:spcPct val="140000"/>
              </a:lnSpc>
            </a:pPr>
            <a:r>
              <a:rPr lang="zh-CN" altLang="en-US" sz="3200">
                <a:solidFill>
                  <a:schemeClr val="tx1"/>
                </a:solidFill>
                <a:ea typeface="楷体_GB2312" pitchFamily="49" charset="-122"/>
              </a:rPr>
              <a:t>            </a:t>
            </a:r>
            <a:r>
              <a:rPr lang="en-US" altLang="zh-CN" sz="3200" b="1">
                <a:solidFill>
                  <a:schemeClr val="tx1"/>
                </a:solidFill>
                <a:ea typeface="楷体_GB2312" pitchFamily="49" charset="-122"/>
              </a:rPr>
              <a:t>0≤ e</a:t>
            </a:r>
            <a:r>
              <a:rPr lang="en-US" altLang="zh-CN" sz="3200" b="1" baseline="-25000">
                <a:solidFill>
                  <a:schemeClr val="tx1"/>
                </a:solidFill>
                <a:ea typeface="楷体_GB2312" pitchFamily="49" charset="-122"/>
              </a:rPr>
              <a:t>1</a:t>
            </a:r>
            <a:r>
              <a:rPr lang="en-US" altLang="zh-CN" sz="3200" b="1">
                <a:solidFill>
                  <a:schemeClr val="tx1"/>
                </a:solidFill>
                <a:ea typeface="楷体_GB2312" pitchFamily="49" charset="-122"/>
              </a:rPr>
              <a:t> &lt; e</a:t>
            </a:r>
            <a:r>
              <a:rPr lang="en-US" altLang="zh-CN" sz="3200" b="1" baseline="-25000">
                <a:solidFill>
                  <a:schemeClr val="tx1"/>
                </a:solidFill>
                <a:ea typeface="楷体_GB2312" pitchFamily="49" charset="-122"/>
              </a:rPr>
              <a:t>2</a:t>
            </a:r>
            <a:r>
              <a:rPr lang="en-US" altLang="zh-CN" sz="3200" b="1">
                <a:solidFill>
                  <a:schemeClr val="tx1"/>
                </a:solidFill>
                <a:ea typeface="楷体_GB2312" pitchFamily="49" charset="-122"/>
              </a:rPr>
              <a:t> &lt; … &lt; e</a:t>
            </a:r>
            <a:r>
              <a:rPr lang="en-US" altLang="zh-CN" sz="3200" b="1" baseline="-25000">
                <a:solidFill>
                  <a:schemeClr val="tx1"/>
                </a:solidFill>
                <a:ea typeface="楷体_GB2312" pitchFamily="49" charset="-122"/>
              </a:rPr>
              <a:t>m</a:t>
            </a:r>
            <a:r>
              <a:rPr lang="en-US" altLang="zh-CN" sz="3200" b="1">
                <a:solidFill>
                  <a:schemeClr val="tx1"/>
                </a:solidFill>
                <a:ea typeface="楷体_GB2312" pitchFamily="49" charset="-122"/>
              </a:rPr>
              <a:t> = n</a:t>
            </a:r>
          </a:p>
        </p:txBody>
      </p:sp>
      <p:graphicFrame>
        <p:nvGraphicFramePr>
          <p:cNvPr id="108549" name="Object 6"/>
          <p:cNvGraphicFramePr>
            <a:graphicFrameLocks noChangeAspect="1"/>
          </p:cNvGraphicFramePr>
          <p:nvPr/>
        </p:nvGraphicFramePr>
        <p:xfrm>
          <a:off x="755650" y="1123950"/>
          <a:ext cx="6716713" cy="788988"/>
        </p:xfrm>
        <a:graphic>
          <a:graphicData uri="http://schemas.openxmlformats.org/presentationml/2006/ole">
            <mc:AlternateContent xmlns:mc="http://schemas.openxmlformats.org/markup-compatibility/2006">
              <mc:Choice xmlns:v="urn:schemas-microsoft-com:vml" Requires="v">
                <p:oleObj spid="_x0000_s108550" name="公式" r:id="rId4" imgW="2009658" imgH="209387" progId="Equation.3">
                  <p:embed/>
                </p:oleObj>
              </mc:Choice>
              <mc:Fallback>
                <p:oleObj name="公式" r:id="rId4" imgW="2009658" imgH="209387"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1123950"/>
                        <a:ext cx="6716713"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0051"/>
                                        </p:tgtEl>
                                        <p:attrNameLst>
                                          <p:attrName>style.visibility</p:attrName>
                                        </p:attrNameLst>
                                      </p:cBhvr>
                                      <p:to>
                                        <p:strVal val="visible"/>
                                      </p:to>
                                    </p:set>
                                    <p:animEffect transition="in" filter="strips(downRight)">
                                      <p:cBhvr>
                                        <p:cTn id="7" dur="500"/>
                                        <p:tgtEl>
                                          <p:spTgt spid="130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2"/>
          <p:cNvSpPr txBox="1">
            <a:spLocks noChangeArrowheads="1"/>
          </p:cNvSpPr>
          <p:nvPr/>
        </p:nvSpPr>
        <p:spPr bwMode="auto">
          <a:xfrm>
            <a:off x="285750" y="1127125"/>
            <a:ext cx="8534400"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20000"/>
              </a:lnSpc>
            </a:pPr>
            <a:r>
              <a:rPr lang="en-US" altLang="zh-CN" sz="3200" b="1">
                <a:solidFill>
                  <a:schemeClr val="tx1"/>
                </a:solidFill>
                <a:ea typeface="楷体_GB2312" pitchFamily="49" charset="-122"/>
              </a:rPr>
              <a:t>ADT Polynomial {</a:t>
            </a:r>
            <a:endParaRPr lang="en-US" altLang="zh-CN" sz="3200">
              <a:solidFill>
                <a:schemeClr val="tx1"/>
              </a:solidFill>
              <a:ea typeface="楷体_GB2312" pitchFamily="49" charset="-122"/>
            </a:endParaRPr>
          </a:p>
          <a:p>
            <a:pPr algn="l" eaLnBrk="1" hangingPunct="1">
              <a:lnSpc>
                <a:spcPct val="120000"/>
              </a:lnSpc>
            </a:pPr>
            <a:r>
              <a:rPr lang="en-US" altLang="zh-CN" sz="3200" b="1">
                <a:solidFill>
                  <a:schemeClr val="accent2"/>
                </a:solidFill>
                <a:ea typeface="楷体_GB2312" pitchFamily="49" charset="-122"/>
              </a:rPr>
              <a:t>  </a:t>
            </a:r>
            <a:r>
              <a:rPr lang="zh-CN" altLang="en-US" sz="3200" b="1">
                <a:solidFill>
                  <a:schemeClr val="accent2"/>
                </a:solidFill>
                <a:ea typeface="楷体_GB2312" pitchFamily="49" charset="-122"/>
              </a:rPr>
              <a:t>数据对象</a:t>
            </a:r>
            <a:r>
              <a:rPr lang="zh-CN" altLang="en-US" sz="3200">
                <a:solidFill>
                  <a:schemeClr val="accent2"/>
                </a:solidFill>
                <a:ea typeface="楷体_GB2312" pitchFamily="49" charset="-122"/>
              </a:rPr>
              <a:t>：</a:t>
            </a:r>
          </a:p>
          <a:p>
            <a:pPr algn="l" eaLnBrk="1" hangingPunct="1">
              <a:lnSpc>
                <a:spcPct val="120000"/>
              </a:lnSpc>
            </a:pPr>
            <a:endParaRPr lang="zh-CN" altLang="en-US" sz="3200">
              <a:solidFill>
                <a:schemeClr val="accent2"/>
              </a:solidFill>
              <a:ea typeface="楷体_GB2312" pitchFamily="49" charset="-122"/>
            </a:endParaRPr>
          </a:p>
          <a:p>
            <a:pPr algn="l" eaLnBrk="1" hangingPunct="1">
              <a:lnSpc>
                <a:spcPct val="120000"/>
              </a:lnSpc>
            </a:pPr>
            <a:endParaRPr lang="zh-CN" altLang="en-US" sz="3200">
              <a:solidFill>
                <a:schemeClr val="accent2"/>
              </a:solidFill>
              <a:ea typeface="楷体_GB2312" pitchFamily="49" charset="-122"/>
            </a:endParaRPr>
          </a:p>
          <a:p>
            <a:pPr algn="l" eaLnBrk="1" hangingPunct="1">
              <a:lnSpc>
                <a:spcPct val="120000"/>
              </a:lnSpc>
            </a:pPr>
            <a:endParaRPr lang="zh-CN" altLang="en-US" sz="3200">
              <a:solidFill>
                <a:schemeClr val="accent2"/>
              </a:solidFill>
              <a:ea typeface="楷体_GB2312" pitchFamily="49" charset="-122"/>
            </a:endParaRPr>
          </a:p>
          <a:p>
            <a:pPr algn="l" eaLnBrk="1" hangingPunct="1">
              <a:lnSpc>
                <a:spcPct val="120000"/>
              </a:lnSpc>
            </a:pPr>
            <a:endParaRPr lang="en-US" altLang="zh-CN" sz="3200">
              <a:solidFill>
                <a:schemeClr val="accent2"/>
              </a:solidFill>
              <a:ea typeface="楷体_GB2312" pitchFamily="49" charset="-122"/>
            </a:endParaRPr>
          </a:p>
        </p:txBody>
      </p:sp>
      <p:sp>
        <p:nvSpPr>
          <p:cNvPr id="109571" name="Text Box 3"/>
          <p:cNvSpPr txBox="1">
            <a:spLocks noChangeArrowheads="1"/>
          </p:cNvSpPr>
          <p:nvPr/>
        </p:nvSpPr>
        <p:spPr bwMode="auto">
          <a:xfrm>
            <a:off x="288925" y="328613"/>
            <a:ext cx="7092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zh-CN" altLang="en-US" sz="3200">
                <a:solidFill>
                  <a:schemeClr val="tx1"/>
                </a:solidFill>
                <a:ea typeface="楷体_GB2312" pitchFamily="49" charset="-122"/>
              </a:rPr>
              <a:t>抽象数据类型一元多项式的定义如下：</a:t>
            </a:r>
          </a:p>
        </p:txBody>
      </p:sp>
      <p:sp>
        <p:nvSpPr>
          <p:cNvPr id="131076" name="Rectangle 4"/>
          <p:cNvSpPr>
            <a:spLocks noChangeArrowheads="1"/>
          </p:cNvSpPr>
          <p:nvPr/>
        </p:nvSpPr>
        <p:spPr bwMode="auto">
          <a:xfrm>
            <a:off x="1476375" y="2160588"/>
            <a:ext cx="6911975"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pPr>
            <a:r>
              <a:rPr lang="en-US" altLang="zh-CN" sz="3200" b="1">
                <a:solidFill>
                  <a:schemeClr val="tx1"/>
                </a:solidFill>
                <a:ea typeface="楷体_GB2312" pitchFamily="49" charset="-122"/>
              </a:rPr>
              <a:t>D</a:t>
            </a:r>
            <a:r>
              <a:rPr lang="zh-CN" altLang="en-US" sz="3200">
                <a:solidFill>
                  <a:schemeClr val="tx1"/>
                </a:solidFill>
                <a:ea typeface="楷体_GB2312" pitchFamily="49" charset="-122"/>
              </a:rPr>
              <a:t>＝</a:t>
            </a:r>
            <a:r>
              <a:rPr lang="en-US" altLang="zh-CN" sz="3200" b="1">
                <a:solidFill>
                  <a:schemeClr val="tx1"/>
                </a:solidFill>
                <a:ea typeface="楷体_GB2312" pitchFamily="49" charset="-122"/>
              </a:rPr>
              <a:t>{ </a:t>
            </a:r>
            <a:r>
              <a:rPr lang="en-US" altLang="zh-CN" sz="3200">
                <a:solidFill>
                  <a:schemeClr val="tx1"/>
                </a:solidFill>
                <a:ea typeface="楷体_GB2312" pitchFamily="49" charset="-122"/>
              </a:rPr>
              <a:t>a</a:t>
            </a:r>
            <a:r>
              <a:rPr lang="en-US" altLang="zh-CN" sz="3200" baseline="-25000">
                <a:solidFill>
                  <a:schemeClr val="tx1"/>
                </a:solidFill>
                <a:ea typeface="楷体_GB2312" pitchFamily="49" charset="-122"/>
              </a:rPr>
              <a:t>i</a:t>
            </a:r>
            <a:r>
              <a:rPr lang="en-US" altLang="zh-CN" sz="3200">
                <a:solidFill>
                  <a:schemeClr val="tx1"/>
                </a:solidFill>
                <a:ea typeface="楷体_GB2312" pitchFamily="49" charset="-122"/>
              </a:rPr>
              <a:t> | a</a:t>
            </a:r>
            <a:r>
              <a:rPr lang="en-US" altLang="zh-CN" sz="3200" baseline="-25000">
                <a:solidFill>
                  <a:schemeClr val="tx1"/>
                </a:solidFill>
                <a:ea typeface="楷体_GB2312" pitchFamily="49" charset="-122"/>
              </a:rPr>
              <a:t>i</a:t>
            </a:r>
            <a:r>
              <a:rPr lang="en-US" altLang="zh-CN" sz="3200">
                <a:solidFill>
                  <a:schemeClr val="tx1"/>
                </a:solidFill>
                <a:ea typeface="楷体_GB2312" pitchFamily="49" charset="-122"/>
              </a:rPr>
              <a:t> ∈TermSet, i=1,2,...,m,  m≥0</a:t>
            </a:r>
          </a:p>
          <a:p>
            <a:pPr algn="l">
              <a:lnSpc>
                <a:spcPct val="120000"/>
              </a:lnSpc>
            </a:pPr>
            <a:r>
              <a:rPr lang="en-US" altLang="zh-CN" sz="3200">
                <a:solidFill>
                  <a:schemeClr val="tx1"/>
                </a:solidFill>
                <a:ea typeface="楷体_GB2312" pitchFamily="49" charset="-122"/>
              </a:rPr>
              <a:t>         TermSet </a:t>
            </a:r>
            <a:r>
              <a:rPr lang="zh-CN" altLang="en-US" sz="3200">
                <a:solidFill>
                  <a:schemeClr val="tx1"/>
                </a:solidFill>
                <a:ea typeface="楷体_GB2312" pitchFamily="49" charset="-122"/>
              </a:rPr>
              <a:t>中的</a:t>
            </a:r>
            <a:r>
              <a:rPr lang="zh-CN" altLang="en-US" sz="3200" b="1">
                <a:solidFill>
                  <a:schemeClr val="tx1"/>
                </a:solidFill>
                <a:ea typeface="楷体_GB2312" pitchFamily="49" charset="-122"/>
              </a:rPr>
              <a:t>每个元素包含一个</a:t>
            </a:r>
            <a:endParaRPr lang="zh-CN" altLang="en-US" sz="3200">
              <a:solidFill>
                <a:schemeClr val="tx1"/>
              </a:solidFill>
              <a:ea typeface="楷体_GB2312" pitchFamily="49" charset="-122"/>
            </a:endParaRPr>
          </a:p>
          <a:p>
            <a:pPr algn="l">
              <a:lnSpc>
                <a:spcPct val="120000"/>
              </a:lnSpc>
            </a:pPr>
            <a:r>
              <a:rPr lang="zh-CN" altLang="en-US" sz="3200" b="1">
                <a:solidFill>
                  <a:schemeClr val="tx1"/>
                </a:solidFill>
                <a:ea typeface="楷体_GB2312" pitchFamily="49" charset="-122"/>
              </a:rPr>
              <a:t>    表示系数的实数和表示指数的整数</a:t>
            </a:r>
            <a:r>
              <a:rPr lang="zh-CN" altLang="en-US" sz="3200">
                <a:solidFill>
                  <a:schemeClr val="tx1"/>
                </a:solidFill>
                <a:ea typeface="楷体_GB2312" pitchFamily="49" charset="-122"/>
              </a:rPr>
              <a:t> </a:t>
            </a:r>
            <a:r>
              <a:rPr lang="en-US" altLang="zh-CN" sz="3200" b="1">
                <a:solidFill>
                  <a:schemeClr val="tx1"/>
                </a:solidFill>
                <a:ea typeface="楷体_GB2312" pitchFamily="49" charset="-122"/>
              </a:rPr>
              <a:t>}</a:t>
            </a:r>
          </a:p>
        </p:txBody>
      </p:sp>
      <p:sp>
        <p:nvSpPr>
          <p:cNvPr id="131077" name="Rectangle 5"/>
          <p:cNvSpPr>
            <a:spLocks noChangeArrowheads="1"/>
          </p:cNvSpPr>
          <p:nvPr/>
        </p:nvSpPr>
        <p:spPr bwMode="auto">
          <a:xfrm>
            <a:off x="741363" y="5192713"/>
            <a:ext cx="7439025"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20000"/>
              </a:lnSpc>
            </a:pPr>
            <a:r>
              <a:rPr lang="en-US" altLang="zh-CN" sz="3200" b="1">
                <a:solidFill>
                  <a:schemeClr val="tx1"/>
                </a:solidFill>
                <a:ea typeface="楷体_GB2312" pitchFamily="49" charset="-122"/>
              </a:rPr>
              <a:t>R1</a:t>
            </a:r>
            <a:r>
              <a:rPr lang="zh-CN" altLang="en-US" sz="3200">
                <a:solidFill>
                  <a:schemeClr val="tx1"/>
                </a:solidFill>
                <a:ea typeface="楷体_GB2312" pitchFamily="49" charset="-122"/>
              </a:rPr>
              <a:t>＝</a:t>
            </a:r>
            <a:r>
              <a:rPr lang="en-US" altLang="zh-CN" sz="3200" b="1">
                <a:solidFill>
                  <a:schemeClr val="tx1"/>
                </a:solidFill>
                <a:ea typeface="楷体_GB2312" pitchFamily="49" charset="-122"/>
              </a:rPr>
              <a:t>{</a:t>
            </a:r>
            <a:r>
              <a:rPr lang="en-US" altLang="zh-CN" sz="3200">
                <a:solidFill>
                  <a:schemeClr val="tx1"/>
                </a:solidFill>
                <a:ea typeface="楷体_GB2312" pitchFamily="49" charset="-122"/>
              </a:rPr>
              <a:t> &lt;a</a:t>
            </a:r>
            <a:r>
              <a:rPr lang="en-US" altLang="zh-CN" sz="3200" baseline="-25000">
                <a:solidFill>
                  <a:schemeClr val="tx1"/>
                </a:solidFill>
                <a:ea typeface="楷体_GB2312" pitchFamily="49" charset="-122"/>
              </a:rPr>
              <a:t>i-1</a:t>
            </a:r>
            <a:r>
              <a:rPr lang="en-US" altLang="zh-CN" sz="3200">
                <a:solidFill>
                  <a:schemeClr val="tx1"/>
                </a:solidFill>
                <a:ea typeface="楷体_GB2312" pitchFamily="49" charset="-122"/>
              </a:rPr>
              <a:t> ,a</a:t>
            </a:r>
            <a:r>
              <a:rPr lang="en-US" altLang="zh-CN" sz="3200" baseline="-25000">
                <a:solidFill>
                  <a:schemeClr val="tx1"/>
                </a:solidFill>
                <a:ea typeface="楷体_GB2312" pitchFamily="49" charset="-122"/>
              </a:rPr>
              <a:t>i</a:t>
            </a:r>
            <a:r>
              <a:rPr lang="en-US" altLang="zh-CN" sz="3200">
                <a:solidFill>
                  <a:schemeClr val="tx1"/>
                </a:solidFill>
                <a:ea typeface="楷体_GB2312" pitchFamily="49" charset="-122"/>
              </a:rPr>
              <a:t> &gt;|a</a:t>
            </a:r>
            <a:r>
              <a:rPr lang="en-US" altLang="zh-CN" sz="3200" baseline="-25000">
                <a:solidFill>
                  <a:schemeClr val="tx1"/>
                </a:solidFill>
                <a:ea typeface="楷体_GB2312" pitchFamily="49" charset="-122"/>
              </a:rPr>
              <a:t>i-1</a:t>
            </a:r>
            <a:r>
              <a:rPr lang="en-US" altLang="zh-CN" sz="3200">
                <a:solidFill>
                  <a:schemeClr val="tx1"/>
                </a:solidFill>
                <a:ea typeface="楷体_GB2312" pitchFamily="49" charset="-122"/>
              </a:rPr>
              <a:t> ,a</a:t>
            </a:r>
            <a:r>
              <a:rPr lang="en-US" altLang="zh-CN" sz="3200" baseline="-25000">
                <a:solidFill>
                  <a:schemeClr val="tx1"/>
                </a:solidFill>
                <a:ea typeface="楷体_GB2312" pitchFamily="49" charset="-122"/>
              </a:rPr>
              <a:t>i</a:t>
            </a:r>
            <a:r>
              <a:rPr lang="en-US" altLang="zh-CN" sz="3200">
                <a:solidFill>
                  <a:schemeClr val="tx1"/>
                </a:solidFill>
                <a:ea typeface="楷体_GB2312" pitchFamily="49" charset="-122"/>
              </a:rPr>
              <a:t>∈D,    i=2,...,n</a:t>
            </a:r>
          </a:p>
          <a:p>
            <a:pPr algn="l">
              <a:lnSpc>
                <a:spcPct val="120000"/>
              </a:lnSpc>
            </a:pPr>
            <a:r>
              <a:rPr lang="en-US" altLang="zh-CN" sz="3200">
                <a:solidFill>
                  <a:schemeClr val="tx1"/>
                </a:solidFill>
                <a:ea typeface="楷体_GB2312" pitchFamily="49" charset="-122"/>
              </a:rPr>
              <a:t>            </a:t>
            </a:r>
            <a:r>
              <a:rPr lang="zh-CN" altLang="en-US" sz="3200">
                <a:solidFill>
                  <a:schemeClr val="tx1"/>
                </a:solidFill>
                <a:ea typeface="楷体_GB2312" pitchFamily="49" charset="-122"/>
              </a:rPr>
              <a:t>且 </a:t>
            </a:r>
            <a:r>
              <a:rPr lang="en-US" altLang="zh-CN" sz="3200" b="1">
                <a:solidFill>
                  <a:schemeClr val="tx1"/>
                </a:solidFill>
                <a:ea typeface="楷体_GB2312" pitchFamily="49" charset="-122"/>
              </a:rPr>
              <a:t>a</a:t>
            </a:r>
            <a:r>
              <a:rPr lang="en-US" altLang="zh-CN" sz="3200" b="1" baseline="-25000">
                <a:solidFill>
                  <a:schemeClr val="tx1"/>
                </a:solidFill>
                <a:ea typeface="楷体_GB2312" pitchFamily="49" charset="-122"/>
              </a:rPr>
              <a:t>i-1</a:t>
            </a:r>
            <a:r>
              <a:rPr lang="zh-CN" altLang="en-US" sz="3200" b="1">
                <a:solidFill>
                  <a:schemeClr val="tx1"/>
                </a:solidFill>
                <a:ea typeface="楷体_GB2312" pitchFamily="49" charset="-122"/>
              </a:rPr>
              <a:t>中的指数值＜</a:t>
            </a:r>
            <a:r>
              <a:rPr lang="en-US" altLang="zh-CN" sz="3200" b="1">
                <a:solidFill>
                  <a:schemeClr val="tx1"/>
                </a:solidFill>
                <a:ea typeface="楷体_GB2312" pitchFamily="49" charset="-122"/>
              </a:rPr>
              <a:t>a</a:t>
            </a:r>
            <a:r>
              <a:rPr lang="en-US" altLang="zh-CN" sz="3200" b="1" baseline="-25000">
                <a:solidFill>
                  <a:schemeClr val="tx1"/>
                </a:solidFill>
                <a:ea typeface="楷体_GB2312" pitchFamily="49" charset="-122"/>
              </a:rPr>
              <a:t>i</a:t>
            </a:r>
            <a:r>
              <a:rPr lang="zh-CN" altLang="en-US" sz="3200" b="1">
                <a:solidFill>
                  <a:schemeClr val="tx1"/>
                </a:solidFill>
                <a:ea typeface="楷体_GB2312" pitchFamily="49" charset="-122"/>
              </a:rPr>
              <a:t>中的指数值 </a:t>
            </a:r>
            <a:r>
              <a:rPr lang="en-US" altLang="zh-CN" sz="3200" b="1">
                <a:solidFill>
                  <a:schemeClr val="tx1"/>
                </a:solidFill>
                <a:ea typeface="楷体_GB2312" pitchFamily="49" charset="-122"/>
              </a:rPr>
              <a:t>}</a:t>
            </a:r>
            <a:endParaRPr lang="en-US" altLang="zh-CN" sz="3200">
              <a:solidFill>
                <a:schemeClr val="tx1"/>
              </a:solidFill>
              <a:ea typeface="楷体_GB2312" pitchFamily="49" charset="-122"/>
            </a:endParaRPr>
          </a:p>
        </p:txBody>
      </p:sp>
      <p:sp>
        <p:nvSpPr>
          <p:cNvPr id="109574" name="Rectangle 7"/>
          <p:cNvSpPr>
            <a:spLocks noChangeArrowheads="1"/>
          </p:cNvSpPr>
          <p:nvPr/>
        </p:nvSpPr>
        <p:spPr bwMode="auto">
          <a:xfrm>
            <a:off x="333375" y="4665663"/>
            <a:ext cx="23241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accent2"/>
                </a:solidFill>
                <a:ea typeface="楷体_GB2312" pitchFamily="49" charset="-122"/>
              </a:rPr>
              <a:t> </a:t>
            </a:r>
            <a:r>
              <a:rPr lang="zh-CN" altLang="en-US" sz="3200" b="1">
                <a:solidFill>
                  <a:schemeClr val="accent2"/>
                </a:solidFill>
                <a:ea typeface="楷体_GB2312" pitchFamily="49" charset="-122"/>
              </a:rPr>
              <a:t>数据关系</a:t>
            </a:r>
            <a:r>
              <a:rPr lang="zh-CN" altLang="en-US" sz="3200">
                <a:solidFill>
                  <a:schemeClr val="accent2"/>
                </a:solidFill>
                <a:ea typeface="楷体_GB2312" pitchFamily="49" charset="-122"/>
              </a:rPr>
              <a:t>：</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1076"/>
                                        </p:tgtEl>
                                        <p:attrNameLst>
                                          <p:attrName>style.visibility</p:attrName>
                                        </p:attrNameLst>
                                      </p:cBhvr>
                                      <p:to>
                                        <p:strVal val="visible"/>
                                      </p:to>
                                    </p:set>
                                    <p:animEffect transition="in" filter="wipe(left)">
                                      <p:cBhvr>
                                        <p:cTn id="7" dur="500"/>
                                        <p:tgtEl>
                                          <p:spTgt spid="1310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1077"/>
                                        </p:tgtEl>
                                        <p:attrNameLst>
                                          <p:attrName>style.visibility</p:attrName>
                                        </p:attrNameLst>
                                      </p:cBhvr>
                                      <p:to>
                                        <p:strVal val="visible"/>
                                      </p:to>
                                    </p:set>
                                    <p:animEffect transition="in" filter="wipe(left)">
                                      <p:cBhvr>
                                        <p:cTn id="12" dur="500"/>
                                        <p:tgtEl>
                                          <p:spTgt spid="131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6" grpId="0" autoUpdateAnimBg="0"/>
      <p:bldP spid="131077" grpId="0"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2"/>
          <p:cNvSpPr txBox="1">
            <a:spLocks noChangeArrowheads="1"/>
          </p:cNvSpPr>
          <p:nvPr/>
        </p:nvSpPr>
        <p:spPr bwMode="auto">
          <a:xfrm>
            <a:off x="454025" y="830263"/>
            <a:ext cx="5341938"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20000"/>
              </a:lnSpc>
            </a:pPr>
            <a:r>
              <a:rPr lang="en-US" altLang="zh-CN" sz="3200" b="1">
                <a:solidFill>
                  <a:schemeClr val="tx1"/>
                </a:solidFill>
              </a:rPr>
              <a:t>CreatPolyn ( &amp;P, m )</a:t>
            </a:r>
            <a:r>
              <a:rPr lang="en-US" altLang="zh-CN" sz="3200">
                <a:solidFill>
                  <a:schemeClr val="tx1"/>
                </a:solidFill>
              </a:rPr>
              <a:t>      </a:t>
            </a:r>
          </a:p>
        </p:txBody>
      </p:sp>
      <p:sp>
        <p:nvSpPr>
          <p:cNvPr id="110595" name="Text Box 3"/>
          <p:cNvSpPr txBox="1">
            <a:spLocks noChangeArrowheads="1"/>
          </p:cNvSpPr>
          <p:nvPr/>
        </p:nvSpPr>
        <p:spPr bwMode="auto">
          <a:xfrm>
            <a:off x="179388" y="68263"/>
            <a:ext cx="24272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b="1">
                <a:solidFill>
                  <a:schemeClr val="accent2"/>
                </a:solidFill>
                <a:ea typeface="楷体_GB2312" pitchFamily="49" charset="-122"/>
              </a:rPr>
              <a:t>  </a:t>
            </a:r>
            <a:r>
              <a:rPr lang="zh-CN" altLang="en-US" sz="3200" b="1">
                <a:solidFill>
                  <a:schemeClr val="accent2"/>
                </a:solidFill>
                <a:ea typeface="楷体_GB2312" pitchFamily="49" charset="-122"/>
              </a:rPr>
              <a:t>基本操作</a:t>
            </a:r>
            <a:r>
              <a:rPr lang="zh-CN" altLang="en-US" sz="3200" b="1">
                <a:solidFill>
                  <a:schemeClr val="accent2"/>
                </a:solidFill>
              </a:rPr>
              <a:t>：</a:t>
            </a:r>
            <a:endParaRPr lang="zh-CN" altLang="en-US" sz="3200">
              <a:solidFill>
                <a:schemeClr val="accent2"/>
              </a:solidFill>
            </a:endParaRPr>
          </a:p>
        </p:txBody>
      </p:sp>
      <p:sp>
        <p:nvSpPr>
          <p:cNvPr id="132100" name="Rectangle 4"/>
          <p:cNvSpPr>
            <a:spLocks noChangeArrowheads="1"/>
          </p:cNvSpPr>
          <p:nvPr/>
        </p:nvSpPr>
        <p:spPr bwMode="auto">
          <a:xfrm>
            <a:off x="395288" y="1390650"/>
            <a:ext cx="68453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20000"/>
              </a:lnSpc>
            </a:pPr>
            <a:r>
              <a:rPr lang="zh-CN" altLang="en-US" sz="3200" b="1">
                <a:solidFill>
                  <a:srgbClr val="660033"/>
                </a:solidFill>
                <a:ea typeface="楷体_GB2312" pitchFamily="49" charset="-122"/>
              </a:rPr>
              <a:t>操作结果</a:t>
            </a:r>
            <a:r>
              <a:rPr lang="zh-CN" altLang="en-US" sz="3200" b="1">
                <a:solidFill>
                  <a:srgbClr val="660033"/>
                </a:solidFill>
              </a:rPr>
              <a:t>：</a:t>
            </a:r>
            <a:r>
              <a:rPr lang="zh-CN" altLang="en-US" sz="3200" b="1">
                <a:solidFill>
                  <a:srgbClr val="660033"/>
                </a:solidFill>
                <a:latin typeface="楷体_GB2312" pitchFamily="49" charset="-122"/>
                <a:ea typeface="楷体_GB2312" pitchFamily="49" charset="-122"/>
              </a:rPr>
              <a:t>输入</a:t>
            </a:r>
            <a:r>
              <a:rPr lang="zh-CN" altLang="en-US" sz="3200" b="1">
                <a:solidFill>
                  <a:srgbClr val="660033"/>
                </a:solidFill>
                <a:ea typeface="楷体_GB2312" pitchFamily="49" charset="-122"/>
              </a:rPr>
              <a:t> </a:t>
            </a:r>
            <a:r>
              <a:rPr lang="en-US" altLang="zh-CN" sz="3200" b="1">
                <a:solidFill>
                  <a:srgbClr val="660033"/>
                </a:solidFill>
                <a:ea typeface="楷体_GB2312" pitchFamily="49" charset="-122"/>
              </a:rPr>
              <a:t>m </a:t>
            </a:r>
            <a:r>
              <a:rPr lang="zh-CN" altLang="en-US" sz="3200" b="1">
                <a:solidFill>
                  <a:srgbClr val="660033"/>
                </a:solidFill>
                <a:latin typeface="楷体_GB2312" pitchFamily="49" charset="-122"/>
                <a:ea typeface="楷体_GB2312" pitchFamily="49" charset="-122"/>
              </a:rPr>
              <a:t>项的系数和指数，</a:t>
            </a:r>
          </a:p>
          <a:p>
            <a:pPr algn="l">
              <a:lnSpc>
                <a:spcPct val="120000"/>
              </a:lnSpc>
            </a:pPr>
            <a:r>
              <a:rPr lang="zh-CN" altLang="en-US" sz="3200" b="1">
                <a:solidFill>
                  <a:srgbClr val="660033"/>
                </a:solidFill>
                <a:latin typeface="楷体_GB2312" pitchFamily="49" charset="-122"/>
                <a:ea typeface="楷体_GB2312" pitchFamily="49" charset="-122"/>
              </a:rPr>
              <a:t>          建立一元多项式</a:t>
            </a:r>
            <a:r>
              <a:rPr lang="zh-CN" altLang="en-US" sz="3200" b="1">
                <a:solidFill>
                  <a:srgbClr val="660033"/>
                </a:solidFill>
                <a:ea typeface="楷体_GB2312" pitchFamily="49" charset="-122"/>
              </a:rPr>
              <a:t> </a:t>
            </a:r>
            <a:r>
              <a:rPr lang="en-US" altLang="zh-CN" sz="3200" b="1">
                <a:solidFill>
                  <a:srgbClr val="660033"/>
                </a:solidFill>
                <a:ea typeface="楷体_GB2312" pitchFamily="49" charset="-122"/>
              </a:rPr>
              <a:t>P</a:t>
            </a:r>
            <a:r>
              <a:rPr lang="zh-CN" altLang="en-US" sz="3200" b="1">
                <a:solidFill>
                  <a:srgbClr val="660033"/>
                </a:solidFill>
              </a:rPr>
              <a:t>。</a:t>
            </a:r>
          </a:p>
        </p:txBody>
      </p:sp>
      <p:sp>
        <p:nvSpPr>
          <p:cNvPr id="132101" name="Rectangle 5"/>
          <p:cNvSpPr>
            <a:spLocks noChangeArrowheads="1"/>
          </p:cNvSpPr>
          <p:nvPr/>
        </p:nvSpPr>
        <p:spPr bwMode="auto">
          <a:xfrm>
            <a:off x="539750" y="3406775"/>
            <a:ext cx="6308725"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20000"/>
              </a:lnSpc>
            </a:pPr>
            <a:r>
              <a:rPr lang="zh-CN" altLang="en-US" sz="3200" b="1">
                <a:solidFill>
                  <a:srgbClr val="660033"/>
                </a:solidFill>
                <a:ea typeface="楷体_GB2312" pitchFamily="49" charset="-122"/>
              </a:rPr>
              <a:t>初始条件</a:t>
            </a:r>
            <a:r>
              <a:rPr lang="zh-CN" altLang="en-US" sz="3200">
                <a:solidFill>
                  <a:srgbClr val="660033"/>
                </a:solidFill>
              </a:rPr>
              <a:t>：</a:t>
            </a:r>
            <a:r>
              <a:rPr lang="zh-CN" altLang="en-US" sz="3200">
                <a:solidFill>
                  <a:srgbClr val="660033"/>
                </a:solidFill>
                <a:ea typeface="楷体_GB2312" pitchFamily="49" charset="-122"/>
              </a:rPr>
              <a:t>一元多项式 </a:t>
            </a:r>
            <a:r>
              <a:rPr lang="en-US" altLang="zh-CN" sz="3200">
                <a:solidFill>
                  <a:srgbClr val="660033"/>
                </a:solidFill>
                <a:ea typeface="楷体_GB2312" pitchFamily="49" charset="-122"/>
              </a:rPr>
              <a:t>P </a:t>
            </a:r>
            <a:r>
              <a:rPr lang="zh-CN" altLang="en-US" sz="3200">
                <a:solidFill>
                  <a:srgbClr val="660033"/>
                </a:solidFill>
                <a:ea typeface="楷体_GB2312" pitchFamily="49" charset="-122"/>
              </a:rPr>
              <a:t>已存在</a:t>
            </a:r>
            <a:r>
              <a:rPr lang="zh-CN" altLang="en-US" sz="3200">
                <a:solidFill>
                  <a:srgbClr val="660033"/>
                </a:solidFill>
              </a:rPr>
              <a:t>。</a:t>
            </a:r>
          </a:p>
          <a:p>
            <a:pPr algn="l">
              <a:lnSpc>
                <a:spcPct val="120000"/>
              </a:lnSpc>
            </a:pPr>
            <a:r>
              <a:rPr lang="zh-CN" altLang="en-US" sz="3200" b="1">
                <a:solidFill>
                  <a:srgbClr val="660033"/>
                </a:solidFill>
                <a:ea typeface="楷体_GB2312" pitchFamily="49" charset="-122"/>
              </a:rPr>
              <a:t>操作结果</a:t>
            </a:r>
            <a:r>
              <a:rPr lang="zh-CN" altLang="en-US" sz="3200">
                <a:solidFill>
                  <a:srgbClr val="660033"/>
                </a:solidFill>
              </a:rPr>
              <a:t>：</a:t>
            </a:r>
            <a:r>
              <a:rPr lang="zh-CN" altLang="en-US" sz="3200">
                <a:solidFill>
                  <a:srgbClr val="660033"/>
                </a:solidFill>
                <a:ea typeface="楷体_GB2312" pitchFamily="49" charset="-122"/>
              </a:rPr>
              <a:t>销毁一元多项式 </a:t>
            </a:r>
            <a:r>
              <a:rPr lang="en-US" altLang="zh-CN" sz="3200">
                <a:solidFill>
                  <a:srgbClr val="660033"/>
                </a:solidFill>
              </a:rPr>
              <a:t>P</a:t>
            </a:r>
            <a:r>
              <a:rPr lang="zh-CN" altLang="en-US" sz="3200">
                <a:solidFill>
                  <a:srgbClr val="660033"/>
                </a:solidFill>
              </a:rPr>
              <a:t>。</a:t>
            </a:r>
          </a:p>
        </p:txBody>
      </p:sp>
      <p:sp>
        <p:nvSpPr>
          <p:cNvPr id="132102" name="Rectangle 6"/>
          <p:cNvSpPr>
            <a:spLocks noChangeArrowheads="1"/>
          </p:cNvSpPr>
          <p:nvPr/>
        </p:nvSpPr>
        <p:spPr bwMode="auto">
          <a:xfrm>
            <a:off x="395288" y="5265738"/>
            <a:ext cx="6613525"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20000"/>
              </a:lnSpc>
            </a:pPr>
            <a:r>
              <a:rPr lang="zh-CN" altLang="en-US" sz="3200" b="1">
                <a:solidFill>
                  <a:srgbClr val="660033"/>
                </a:solidFill>
                <a:ea typeface="楷体_GB2312" pitchFamily="49" charset="-122"/>
              </a:rPr>
              <a:t>初始条件</a:t>
            </a:r>
            <a:r>
              <a:rPr lang="zh-CN" altLang="en-US" sz="3200">
                <a:solidFill>
                  <a:srgbClr val="660033"/>
                </a:solidFill>
              </a:rPr>
              <a:t>：</a:t>
            </a:r>
            <a:r>
              <a:rPr lang="zh-CN" altLang="en-US" sz="3200">
                <a:solidFill>
                  <a:srgbClr val="660033"/>
                </a:solidFill>
                <a:ea typeface="楷体_GB2312" pitchFamily="49" charset="-122"/>
              </a:rPr>
              <a:t>一元多项式 </a:t>
            </a:r>
            <a:r>
              <a:rPr lang="en-US" altLang="zh-CN" sz="3200">
                <a:solidFill>
                  <a:srgbClr val="660033"/>
                </a:solidFill>
                <a:ea typeface="楷体_GB2312" pitchFamily="49" charset="-122"/>
              </a:rPr>
              <a:t>P </a:t>
            </a:r>
            <a:r>
              <a:rPr lang="zh-CN" altLang="en-US" sz="3200">
                <a:solidFill>
                  <a:srgbClr val="660033"/>
                </a:solidFill>
                <a:ea typeface="楷体_GB2312" pitchFamily="49" charset="-122"/>
              </a:rPr>
              <a:t>已存在</a:t>
            </a:r>
            <a:r>
              <a:rPr lang="zh-CN" altLang="en-US" sz="3200">
                <a:solidFill>
                  <a:srgbClr val="660033"/>
                </a:solidFill>
              </a:rPr>
              <a:t>。</a:t>
            </a:r>
          </a:p>
          <a:p>
            <a:pPr algn="l">
              <a:lnSpc>
                <a:spcPct val="120000"/>
              </a:lnSpc>
            </a:pPr>
            <a:r>
              <a:rPr lang="zh-CN" altLang="en-US" sz="3200" b="1">
                <a:solidFill>
                  <a:srgbClr val="660033"/>
                </a:solidFill>
                <a:ea typeface="楷体_GB2312" pitchFamily="49" charset="-122"/>
              </a:rPr>
              <a:t>操作结果</a:t>
            </a:r>
            <a:r>
              <a:rPr lang="zh-CN" altLang="en-US" sz="3200">
                <a:solidFill>
                  <a:srgbClr val="660033"/>
                </a:solidFill>
              </a:rPr>
              <a:t>：</a:t>
            </a:r>
            <a:r>
              <a:rPr lang="zh-CN" altLang="en-US" sz="3200">
                <a:solidFill>
                  <a:srgbClr val="660033"/>
                </a:solidFill>
                <a:ea typeface="楷体_GB2312" pitchFamily="49" charset="-122"/>
              </a:rPr>
              <a:t>打印输出一元多项式 </a:t>
            </a:r>
            <a:r>
              <a:rPr lang="en-US" altLang="zh-CN" sz="3200">
                <a:solidFill>
                  <a:srgbClr val="660033"/>
                </a:solidFill>
              </a:rPr>
              <a:t>P</a:t>
            </a:r>
            <a:r>
              <a:rPr lang="zh-CN" altLang="en-US" sz="3200">
                <a:solidFill>
                  <a:srgbClr val="660033"/>
                </a:solidFill>
              </a:rPr>
              <a:t>。</a:t>
            </a:r>
          </a:p>
        </p:txBody>
      </p:sp>
      <p:sp>
        <p:nvSpPr>
          <p:cNvPr id="110599" name="Rectangle 9"/>
          <p:cNvSpPr>
            <a:spLocks noChangeArrowheads="1"/>
          </p:cNvSpPr>
          <p:nvPr/>
        </p:nvSpPr>
        <p:spPr bwMode="auto">
          <a:xfrm>
            <a:off x="460375" y="4724400"/>
            <a:ext cx="45720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pPr>
            <a:r>
              <a:rPr lang="en-US" altLang="zh-CN" sz="3200" b="1">
                <a:solidFill>
                  <a:schemeClr val="tx1"/>
                </a:solidFill>
              </a:rPr>
              <a:t>PrintPolyn ( &amp;P )</a:t>
            </a:r>
          </a:p>
        </p:txBody>
      </p:sp>
      <p:sp>
        <p:nvSpPr>
          <p:cNvPr id="110600" name="Rectangle 11"/>
          <p:cNvSpPr>
            <a:spLocks noChangeArrowheads="1"/>
          </p:cNvSpPr>
          <p:nvPr/>
        </p:nvSpPr>
        <p:spPr bwMode="auto">
          <a:xfrm>
            <a:off x="393700" y="2767013"/>
            <a:ext cx="369252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sz="3200" b="1">
                <a:solidFill>
                  <a:schemeClr val="tx1"/>
                </a:solidFill>
              </a:rPr>
              <a:t>DestroyPolyn ( &amp;P )</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2100"/>
                                        </p:tgtEl>
                                        <p:attrNameLst>
                                          <p:attrName>style.visibility</p:attrName>
                                        </p:attrNameLst>
                                      </p:cBhvr>
                                      <p:to>
                                        <p:strVal val="visible"/>
                                      </p:to>
                                    </p:set>
                                    <p:animEffect transition="in" filter="wipe(down)">
                                      <p:cBhvr>
                                        <p:cTn id="7" dur="500"/>
                                        <p:tgtEl>
                                          <p:spTgt spid="1321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101"/>
                                        </p:tgtEl>
                                        <p:attrNameLst>
                                          <p:attrName>style.visibility</p:attrName>
                                        </p:attrNameLst>
                                      </p:cBhvr>
                                      <p:to>
                                        <p:strVal val="visible"/>
                                      </p:to>
                                    </p:set>
                                    <p:animEffect transition="in" filter="wipe(left)">
                                      <p:cBhvr>
                                        <p:cTn id="12" dur="500"/>
                                        <p:tgtEl>
                                          <p:spTgt spid="1321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2102"/>
                                        </p:tgtEl>
                                        <p:attrNameLst>
                                          <p:attrName>style.visibility</p:attrName>
                                        </p:attrNameLst>
                                      </p:cBhvr>
                                      <p:to>
                                        <p:strVal val="visible"/>
                                      </p:to>
                                    </p:set>
                                    <p:animEffect transition="in" filter="wipe(left)">
                                      <p:cBhvr>
                                        <p:cTn id="17" dur="500"/>
                                        <p:tgtEl>
                                          <p:spTgt spid="132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0" grpId="0"/>
      <p:bldP spid="132101" grpId="0" autoUpdateAnimBg="0"/>
      <p:bldP spid="132102" grpId="0"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3"/>
          <p:cNvSpPr txBox="1">
            <a:spLocks noChangeArrowheads="1"/>
          </p:cNvSpPr>
          <p:nvPr/>
        </p:nvSpPr>
        <p:spPr bwMode="auto">
          <a:xfrm>
            <a:off x="444500" y="231775"/>
            <a:ext cx="340677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20000"/>
              </a:lnSpc>
            </a:pPr>
            <a:r>
              <a:rPr lang="en-US" altLang="zh-CN" sz="3200" b="1">
                <a:solidFill>
                  <a:schemeClr val="tx1"/>
                </a:solidFill>
              </a:rPr>
              <a:t>PolynLength( P )</a:t>
            </a:r>
          </a:p>
        </p:txBody>
      </p:sp>
      <p:sp>
        <p:nvSpPr>
          <p:cNvPr id="126980" name="Rectangle 4"/>
          <p:cNvSpPr>
            <a:spLocks noChangeArrowheads="1"/>
          </p:cNvSpPr>
          <p:nvPr/>
        </p:nvSpPr>
        <p:spPr bwMode="auto">
          <a:xfrm>
            <a:off x="685800" y="838200"/>
            <a:ext cx="7527925"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20000"/>
              </a:lnSpc>
            </a:pPr>
            <a:r>
              <a:rPr lang="zh-CN" altLang="en-US" sz="3200" b="1">
                <a:solidFill>
                  <a:srgbClr val="660033"/>
                </a:solidFill>
                <a:ea typeface="楷体_GB2312" pitchFamily="49" charset="-122"/>
              </a:rPr>
              <a:t>初始条件</a:t>
            </a:r>
            <a:r>
              <a:rPr lang="zh-CN" altLang="en-US" sz="3200">
                <a:solidFill>
                  <a:srgbClr val="660033"/>
                </a:solidFill>
              </a:rPr>
              <a:t>：</a:t>
            </a:r>
            <a:r>
              <a:rPr lang="zh-CN" altLang="en-US" sz="3200">
                <a:solidFill>
                  <a:srgbClr val="660033"/>
                </a:solidFill>
                <a:ea typeface="楷体_GB2312" pitchFamily="49" charset="-122"/>
              </a:rPr>
              <a:t>一元多项式 </a:t>
            </a:r>
            <a:r>
              <a:rPr lang="en-US" altLang="zh-CN" sz="3200">
                <a:solidFill>
                  <a:srgbClr val="660033"/>
                </a:solidFill>
              </a:rPr>
              <a:t>P </a:t>
            </a:r>
            <a:r>
              <a:rPr lang="zh-CN" altLang="en-US" sz="3200">
                <a:solidFill>
                  <a:srgbClr val="660033"/>
                </a:solidFill>
                <a:ea typeface="楷体_GB2312" pitchFamily="49" charset="-122"/>
              </a:rPr>
              <a:t>已存在</a:t>
            </a:r>
            <a:r>
              <a:rPr lang="zh-CN" altLang="en-US" sz="3200">
                <a:solidFill>
                  <a:srgbClr val="660033"/>
                </a:solidFill>
              </a:rPr>
              <a:t>。</a:t>
            </a:r>
          </a:p>
          <a:p>
            <a:pPr algn="l">
              <a:lnSpc>
                <a:spcPct val="120000"/>
              </a:lnSpc>
            </a:pPr>
            <a:r>
              <a:rPr lang="zh-CN" altLang="en-US" sz="3200" b="1">
                <a:solidFill>
                  <a:srgbClr val="660033"/>
                </a:solidFill>
                <a:ea typeface="楷体_GB2312" pitchFamily="49" charset="-122"/>
              </a:rPr>
              <a:t>操作结果</a:t>
            </a:r>
            <a:r>
              <a:rPr lang="zh-CN" altLang="en-US" sz="3200">
                <a:solidFill>
                  <a:srgbClr val="660033"/>
                </a:solidFill>
              </a:rPr>
              <a:t>：</a:t>
            </a:r>
            <a:r>
              <a:rPr lang="zh-CN" altLang="en-US" sz="3200">
                <a:solidFill>
                  <a:srgbClr val="660033"/>
                </a:solidFill>
                <a:ea typeface="楷体_GB2312" pitchFamily="49" charset="-122"/>
              </a:rPr>
              <a:t>返回一元多项式 </a:t>
            </a:r>
            <a:r>
              <a:rPr lang="en-US" altLang="zh-CN" sz="3200">
                <a:solidFill>
                  <a:srgbClr val="660033"/>
                </a:solidFill>
              </a:rPr>
              <a:t>P </a:t>
            </a:r>
            <a:r>
              <a:rPr lang="zh-CN" altLang="en-US" sz="3200">
                <a:solidFill>
                  <a:srgbClr val="660033"/>
                </a:solidFill>
                <a:ea typeface="楷体_GB2312" pitchFamily="49" charset="-122"/>
              </a:rPr>
              <a:t>中的项数</a:t>
            </a:r>
            <a:r>
              <a:rPr lang="zh-CN" altLang="en-US" sz="3200">
                <a:solidFill>
                  <a:srgbClr val="660033"/>
                </a:solidFill>
              </a:rPr>
              <a:t>。</a:t>
            </a:r>
          </a:p>
        </p:txBody>
      </p:sp>
      <p:sp>
        <p:nvSpPr>
          <p:cNvPr id="126981" name="Rectangle 5"/>
          <p:cNvSpPr>
            <a:spLocks noChangeArrowheads="1"/>
          </p:cNvSpPr>
          <p:nvPr/>
        </p:nvSpPr>
        <p:spPr bwMode="auto">
          <a:xfrm>
            <a:off x="685800" y="2587625"/>
            <a:ext cx="80772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20000"/>
              </a:lnSpc>
            </a:pPr>
            <a:r>
              <a:rPr lang="zh-CN" altLang="en-US" sz="3200" b="1">
                <a:solidFill>
                  <a:srgbClr val="660033"/>
                </a:solidFill>
                <a:ea typeface="楷体_GB2312" pitchFamily="49" charset="-122"/>
              </a:rPr>
              <a:t>初始条件</a:t>
            </a:r>
            <a:r>
              <a:rPr lang="zh-CN" altLang="en-US" sz="3200">
                <a:solidFill>
                  <a:srgbClr val="660033"/>
                </a:solidFill>
              </a:rPr>
              <a:t>：</a:t>
            </a:r>
            <a:r>
              <a:rPr lang="zh-CN" altLang="en-US" sz="3200">
                <a:solidFill>
                  <a:srgbClr val="660033"/>
                </a:solidFill>
                <a:ea typeface="楷体_GB2312" pitchFamily="49" charset="-122"/>
              </a:rPr>
              <a:t>一元多项式 </a:t>
            </a:r>
            <a:r>
              <a:rPr lang="en-US" altLang="zh-CN" sz="3200">
                <a:solidFill>
                  <a:srgbClr val="660033"/>
                </a:solidFill>
                <a:ea typeface="楷体_GB2312" pitchFamily="49" charset="-122"/>
              </a:rPr>
              <a:t>Pa </a:t>
            </a:r>
            <a:r>
              <a:rPr lang="zh-CN" altLang="en-US" sz="3200">
                <a:solidFill>
                  <a:srgbClr val="660033"/>
                </a:solidFill>
                <a:ea typeface="楷体_GB2312" pitchFamily="49" charset="-122"/>
              </a:rPr>
              <a:t>和 </a:t>
            </a:r>
            <a:r>
              <a:rPr lang="en-US" altLang="zh-CN" sz="3200">
                <a:solidFill>
                  <a:srgbClr val="660033"/>
                </a:solidFill>
                <a:ea typeface="楷体_GB2312" pitchFamily="49" charset="-122"/>
              </a:rPr>
              <a:t>Pb </a:t>
            </a:r>
            <a:r>
              <a:rPr lang="zh-CN" altLang="en-US" sz="3200">
                <a:solidFill>
                  <a:srgbClr val="660033"/>
                </a:solidFill>
                <a:ea typeface="楷体_GB2312" pitchFamily="49" charset="-122"/>
              </a:rPr>
              <a:t>已存在</a:t>
            </a:r>
            <a:r>
              <a:rPr lang="zh-CN" altLang="en-US" sz="3200">
                <a:solidFill>
                  <a:srgbClr val="660033"/>
                </a:solidFill>
              </a:rPr>
              <a:t>。</a:t>
            </a:r>
          </a:p>
          <a:p>
            <a:pPr algn="l">
              <a:lnSpc>
                <a:spcPct val="120000"/>
              </a:lnSpc>
            </a:pPr>
            <a:r>
              <a:rPr lang="zh-CN" altLang="en-US" sz="3200" b="1">
                <a:solidFill>
                  <a:srgbClr val="660033"/>
                </a:solidFill>
                <a:ea typeface="楷体_GB2312" pitchFamily="49" charset="-122"/>
              </a:rPr>
              <a:t>操作结果</a:t>
            </a:r>
            <a:r>
              <a:rPr lang="zh-CN" altLang="en-US" sz="3200">
                <a:solidFill>
                  <a:srgbClr val="660033"/>
                </a:solidFill>
              </a:rPr>
              <a:t>：</a:t>
            </a:r>
            <a:r>
              <a:rPr lang="zh-CN" altLang="en-US" sz="3200">
                <a:solidFill>
                  <a:srgbClr val="660033"/>
                </a:solidFill>
                <a:ea typeface="楷体_GB2312" pitchFamily="49" charset="-122"/>
              </a:rPr>
              <a:t>完成多项式相加运算，即：</a:t>
            </a:r>
          </a:p>
          <a:p>
            <a:pPr algn="l">
              <a:lnSpc>
                <a:spcPct val="120000"/>
              </a:lnSpc>
            </a:pPr>
            <a:r>
              <a:rPr lang="zh-CN" altLang="en-US" sz="3200">
                <a:solidFill>
                  <a:srgbClr val="660033"/>
                </a:solidFill>
                <a:ea typeface="楷体_GB2312" pitchFamily="49" charset="-122"/>
              </a:rPr>
              <a:t>            </a:t>
            </a:r>
            <a:r>
              <a:rPr lang="en-US" altLang="zh-CN" sz="3200">
                <a:solidFill>
                  <a:srgbClr val="660033"/>
                </a:solidFill>
                <a:ea typeface="楷体_GB2312" pitchFamily="49" charset="-122"/>
              </a:rPr>
              <a:t>Pa = Pa</a:t>
            </a:r>
            <a:r>
              <a:rPr lang="zh-CN" altLang="en-US" sz="3200">
                <a:solidFill>
                  <a:srgbClr val="660033"/>
                </a:solidFill>
                <a:ea typeface="楷体_GB2312" pitchFamily="49" charset="-122"/>
              </a:rPr>
              <a:t>＋</a:t>
            </a:r>
            <a:r>
              <a:rPr lang="en-US" altLang="zh-CN" sz="3200">
                <a:solidFill>
                  <a:srgbClr val="660033"/>
                </a:solidFill>
                <a:ea typeface="楷体_GB2312" pitchFamily="49" charset="-122"/>
              </a:rPr>
              <a:t>Pb</a:t>
            </a:r>
            <a:r>
              <a:rPr lang="zh-CN" altLang="en-US" sz="3200">
                <a:solidFill>
                  <a:srgbClr val="660033"/>
                </a:solidFill>
                <a:ea typeface="楷体_GB2312" pitchFamily="49" charset="-122"/>
              </a:rPr>
              <a:t>，并销毁一元多项式 </a:t>
            </a:r>
            <a:r>
              <a:rPr lang="en-US" altLang="zh-CN" sz="3200">
                <a:solidFill>
                  <a:srgbClr val="660033"/>
                </a:solidFill>
              </a:rPr>
              <a:t>Pb</a:t>
            </a:r>
            <a:r>
              <a:rPr lang="zh-CN" altLang="en-US" sz="3200">
                <a:solidFill>
                  <a:srgbClr val="660033"/>
                </a:solidFill>
              </a:rPr>
              <a:t>。</a:t>
            </a:r>
          </a:p>
        </p:txBody>
      </p:sp>
      <p:sp>
        <p:nvSpPr>
          <p:cNvPr id="126982" name="Rectangle 6">
            <a:hlinkClick r:id="" action="ppaction://hlinkshowjump?jump=previousslide"/>
          </p:cNvPr>
          <p:cNvSpPr>
            <a:spLocks noChangeArrowheads="1"/>
          </p:cNvSpPr>
          <p:nvPr/>
        </p:nvSpPr>
        <p:spPr bwMode="auto">
          <a:xfrm>
            <a:off x="228600" y="6089650"/>
            <a:ext cx="33686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chemeClr val="tx1"/>
                </a:solidFill>
              </a:rPr>
              <a:t>} ADT Polynomial</a:t>
            </a:r>
          </a:p>
        </p:txBody>
      </p:sp>
      <p:sp>
        <p:nvSpPr>
          <p:cNvPr id="111622" name="Rectangle 10"/>
          <p:cNvSpPr>
            <a:spLocks noChangeArrowheads="1"/>
          </p:cNvSpPr>
          <p:nvPr/>
        </p:nvSpPr>
        <p:spPr bwMode="auto">
          <a:xfrm>
            <a:off x="288925" y="2157413"/>
            <a:ext cx="4298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chemeClr val="tx1"/>
                </a:solidFill>
              </a:rPr>
              <a:t>AddPolyn ( &amp;Pa, &amp;Pb )</a:t>
            </a:r>
          </a:p>
        </p:txBody>
      </p:sp>
      <p:sp>
        <p:nvSpPr>
          <p:cNvPr id="111623" name="Rectangle 12"/>
          <p:cNvSpPr>
            <a:spLocks noChangeArrowheads="1"/>
          </p:cNvSpPr>
          <p:nvPr/>
        </p:nvSpPr>
        <p:spPr bwMode="auto">
          <a:xfrm>
            <a:off x="539750" y="4941888"/>
            <a:ext cx="8001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sz="3200" b="1">
                <a:solidFill>
                  <a:schemeClr val="tx1"/>
                </a:solidFill>
              </a:rPr>
              <a:t>......</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6982">
                                            <p:txEl>
                                              <p:pRg st="0" end="0"/>
                                            </p:txEl>
                                          </p:spTgt>
                                        </p:tgtEl>
                                        <p:attrNameLst>
                                          <p:attrName>style.visibility</p:attrName>
                                        </p:attrNameLst>
                                      </p:cBhvr>
                                      <p:to>
                                        <p:strVal val="visible"/>
                                      </p:to>
                                    </p:set>
                                    <p:animEffect transition="in" filter="wipe(left)">
                                      <p:cBhvr>
                                        <p:cTn id="7" dur="500"/>
                                        <p:tgtEl>
                                          <p:spTgt spid="1269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6980"/>
                                        </p:tgtEl>
                                        <p:attrNameLst>
                                          <p:attrName>style.visibility</p:attrName>
                                        </p:attrNameLst>
                                      </p:cBhvr>
                                      <p:to>
                                        <p:strVal val="visible"/>
                                      </p:to>
                                    </p:set>
                                    <p:animEffect transition="in" filter="wipe(left)">
                                      <p:cBhvr>
                                        <p:cTn id="12" dur="500"/>
                                        <p:tgtEl>
                                          <p:spTgt spid="1269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6981"/>
                                        </p:tgtEl>
                                        <p:attrNameLst>
                                          <p:attrName>style.visibility</p:attrName>
                                        </p:attrNameLst>
                                      </p:cBhvr>
                                      <p:to>
                                        <p:strVal val="visible"/>
                                      </p:to>
                                    </p:set>
                                    <p:animEffect transition="in" filter="wipe(left)">
                                      <p:cBhvr>
                                        <p:cTn id="17" dur="500"/>
                                        <p:tgtEl>
                                          <p:spTgt spid="126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0" grpId="0" autoUpdateAnimBg="0"/>
      <p:bldP spid="126981" grpId="0" autoUpdateAnimBg="0"/>
      <p:bldP spid="126982" grpId="0" build="p" autoUpdateAnimBg="0" advAuto="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3"/>
          <p:cNvSpPr txBox="1">
            <a:spLocks noChangeArrowheads="1"/>
          </p:cNvSpPr>
          <p:nvPr/>
        </p:nvSpPr>
        <p:spPr bwMode="auto">
          <a:xfrm>
            <a:off x="685800" y="3597275"/>
            <a:ext cx="7483475"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20000"/>
              </a:lnSpc>
            </a:pPr>
            <a:r>
              <a:rPr lang="en-US" altLang="zh-CN" sz="3200" b="1">
                <a:solidFill>
                  <a:schemeClr val="tx1"/>
                </a:solidFill>
              </a:rPr>
              <a:t>typedef struct {    </a:t>
            </a:r>
            <a:r>
              <a:rPr lang="en-US" altLang="zh-CN" sz="3200">
                <a:solidFill>
                  <a:schemeClr val="tx1"/>
                </a:solidFill>
              </a:rPr>
              <a:t>  // </a:t>
            </a:r>
            <a:r>
              <a:rPr lang="zh-CN" altLang="en-US" sz="3200" b="1">
                <a:solidFill>
                  <a:schemeClr val="tx1"/>
                </a:solidFill>
                <a:ea typeface="楷体_GB2312" pitchFamily="49" charset="-122"/>
              </a:rPr>
              <a:t>项</a:t>
            </a:r>
            <a:r>
              <a:rPr lang="zh-CN" altLang="en-US" sz="3200">
                <a:solidFill>
                  <a:schemeClr val="tx1"/>
                </a:solidFill>
                <a:ea typeface="楷体_GB2312" pitchFamily="49" charset="-122"/>
              </a:rPr>
              <a:t>的表示</a:t>
            </a:r>
            <a:endParaRPr lang="zh-CN" altLang="en-US" sz="3200">
              <a:solidFill>
                <a:schemeClr val="tx1"/>
              </a:solidFill>
            </a:endParaRPr>
          </a:p>
          <a:p>
            <a:pPr algn="l" eaLnBrk="1" hangingPunct="1">
              <a:lnSpc>
                <a:spcPct val="120000"/>
              </a:lnSpc>
            </a:pPr>
            <a:r>
              <a:rPr lang="zh-CN" altLang="en-US" sz="3200">
                <a:solidFill>
                  <a:schemeClr val="tx1"/>
                </a:solidFill>
              </a:rPr>
              <a:t>    </a:t>
            </a:r>
            <a:r>
              <a:rPr lang="en-US" altLang="zh-CN" sz="3200" b="1">
                <a:solidFill>
                  <a:schemeClr val="tx1"/>
                </a:solidFill>
              </a:rPr>
              <a:t>float</a:t>
            </a:r>
            <a:r>
              <a:rPr lang="en-US" altLang="zh-CN" sz="3200">
                <a:solidFill>
                  <a:schemeClr val="tx1"/>
                </a:solidFill>
              </a:rPr>
              <a:t>  coef;          // </a:t>
            </a:r>
            <a:r>
              <a:rPr lang="zh-CN" altLang="en-US" sz="3200" b="1">
                <a:solidFill>
                  <a:schemeClr val="tx1"/>
                </a:solidFill>
                <a:ea typeface="楷体_GB2312" pitchFamily="49" charset="-122"/>
              </a:rPr>
              <a:t>系数</a:t>
            </a:r>
            <a:endParaRPr lang="zh-CN" altLang="en-US" sz="3200">
              <a:solidFill>
                <a:schemeClr val="tx1"/>
              </a:solidFill>
            </a:endParaRPr>
          </a:p>
          <a:p>
            <a:pPr algn="l" eaLnBrk="1" hangingPunct="1">
              <a:lnSpc>
                <a:spcPct val="120000"/>
              </a:lnSpc>
            </a:pPr>
            <a:r>
              <a:rPr lang="zh-CN" altLang="en-US" sz="3200">
                <a:solidFill>
                  <a:schemeClr val="tx1"/>
                </a:solidFill>
              </a:rPr>
              <a:t>    </a:t>
            </a:r>
            <a:r>
              <a:rPr lang="en-US" altLang="zh-CN" sz="3200" b="1">
                <a:solidFill>
                  <a:schemeClr val="tx1"/>
                </a:solidFill>
              </a:rPr>
              <a:t>int </a:t>
            </a:r>
            <a:r>
              <a:rPr lang="en-US" altLang="zh-CN" sz="3200">
                <a:solidFill>
                  <a:schemeClr val="tx1"/>
                </a:solidFill>
              </a:rPr>
              <a:t>  expn;           // </a:t>
            </a:r>
            <a:r>
              <a:rPr lang="zh-CN" altLang="en-US" sz="3200" b="1">
                <a:solidFill>
                  <a:schemeClr val="tx1"/>
                </a:solidFill>
                <a:ea typeface="楷体_GB2312" pitchFamily="49" charset="-122"/>
              </a:rPr>
              <a:t>指数</a:t>
            </a:r>
            <a:endParaRPr lang="zh-CN" altLang="en-US" sz="3200">
              <a:solidFill>
                <a:schemeClr val="tx1"/>
              </a:solidFill>
            </a:endParaRPr>
          </a:p>
          <a:p>
            <a:pPr algn="l" eaLnBrk="1" hangingPunct="1">
              <a:lnSpc>
                <a:spcPct val="120000"/>
              </a:lnSpc>
            </a:pPr>
            <a:r>
              <a:rPr lang="en-US" altLang="zh-CN" sz="3200" b="1">
                <a:solidFill>
                  <a:schemeClr val="tx1"/>
                </a:solidFill>
              </a:rPr>
              <a:t>}</a:t>
            </a:r>
            <a:r>
              <a:rPr lang="en-US" altLang="zh-CN" sz="3200">
                <a:solidFill>
                  <a:schemeClr val="tx1"/>
                </a:solidFill>
              </a:rPr>
              <a:t> term, </a:t>
            </a:r>
            <a:r>
              <a:rPr lang="en-US" altLang="zh-CN" sz="3200">
                <a:solidFill>
                  <a:srgbClr val="660033"/>
                </a:solidFill>
              </a:rPr>
              <a:t>ElemType;</a:t>
            </a:r>
            <a:r>
              <a:rPr lang="en-US" altLang="zh-CN" sz="3200">
                <a:solidFill>
                  <a:schemeClr val="tx1"/>
                </a:solidFill>
              </a:rPr>
              <a:t>  </a:t>
            </a:r>
          </a:p>
        </p:txBody>
      </p:sp>
      <p:sp>
        <p:nvSpPr>
          <p:cNvPr id="112643" name="Text Box 4"/>
          <p:cNvSpPr txBox="1">
            <a:spLocks noChangeArrowheads="1"/>
          </p:cNvSpPr>
          <p:nvPr/>
        </p:nvSpPr>
        <p:spPr bwMode="auto">
          <a:xfrm>
            <a:off x="304800" y="1406525"/>
            <a:ext cx="85502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25000"/>
              </a:lnSpc>
            </a:pPr>
            <a:r>
              <a:rPr lang="en-US" altLang="zh-CN" sz="3200" b="1">
                <a:solidFill>
                  <a:schemeClr val="tx1"/>
                </a:solidFill>
              </a:rPr>
              <a:t>typedef</a:t>
            </a:r>
            <a:r>
              <a:rPr lang="en-US" altLang="zh-CN" sz="3200">
                <a:solidFill>
                  <a:schemeClr val="tx1"/>
                </a:solidFill>
              </a:rPr>
              <a:t>  OrderedLinkList   </a:t>
            </a:r>
            <a:r>
              <a:rPr lang="en-US" altLang="zh-CN" sz="3200">
                <a:solidFill>
                  <a:srgbClr val="660033"/>
                </a:solidFill>
              </a:rPr>
              <a:t>polynomial;</a:t>
            </a:r>
            <a:r>
              <a:rPr lang="en-US" altLang="zh-CN" sz="3200">
                <a:solidFill>
                  <a:schemeClr val="tx1"/>
                </a:solidFill>
              </a:rPr>
              <a:t> </a:t>
            </a:r>
          </a:p>
          <a:p>
            <a:pPr algn="l" eaLnBrk="1" hangingPunct="1">
              <a:lnSpc>
                <a:spcPct val="125000"/>
              </a:lnSpc>
            </a:pPr>
            <a:r>
              <a:rPr lang="en-US" altLang="zh-CN" sz="3200">
                <a:solidFill>
                  <a:schemeClr val="tx1"/>
                </a:solidFill>
              </a:rPr>
              <a:t>              // </a:t>
            </a:r>
            <a:r>
              <a:rPr lang="zh-CN" altLang="en-US" sz="3200" b="1">
                <a:solidFill>
                  <a:schemeClr val="tx1"/>
                </a:solidFill>
                <a:ea typeface="楷体_GB2312" pitchFamily="49" charset="-122"/>
              </a:rPr>
              <a:t>用带表头结点的有序链表表示多项式</a:t>
            </a:r>
            <a:endParaRPr lang="zh-CN" altLang="en-US" sz="3200">
              <a:solidFill>
                <a:schemeClr val="tx1"/>
              </a:solidFill>
            </a:endParaRPr>
          </a:p>
        </p:txBody>
      </p:sp>
      <p:sp>
        <p:nvSpPr>
          <p:cNvPr id="112644" name="Text Box 5"/>
          <p:cNvSpPr txBox="1">
            <a:spLocks noChangeArrowheads="1"/>
          </p:cNvSpPr>
          <p:nvPr/>
        </p:nvSpPr>
        <p:spPr bwMode="auto">
          <a:xfrm>
            <a:off x="685800" y="2847975"/>
            <a:ext cx="526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zh-CN" altLang="en-US" sz="3200">
                <a:solidFill>
                  <a:schemeClr val="tx1"/>
                </a:solidFill>
                <a:latin typeface="隶书" pitchFamily="49" charset="-122"/>
                <a:ea typeface="隶书" pitchFamily="49" charset="-122"/>
              </a:rPr>
              <a:t>结点的数据元素类型定义为</a:t>
            </a:r>
            <a:r>
              <a:rPr lang="en-US" altLang="zh-CN" sz="3200">
                <a:solidFill>
                  <a:schemeClr val="tx1"/>
                </a:solidFill>
                <a:latin typeface="隶书" pitchFamily="49" charset="-122"/>
                <a:ea typeface="隶书" pitchFamily="49" charset="-122"/>
              </a:rPr>
              <a:t>:</a:t>
            </a:r>
            <a:endParaRPr lang="en-US" altLang="zh-CN" sz="3200">
              <a:solidFill>
                <a:schemeClr val="tx1"/>
              </a:solidFill>
            </a:endParaRPr>
          </a:p>
        </p:txBody>
      </p:sp>
      <p:sp>
        <p:nvSpPr>
          <p:cNvPr id="112645" name="Rectangle 6">
            <a:hlinkClick r:id="rId2" action="ppaction://hlinksldjump"/>
          </p:cNvPr>
          <p:cNvSpPr>
            <a:spLocks noChangeArrowheads="1"/>
          </p:cNvSpPr>
          <p:nvPr/>
        </p:nvSpPr>
        <p:spPr bwMode="auto">
          <a:xfrm>
            <a:off x="179388" y="333375"/>
            <a:ext cx="62404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3200">
                <a:solidFill>
                  <a:schemeClr val="tx1"/>
                </a:solidFill>
                <a:latin typeface="楷体_GB2312" pitchFamily="49" charset="-122"/>
                <a:ea typeface="楷体_GB2312" pitchFamily="49" charset="-122"/>
              </a:rPr>
              <a:t>2.4.2  </a:t>
            </a:r>
            <a:r>
              <a:rPr lang="zh-CN" altLang="en-US" sz="3200">
                <a:solidFill>
                  <a:schemeClr val="tx1"/>
                </a:solidFill>
                <a:latin typeface="楷体_GB2312" pitchFamily="49" charset="-122"/>
                <a:ea typeface="楷体_GB2312" pitchFamily="49" charset="-122"/>
              </a:rPr>
              <a:t>一元稀疏多项式的实现</a:t>
            </a:r>
          </a:p>
        </p:txBody>
      </p:sp>
    </p:spTree>
  </p:cSld>
  <p:clrMapOvr>
    <a:masterClrMapping/>
  </p:clrMapOvr>
  <p:transition spd="med">
    <p:strips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50825" y="981075"/>
            <a:ext cx="80549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a:solidFill>
                  <a:schemeClr val="tx1"/>
                </a:solidFill>
                <a:ea typeface="楷体_GB2312" pitchFamily="49" charset="-122"/>
              </a:rPr>
              <a:t> </a:t>
            </a:r>
            <a:r>
              <a:rPr lang="en-US" altLang="zh-CN" sz="3200" b="1">
                <a:solidFill>
                  <a:schemeClr val="tx1"/>
                </a:solidFill>
                <a:ea typeface="楷体_GB2312" pitchFamily="49" charset="-122"/>
              </a:rPr>
              <a:t>ListTraverse( L, visit( ) )</a:t>
            </a:r>
            <a:r>
              <a:rPr lang="zh-CN" altLang="en-US" sz="3200" b="1">
                <a:solidFill>
                  <a:schemeClr val="tx1"/>
                </a:solidFill>
                <a:ea typeface="隶书" pitchFamily="49" charset="-122"/>
              </a:rPr>
              <a:t>（ 遍历线性表）</a:t>
            </a:r>
          </a:p>
        </p:txBody>
      </p:sp>
      <p:sp>
        <p:nvSpPr>
          <p:cNvPr id="44035" name="Text Box 3"/>
          <p:cNvSpPr txBox="1">
            <a:spLocks noChangeArrowheads="1"/>
          </p:cNvSpPr>
          <p:nvPr/>
        </p:nvSpPr>
        <p:spPr bwMode="auto">
          <a:xfrm>
            <a:off x="228600" y="2054225"/>
            <a:ext cx="2830513" cy="204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zh-CN" altLang="en-US" sz="3200" b="1">
                <a:solidFill>
                  <a:srgbClr val="CC0066"/>
                </a:solidFill>
                <a:latin typeface="楷体_GB2312" pitchFamily="49" charset="-122"/>
                <a:ea typeface="楷体_GB2312" pitchFamily="49" charset="-122"/>
              </a:rPr>
              <a:t>初始条件：</a:t>
            </a:r>
          </a:p>
          <a:p>
            <a:pPr algn="l" eaLnBrk="1" hangingPunct="1">
              <a:spcBef>
                <a:spcPct val="50000"/>
              </a:spcBef>
            </a:pPr>
            <a:endParaRPr lang="zh-CN" altLang="en-US" sz="3200" b="1">
              <a:solidFill>
                <a:srgbClr val="CC0066"/>
              </a:solidFill>
              <a:latin typeface="楷体_GB2312" pitchFamily="49" charset="-122"/>
              <a:ea typeface="楷体_GB2312" pitchFamily="49" charset="-122"/>
            </a:endParaRPr>
          </a:p>
          <a:p>
            <a:pPr algn="l" eaLnBrk="1" hangingPunct="1">
              <a:spcBef>
                <a:spcPct val="50000"/>
              </a:spcBef>
            </a:pPr>
            <a:r>
              <a:rPr lang="zh-CN" altLang="en-US" sz="3200" b="1">
                <a:solidFill>
                  <a:srgbClr val="CC0066"/>
                </a:solidFill>
                <a:latin typeface="楷体_GB2312" pitchFamily="49" charset="-122"/>
                <a:ea typeface="楷体_GB2312" pitchFamily="49" charset="-122"/>
              </a:rPr>
              <a:t>操作结果</a:t>
            </a:r>
            <a:r>
              <a:rPr lang="en-US" altLang="zh-CN" sz="3200" b="1">
                <a:solidFill>
                  <a:srgbClr val="CC0066"/>
                </a:solidFill>
                <a:latin typeface="楷体_GB2312" pitchFamily="49" charset="-122"/>
                <a:ea typeface="楷体_GB2312" pitchFamily="49" charset="-122"/>
              </a:rPr>
              <a:t>:</a:t>
            </a:r>
          </a:p>
        </p:txBody>
      </p:sp>
      <p:sp>
        <p:nvSpPr>
          <p:cNvPr id="44036" name="Text Box 4"/>
          <p:cNvSpPr txBox="1">
            <a:spLocks noChangeArrowheads="1"/>
          </p:cNvSpPr>
          <p:nvPr/>
        </p:nvSpPr>
        <p:spPr bwMode="auto">
          <a:xfrm>
            <a:off x="2185988" y="2020888"/>
            <a:ext cx="6653212"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20000"/>
              </a:lnSpc>
            </a:pPr>
            <a:r>
              <a:rPr lang="zh-CN" altLang="en-US" sz="3200">
                <a:solidFill>
                  <a:schemeClr val="tx1"/>
                </a:solidFill>
                <a:latin typeface="楷体_GB2312" pitchFamily="49" charset="-122"/>
                <a:ea typeface="楷体_GB2312" pitchFamily="49" charset="-122"/>
              </a:rPr>
              <a:t>线性表 </a:t>
            </a:r>
            <a:r>
              <a:rPr lang="en-US" altLang="zh-CN" sz="3200" b="1">
                <a:solidFill>
                  <a:schemeClr val="tx1"/>
                </a:solidFill>
                <a:ea typeface="楷体_GB2312" pitchFamily="49" charset="-122"/>
              </a:rPr>
              <a:t>L </a:t>
            </a:r>
            <a:r>
              <a:rPr lang="zh-CN" altLang="en-US" sz="3200">
                <a:solidFill>
                  <a:schemeClr val="tx1"/>
                </a:solidFill>
                <a:latin typeface="楷体_GB2312" pitchFamily="49" charset="-122"/>
                <a:ea typeface="楷体_GB2312" pitchFamily="49" charset="-122"/>
              </a:rPr>
              <a:t>已存在</a:t>
            </a:r>
            <a:r>
              <a:rPr lang="en-US" altLang="zh-CN" sz="3200">
                <a:solidFill>
                  <a:schemeClr val="tx1"/>
                </a:solidFill>
                <a:latin typeface="楷体_GB2312" pitchFamily="49" charset="-122"/>
                <a:ea typeface="楷体_GB2312" pitchFamily="49" charset="-122"/>
              </a:rPr>
              <a:t>,</a:t>
            </a:r>
            <a:r>
              <a:rPr lang="en-US" altLang="zh-CN" sz="3200">
                <a:solidFill>
                  <a:schemeClr val="tx1"/>
                </a:solidFill>
                <a:ea typeface="楷体_GB2312" pitchFamily="49" charset="-122"/>
              </a:rPr>
              <a:t>visit( )</a:t>
            </a:r>
            <a:r>
              <a:rPr lang="zh-CN" altLang="en-US" sz="3200">
                <a:solidFill>
                  <a:schemeClr val="tx1"/>
                </a:solidFill>
                <a:ea typeface="楷体_GB2312" pitchFamily="49" charset="-122"/>
              </a:rPr>
              <a:t>为数据元素的访问函数。</a:t>
            </a:r>
          </a:p>
        </p:txBody>
      </p:sp>
      <p:sp>
        <p:nvSpPr>
          <p:cNvPr id="44037" name="Text Box 5"/>
          <p:cNvSpPr txBox="1">
            <a:spLocks noChangeArrowheads="1"/>
          </p:cNvSpPr>
          <p:nvPr/>
        </p:nvSpPr>
        <p:spPr bwMode="auto">
          <a:xfrm>
            <a:off x="2209800" y="3438525"/>
            <a:ext cx="65532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20000"/>
              </a:lnSpc>
            </a:pPr>
            <a:r>
              <a:rPr lang="zh-CN" altLang="en-US" sz="3200">
                <a:solidFill>
                  <a:schemeClr val="tx1"/>
                </a:solidFill>
                <a:latin typeface="楷体_GB2312" pitchFamily="49" charset="-122"/>
                <a:ea typeface="楷体_GB2312" pitchFamily="49" charset="-122"/>
              </a:rPr>
              <a:t>依次对 </a:t>
            </a:r>
            <a:r>
              <a:rPr lang="en-US" altLang="zh-CN" sz="3200">
                <a:solidFill>
                  <a:schemeClr val="tx1"/>
                </a:solidFill>
                <a:ea typeface="楷体_GB2312" pitchFamily="49" charset="-122"/>
              </a:rPr>
              <a:t>L</a:t>
            </a:r>
            <a:r>
              <a:rPr lang="en-US" altLang="zh-CN" sz="3200">
                <a:solidFill>
                  <a:schemeClr val="tx1"/>
                </a:solidFill>
                <a:latin typeface="楷体_GB2312" pitchFamily="49" charset="-122"/>
                <a:ea typeface="楷体_GB2312" pitchFamily="49" charset="-122"/>
              </a:rPr>
              <a:t> </a:t>
            </a:r>
            <a:r>
              <a:rPr lang="zh-CN" altLang="en-US" sz="3200">
                <a:solidFill>
                  <a:schemeClr val="tx1"/>
                </a:solidFill>
                <a:latin typeface="楷体_GB2312" pitchFamily="49" charset="-122"/>
                <a:ea typeface="楷体_GB2312" pitchFamily="49" charset="-122"/>
              </a:rPr>
              <a:t>的每个数据元素调用函数 </a:t>
            </a:r>
            <a:r>
              <a:rPr lang="en-US" altLang="zh-CN" sz="3200">
                <a:solidFill>
                  <a:schemeClr val="tx1"/>
                </a:solidFill>
                <a:ea typeface="楷体_GB2312" pitchFamily="49" charset="-122"/>
              </a:rPr>
              <a:t>visit( )</a:t>
            </a:r>
            <a:r>
              <a:rPr lang="zh-CN" altLang="en-US" sz="3200">
                <a:solidFill>
                  <a:schemeClr val="tx1"/>
                </a:solidFill>
                <a:ea typeface="楷体_GB2312" pitchFamily="49" charset="-122"/>
              </a:rPr>
              <a:t>，一旦 </a:t>
            </a:r>
            <a:r>
              <a:rPr lang="en-US" altLang="zh-CN" sz="3200">
                <a:solidFill>
                  <a:schemeClr val="tx1"/>
                </a:solidFill>
                <a:ea typeface="楷体_GB2312" pitchFamily="49" charset="-122"/>
              </a:rPr>
              <a:t>visit( ) </a:t>
            </a:r>
            <a:r>
              <a:rPr lang="zh-CN" altLang="en-US" sz="3200">
                <a:solidFill>
                  <a:schemeClr val="tx1"/>
                </a:solidFill>
                <a:ea typeface="楷体_GB2312" pitchFamily="49" charset="-122"/>
              </a:rPr>
              <a:t>失败，则遍历操作失败</a:t>
            </a:r>
            <a:r>
              <a:rPr lang="zh-CN" altLang="en-US" sz="3200">
                <a:solidFill>
                  <a:schemeClr val="tx1"/>
                </a:solidFill>
                <a:latin typeface="楷体_GB2312" pitchFamily="49" charset="-122"/>
                <a:ea typeface="楷体_GB2312" pitchFamily="49" charset="-122"/>
              </a:rPr>
              <a:t>。</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44035"/>
                                        </p:tgtEl>
                                        <p:attrNameLst>
                                          <p:attrName>style.visibility</p:attrName>
                                        </p:attrNameLst>
                                      </p:cBhvr>
                                      <p:to>
                                        <p:strVal val="visible"/>
                                      </p:to>
                                    </p:set>
                                    <p:animEffect transition="in" filter="barn(outHorizontal)">
                                      <p:cBhvr>
                                        <p:cTn id="7" dur="500"/>
                                        <p:tgtEl>
                                          <p:spTgt spid="440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036"/>
                                        </p:tgtEl>
                                        <p:attrNameLst>
                                          <p:attrName>style.visibility</p:attrName>
                                        </p:attrNameLst>
                                      </p:cBhvr>
                                      <p:to>
                                        <p:strVal val="visible"/>
                                      </p:to>
                                    </p:set>
                                    <p:animEffect transition="in" filter="wipe(left)">
                                      <p:cBhvr>
                                        <p:cTn id="12" dur="500"/>
                                        <p:tgtEl>
                                          <p:spTgt spid="440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037"/>
                                        </p:tgtEl>
                                        <p:attrNameLst>
                                          <p:attrName>style.visibility</p:attrName>
                                        </p:attrNameLst>
                                      </p:cBhvr>
                                      <p:to>
                                        <p:strVal val="visible"/>
                                      </p:to>
                                    </p:set>
                                    <p:animEffect transition="in" filter="wipe(left)">
                                      <p:cBhvr>
                                        <p:cTn id="17" dur="500"/>
                                        <p:tgtEl>
                                          <p:spTgt spid="44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autoUpdateAnimBg="0"/>
      <p:bldP spid="44036" grpId="0" autoUpdateAnimBg="0"/>
      <p:bldP spid="44037" grpId="0"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p:cNvSpPr txBox="1">
            <a:spLocks noChangeArrowheads="1"/>
          </p:cNvSpPr>
          <p:nvPr/>
        </p:nvSpPr>
        <p:spPr bwMode="auto">
          <a:xfrm>
            <a:off x="152400" y="0"/>
            <a:ext cx="8855075" cy="675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40000"/>
              </a:lnSpc>
            </a:pPr>
            <a:r>
              <a:rPr lang="en-US" altLang="zh-CN">
                <a:solidFill>
                  <a:schemeClr val="tx1"/>
                </a:solidFill>
                <a:ea typeface="楷体_GB2312" pitchFamily="49" charset="-122"/>
              </a:rPr>
              <a:t>Status CreatPolyn ( polynomail </a:t>
            </a:r>
            <a:r>
              <a:rPr lang="en-US" altLang="zh-CN" b="1">
                <a:solidFill>
                  <a:schemeClr val="tx1"/>
                </a:solidFill>
                <a:ea typeface="楷体_GB2312" pitchFamily="49" charset="-122"/>
              </a:rPr>
              <a:t>&amp;</a:t>
            </a:r>
            <a:r>
              <a:rPr lang="en-US" altLang="zh-CN">
                <a:solidFill>
                  <a:schemeClr val="tx1"/>
                </a:solidFill>
                <a:ea typeface="楷体_GB2312" pitchFamily="49" charset="-122"/>
              </a:rPr>
              <a:t>P, </a:t>
            </a:r>
            <a:r>
              <a:rPr lang="en-US" altLang="zh-CN" b="1">
                <a:solidFill>
                  <a:schemeClr val="tx1"/>
                </a:solidFill>
                <a:ea typeface="楷体_GB2312" pitchFamily="49" charset="-122"/>
              </a:rPr>
              <a:t>int </a:t>
            </a:r>
            <a:r>
              <a:rPr lang="en-US" altLang="zh-CN">
                <a:solidFill>
                  <a:schemeClr val="tx1"/>
                </a:solidFill>
                <a:ea typeface="楷体_GB2312" pitchFamily="49" charset="-122"/>
              </a:rPr>
              <a:t>m ) </a:t>
            </a:r>
            <a:r>
              <a:rPr lang="en-US" altLang="zh-CN" b="1">
                <a:solidFill>
                  <a:schemeClr val="tx1"/>
                </a:solidFill>
                <a:ea typeface="楷体_GB2312" pitchFamily="49" charset="-122"/>
              </a:rPr>
              <a:t>{</a:t>
            </a:r>
            <a:endParaRPr lang="en-US" altLang="zh-CN">
              <a:solidFill>
                <a:schemeClr val="tx1"/>
              </a:solidFill>
              <a:ea typeface="楷体_GB2312" pitchFamily="49" charset="-122"/>
            </a:endParaRPr>
          </a:p>
          <a:p>
            <a:pPr algn="l" eaLnBrk="1" hangingPunct="1">
              <a:lnSpc>
                <a:spcPct val="140000"/>
              </a:lnSpc>
            </a:pPr>
            <a:r>
              <a:rPr lang="en-US" altLang="zh-CN" sz="2400" b="1">
                <a:solidFill>
                  <a:schemeClr val="tx1"/>
                </a:solidFill>
                <a:ea typeface="楷体_GB2312" pitchFamily="49" charset="-122"/>
              </a:rPr>
              <a:t>   // </a:t>
            </a:r>
            <a:r>
              <a:rPr lang="zh-CN" altLang="en-US" sz="2400" b="1">
                <a:solidFill>
                  <a:schemeClr val="tx1"/>
                </a:solidFill>
                <a:ea typeface="楷体_GB2312" pitchFamily="49" charset="-122"/>
              </a:rPr>
              <a:t>输入</a:t>
            </a:r>
            <a:r>
              <a:rPr lang="en-US" altLang="zh-CN" sz="2400" b="1">
                <a:solidFill>
                  <a:schemeClr val="tx1"/>
                </a:solidFill>
                <a:ea typeface="楷体_GB2312" pitchFamily="49" charset="-122"/>
              </a:rPr>
              <a:t>m</a:t>
            </a:r>
            <a:r>
              <a:rPr lang="zh-CN" altLang="en-US" sz="2400" b="1">
                <a:solidFill>
                  <a:schemeClr val="tx1"/>
                </a:solidFill>
                <a:ea typeface="楷体_GB2312" pitchFamily="49" charset="-122"/>
              </a:rPr>
              <a:t>项的系数和指数，建立表示一元多项式的有序链表</a:t>
            </a:r>
            <a:r>
              <a:rPr lang="en-US" altLang="zh-CN" sz="2400" b="1">
                <a:solidFill>
                  <a:schemeClr val="tx1"/>
                </a:solidFill>
                <a:ea typeface="楷体_GB2312" pitchFamily="49" charset="-122"/>
              </a:rPr>
              <a:t>P</a:t>
            </a:r>
          </a:p>
          <a:p>
            <a:pPr algn="l" eaLnBrk="1" hangingPunct="1">
              <a:lnSpc>
                <a:spcPct val="140000"/>
              </a:lnSpc>
            </a:pPr>
            <a:endParaRPr lang="en-US" altLang="zh-CN" b="1">
              <a:solidFill>
                <a:schemeClr val="tx1"/>
              </a:solidFill>
              <a:ea typeface="楷体_GB2312" pitchFamily="49" charset="-122"/>
            </a:endParaRPr>
          </a:p>
          <a:p>
            <a:pPr algn="l" eaLnBrk="1" hangingPunct="1">
              <a:lnSpc>
                <a:spcPct val="140000"/>
              </a:lnSpc>
            </a:pPr>
            <a:endParaRPr lang="en-US" altLang="zh-CN" b="1">
              <a:solidFill>
                <a:schemeClr val="tx1"/>
              </a:solidFill>
              <a:ea typeface="楷体_GB2312" pitchFamily="49" charset="-122"/>
            </a:endParaRPr>
          </a:p>
          <a:p>
            <a:pPr algn="l" eaLnBrk="1" hangingPunct="1">
              <a:lnSpc>
                <a:spcPct val="140000"/>
              </a:lnSpc>
            </a:pPr>
            <a:endParaRPr lang="en-US" altLang="zh-CN" b="1">
              <a:solidFill>
                <a:schemeClr val="tx1"/>
              </a:solidFill>
              <a:ea typeface="楷体_GB2312" pitchFamily="49" charset="-122"/>
            </a:endParaRPr>
          </a:p>
          <a:p>
            <a:pPr algn="l" eaLnBrk="1" hangingPunct="1">
              <a:lnSpc>
                <a:spcPct val="140000"/>
              </a:lnSpc>
            </a:pPr>
            <a:endParaRPr lang="en-US" altLang="zh-CN" b="1">
              <a:solidFill>
                <a:schemeClr val="tx1"/>
              </a:solidFill>
              <a:ea typeface="楷体_GB2312" pitchFamily="49" charset="-122"/>
            </a:endParaRPr>
          </a:p>
          <a:p>
            <a:pPr algn="l" eaLnBrk="1" hangingPunct="1">
              <a:lnSpc>
                <a:spcPct val="140000"/>
              </a:lnSpc>
            </a:pPr>
            <a:endParaRPr lang="en-US" altLang="zh-CN" b="1">
              <a:solidFill>
                <a:schemeClr val="tx1"/>
              </a:solidFill>
              <a:ea typeface="楷体_GB2312" pitchFamily="49" charset="-122"/>
            </a:endParaRPr>
          </a:p>
          <a:p>
            <a:pPr algn="l" eaLnBrk="1" hangingPunct="1">
              <a:lnSpc>
                <a:spcPct val="140000"/>
              </a:lnSpc>
            </a:pPr>
            <a:endParaRPr lang="en-US" altLang="zh-CN" b="1">
              <a:solidFill>
                <a:schemeClr val="tx1"/>
              </a:solidFill>
              <a:ea typeface="楷体_GB2312" pitchFamily="49" charset="-122"/>
            </a:endParaRPr>
          </a:p>
          <a:p>
            <a:pPr algn="l" eaLnBrk="1" hangingPunct="1">
              <a:lnSpc>
                <a:spcPct val="140000"/>
              </a:lnSpc>
            </a:pPr>
            <a:r>
              <a:rPr lang="en-US" altLang="zh-CN" b="1">
                <a:solidFill>
                  <a:schemeClr val="tx1"/>
                </a:solidFill>
                <a:ea typeface="楷体_GB2312" pitchFamily="49" charset="-122"/>
              </a:rPr>
              <a:t>} </a:t>
            </a:r>
            <a:r>
              <a:rPr lang="en-US" altLang="zh-CN">
                <a:solidFill>
                  <a:schemeClr val="tx1"/>
                </a:solidFill>
                <a:ea typeface="楷体_GB2312" pitchFamily="49" charset="-122"/>
              </a:rPr>
              <a:t>// CreatPolyn</a:t>
            </a:r>
            <a:endParaRPr lang="en-US" altLang="zh-CN" sz="2400">
              <a:solidFill>
                <a:schemeClr val="tx1"/>
              </a:solidFill>
            </a:endParaRPr>
          </a:p>
        </p:txBody>
      </p:sp>
      <p:sp>
        <p:nvSpPr>
          <p:cNvPr id="113667" name="Rectangle 3"/>
          <p:cNvSpPr>
            <a:spLocks noChangeArrowheads="1"/>
          </p:cNvSpPr>
          <p:nvPr/>
        </p:nvSpPr>
        <p:spPr bwMode="auto">
          <a:xfrm>
            <a:off x="685800" y="1371600"/>
            <a:ext cx="7591425"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5000"/>
              </a:lnSpc>
            </a:pPr>
            <a:r>
              <a:rPr lang="en-US" altLang="zh-CN" sz="3200">
                <a:solidFill>
                  <a:srgbClr val="009999"/>
                </a:solidFill>
                <a:ea typeface="楷体_GB2312" pitchFamily="49" charset="-122"/>
              </a:rPr>
              <a:t>InitList (P);   e.coef = 0.0;   e.expn = -1; </a:t>
            </a:r>
          </a:p>
          <a:p>
            <a:pPr algn="l">
              <a:lnSpc>
                <a:spcPct val="115000"/>
              </a:lnSpc>
            </a:pPr>
            <a:r>
              <a:rPr lang="en-US" altLang="zh-CN" sz="3200">
                <a:solidFill>
                  <a:srgbClr val="009999"/>
                </a:solidFill>
                <a:ea typeface="楷体_GB2312" pitchFamily="49" charset="-122"/>
              </a:rPr>
              <a:t>SetCurElem (h, e);     </a:t>
            </a:r>
            <a:r>
              <a:rPr lang="en-US" altLang="zh-CN" sz="2800">
                <a:solidFill>
                  <a:schemeClr val="tx1"/>
                </a:solidFill>
                <a:ea typeface="楷体_GB2312" pitchFamily="49" charset="-122"/>
              </a:rPr>
              <a:t>// </a:t>
            </a:r>
            <a:r>
              <a:rPr lang="zh-CN" altLang="en-US" sz="2800">
                <a:solidFill>
                  <a:schemeClr val="tx1"/>
                </a:solidFill>
                <a:ea typeface="楷体_GB2312" pitchFamily="49" charset="-122"/>
              </a:rPr>
              <a:t>设置头结点的数据元素</a:t>
            </a:r>
          </a:p>
        </p:txBody>
      </p:sp>
      <p:sp>
        <p:nvSpPr>
          <p:cNvPr id="113668" name="Rectangle 4"/>
          <p:cNvSpPr>
            <a:spLocks noChangeArrowheads="1"/>
          </p:cNvSpPr>
          <p:nvPr/>
        </p:nvSpPr>
        <p:spPr bwMode="auto">
          <a:xfrm>
            <a:off x="685800" y="2514600"/>
            <a:ext cx="7756525" cy="343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20000"/>
              </a:lnSpc>
            </a:pPr>
            <a:r>
              <a:rPr lang="en-US" altLang="zh-CN" sz="3200" b="1">
                <a:solidFill>
                  <a:schemeClr val="tx1"/>
                </a:solidFill>
                <a:ea typeface="楷体_GB2312" pitchFamily="49" charset="-122"/>
              </a:rPr>
              <a:t>for</a:t>
            </a:r>
            <a:r>
              <a:rPr lang="en-US" altLang="zh-CN" sz="3200">
                <a:solidFill>
                  <a:schemeClr val="tx1"/>
                </a:solidFill>
                <a:ea typeface="楷体_GB2312" pitchFamily="49" charset="-122"/>
              </a:rPr>
              <a:t> ( i=1; i&lt;=m; ++i ) </a:t>
            </a:r>
            <a:r>
              <a:rPr lang="en-US" altLang="zh-CN" sz="3200" b="1">
                <a:solidFill>
                  <a:schemeClr val="tx1"/>
                </a:solidFill>
                <a:ea typeface="楷体_GB2312" pitchFamily="49" charset="-122"/>
              </a:rPr>
              <a:t>{  </a:t>
            </a:r>
            <a:r>
              <a:rPr lang="en-US" altLang="zh-CN" sz="2800">
                <a:solidFill>
                  <a:schemeClr val="tx1"/>
                </a:solidFill>
                <a:ea typeface="楷体_GB2312" pitchFamily="49" charset="-122"/>
              </a:rPr>
              <a:t>// </a:t>
            </a:r>
            <a:r>
              <a:rPr lang="zh-CN" altLang="en-US" sz="2800">
                <a:solidFill>
                  <a:schemeClr val="tx1"/>
                </a:solidFill>
                <a:ea typeface="楷体_GB2312" pitchFamily="49" charset="-122"/>
              </a:rPr>
              <a:t>依次输入 </a:t>
            </a:r>
            <a:r>
              <a:rPr lang="en-US" altLang="zh-CN" sz="2800">
                <a:solidFill>
                  <a:schemeClr val="tx1"/>
                </a:solidFill>
                <a:ea typeface="楷体_GB2312" pitchFamily="49" charset="-122"/>
              </a:rPr>
              <a:t>m </a:t>
            </a:r>
            <a:r>
              <a:rPr lang="zh-CN" altLang="en-US" sz="2800">
                <a:solidFill>
                  <a:schemeClr val="tx1"/>
                </a:solidFill>
                <a:ea typeface="楷体_GB2312" pitchFamily="49" charset="-122"/>
              </a:rPr>
              <a:t>个非零项</a:t>
            </a:r>
          </a:p>
          <a:p>
            <a:pPr algn="l">
              <a:lnSpc>
                <a:spcPct val="120000"/>
              </a:lnSpc>
            </a:pPr>
            <a:endParaRPr lang="zh-CN" altLang="en-US" sz="2800" b="1">
              <a:solidFill>
                <a:schemeClr val="tx1"/>
              </a:solidFill>
              <a:ea typeface="楷体_GB2312" pitchFamily="49" charset="-122"/>
            </a:endParaRPr>
          </a:p>
          <a:p>
            <a:pPr algn="l">
              <a:lnSpc>
                <a:spcPct val="120000"/>
              </a:lnSpc>
            </a:pPr>
            <a:endParaRPr lang="zh-CN" altLang="en-US" sz="3200" b="1">
              <a:solidFill>
                <a:schemeClr val="tx1"/>
              </a:solidFill>
              <a:ea typeface="楷体_GB2312" pitchFamily="49" charset="-122"/>
            </a:endParaRPr>
          </a:p>
          <a:p>
            <a:pPr algn="l">
              <a:lnSpc>
                <a:spcPct val="120000"/>
              </a:lnSpc>
            </a:pPr>
            <a:endParaRPr lang="zh-CN" altLang="en-US" sz="3200" b="1">
              <a:solidFill>
                <a:schemeClr val="tx1"/>
              </a:solidFill>
              <a:ea typeface="楷体_GB2312" pitchFamily="49" charset="-122"/>
            </a:endParaRPr>
          </a:p>
          <a:p>
            <a:pPr algn="l">
              <a:lnSpc>
                <a:spcPct val="110000"/>
              </a:lnSpc>
            </a:pPr>
            <a:r>
              <a:rPr lang="en-US" altLang="zh-CN" sz="3200" b="1">
                <a:solidFill>
                  <a:schemeClr val="tx1"/>
                </a:solidFill>
                <a:ea typeface="楷体_GB2312" pitchFamily="49" charset="-122"/>
              </a:rPr>
              <a:t>}</a:t>
            </a:r>
          </a:p>
          <a:p>
            <a:pPr algn="l">
              <a:lnSpc>
                <a:spcPct val="110000"/>
              </a:lnSpc>
            </a:pPr>
            <a:r>
              <a:rPr lang="en-US" altLang="zh-CN" sz="3200" b="1">
                <a:solidFill>
                  <a:schemeClr val="tx1"/>
                </a:solidFill>
                <a:ea typeface="楷体_GB2312" pitchFamily="49" charset="-122"/>
              </a:rPr>
              <a:t>return</a:t>
            </a:r>
            <a:r>
              <a:rPr lang="en-US" altLang="zh-CN" sz="3200">
                <a:solidFill>
                  <a:schemeClr val="tx1"/>
                </a:solidFill>
                <a:ea typeface="楷体_GB2312" pitchFamily="49" charset="-122"/>
              </a:rPr>
              <a:t> OK;</a:t>
            </a:r>
            <a:endParaRPr lang="en-US" altLang="zh-CN" sz="3200" b="1">
              <a:solidFill>
                <a:schemeClr val="tx1"/>
              </a:solidFill>
              <a:ea typeface="楷体_GB2312" pitchFamily="49" charset="-122"/>
            </a:endParaRPr>
          </a:p>
        </p:txBody>
      </p:sp>
      <p:sp>
        <p:nvSpPr>
          <p:cNvPr id="113669" name="Rectangle 5"/>
          <p:cNvSpPr>
            <a:spLocks noChangeArrowheads="1"/>
          </p:cNvSpPr>
          <p:nvPr/>
        </p:nvSpPr>
        <p:spPr bwMode="auto">
          <a:xfrm>
            <a:off x="1117600" y="3048000"/>
            <a:ext cx="739457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25000"/>
              </a:lnSpc>
            </a:pPr>
            <a:r>
              <a:rPr lang="en-US" altLang="zh-CN" sz="3200" b="1">
                <a:solidFill>
                  <a:srgbClr val="009999"/>
                </a:solidFill>
                <a:ea typeface="楷体_GB2312" pitchFamily="49" charset="-122"/>
              </a:rPr>
              <a:t>scanf </a:t>
            </a:r>
            <a:r>
              <a:rPr lang="en-US" altLang="zh-CN" sz="3200">
                <a:solidFill>
                  <a:srgbClr val="009999"/>
                </a:solidFill>
                <a:ea typeface="楷体_GB2312" pitchFamily="49" charset="-122"/>
              </a:rPr>
              <a:t>(e.coef, e.expn);</a:t>
            </a:r>
          </a:p>
          <a:p>
            <a:pPr algn="l">
              <a:lnSpc>
                <a:spcPct val="125000"/>
              </a:lnSpc>
            </a:pPr>
            <a:r>
              <a:rPr lang="en-US" altLang="zh-CN" sz="3200" b="1">
                <a:solidFill>
                  <a:srgbClr val="009999"/>
                </a:solidFill>
                <a:ea typeface="楷体_GB2312" pitchFamily="49" charset="-122"/>
              </a:rPr>
              <a:t>if</a:t>
            </a:r>
            <a:r>
              <a:rPr lang="en-US" altLang="zh-CN" sz="3200">
                <a:solidFill>
                  <a:srgbClr val="009999"/>
                </a:solidFill>
                <a:ea typeface="楷体_GB2312" pitchFamily="49" charset="-122"/>
              </a:rPr>
              <a:t> (!LocateElem ( P, e, (*cmp)())</a:t>
            </a:r>
            <a:r>
              <a:rPr lang="en-US" altLang="zh-CN" sz="3200">
                <a:solidFill>
                  <a:schemeClr val="tx1"/>
                </a:solidFill>
                <a:ea typeface="黑体" pitchFamily="2" charset="-122"/>
              </a:rPr>
              <a:t> </a:t>
            </a:r>
            <a:r>
              <a:rPr lang="en-US" altLang="zh-CN" sz="3200">
                <a:solidFill>
                  <a:srgbClr val="009999"/>
                </a:solidFill>
                <a:ea typeface="楷体_GB2312" pitchFamily="49" charset="-122"/>
              </a:rPr>
              <a:t>) </a:t>
            </a:r>
            <a:r>
              <a:rPr lang="en-US" altLang="zh-CN" sz="3200" b="1">
                <a:solidFill>
                  <a:srgbClr val="009999"/>
                </a:solidFill>
                <a:ea typeface="楷体_GB2312" pitchFamily="49" charset="-122"/>
              </a:rPr>
              <a:t>  </a:t>
            </a:r>
            <a:endParaRPr lang="en-US" altLang="zh-CN" sz="3200">
              <a:solidFill>
                <a:srgbClr val="009999"/>
              </a:solidFill>
              <a:ea typeface="楷体_GB2312" pitchFamily="49" charset="-122"/>
            </a:endParaRPr>
          </a:p>
          <a:p>
            <a:pPr algn="l">
              <a:lnSpc>
                <a:spcPct val="125000"/>
              </a:lnSpc>
            </a:pPr>
            <a:r>
              <a:rPr lang="en-US" altLang="zh-CN" sz="3200">
                <a:solidFill>
                  <a:srgbClr val="009999"/>
                </a:solidFill>
                <a:ea typeface="楷体_GB2312" pitchFamily="49" charset="-122"/>
              </a:rPr>
              <a:t>     </a:t>
            </a:r>
            <a:r>
              <a:rPr lang="en-US" altLang="zh-CN" sz="3200" b="1">
                <a:solidFill>
                  <a:srgbClr val="009999"/>
                </a:solidFill>
                <a:ea typeface="楷体_GB2312" pitchFamily="49" charset="-122"/>
              </a:rPr>
              <a:t>if</a:t>
            </a:r>
            <a:r>
              <a:rPr lang="en-US" altLang="zh-CN" sz="3200">
                <a:solidFill>
                  <a:srgbClr val="009999"/>
                </a:solidFill>
                <a:ea typeface="楷体_GB2312" pitchFamily="49" charset="-122"/>
              </a:rPr>
              <a:t> ( </a:t>
            </a:r>
            <a:r>
              <a:rPr lang="en-US" altLang="zh-CN" sz="3200" b="1">
                <a:solidFill>
                  <a:srgbClr val="009999"/>
                </a:solidFill>
                <a:ea typeface="楷体_GB2312" pitchFamily="49" charset="-122"/>
              </a:rPr>
              <a:t>!</a:t>
            </a:r>
            <a:r>
              <a:rPr lang="en-US" altLang="zh-CN" sz="3200">
                <a:solidFill>
                  <a:srgbClr val="009999"/>
                </a:solidFill>
                <a:ea typeface="楷体_GB2312" pitchFamily="49" charset="-122"/>
              </a:rPr>
              <a:t>InsAfter ( P, e ) )   </a:t>
            </a:r>
            <a:r>
              <a:rPr lang="en-US" altLang="zh-CN" sz="3200" b="1">
                <a:solidFill>
                  <a:srgbClr val="009999"/>
                </a:solidFill>
                <a:ea typeface="楷体_GB2312" pitchFamily="49" charset="-122"/>
              </a:rPr>
              <a:t>return</a:t>
            </a:r>
            <a:r>
              <a:rPr lang="en-US" altLang="zh-CN" sz="3200">
                <a:solidFill>
                  <a:srgbClr val="009999"/>
                </a:solidFill>
                <a:ea typeface="楷体_GB2312" pitchFamily="49" charset="-122"/>
              </a:rPr>
              <a:t> ERROR;  </a:t>
            </a:r>
          </a:p>
        </p:txBody>
      </p:sp>
      <p:sp>
        <p:nvSpPr>
          <p:cNvPr id="135174" name="Comment 6"/>
          <p:cNvSpPr>
            <a:spLocks noChangeArrowheads="1"/>
          </p:cNvSpPr>
          <p:nvPr/>
        </p:nvSpPr>
        <p:spPr bwMode="auto">
          <a:xfrm>
            <a:off x="3200400" y="5232400"/>
            <a:ext cx="5867400" cy="1320800"/>
          </a:xfrm>
          <a:prstGeom prst="rect">
            <a:avLst/>
          </a:prstGeom>
          <a:solidFill>
            <a:srgbClr val="FCFDC6"/>
          </a:solidFill>
          <a:ln w="9525">
            <a:solidFill>
              <a:schemeClr val="tx1"/>
            </a:solidFill>
            <a:miter lim="800000"/>
            <a:headEnd/>
            <a:tailEnd/>
          </a:ln>
          <a:effectLst>
            <a:outerShdw dist="107763" dir="2700000" algn="ctr" rotWithShape="0">
              <a:schemeClr val="bg2"/>
            </a:outerShdw>
          </a:effectLst>
          <a:extLst>
            <a:ext uri="{53640926-AAD7-44D8-BBD7-CCE9431645EC}">
              <a14:shadowObscured xmlns:a14="http://schemas.microsoft.com/office/drawing/2010/main" val="1"/>
            </a:ext>
          </a:extLst>
        </p:spPr>
        <p:txBody>
          <a:bodyPr>
            <a:spAutoFit/>
          </a:bodyPr>
          <a:lstStyle/>
          <a:p>
            <a:pPr algn="l">
              <a:spcBef>
                <a:spcPct val="50000"/>
              </a:spcBef>
            </a:pPr>
            <a:r>
              <a:rPr kumimoji="0" lang="zh-CN" altLang="en-US" sz="3200" b="1">
                <a:solidFill>
                  <a:srgbClr val="800000"/>
                </a:solidFill>
                <a:latin typeface="楷体_GB2312" pitchFamily="49" charset="-122"/>
                <a:ea typeface="楷体_GB2312" pitchFamily="49" charset="-122"/>
              </a:rPr>
              <a:t>注意</a:t>
            </a:r>
            <a:r>
              <a:rPr kumimoji="0" lang="en-US" altLang="zh-CN" sz="3200" b="1">
                <a:solidFill>
                  <a:srgbClr val="800000"/>
                </a:solidFill>
                <a:latin typeface="楷体_GB2312" pitchFamily="49" charset="-122"/>
                <a:ea typeface="楷体_GB2312" pitchFamily="49" charset="-122"/>
              </a:rPr>
              <a:t>: </a:t>
            </a:r>
            <a:r>
              <a:rPr kumimoji="0" lang="en-US" altLang="zh-CN" sz="3200" b="1">
                <a:solidFill>
                  <a:srgbClr val="800000"/>
                </a:solidFill>
                <a:ea typeface="楷体_GB2312" pitchFamily="49" charset="-122"/>
              </a:rPr>
              <a:t>1</a:t>
            </a:r>
            <a:r>
              <a:rPr kumimoji="0" lang="en-US" altLang="zh-CN" sz="3200" b="1">
                <a:solidFill>
                  <a:srgbClr val="800000"/>
                </a:solidFill>
                <a:latin typeface="楷体_GB2312" pitchFamily="49" charset="-122"/>
                <a:ea typeface="楷体_GB2312" pitchFamily="49" charset="-122"/>
              </a:rPr>
              <a:t>.</a:t>
            </a:r>
            <a:r>
              <a:rPr kumimoji="0" lang="zh-CN" altLang="en-US" sz="3200" b="1">
                <a:solidFill>
                  <a:srgbClr val="800000"/>
                </a:solidFill>
                <a:latin typeface="楷体_GB2312" pitchFamily="49" charset="-122"/>
                <a:ea typeface="楷体_GB2312" pitchFamily="49" charset="-122"/>
              </a:rPr>
              <a:t>输入次序不限</a:t>
            </a:r>
            <a:r>
              <a:rPr kumimoji="0" lang="en-US" altLang="zh-CN" sz="3200" b="1">
                <a:solidFill>
                  <a:srgbClr val="800000"/>
                </a:solidFill>
                <a:latin typeface="楷体_GB2312" pitchFamily="49" charset="-122"/>
                <a:ea typeface="楷体_GB2312" pitchFamily="49" charset="-122"/>
              </a:rPr>
              <a:t>;</a:t>
            </a:r>
          </a:p>
          <a:p>
            <a:pPr algn="l">
              <a:spcBef>
                <a:spcPct val="50000"/>
              </a:spcBef>
            </a:pPr>
            <a:r>
              <a:rPr kumimoji="0" lang="en-US" altLang="zh-CN" sz="3200" b="1">
                <a:solidFill>
                  <a:srgbClr val="800000"/>
                </a:solidFill>
                <a:ea typeface="楷体_GB2312" pitchFamily="49" charset="-122"/>
              </a:rPr>
              <a:t>2</a:t>
            </a:r>
            <a:r>
              <a:rPr kumimoji="0" lang="en-US" altLang="zh-CN" sz="3200" b="1">
                <a:solidFill>
                  <a:srgbClr val="800000"/>
                </a:solidFill>
                <a:latin typeface="楷体_GB2312" pitchFamily="49" charset="-122"/>
                <a:ea typeface="楷体_GB2312" pitchFamily="49" charset="-122"/>
              </a:rPr>
              <a:t>.</a:t>
            </a:r>
            <a:r>
              <a:rPr kumimoji="0" lang="zh-CN" altLang="en-US" sz="3200" b="1">
                <a:solidFill>
                  <a:srgbClr val="800000"/>
                </a:solidFill>
                <a:latin typeface="楷体_GB2312" pitchFamily="49" charset="-122"/>
                <a:ea typeface="楷体_GB2312" pitchFamily="49" charset="-122"/>
              </a:rPr>
              <a:t>指数相同的项只能输入一次</a:t>
            </a:r>
            <a:endParaRPr lang="zh-CN" altLang="en-US">
              <a:solidFill>
                <a:srgbClr val="000000"/>
              </a:solidFill>
              <a:latin typeface="楷体_GB2312" pitchFamily="49" charset="-122"/>
              <a:ea typeface="楷体_GB2312" pitchFamily="49" charset="-122"/>
            </a:endParaRP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5174"/>
                                        </p:tgtEl>
                                        <p:attrNameLst>
                                          <p:attrName>style.visibility</p:attrName>
                                        </p:attrNameLst>
                                      </p:cBhvr>
                                      <p:to>
                                        <p:strVal val="visible"/>
                                      </p:to>
                                    </p:set>
                                    <p:animEffect transition="in" filter="slide(fromBottom)">
                                      <p:cBhvr>
                                        <p:cTn id="7" dur="500"/>
                                        <p:tgtEl>
                                          <p:spTgt spid="135174"/>
                                        </p:tgtEl>
                                      </p:cBhvr>
                                    </p:animEffect>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4" grpId="0" animBg="1"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4"/>
          <p:cNvSpPr txBox="1">
            <a:spLocks noChangeArrowheads="1"/>
          </p:cNvSpPr>
          <p:nvPr/>
        </p:nvSpPr>
        <p:spPr bwMode="auto">
          <a:xfrm>
            <a:off x="323850" y="466725"/>
            <a:ext cx="84963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zh-CN" altLang="en-US" sz="3200" b="1">
                <a:solidFill>
                  <a:schemeClr val="tx1"/>
                </a:solidFill>
                <a:ea typeface="楷体_GB2312" pitchFamily="49" charset="-122"/>
              </a:rPr>
              <a:t>当采用链式存储表示时，根据结点类型定义，凡是系数为</a:t>
            </a:r>
            <a:r>
              <a:rPr lang="en-US" altLang="zh-CN" sz="3200" b="1">
                <a:solidFill>
                  <a:schemeClr val="tx1"/>
                </a:solidFill>
                <a:ea typeface="楷体_GB2312" pitchFamily="49" charset="-122"/>
              </a:rPr>
              <a:t>0</a:t>
            </a:r>
            <a:r>
              <a:rPr lang="zh-CN" altLang="en-US" sz="3200" b="1">
                <a:solidFill>
                  <a:schemeClr val="tx1"/>
                </a:solidFill>
                <a:ea typeface="楷体_GB2312" pitchFamily="49" charset="-122"/>
              </a:rPr>
              <a:t>的项不在链表中出现，减少链表的长度。</a:t>
            </a:r>
          </a:p>
        </p:txBody>
      </p:sp>
      <p:sp>
        <p:nvSpPr>
          <p:cNvPr id="114691" name="Text Box 5"/>
          <p:cNvSpPr txBox="1">
            <a:spLocks noChangeArrowheads="1"/>
          </p:cNvSpPr>
          <p:nvPr/>
        </p:nvSpPr>
        <p:spPr bwMode="auto">
          <a:xfrm>
            <a:off x="250825" y="2266950"/>
            <a:ext cx="8497888" cy="277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zh-CN" altLang="en-US" sz="3200" b="1">
                <a:solidFill>
                  <a:schemeClr val="tx1"/>
                </a:solidFill>
                <a:ea typeface="楷体_GB2312" pitchFamily="49" charset="-122"/>
              </a:rPr>
              <a:t>一元多项式相加的实质是</a:t>
            </a:r>
            <a:r>
              <a:rPr lang="en-US" altLang="zh-CN" sz="3200" b="1">
                <a:solidFill>
                  <a:schemeClr val="tx1"/>
                </a:solidFill>
                <a:ea typeface="楷体_GB2312" pitchFamily="49" charset="-122"/>
              </a:rPr>
              <a:t>:</a:t>
            </a:r>
          </a:p>
          <a:p>
            <a:pPr algn="l" eaLnBrk="1" hangingPunct="1">
              <a:spcBef>
                <a:spcPct val="50000"/>
              </a:spcBef>
            </a:pPr>
            <a:r>
              <a:rPr lang="zh-CN" altLang="en-US" sz="3200" b="1">
                <a:solidFill>
                  <a:srgbClr val="0000FF"/>
                </a:solidFill>
                <a:ea typeface="楷体_GB2312" pitchFamily="49" charset="-122"/>
              </a:rPr>
              <a:t>指数不同：</a:t>
            </a:r>
            <a:r>
              <a:rPr lang="zh-CN" altLang="en-US" sz="3200" b="1">
                <a:solidFill>
                  <a:schemeClr val="tx1"/>
                </a:solidFill>
                <a:ea typeface="楷体_GB2312" pitchFamily="49" charset="-122"/>
              </a:rPr>
              <a:t>链表的合并。</a:t>
            </a:r>
          </a:p>
          <a:p>
            <a:pPr algn="l" eaLnBrk="1" hangingPunct="1">
              <a:spcBef>
                <a:spcPct val="50000"/>
              </a:spcBef>
            </a:pPr>
            <a:r>
              <a:rPr lang="zh-CN" altLang="en-US" sz="3200" b="1">
                <a:solidFill>
                  <a:srgbClr val="0000FF"/>
                </a:solidFill>
                <a:ea typeface="楷体_GB2312" pitchFamily="49" charset="-122"/>
              </a:rPr>
              <a:t>指数相同：</a:t>
            </a:r>
            <a:r>
              <a:rPr lang="zh-CN" altLang="en-US" sz="3200" b="1">
                <a:solidFill>
                  <a:schemeClr val="tx1"/>
                </a:solidFill>
                <a:ea typeface="楷体_GB2312" pitchFamily="49" charset="-122"/>
              </a:rPr>
              <a:t>系数相加，若和为</a:t>
            </a:r>
            <a:r>
              <a:rPr lang="en-US" altLang="zh-CN" sz="3200" b="1">
                <a:solidFill>
                  <a:schemeClr val="tx1"/>
                </a:solidFill>
                <a:ea typeface="楷体_GB2312" pitchFamily="49" charset="-122"/>
              </a:rPr>
              <a:t>0</a:t>
            </a:r>
            <a:r>
              <a:rPr lang="zh-CN" altLang="en-US" sz="3200" b="1">
                <a:solidFill>
                  <a:schemeClr val="tx1"/>
                </a:solidFill>
                <a:ea typeface="楷体_GB2312" pitchFamily="49" charset="-122"/>
              </a:rPr>
              <a:t>，去掉结点；    </a:t>
            </a:r>
          </a:p>
          <a:p>
            <a:pPr algn="l" eaLnBrk="1" hangingPunct="1">
              <a:spcBef>
                <a:spcPct val="50000"/>
              </a:spcBef>
            </a:pPr>
            <a:r>
              <a:rPr lang="zh-CN" altLang="en-US" sz="3200" b="1">
                <a:solidFill>
                  <a:schemeClr val="tx1"/>
                </a:solidFill>
                <a:ea typeface="楷体_GB2312" pitchFamily="49" charset="-122"/>
              </a:rPr>
              <a:t>                    否则，修改结点系数域。</a:t>
            </a:r>
          </a:p>
        </p:txBody>
      </p:sp>
    </p:spTree>
  </p:cSld>
  <p:clrMapOvr>
    <a:masterClrMapping/>
  </p:clrMapOvr>
  <p:transition spd="med">
    <p:strips dir="rd"/>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ChangeArrowheads="1"/>
          </p:cNvSpPr>
          <p:nvPr/>
        </p:nvSpPr>
        <p:spPr bwMode="auto">
          <a:xfrm>
            <a:off x="179388" y="4763"/>
            <a:ext cx="8555037" cy="666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09550" algn="l"/>
            <a:r>
              <a:rPr lang="da-DK" altLang="zh-CN" sz="2400" b="1">
                <a:solidFill>
                  <a:schemeClr val="tx1"/>
                </a:solidFill>
                <a:ea typeface="楷体_GB2312" pitchFamily="49" charset="-122"/>
              </a:rPr>
              <a:t>void AddPolyn(PLinkList &amp;Pa, PLinkList &amp;Pb) {  // </a:t>
            </a:r>
            <a:r>
              <a:rPr lang="zh-CN" altLang="da-DK" sz="2400" b="1">
                <a:solidFill>
                  <a:schemeClr val="tx1"/>
                </a:solidFill>
                <a:ea typeface="楷体_GB2312" pitchFamily="49" charset="-122"/>
              </a:rPr>
              <a:t>算法</a:t>
            </a:r>
            <a:r>
              <a:rPr lang="da-DK" altLang="zh-CN" sz="2400" b="1">
                <a:solidFill>
                  <a:schemeClr val="tx1"/>
                </a:solidFill>
                <a:ea typeface="楷体_GB2312" pitchFamily="49" charset="-122"/>
              </a:rPr>
              <a:t>2.23</a:t>
            </a:r>
          </a:p>
          <a:p>
            <a:pPr indent="209550" algn="l"/>
            <a:r>
              <a:rPr lang="da-DK" altLang="zh-CN" sz="2400" b="1">
                <a:solidFill>
                  <a:schemeClr val="tx1"/>
                </a:solidFill>
                <a:ea typeface="楷体_GB2312" pitchFamily="49" charset="-122"/>
              </a:rPr>
              <a:t>  </a:t>
            </a:r>
            <a:r>
              <a:rPr lang="en-US" altLang="zh-CN" sz="2000" b="1">
                <a:solidFill>
                  <a:schemeClr val="tx1"/>
                </a:solidFill>
                <a:ea typeface="楷体_GB2312" pitchFamily="49" charset="-122"/>
              </a:rPr>
              <a:t>// </a:t>
            </a:r>
            <a:r>
              <a:rPr lang="zh-CN" altLang="en-US" sz="2000" b="1">
                <a:solidFill>
                  <a:schemeClr val="tx1"/>
                </a:solidFill>
                <a:ea typeface="楷体_GB2312" pitchFamily="49" charset="-122"/>
              </a:rPr>
              <a:t>多项式加法：</a:t>
            </a:r>
            <a:r>
              <a:rPr lang="en-US" altLang="zh-CN" sz="2000" b="1">
                <a:solidFill>
                  <a:schemeClr val="tx1"/>
                </a:solidFill>
                <a:ea typeface="楷体_GB2312" pitchFamily="49" charset="-122"/>
              </a:rPr>
              <a:t>Pa = Pa</a:t>
            </a:r>
            <a:r>
              <a:rPr lang="zh-CN" altLang="en-US" sz="2000" b="1">
                <a:solidFill>
                  <a:schemeClr val="tx1"/>
                </a:solidFill>
                <a:ea typeface="楷体_GB2312" pitchFamily="49" charset="-122"/>
              </a:rPr>
              <a:t>＋</a:t>
            </a:r>
            <a:r>
              <a:rPr lang="en-US" altLang="zh-CN" sz="2000" b="1">
                <a:solidFill>
                  <a:schemeClr val="tx1"/>
                </a:solidFill>
                <a:ea typeface="楷体_GB2312" pitchFamily="49" charset="-122"/>
              </a:rPr>
              <a:t>Pb</a:t>
            </a:r>
            <a:r>
              <a:rPr lang="zh-CN" altLang="en-US" sz="2000" b="1">
                <a:solidFill>
                  <a:schemeClr val="tx1"/>
                </a:solidFill>
                <a:ea typeface="楷体_GB2312" pitchFamily="49" charset="-122"/>
              </a:rPr>
              <a:t>，利用两个多项式的结点构成</a:t>
            </a:r>
            <a:r>
              <a:rPr lang="en-US" altLang="zh-CN" sz="2000" b="1">
                <a:solidFill>
                  <a:schemeClr val="tx1"/>
                </a:solidFill>
                <a:ea typeface="楷体_GB2312" pitchFamily="49" charset="-122"/>
              </a:rPr>
              <a:t>"</a:t>
            </a:r>
            <a:r>
              <a:rPr lang="zh-CN" altLang="en-US" sz="2000" b="1">
                <a:solidFill>
                  <a:schemeClr val="tx1"/>
                </a:solidFill>
                <a:ea typeface="楷体_GB2312" pitchFamily="49" charset="-122"/>
              </a:rPr>
              <a:t>和多项式</a:t>
            </a:r>
            <a:r>
              <a:rPr lang="en-US" altLang="zh-CN" sz="2000" b="1">
                <a:solidFill>
                  <a:schemeClr val="tx1"/>
                </a:solidFill>
                <a:ea typeface="楷体_GB2312" pitchFamily="49" charset="-122"/>
              </a:rPr>
              <a:t>"</a:t>
            </a:r>
            <a:r>
              <a:rPr lang="zh-CN" altLang="en-US" sz="2000" b="1">
                <a:solidFill>
                  <a:schemeClr val="tx1"/>
                </a:solidFill>
                <a:ea typeface="楷体_GB2312" pitchFamily="49" charset="-122"/>
              </a:rPr>
              <a:t>。</a:t>
            </a:r>
          </a:p>
          <a:p>
            <a:pPr indent="209550" algn="l"/>
            <a:r>
              <a:rPr lang="zh-CN" altLang="en-US" sz="2400" b="1">
                <a:solidFill>
                  <a:schemeClr val="tx1"/>
                </a:solidFill>
                <a:ea typeface="楷体_GB2312" pitchFamily="49" charset="-122"/>
              </a:rPr>
              <a:t>  </a:t>
            </a:r>
            <a:r>
              <a:rPr lang="en-US" altLang="zh-CN" sz="2400" b="1">
                <a:solidFill>
                  <a:schemeClr val="tx1"/>
                </a:solidFill>
                <a:ea typeface="楷体_GB2312" pitchFamily="49" charset="-122"/>
              </a:rPr>
              <a:t>PLink ha, hb, qa, qb;</a:t>
            </a:r>
          </a:p>
          <a:p>
            <a:pPr indent="209550" algn="l"/>
            <a:r>
              <a:rPr lang="en-US" altLang="zh-CN" sz="2400" b="1">
                <a:solidFill>
                  <a:schemeClr val="tx1"/>
                </a:solidFill>
                <a:ea typeface="楷体_GB2312" pitchFamily="49" charset="-122"/>
              </a:rPr>
              <a:t>  PElemType  a, b, temp;</a:t>
            </a:r>
          </a:p>
          <a:p>
            <a:pPr indent="209550" algn="l"/>
            <a:r>
              <a:rPr lang="en-US" altLang="zh-CN" sz="2400" b="1">
                <a:solidFill>
                  <a:schemeClr val="tx1"/>
                </a:solidFill>
                <a:ea typeface="楷体_GB2312" pitchFamily="49" charset="-122"/>
              </a:rPr>
              <a:t>  float sum;</a:t>
            </a:r>
          </a:p>
          <a:p>
            <a:pPr indent="209550" algn="l"/>
            <a:r>
              <a:rPr lang="en-US" altLang="zh-CN" sz="2400" b="1">
                <a:solidFill>
                  <a:schemeClr val="tx1"/>
                </a:solidFill>
                <a:ea typeface="楷体_GB2312" pitchFamily="49" charset="-122"/>
              </a:rPr>
              <a:t>  ha = GetHead(Pa);      // ha</a:t>
            </a:r>
            <a:r>
              <a:rPr lang="zh-CN" altLang="en-US" sz="2400" b="1">
                <a:solidFill>
                  <a:schemeClr val="tx1"/>
                </a:solidFill>
                <a:ea typeface="楷体_GB2312" pitchFamily="49" charset="-122"/>
              </a:rPr>
              <a:t>和</a:t>
            </a:r>
            <a:r>
              <a:rPr lang="en-US" altLang="zh-CN" sz="2400" b="1">
                <a:solidFill>
                  <a:schemeClr val="tx1"/>
                </a:solidFill>
                <a:ea typeface="楷体_GB2312" pitchFamily="49" charset="-122"/>
              </a:rPr>
              <a:t>hb</a:t>
            </a:r>
            <a:r>
              <a:rPr lang="zh-CN" altLang="en-US" sz="2400" b="1">
                <a:solidFill>
                  <a:schemeClr val="tx1"/>
                </a:solidFill>
                <a:ea typeface="楷体_GB2312" pitchFamily="49" charset="-122"/>
              </a:rPr>
              <a:t>分别指向</a:t>
            </a:r>
            <a:r>
              <a:rPr lang="en-US" altLang="zh-CN" sz="2400" b="1">
                <a:solidFill>
                  <a:schemeClr val="tx1"/>
                </a:solidFill>
                <a:ea typeface="楷体_GB2312" pitchFamily="49" charset="-122"/>
              </a:rPr>
              <a:t>Pa</a:t>
            </a:r>
            <a:r>
              <a:rPr lang="zh-CN" altLang="en-US" sz="2400" b="1">
                <a:solidFill>
                  <a:schemeClr val="tx1"/>
                </a:solidFill>
                <a:ea typeface="楷体_GB2312" pitchFamily="49" charset="-122"/>
              </a:rPr>
              <a:t>和</a:t>
            </a:r>
            <a:r>
              <a:rPr lang="en-US" altLang="zh-CN" sz="2400" b="1">
                <a:solidFill>
                  <a:schemeClr val="tx1"/>
                </a:solidFill>
                <a:ea typeface="楷体_GB2312" pitchFamily="49" charset="-122"/>
              </a:rPr>
              <a:t>Pb</a:t>
            </a:r>
            <a:r>
              <a:rPr lang="zh-CN" altLang="en-US" sz="2400" b="1">
                <a:solidFill>
                  <a:schemeClr val="tx1"/>
                </a:solidFill>
                <a:ea typeface="楷体_GB2312" pitchFamily="49" charset="-122"/>
              </a:rPr>
              <a:t>的头结点</a:t>
            </a:r>
          </a:p>
          <a:p>
            <a:pPr indent="209550" algn="l"/>
            <a:r>
              <a:rPr lang="zh-CN" altLang="en-US" sz="2400" b="1">
                <a:solidFill>
                  <a:schemeClr val="tx1"/>
                </a:solidFill>
                <a:ea typeface="楷体_GB2312" pitchFamily="49" charset="-122"/>
              </a:rPr>
              <a:t>  </a:t>
            </a:r>
            <a:r>
              <a:rPr lang="en-US" altLang="zh-CN" sz="2400" b="1">
                <a:solidFill>
                  <a:schemeClr val="tx1"/>
                </a:solidFill>
                <a:ea typeface="楷体_GB2312" pitchFamily="49" charset="-122"/>
              </a:rPr>
              <a:t>hb = GetHead(Pb);</a:t>
            </a:r>
          </a:p>
          <a:p>
            <a:pPr indent="209550" algn="l"/>
            <a:r>
              <a:rPr lang="en-US" altLang="zh-CN" sz="2400" b="1">
                <a:solidFill>
                  <a:schemeClr val="tx1"/>
                </a:solidFill>
                <a:ea typeface="楷体_GB2312" pitchFamily="49" charset="-122"/>
              </a:rPr>
              <a:t>  qa = NextPos(Pa,ha);   // qa</a:t>
            </a:r>
            <a:r>
              <a:rPr lang="zh-CN" altLang="en-US" sz="2400" b="1">
                <a:solidFill>
                  <a:schemeClr val="tx1"/>
                </a:solidFill>
                <a:ea typeface="楷体_GB2312" pitchFamily="49" charset="-122"/>
              </a:rPr>
              <a:t>和</a:t>
            </a:r>
            <a:r>
              <a:rPr lang="en-US" altLang="zh-CN" sz="2400" b="1">
                <a:solidFill>
                  <a:schemeClr val="tx1"/>
                </a:solidFill>
                <a:ea typeface="楷体_GB2312" pitchFamily="49" charset="-122"/>
              </a:rPr>
              <a:t>qb</a:t>
            </a:r>
            <a:r>
              <a:rPr lang="zh-CN" altLang="en-US" sz="2400" b="1">
                <a:solidFill>
                  <a:schemeClr val="tx1"/>
                </a:solidFill>
                <a:ea typeface="楷体_GB2312" pitchFamily="49" charset="-122"/>
              </a:rPr>
              <a:t>分别指向</a:t>
            </a:r>
            <a:r>
              <a:rPr lang="en-US" altLang="zh-CN" sz="2400" b="1">
                <a:solidFill>
                  <a:schemeClr val="tx1"/>
                </a:solidFill>
                <a:ea typeface="楷体_GB2312" pitchFamily="49" charset="-122"/>
              </a:rPr>
              <a:t>La</a:t>
            </a:r>
            <a:r>
              <a:rPr lang="zh-CN" altLang="en-US" sz="2400" b="1">
                <a:solidFill>
                  <a:schemeClr val="tx1"/>
                </a:solidFill>
                <a:ea typeface="楷体_GB2312" pitchFamily="49" charset="-122"/>
              </a:rPr>
              <a:t>和</a:t>
            </a:r>
            <a:r>
              <a:rPr lang="en-US" altLang="zh-CN" sz="2400" b="1">
                <a:solidFill>
                  <a:schemeClr val="tx1"/>
                </a:solidFill>
                <a:ea typeface="楷体_GB2312" pitchFamily="49" charset="-122"/>
              </a:rPr>
              <a:t>Lb</a:t>
            </a:r>
            <a:r>
              <a:rPr lang="zh-CN" altLang="en-US" sz="2400" b="1">
                <a:solidFill>
                  <a:schemeClr val="tx1"/>
                </a:solidFill>
                <a:ea typeface="楷体_GB2312" pitchFamily="49" charset="-122"/>
              </a:rPr>
              <a:t>中当前结点</a:t>
            </a:r>
          </a:p>
          <a:p>
            <a:pPr indent="209550" algn="l"/>
            <a:r>
              <a:rPr lang="zh-CN" altLang="en-US" sz="2400" b="1">
                <a:solidFill>
                  <a:schemeClr val="tx1"/>
                </a:solidFill>
                <a:ea typeface="楷体_GB2312" pitchFamily="49" charset="-122"/>
              </a:rPr>
              <a:t>  </a:t>
            </a:r>
            <a:r>
              <a:rPr lang="en-US" altLang="zh-CN" sz="2400" b="1">
                <a:solidFill>
                  <a:schemeClr val="tx1"/>
                </a:solidFill>
                <a:ea typeface="楷体_GB2312" pitchFamily="49" charset="-122"/>
              </a:rPr>
              <a:t>qb = NextPos(Pb,hb);</a:t>
            </a:r>
          </a:p>
          <a:p>
            <a:pPr indent="209550" algn="l"/>
            <a:r>
              <a:rPr lang="en-US" altLang="zh-CN" sz="2400" b="1">
                <a:solidFill>
                  <a:schemeClr val="tx1"/>
                </a:solidFill>
                <a:ea typeface="楷体_GB2312" pitchFamily="49" charset="-122"/>
              </a:rPr>
              <a:t>  while (qa &amp;&amp; qb) {     // Pa</a:t>
            </a:r>
            <a:r>
              <a:rPr lang="zh-CN" altLang="en-US" sz="2400" b="1">
                <a:solidFill>
                  <a:schemeClr val="tx1"/>
                </a:solidFill>
                <a:ea typeface="楷体_GB2312" pitchFamily="49" charset="-122"/>
              </a:rPr>
              <a:t>和</a:t>
            </a:r>
            <a:r>
              <a:rPr lang="en-US" altLang="zh-CN" sz="2400" b="1">
                <a:solidFill>
                  <a:schemeClr val="tx1"/>
                </a:solidFill>
                <a:ea typeface="楷体_GB2312" pitchFamily="49" charset="-122"/>
              </a:rPr>
              <a:t>Pb</a:t>
            </a:r>
            <a:r>
              <a:rPr lang="zh-CN" altLang="en-US" sz="2400" b="1">
                <a:solidFill>
                  <a:schemeClr val="tx1"/>
                </a:solidFill>
                <a:ea typeface="楷体_GB2312" pitchFamily="49" charset="-122"/>
              </a:rPr>
              <a:t>均非空</a:t>
            </a:r>
          </a:p>
          <a:p>
            <a:pPr indent="209550" algn="l"/>
            <a:r>
              <a:rPr lang="zh-CN" altLang="en-US" sz="2400" b="1">
                <a:solidFill>
                  <a:schemeClr val="tx1"/>
                </a:solidFill>
                <a:ea typeface="楷体_GB2312" pitchFamily="49" charset="-122"/>
              </a:rPr>
              <a:t>        </a:t>
            </a:r>
            <a:r>
              <a:rPr lang="en-US" altLang="zh-CN" sz="2400" b="1">
                <a:solidFill>
                  <a:schemeClr val="tx1"/>
                </a:solidFill>
                <a:ea typeface="楷体_GB2312" pitchFamily="49" charset="-122"/>
              </a:rPr>
              <a:t>a = GetCurElem (qa); // a</a:t>
            </a:r>
            <a:r>
              <a:rPr lang="zh-CN" altLang="en-US" sz="2400" b="1">
                <a:solidFill>
                  <a:schemeClr val="tx1"/>
                </a:solidFill>
                <a:ea typeface="楷体_GB2312" pitchFamily="49" charset="-122"/>
              </a:rPr>
              <a:t>和</a:t>
            </a:r>
            <a:r>
              <a:rPr lang="en-US" altLang="zh-CN" sz="2400" b="1">
                <a:solidFill>
                  <a:schemeClr val="tx1"/>
                </a:solidFill>
                <a:ea typeface="楷体_GB2312" pitchFamily="49" charset="-122"/>
              </a:rPr>
              <a:t>b</a:t>
            </a:r>
            <a:r>
              <a:rPr lang="zh-CN" altLang="en-US" sz="2400" b="1">
                <a:solidFill>
                  <a:schemeClr val="tx1"/>
                </a:solidFill>
                <a:ea typeface="楷体_GB2312" pitchFamily="49" charset="-122"/>
              </a:rPr>
              <a:t>为两表中当前比较元素</a:t>
            </a:r>
          </a:p>
          <a:p>
            <a:pPr indent="209550" algn="l"/>
            <a:r>
              <a:rPr lang="zh-CN" altLang="en-US" sz="2400" b="1">
                <a:solidFill>
                  <a:schemeClr val="tx1"/>
                </a:solidFill>
                <a:ea typeface="楷体_GB2312" pitchFamily="49" charset="-122"/>
              </a:rPr>
              <a:t>        </a:t>
            </a:r>
            <a:r>
              <a:rPr lang="en-US" altLang="zh-CN" sz="2400" b="1">
                <a:solidFill>
                  <a:schemeClr val="tx1"/>
                </a:solidFill>
                <a:ea typeface="楷体_GB2312" pitchFamily="49" charset="-122"/>
              </a:rPr>
              <a:t>b = GetCurElem (qb);</a:t>
            </a:r>
          </a:p>
          <a:p>
            <a:pPr indent="209550" algn="l"/>
            <a:r>
              <a:rPr lang="en-US" altLang="zh-CN" sz="2400" b="1">
                <a:solidFill>
                  <a:schemeClr val="tx1"/>
                </a:solidFill>
                <a:ea typeface="楷体_GB2312" pitchFamily="49" charset="-122"/>
              </a:rPr>
              <a:t>    </a:t>
            </a:r>
          </a:p>
          <a:p>
            <a:pPr indent="209550" algn="l"/>
            <a:endParaRPr lang="en-US" altLang="zh-CN" sz="2400" b="1">
              <a:solidFill>
                <a:schemeClr val="tx1"/>
              </a:solidFill>
              <a:ea typeface="楷体_GB2312" pitchFamily="49" charset="-122"/>
            </a:endParaRPr>
          </a:p>
          <a:p>
            <a:pPr indent="209550" algn="l"/>
            <a:r>
              <a:rPr lang="en-US" altLang="zh-CN" sz="2400" b="1">
                <a:solidFill>
                  <a:schemeClr val="tx1"/>
                </a:solidFill>
                <a:ea typeface="楷体_GB2312" pitchFamily="49" charset="-122"/>
              </a:rPr>
              <a:t>} // while</a:t>
            </a:r>
          </a:p>
          <a:p>
            <a:pPr indent="209550" algn="l"/>
            <a:r>
              <a:rPr lang="en-US" altLang="zh-CN" sz="2400" b="1">
                <a:solidFill>
                  <a:schemeClr val="tx1"/>
                </a:solidFill>
                <a:ea typeface="楷体_GB2312" pitchFamily="49" charset="-122"/>
              </a:rPr>
              <a:t>  if (!Empty(Pb)) Append(Pa, qb);   // </a:t>
            </a:r>
            <a:r>
              <a:rPr lang="zh-CN" altLang="en-US" sz="2400" b="1">
                <a:solidFill>
                  <a:schemeClr val="tx1"/>
                </a:solidFill>
                <a:ea typeface="楷体_GB2312" pitchFamily="49" charset="-122"/>
              </a:rPr>
              <a:t>链接</a:t>
            </a:r>
            <a:r>
              <a:rPr lang="en-US" altLang="zh-CN" sz="2400" b="1">
                <a:solidFill>
                  <a:schemeClr val="tx1"/>
                </a:solidFill>
                <a:ea typeface="楷体_GB2312" pitchFamily="49" charset="-122"/>
              </a:rPr>
              <a:t>Pb</a:t>
            </a:r>
            <a:r>
              <a:rPr lang="zh-CN" altLang="en-US" sz="2400" b="1">
                <a:solidFill>
                  <a:schemeClr val="tx1"/>
                </a:solidFill>
                <a:ea typeface="楷体_GB2312" pitchFamily="49" charset="-122"/>
              </a:rPr>
              <a:t>中剩余结点</a:t>
            </a:r>
          </a:p>
          <a:p>
            <a:pPr indent="209550" algn="l"/>
            <a:r>
              <a:rPr lang="zh-CN" altLang="en-US" sz="2400" b="1">
                <a:solidFill>
                  <a:schemeClr val="tx1"/>
                </a:solidFill>
                <a:ea typeface="楷体_GB2312" pitchFamily="49" charset="-122"/>
              </a:rPr>
              <a:t>  </a:t>
            </a:r>
            <a:r>
              <a:rPr lang="en-US" altLang="zh-CN" sz="2400" b="1">
                <a:solidFill>
                  <a:schemeClr val="tx1"/>
                </a:solidFill>
                <a:ea typeface="楷体_GB2312" pitchFamily="49" charset="-122"/>
              </a:rPr>
              <a:t>FreeNode(hb);  // </a:t>
            </a:r>
            <a:r>
              <a:rPr lang="zh-CN" altLang="en-US" sz="2400" b="1">
                <a:solidFill>
                  <a:schemeClr val="tx1"/>
                </a:solidFill>
                <a:ea typeface="楷体_GB2312" pitchFamily="49" charset="-122"/>
              </a:rPr>
              <a:t>释放</a:t>
            </a:r>
            <a:r>
              <a:rPr lang="en-US" altLang="zh-CN" sz="2400" b="1">
                <a:solidFill>
                  <a:schemeClr val="tx1"/>
                </a:solidFill>
                <a:ea typeface="楷体_GB2312" pitchFamily="49" charset="-122"/>
              </a:rPr>
              <a:t>Pb</a:t>
            </a:r>
            <a:r>
              <a:rPr lang="zh-CN" altLang="en-US" sz="2400" b="1">
                <a:solidFill>
                  <a:schemeClr val="tx1"/>
                </a:solidFill>
                <a:ea typeface="楷体_GB2312" pitchFamily="49" charset="-122"/>
              </a:rPr>
              <a:t>的头结点</a:t>
            </a:r>
          </a:p>
          <a:p>
            <a:pPr indent="209550" algn="l"/>
            <a:r>
              <a:rPr lang="en-US" altLang="zh-CN" sz="2400" b="1">
                <a:solidFill>
                  <a:schemeClr val="tx1"/>
                </a:solidFill>
                <a:ea typeface="楷体_GB2312" pitchFamily="49" charset="-122"/>
              </a:rPr>
              <a:t>} // AddPolyn</a:t>
            </a:r>
          </a:p>
        </p:txBody>
      </p:sp>
      <p:sp>
        <p:nvSpPr>
          <p:cNvPr id="115715" name="AutoShape 8">
            <a:hlinkClick r:id="rId2" action="ppaction://hlinksldjump" highlightClick="1"/>
          </p:cNvPr>
          <p:cNvSpPr>
            <a:spLocks noChangeArrowheads="1"/>
          </p:cNvSpPr>
          <p:nvPr/>
        </p:nvSpPr>
        <p:spPr bwMode="auto">
          <a:xfrm>
            <a:off x="1908175" y="4652963"/>
            <a:ext cx="576263" cy="288925"/>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strips dir="rd"/>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p:cNvSpPr txBox="1">
            <a:spLocks noChangeArrowheads="1"/>
          </p:cNvSpPr>
          <p:nvPr/>
        </p:nvSpPr>
        <p:spPr bwMode="auto">
          <a:xfrm>
            <a:off x="441325" y="511175"/>
            <a:ext cx="8451850"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2800" b="1">
                <a:solidFill>
                  <a:schemeClr val="tx1"/>
                </a:solidFill>
              </a:rPr>
              <a:t>switch (Compare(a,b)) { </a:t>
            </a:r>
          </a:p>
          <a:p>
            <a:pPr algn="l" eaLnBrk="1" hangingPunct="1"/>
            <a:r>
              <a:rPr lang="en-US" altLang="zh-CN" sz="2800" b="1">
                <a:solidFill>
                  <a:schemeClr val="tx1"/>
                </a:solidFill>
              </a:rPr>
              <a:t>    case -1: {  // </a:t>
            </a:r>
            <a:r>
              <a:rPr lang="zh-CN" altLang="en-US" sz="2800" b="1">
                <a:solidFill>
                  <a:schemeClr val="tx1"/>
                </a:solidFill>
                <a:latin typeface="楷体_GB2312" pitchFamily="49" charset="-122"/>
                <a:ea typeface="楷体_GB2312" pitchFamily="49" charset="-122"/>
              </a:rPr>
              <a:t>多项式</a:t>
            </a:r>
            <a:r>
              <a:rPr lang="en-US" altLang="zh-CN" sz="2800" b="1">
                <a:solidFill>
                  <a:schemeClr val="tx1"/>
                </a:solidFill>
                <a:ea typeface="楷体_GB2312" pitchFamily="49" charset="-122"/>
              </a:rPr>
              <a:t>PA</a:t>
            </a:r>
            <a:r>
              <a:rPr lang="zh-CN" altLang="en-US" sz="2800" b="1">
                <a:solidFill>
                  <a:schemeClr val="tx1"/>
                </a:solidFill>
                <a:latin typeface="楷体_GB2312" pitchFamily="49" charset="-122"/>
                <a:ea typeface="楷体_GB2312" pitchFamily="49" charset="-122"/>
              </a:rPr>
              <a:t>中当前结点的指数值小</a:t>
            </a:r>
            <a:endParaRPr lang="zh-CN" altLang="en-US" sz="2800" b="1">
              <a:solidFill>
                <a:schemeClr val="tx1"/>
              </a:solidFill>
            </a:endParaRPr>
          </a:p>
          <a:p>
            <a:pPr algn="l" eaLnBrk="1" hangingPunct="1"/>
            <a:r>
              <a:rPr lang="zh-CN" altLang="en-US" sz="2800" b="1">
                <a:solidFill>
                  <a:schemeClr val="tx1"/>
                </a:solidFill>
              </a:rPr>
              <a:t>                          </a:t>
            </a:r>
            <a:r>
              <a:rPr lang="en-US" altLang="zh-CN" sz="2800" b="1">
                <a:solidFill>
                  <a:schemeClr val="tx1"/>
                </a:solidFill>
              </a:rPr>
              <a:t>…  …       </a:t>
            </a:r>
          </a:p>
          <a:p>
            <a:pPr algn="l" eaLnBrk="1" hangingPunct="1"/>
            <a:r>
              <a:rPr lang="en-US" altLang="zh-CN" sz="2800" b="1">
                <a:solidFill>
                  <a:schemeClr val="tx1"/>
                </a:solidFill>
              </a:rPr>
              <a:t>                  break;  }</a:t>
            </a:r>
          </a:p>
          <a:p>
            <a:pPr algn="l" eaLnBrk="1" hangingPunct="1"/>
            <a:r>
              <a:rPr lang="en-US" altLang="zh-CN" sz="2800" b="1">
                <a:solidFill>
                  <a:schemeClr val="tx1"/>
                </a:solidFill>
              </a:rPr>
              <a:t>    case 0: {   </a:t>
            </a:r>
            <a:r>
              <a:rPr lang="en-US" altLang="zh-CN" sz="2800" b="1">
                <a:solidFill>
                  <a:schemeClr val="tx1"/>
                </a:solidFill>
                <a:ea typeface="楷体_GB2312" pitchFamily="49" charset="-122"/>
              </a:rPr>
              <a:t>//</a:t>
            </a:r>
            <a:r>
              <a:rPr lang="en-US" altLang="zh-CN" sz="2800" b="1">
                <a:solidFill>
                  <a:schemeClr val="tx1"/>
                </a:solidFill>
                <a:latin typeface="楷体_GB2312" pitchFamily="49" charset="-122"/>
                <a:ea typeface="楷体_GB2312" pitchFamily="49" charset="-122"/>
              </a:rPr>
              <a:t> </a:t>
            </a:r>
            <a:r>
              <a:rPr lang="zh-CN" altLang="en-US" sz="2800" b="1">
                <a:solidFill>
                  <a:schemeClr val="tx1"/>
                </a:solidFill>
                <a:latin typeface="楷体_GB2312" pitchFamily="49" charset="-122"/>
                <a:ea typeface="楷体_GB2312" pitchFamily="49" charset="-122"/>
              </a:rPr>
              <a:t>两者的指数值相等</a:t>
            </a:r>
            <a:endParaRPr lang="zh-CN" altLang="en-US" sz="2800" b="1">
              <a:solidFill>
                <a:schemeClr val="tx1"/>
              </a:solidFill>
            </a:endParaRPr>
          </a:p>
          <a:p>
            <a:pPr algn="l" eaLnBrk="1" hangingPunct="1"/>
            <a:r>
              <a:rPr lang="zh-CN" altLang="en-US" sz="2800" b="1">
                <a:solidFill>
                  <a:schemeClr val="tx1"/>
                </a:solidFill>
              </a:rPr>
              <a:t>                    </a:t>
            </a:r>
            <a:r>
              <a:rPr lang="en-US" altLang="zh-CN" sz="2800" b="1">
                <a:solidFill>
                  <a:schemeClr val="tx1"/>
                </a:solidFill>
              </a:rPr>
              <a:t>…  …              </a:t>
            </a:r>
          </a:p>
          <a:p>
            <a:pPr algn="l" eaLnBrk="1" hangingPunct="1"/>
            <a:r>
              <a:rPr lang="en-US" altLang="zh-CN" sz="2800" b="1">
                <a:solidFill>
                  <a:schemeClr val="tx1"/>
                </a:solidFill>
              </a:rPr>
              <a:t>                break;  }</a:t>
            </a:r>
          </a:p>
          <a:p>
            <a:pPr algn="l" eaLnBrk="1" hangingPunct="1"/>
            <a:r>
              <a:rPr lang="en-US" altLang="zh-CN" sz="2800" b="1">
                <a:solidFill>
                  <a:schemeClr val="tx1"/>
                </a:solidFill>
              </a:rPr>
              <a:t>    case 1: {  </a:t>
            </a:r>
            <a:r>
              <a:rPr lang="en-US" altLang="zh-CN" sz="2800" b="1">
                <a:solidFill>
                  <a:schemeClr val="tx1"/>
                </a:solidFill>
                <a:ea typeface="楷体_GB2312" pitchFamily="49" charset="-122"/>
              </a:rPr>
              <a:t>//</a:t>
            </a:r>
            <a:r>
              <a:rPr lang="zh-CN" altLang="en-US" sz="2800" b="1">
                <a:solidFill>
                  <a:schemeClr val="tx1"/>
                </a:solidFill>
                <a:latin typeface="楷体_GB2312" pitchFamily="49" charset="-122"/>
                <a:ea typeface="楷体_GB2312" pitchFamily="49" charset="-122"/>
              </a:rPr>
              <a:t>多项式</a:t>
            </a:r>
            <a:r>
              <a:rPr lang="en-US" altLang="zh-CN" sz="2800" b="1">
                <a:solidFill>
                  <a:schemeClr val="tx1"/>
                </a:solidFill>
                <a:ea typeface="楷体_GB2312" pitchFamily="49" charset="-122"/>
              </a:rPr>
              <a:t>PB</a:t>
            </a:r>
            <a:r>
              <a:rPr lang="zh-CN" altLang="en-US" sz="2800" b="1">
                <a:solidFill>
                  <a:schemeClr val="tx1"/>
                </a:solidFill>
                <a:latin typeface="楷体_GB2312" pitchFamily="49" charset="-122"/>
                <a:ea typeface="楷体_GB2312" pitchFamily="49" charset="-122"/>
              </a:rPr>
              <a:t>中当前结点的指数值小</a:t>
            </a:r>
            <a:endParaRPr lang="zh-CN" altLang="en-US" sz="2800" b="1">
              <a:solidFill>
                <a:schemeClr val="tx1"/>
              </a:solidFill>
            </a:endParaRPr>
          </a:p>
          <a:p>
            <a:pPr algn="l" eaLnBrk="1" hangingPunct="1"/>
            <a:r>
              <a:rPr lang="zh-CN" altLang="en-US" sz="2800" b="1">
                <a:solidFill>
                  <a:schemeClr val="tx1"/>
                </a:solidFill>
              </a:rPr>
              <a:t>                           </a:t>
            </a:r>
            <a:r>
              <a:rPr lang="en-US" altLang="zh-CN" sz="2800" b="1">
                <a:solidFill>
                  <a:schemeClr val="tx1"/>
                </a:solidFill>
              </a:rPr>
              <a:t>…  …       </a:t>
            </a:r>
          </a:p>
          <a:p>
            <a:pPr algn="l" eaLnBrk="1" hangingPunct="1"/>
            <a:r>
              <a:rPr lang="en-US" altLang="zh-CN" sz="2800" b="1">
                <a:solidFill>
                  <a:schemeClr val="tx1"/>
                </a:solidFill>
              </a:rPr>
              <a:t>            break;  }</a:t>
            </a:r>
          </a:p>
          <a:p>
            <a:pPr algn="l" eaLnBrk="1" hangingPunct="1"/>
            <a:r>
              <a:rPr lang="en-US" altLang="zh-CN" sz="2800" b="1">
                <a:solidFill>
                  <a:schemeClr val="tx1"/>
                </a:solidFill>
              </a:rPr>
              <a:t>}</a:t>
            </a:r>
          </a:p>
        </p:txBody>
      </p:sp>
      <p:sp>
        <p:nvSpPr>
          <p:cNvPr id="116739" name="AutoShape 8">
            <a:hlinkClick r:id="" action="ppaction://hlinkshowjump?jump=previousslide" highlightClick="1"/>
          </p:cNvPr>
          <p:cNvSpPr>
            <a:spLocks noChangeArrowheads="1"/>
          </p:cNvSpPr>
          <p:nvPr/>
        </p:nvSpPr>
        <p:spPr bwMode="auto">
          <a:xfrm>
            <a:off x="6300788" y="5516563"/>
            <a:ext cx="576262" cy="288925"/>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strips dir="rd"/>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2"/>
          <p:cNvSpPr txBox="1">
            <a:spLocks noChangeArrowheads="1"/>
          </p:cNvSpPr>
          <p:nvPr/>
        </p:nvSpPr>
        <p:spPr bwMode="auto">
          <a:xfrm>
            <a:off x="914400" y="76200"/>
            <a:ext cx="22225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zh-CN" altLang="en-US" sz="4000" b="1">
                <a:solidFill>
                  <a:schemeClr val="tx1"/>
                </a:solidFill>
                <a:ea typeface="隶书" pitchFamily="49" charset="-122"/>
              </a:rPr>
              <a:t>本章小结</a:t>
            </a:r>
            <a:endParaRPr lang="zh-CN" altLang="en-US" sz="2400">
              <a:solidFill>
                <a:schemeClr val="tx1"/>
              </a:solidFill>
            </a:endParaRPr>
          </a:p>
        </p:txBody>
      </p:sp>
      <p:sp>
        <p:nvSpPr>
          <p:cNvPr id="117763" name="Text Box 3"/>
          <p:cNvSpPr txBox="1">
            <a:spLocks noChangeArrowheads="1"/>
          </p:cNvSpPr>
          <p:nvPr/>
        </p:nvSpPr>
        <p:spPr bwMode="auto">
          <a:xfrm>
            <a:off x="381000" y="885825"/>
            <a:ext cx="8382000" cy="275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just" eaLnBrk="1" hangingPunct="1">
              <a:lnSpc>
                <a:spcPct val="125000"/>
              </a:lnSpc>
            </a:pPr>
            <a:r>
              <a:rPr lang="en-US" altLang="zh-CN" sz="2800" b="1">
                <a:solidFill>
                  <a:schemeClr val="tx1"/>
                </a:solidFill>
                <a:latin typeface="楷体_GB2312" pitchFamily="49" charset="-122"/>
                <a:ea typeface="楷体_GB2312" pitchFamily="49" charset="-122"/>
              </a:rPr>
              <a:t>1.</a:t>
            </a:r>
            <a:r>
              <a:rPr lang="zh-CN" altLang="en-US" sz="2800" b="1">
                <a:solidFill>
                  <a:schemeClr val="tx1"/>
                </a:solidFill>
                <a:latin typeface="楷体_GB2312" pitchFamily="49" charset="-122"/>
                <a:ea typeface="楷体_GB2312" pitchFamily="49" charset="-122"/>
              </a:rPr>
              <a:t>了解线性表的逻辑结构特性是数据元素之间存在着线性关系，在计算机中表示这种关系的两类不同的存储结构是顺序存储结构和链式存储结构。用前者表示的线性表简称为顺序表，用后者表示的线性表简称为链表。</a:t>
            </a:r>
            <a:endParaRPr lang="zh-CN" altLang="en-US" sz="2800">
              <a:solidFill>
                <a:schemeClr val="tx1"/>
              </a:solidFill>
            </a:endParaRPr>
          </a:p>
        </p:txBody>
      </p:sp>
      <p:sp>
        <p:nvSpPr>
          <p:cNvPr id="117764" name="Rectangle 4"/>
          <p:cNvSpPr>
            <a:spLocks noChangeArrowheads="1"/>
          </p:cNvSpPr>
          <p:nvPr/>
        </p:nvSpPr>
        <p:spPr bwMode="auto">
          <a:xfrm>
            <a:off x="381000" y="3810000"/>
            <a:ext cx="85344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5000"/>
              </a:lnSpc>
            </a:pPr>
            <a:r>
              <a:rPr lang="en-US" altLang="zh-CN" sz="2800" b="1">
                <a:solidFill>
                  <a:schemeClr val="tx1"/>
                </a:solidFill>
                <a:latin typeface="楷体_GB2312" pitchFamily="49" charset="-122"/>
                <a:ea typeface="楷体_GB2312" pitchFamily="49" charset="-122"/>
              </a:rPr>
              <a:t>2.</a:t>
            </a:r>
            <a:r>
              <a:rPr lang="zh-CN" altLang="en-US" sz="2800" b="1">
                <a:solidFill>
                  <a:schemeClr val="tx1"/>
                </a:solidFill>
                <a:latin typeface="楷体_GB2312" pitchFamily="49" charset="-122"/>
                <a:ea typeface="楷体_GB2312" pitchFamily="49" charset="-122"/>
              </a:rPr>
              <a:t>熟练掌握这两类存储结构的描述方法，以及线性表的各种基本操作的实现。</a:t>
            </a:r>
          </a:p>
        </p:txBody>
      </p:sp>
      <p:sp>
        <p:nvSpPr>
          <p:cNvPr id="117765" name="Rectangle 5"/>
          <p:cNvSpPr>
            <a:spLocks noChangeArrowheads="1"/>
          </p:cNvSpPr>
          <p:nvPr/>
        </p:nvSpPr>
        <p:spPr bwMode="auto">
          <a:xfrm>
            <a:off x="381000" y="5165725"/>
            <a:ext cx="8367713"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5000"/>
              </a:lnSpc>
            </a:pPr>
            <a:r>
              <a:rPr lang="en-US" altLang="zh-CN" sz="2800" b="1">
                <a:solidFill>
                  <a:schemeClr val="tx1"/>
                </a:solidFill>
                <a:latin typeface="楷体_GB2312" pitchFamily="49" charset="-122"/>
                <a:ea typeface="楷体_GB2312" pitchFamily="49" charset="-122"/>
              </a:rPr>
              <a:t>3.</a:t>
            </a:r>
            <a:r>
              <a:rPr lang="zh-CN" altLang="en-US" sz="2800" b="1">
                <a:solidFill>
                  <a:schemeClr val="tx1"/>
                </a:solidFill>
                <a:latin typeface="楷体_GB2312" pitchFamily="49" charset="-122"/>
                <a:ea typeface="楷体_GB2312" pitchFamily="49" charset="-122"/>
              </a:rPr>
              <a:t>能够从时间和空间复杂度的角度综合比较线性表两种存储结构的不同特点及其适用场合。</a:t>
            </a:r>
          </a:p>
        </p:txBody>
      </p:sp>
    </p:spTree>
  </p:cSld>
  <p:clrMapOvr>
    <a:masterClrMapping/>
  </p:clrMapOvr>
  <p:transition spd="med">
    <p:zoom/>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Text Box 3"/>
          <p:cNvSpPr txBox="1">
            <a:spLocks noChangeArrowheads="1"/>
          </p:cNvSpPr>
          <p:nvPr/>
        </p:nvSpPr>
        <p:spPr bwMode="auto">
          <a:xfrm>
            <a:off x="533400" y="104775"/>
            <a:ext cx="807720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20000"/>
              </a:lnSpc>
              <a:spcBef>
                <a:spcPct val="50000"/>
              </a:spcBef>
            </a:pPr>
            <a:r>
              <a:rPr lang="zh-CN" altLang="en-US">
                <a:solidFill>
                  <a:schemeClr val="tx1"/>
                </a:solidFill>
                <a:ea typeface="楷体_GB2312" pitchFamily="49" charset="-122"/>
              </a:rPr>
              <a:t>作业：  试编写算法，删除单链表中“多余” 的数据元素 。</a:t>
            </a:r>
          </a:p>
        </p:txBody>
      </p:sp>
      <p:sp>
        <p:nvSpPr>
          <p:cNvPr id="280580" name="Text Box 4"/>
          <p:cNvSpPr txBox="1">
            <a:spLocks noChangeArrowheads="1"/>
          </p:cNvSpPr>
          <p:nvPr/>
        </p:nvSpPr>
        <p:spPr bwMode="auto">
          <a:xfrm>
            <a:off x="609600" y="1752600"/>
            <a:ext cx="7848600" cy="125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zh-CN" altLang="en-US">
                <a:solidFill>
                  <a:schemeClr val="tx1"/>
                </a:solidFill>
                <a:ea typeface="楷体_GB2312" pitchFamily="49" charset="-122"/>
              </a:rPr>
              <a:t>对链表中当前考察的每个元素，</a:t>
            </a:r>
            <a:r>
              <a:rPr lang="zh-CN" altLang="en-US" sz="4000" b="1">
                <a:solidFill>
                  <a:schemeClr val="accent2"/>
                </a:solidFill>
                <a:ea typeface="隶书" pitchFamily="49" charset="-122"/>
              </a:rPr>
              <a:t>删除</a:t>
            </a:r>
            <a:r>
              <a:rPr lang="zh-CN" altLang="en-US">
                <a:solidFill>
                  <a:schemeClr val="tx1"/>
                </a:solidFill>
                <a:ea typeface="楷体_GB2312" pitchFamily="49" charset="-122"/>
              </a:rPr>
              <a:t>它之后的“值相同”的结点</a:t>
            </a:r>
            <a:r>
              <a:rPr lang="en-US" altLang="zh-CN">
                <a:solidFill>
                  <a:schemeClr val="tx1"/>
                </a:solidFill>
                <a:ea typeface="楷体_GB2312" pitchFamily="49" charset="-122"/>
              </a:rPr>
              <a:t>;</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80579"/>
                                        </p:tgtEl>
                                        <p:attrNameLst>
                                          <p:attrName>style.visibility</p:attrName>
                                        </p:attrNameLst>
                                      </p:cBhvr>
                                      <p:to>
                                        <p:strVal val="visible"/>
                                      </p:to>
                                    </p:set>
                                    <p:animEffect transition="in" filter="wipe(left)">
                                      <p:cBhvr>
                                        <p:cTn id="7" dur="75"/>
                                        <p:tgtEl>
                                          <p:spTgt spid="2805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0580">
                                            <p:txEl>
                                              <p:pRg st="0" end="0"/>
                                            </p:txEl>
                                          </p:spTgt>
                                        </p:tgtEl>
                                        <p:attrNameLst>
                                          <p:attrName>style.visibility</p:attrName>
                                        </p:attrNameLst>
                                      </p:cBhvr>
                                      <p:to>
                                        <p:strVal val="visible"/>
                                      </p:to>
                                    </p:set>
                                    <p:animEffect transition="in" filter="wipe(left)">
                                      <p:cBhvr>
                                        <p:cTn id="12" dur="500"/>
                                        <p:tgtEl>
                                          <p:spTgt spid="28058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9" grpId="0" autoUpdateAnimBg="0"/>
      <p:bldP spid="280580" grpId="0" build="p"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1602" name="Text Box 2"/>
          <p:cNvSpPr txBox="1">
            <a:spLocks noChangeArrowheads="1"/>
          </p:cNvSpPr>
          <p:nvPr/>
        </p:nvSpPr>
        <p:spPr bwMode="auto">
          <a:xfrm>
            <a:off x="152400" y="0"/>
            <a:ext cx="8839200" cy="674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15000"/>
              </a:spcBef>
            </a:pPr>
            <a:r>
              <a:rPr lang="en-US" altLang="zh-CN" sz="3200" b="1">
                <a:solidFill>
                  <a:schemeClr val="tx1"/>
                </a:solidFill>
                <a:ea typeface="楷体_GB2312" pitchFamily="49" charset="-122"/>
              </a:rPr>
              <a:t>void</a:t>
            </a:r>
            <a:r>
              <a:rPr lang="en-US" altLang="zh-CN" sz="3200">
                <a:solidFill>
                  <a:schemeClr val="tx1"/>
                </a:solidFill>
                <a:ea typeface="楷体_GB2312" pitchFamily="49" charset="-122"/>
              </a:rPr>
              <a:t> purge(LinkList </a:t>
            </a:r>
            <a:r>
              <a:rPr lang="en-US" altLang="zh-CN" sz="3200" b="1">
                <a:solidFill>
                  <a:schemeClr val="tx1"/>
                </a:solidFill>
                <a:ea typeface="楷体_GB2312" pitchFamily="49" charset="-122"/>
              </a:rPr>
              <a:t>&amp;</a:t>
            </a:r>
            <a:r>
              <a:rPr lang="en-US" altLang="zh-CN" sz="3200">
                <a:solidFill>
                  <a:schemeClr val="tx1"/>
                </a:solidFill>
                <a:ea typeface="楷体_GB2312" pitchFamily="49" charset="-122"/>
              </a:rPr>
              <a:t>L ) </a:t>
            </a:r>
            <a:r>
              <a:rPr lang="en-US" altLang="zh-CN" sz="3200" b="1">
                <a:solidFill>
                  <a:schemeClr val="tx1"/>
                </a:solidFill>
                <a:ea typeface="楷体_GB2312" pitchFamily="49" charset="-122"/>
              </a:rPr>
              <a:t>{</a:t>
            </a:r>
            <a:r>
              <a:rPr lang="en-US" altLang="zh-CN" sz="3200">
                <a:solidFill>
                  <a:schemeClr val="tx1"/>
                </a:solidFill>
                <a:ea typeface="楷体_GB2312" pitchFamily="49" charset="-122"/>
              </a:rPr>
              <a:t> </a:t>
            </a:r>
            <a:r>
              <a:rPr lang="en-US" altLang="zh-CN" sz="2400">
                <a:solidFill>
                  <a:schemeClr val="tx1"/>
                </a:solidFill>
                <a:ea typeface="楷体_GB2312" pitchFamily="49" charset="-122"/>
              </a:rPr>
              <a:t>// </a:t>
            </a:r>
            <a:r>
              <a:rPr lang="zh-CN" altLang="en-US" sz="2400">
                <a:solidFill>
                  <a:schemeClr val="tx1"/>
                </a:solidFill>
                <a:ea typeface="楷体_GB2312" pitchFamily="49" charset="-122"/>
              </a:rPr>
              <a:t>删除链表中“冗余”元素</a:t>
            </a:r>
          </a:p>
          <a:p>
            <a:pPr algn="l" eaLnBrk="1" hangingPunct="1">
              <a:spcBef>
                <a:spcPct val="15000"/>
              </a:spcBef>
            </a:pPr>
            <a:r>
              <a:rPr lang="zh-CN" altLang="en-US" sz="3200">
                <a:solidFill>
                  <a:schemeClr val="tx1"/>
                </a:solidFill>
                <a:ea typeface="楷体_GB2312" pitchFamily="49" charset="-122"/>
              </a:rPr>
              <a:t>   </a:t>
            </a:r>
            <a:r>
              <a:rPr lang="en-US" altLang="zh-CN" sz="3200">
                <a:solidFill>
                  <a:schemeClr val="tx1"/>
                </a:solidFill>
                <a:ea typeface="楷体_GB2312" pitchFamily="49" charset="-122"/>
              </a:rPr>
              <a:t>p = L-&gt;next;  L-&gt;next = NULL;  </a:t>
            </a:r>
            <a:r>
              <a:rPr lang="en-US" altLang="zh-CN" sz="2400">
                <a:solidFill>
                  <a:schemeClr val="tx1"/>
                </a:solidFill>
                <a:ea typeface="楷体_GB2312" pitchFamily="49" charset="-122"/>
              </a:rPr>
              <a:t>// </a:t>
            </a:r>
            <a:r>
              <a:rPr lang="zh-CN" altLang="en-US" sz="2400">
                <a:solidFill>
                  <a:schemeClr val="tx1"/>
                </a:solidFill>
                <a:ea typeface="楷体_GB2312" pitchFamily="49" charset="-122"/>
              </a:rPr>
              <a:t>设新表为空表</a:t>
            </a:r>
          </a:p>
          <a:p>
            <a:pPr algn="l" eaLnBrk="1" hangingPunct="1">
              <a:spcBef>
                <a:spcPct val="15000"/>
              </a:spcBef>
            </a:pPr>
            <a:r>
              <a:rPr lang="zh-CN" altLang="en-US" sz="3200">
                <a:solidFill>
                  <a:schemeClr val="tx1"/>
                </a:solidFill>
                <a:ea typeface="楷体_GB2312" pitchFamily="49" charset="-122"/>
              </a:rPr>
              <a:t>   </a:t>
            </a:r>
            <a:r>
              <a:rPr lang="en-US" altLang="zh-CN" sz="3200" b="1">
                <a:solidFill>
                  <a:schemeClr val="tx1"/>
                </a:solidFill>
                <a:ea typeface="楷体_GB2312" pitchFamily="49" charset="-122"/>
              </a:rPr>
              <a:t>while</a:t>
            </a:r>
            <a:r>
              <a:rPr lang="en-US" altLang="zh-CN" sz="3200">
                <a:solidFill>
                  <a:schemeClr val="tx1"/>
                </a:solidFill>
                <a:ea typeface="楷体_GB2312" pitchFamily="49" charset="-122"/>
              </a:rPr>
              <a:t> ( p ) {    </a:t>
            </a:r>
            <a:r>
              <a:rPr lang="en-US" altLang="zh-CN" sz="2400">
                <a:solidFill>
                  <a:schemeClr val="tx1"/>
                </a:solidFill>
                <a:ea typeface="楷体_GB2312" pitchFamily="49" charset="-122"/>
              </a:rPr>
              <a:t>// p </a:t>
            </a:r>
            <a:r>
              <a:rPr lang="zh-CN" altLang="en-US" sz="2400">
                <a:solidFill>
                  <a:schemeClr val="tx1"/>
                </a:solidFill>
                <a:ea typeface="楷体_GB2312" pitchFamily="49" charset="-122"/>
              </a:rPr>
              <a:t>指向当前被考察的结点</a:t>
            </a:r>
            <a:endParaRPr lang="zh-CN" altLang="en-US" sz="2400" baseline="-25000">
              <a:solidFill>
                <a:schemeClr val="tx1"/>
              </a:solidFill>
              <a:ea typeface="楷体_GB2312" pitchFamily="49" charset="-122"/>
            </a:endParaRPr>
          </a:p>
          <a:p>
            <a:pPr algn="l" eaLnBrk="1" hangingPunct="1">
              <a:spcBef>
                <a:spcPct val="15000"/>
              </a:spcBef>
            </a:pPr>
            <a:r>
              <a:rPr lang="zh-CN" altLang="en-US" sz="3200">
                <a:solidFill>
                  <a:schemeClr val="tx1"/>
                </a:solidFill>
                <a:ea typeface="楷体_GB2312" pitchFamily="49" charset="-122"/>
              </a:rPr>
              <a:t>	</a:t>
            </a:r>
            <a:r>
              <a:rPr lang="en-US" altLang="zh-CN" sz="3200">
                <a:solidFill>
                  <a:schemeClr val="tx1"/>
                </a:solidFill>
                <a:ea typeface="楷体_GB2312" pitchFamily="49" charset="-122"/>
              </a:rPr>
              <a:t>q = L-&gt;next;   succ = p-&gt;next;</a:t>
            </a:r>
          </a:p>
          <a:p>
            <a:pPr algn="l" eaLnBrk="1" hangingPunct="1">
              <a:spcBef>
                <a:spcPct val="15000"/>
              </a:spcBef>
            </a:pPr>
            <a:r>
              <a:rPr lang="en-US" altLang="zh-CN" sz="3200">
                <a:solidFill>
                  <a:schemeClr val="tx1"/>
                </a:solidFill>
                <a:ea typeface="楷体_GB2312" pitchFamily="49" charset="-122"/>
              </a:rPr>
              <a:t>	</a:t>
            </a:r>
            <a:r>
              <a:rPr lang="en-US" altLang="zh-CN" sz="3200" b="1">
                <a:solidFill>
                  <a:schemeClr val="tx1"/>
                </a:solidFill>
                <a:ea typeface="楷体_GB2312" pitchFamily="49" charset="-122"/>
              </a:rPr>
              <a:t>while</a:t>
            </a:r>
            <a:r>
              <a:rPr lang="en-US" altLang="zh-CN" sz="3200">
                <a:solidFill>
                  <a:schemeClr val="tx1"/>
                </a:solidFill>
                <a:ea typeface="楷体_GB2312" pitchFamily="49" charset="-122"/>
              </a:rPr>
              <a:t> (q &amp;&amp; q-&gt;data &lt;&gt; p-&gt;data)</a:t>
            </a:r>
          </a:p>
          <a:p>
            <a:pPr algn="l" eaLnBrk="1" hangingPunct="1">
              <a:spcBef>
                <a:spcPct val="15000"/>
              </a:spcBef>
            </a:pPr>
            <a:r>
              <a:rPr lang="en-US" altLang="zh-CN" sz="3200">
                <a:solidFill>
                  <a:schemeClr val="tx1"/>
                </a:solidFill>
                <a:ea typeface="楷体_GB2312" pitchFamily="49" charset="-122"/>
              </a:rPr>
              <a:t>	     q = q-&gt;next;          </a:t>
            </a:r>
            <a:r>
              <a:rPr lang="en-US" altLang="zh-CN" sz="2400">
                <a:solidFill>
                  <a:schemeClr val="tx1"/>
                </a:solidFill>
                <a:ea typeface="楷体_GB2312" pitchFamily="49" charset="-122"/>
              </a:rPr>
              <a:t>// </a:t>
            </a:r>
            <a:r>
              <a:rPr lang="zh-CN" altLang="en-US" sz="2400">
                <a:solidFill>
                  <a:schemeClr val="tx1"/>
                </a:solidFill>
                <a:ea typeface="楷体_GB2312" pitchFamily="49" charset="-122"/>
              </a:rPr>
              <a:t>查询有否值相同的结点</a:t>
            </a:r>
          </a:p>
          <a:p>
            <a:pPr algn="l" eaLnBrk="1" hangingPunct="1">
              <a:spcBef>
                <a:spcPct val="15000"/>
              </a:spcBef>
            </a:pPr>
            <a:r>
              <a:rPr lang="zh-CN" altLang="en-US" sz="3200">
                <a:solidFill>
                  <a:srgbClr val="00CC99"/>
                </a:solidFill>
                <a:ea typeface="楷体_GB2312" pitchFamily="49" charset="-122"/>
              </a:rPr>
              <a:t>	 </a:t>
            </a:r>
            <a:r>
              <a:rPr lang="en-US" altLang="zh-CN" sz="3200" b="1">
                <a:solidFill>
                  <a:schemeClr val="accent2"/>
                </a:solidFill>
                <a:ea typeface="楷体_GB2312" pitchFamily="49" charset="-122"/>
              </a:rPr>
              <a:t>if</a:t>
            </a:r>
            <a:r>
              <a:rPr lang="en-US" altLang="zh-CN" sz="3200">
                <a:solidFill>
                  <a:schemeClr val="accent2"/>
                </a:solidFill>
                <a:ea typeface="楷体_GB2312" pitchFamily="49" charset="-122"/>
              </a:rPr>
              <a:t>  ( q )  </a:t>
            </a:r>
            <a:r>
              <a:rPr lang="en-US" altLang="zh-CN" sz="3200" b="1">
                <a:solidFill>
                  <a:schemeClr val="accent2"/>
                </a:solidFill>
                <a:ea typeface="楷体_GB2312" pitchFamily="49" charset="-122"/>
              </a:rPr>
              <a:t>delete</a:t>
            </a:r>
            <a:r>
              <a:rPr lang="en-US" altLang="zh-CN" sz="3200">
                <a:solidFill>
                  <a:schemeClr val="accent2"/>
                </a:solidFill>
                <a:ea typeface="楷体_GB2312" pitchFamily="49" charset="-122"/>
              </a:rPr>
              <a:t> p;</a:t>
            </a:r>
          </a:p>
          <a:p>
            <a:pPr algn="l" eaLnBrk="1" hangingPunct="1">
              <a:spcBef>
                <a:spcPct val="15000"/>
              </a:spcBef>
            </a:pPr>
            <a:r>
              <a:rPr lang="en-US" altLang="zh-CN" sz="3200">
                <a:solidFill>
                  <a:schemeClr val="accent2"/>
                </a:solidFill>
                <a:ea typeface="楷体_GB2312" pitchFamily="49" charset="-122"/>
              </a:rPr>
              <a:t>          </a:t>
            </a:r>
            <a:r>
              <a:rPr lang="en-US" altLang="zh-CN" sz="3200" b="1">
                <a:solidFill>
                  <a:schemeClr val="accent2"/>
                </a:solidFill>
                <a:ea typeface="楷体_GB2312" pitchFamily="49" charset="-122"/>
              </a:rPr>
              <a:t>else</a:t>
            </a:r>
            <a:r>
              <a:rPr lang="en-US" altLang="zh-CN" sz="3200">
                <a:solidFill>
                  <a:schemeClr val="accent2"/>
                </a:solidFill>
                <a:ea typeface="楷体_GB2312" pitchFamily="49" charset="-122"/>
              </a:rPr>
              <a:t>        </a:t>
            </a:r>
            <a:r>
              <a:rPr lang="en-US" altLang="zh-CN" sz="2400">
                <a:solidFill>
                  <a:schemeClr val="tx1"/>
                </a:solidFill>
                <a:ea typeface="楷体_GB2312" pitchFamily="49" charset="-122"/>
              </a:rPr>
              <a:t>// </a:t>
            </a:r>
            <a:r>
              <a:rPr lang="zh-CN" altLang="en-US" sz="2400">
                <a:solidFill>
                  <a:schemeClr val="tx1"/>
                </a:solidFill>
                <a:ea typeface="楷体_GB2312" pitchFamily="49" charset="-122"/>
              </a:rPr>
              <a:t>插入新表，修改指针</a:t>
            </a:r>
          </a:p>
          <a:p>
            <a:pPr algn="l" eaLnBrk="1" hangingPunct="1">
              <a:spcBef>
                <a:spcPct val="15000"/>
              </a:spcBef>
            </a:pPr>
            <a:r>
              <a:rPr lang="zh-CN" altLang="en-US" sz="3200">
                <a:solidFill>
                  <a:schemeClr val="accent2"/>
                </a:solidFill>
                <a:ea typeface="楷体_GB2312" pitchFamily="49" charset="-122"/>
              </a:rPr>
              <a:t>	 </a:t>
            </a:r>
            <a:r>
              <a:rPr lang="en-US" altLang="zh-CN" sz="3200" b="1">
                <a:solidFill>
                  <a:schemeClr val="accent2"/>
                </a:solidFill>
                <a:ea typeface="楷体_GB2312" pitchFamily="49" charset="-122"/>
              </a:rPr>
              <a:t>{</a:t>
            </a:r>
            <a:r>
              <a:rPr lang="en-US" altLang="zh-CN" sz="3200">
                <a:solidFill>
                  <a:schemeClr val="accent2"/>
                </a:solidFill>
                <a:ea typeface="楷体_GB2312" pitchFamily="49" charset="-122"/>
              </a:rPr>
              <a:t>  p-&gt;next = L-&gt;next;  L-&gt;next = p;  </a:t>
            </a:r>
            <a:r>
              <a:rPr lang="en-US" altLang="zh-CN" sz="3200" b="1">
                <a:solidFill>
                  <a:schemeClr val="accent2"/>
                </a:solidFill>
                <a:ea typeface="楷体_GB2312" pitchFamily="49" charset="-122"/>
              </a:rPr>
              <a:t>}</a:t>
            </a:r>
          </a:p>
          <a:p>
            <a:pPr algn="l" eaLnBrk="1" hangingPunct="1">
              <a:spcBef>
                <a:spcPct val="15000"/>
              </a:spcBef>
            </a:pPr>
            <a:r>
              <a:rPr lang="en-US" altLang="zh-CN" sz="3200">
                <a:solidFill>
                  <a:srgbClr val="00CC99"/>
                </a:solidFill>
                <a:ea typeface="楷体_GB2312" pitchFamily="49" charset="-122"/>
              </a:rPr>
              <a:t>	</a:t>
            </a:r>
            <a:r>
              <a:rPr lang="en-US" altLang="zh-CN" sz="3200">
                <a:solidFill>
                  <a:schemeClr val="tx1"/>
                </a:solidFill>
                <a:ea typeface="楷体_GB2312" pitchFamily="49" charset="-122"/>
              </a:rPr>
              <a:t>p = succ;</a:t>
            </a:r>
          </a:p>
          <a:p>
            <a:pPr algn="l" eaLnBrk="1" hangingPunct="1">
              <a:spcBef>
                <a:spcPct val="15000"/>
              </a:spcBef>
            </a:pPr>
            <a:r>
              <a:rPr lang="en-US" altLang="zh-CN" sz="3200">
                <a:solidFill>
                  <a:schemeClr val="tx1"/>
                </a:solidFill>
                <a:ea typeface="楷体_GB2312" pitchFamily="49" charset="-122"/>
              </a:rPr>
              <a:t>   </a:t>
            </a:r>
            <a:r>
              <a:rPr lang="en-US" altLang="zh-CN" sz="3200" b="1">
                <a:solidFill>
                  <a:schemeClr val="tx1"/>
                </a:solidFill>
                <a:ea typeface="楷体_GB2312" pitchFamily="49" charset="-122"/>
              </a:rPr>
              <a:t>}</a:t>
            </a:r>
            <a:r>
              <a:rPr lang="en-US" altLang="zh-CN" sz="3200">
                <a:solidFill>
                  <a:schemeClr val="tx1"/>
                </a:solidFill>
                <a:ea typeface="楷体_GB2312" pitchFamily="49" charset="-122"/>
              </a:rPr>
              <a:t>// while p</a:t>
            </a:r>
          </a:p>
          <a:p>
            <a:pPr algn="l" eaLnBrk="1" hangingPunct="1">
              <a:spcBef>
                <a:spcPct val="15000"/>
              </a:spcBef>
            </a:pPr>
            <a:r>
              <a:rPr lang="en-US" altLang="zh-CN" sz="3200" b="1">
                <a:solidFill>
                  <a:schemeClr val="tx1"/>
                </a:solidFill>
                <a:ea typeface="楷体_GB2312" pitchFamily="49" charset="-122"/>
              </a:rPr>
              <a:t>}</a:t>
            </a:r>
            <a:r>
              <a:rPr lang="en-US" altLang="zh-CN" sz="3200">
                <a:solidFill>
                  <a:schemeClr val="tx1"/>
                </a:solidFill>
                <a:ea typeface="楷体_GB2312" pitchFamily="49" charset="-122"/>
              </a:rPr>
              <a:t>//purge</a:t>
            </a:r>
          </a:p>
        </p:txBody>
      </p:sp>
      <p:sp>
        <p:nvSpPr>
          <p:cNvPr id="281603" name="Text Box 3"/>
          <p:cNvSpPr txBox="1">
            <a:spLocks noChangeArrowheads="1"/>
          </p:cNvSpPr>
          <p:nvPr/>
        </p:nvSpPr>
        <p:spPr bwMode="auto">
          <a:xfrm>
            <a:off x="4267200" y="5410200"/>
            <a:ext cx="3810000" cy="124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10000"/>
              </a:spcBef>
            </a:pPr>
            <a:r>
              <a:rPr lang="zh-CN" altLang="en-US">
                <a:solidFill>
                  <a:schemeClr val="tx1"/>
                </a:solidFill>
                <a:ea typeface="楷体_GB2312" pitchFamily="49" charset="-122"/>
              </a:rPr>
              <a:t>算法时间复杂度</a:t>
            </a:r>
            <a:r>
              <a:rPr lang="en-US" altLang="zh-CN">
                <a:solidFill>
                  <a:schemeClr val="tx1"/>
                </a:solidFill>
                <a:ea typeface="楷体_GB2312" pitchFamily="49" charset="-122"/>
              </a:rPr>
              <a:t>:</a:t>
            </a:r>
          </a:p>
          <a:p>
            <a:pPr algn="l" eaLnBrk="1" hangingPunct="1">
              <a:spcBef>
                <a:spcPct val="10000"/>
              </a:spcBef>
            </a:pPr>
            <a:r>
              <a:rPr lang="en-US" altLang="zh-CN">
                <a:solidFill>
                  <a:schemeClr val="tx1"/>
                </a:solidFill>
                <a:ea typeface="楷体_GB2312" pitchFamily="49" charset="-122"/>
              </a:rPr>
              <a:t>O(ListLength</a:t>
            </a:r>
            <a:r>
              <a:rPr lang="en-US" altLang="zh-CN" baseline="30000">
                <a:solidFill>
                  <a:schemeClr val="tx1"/>
                </a:solidFill>
                <a:ea typeface="楷体_GB2312" pitchFamily="49" charset="-122"/>
              </a:rPr>
              <a:t>2</a:t>
            </a:r>
            <a:r>
              <a:rPr lang="en-US" altLang="zh-CN">
                <a:solidFill>
                  <a:schemeClr val="tx1"/>
                </a:solidFill>
                <a:ea typeface="楷体_GB2312" pitchFamily="49" charset="-122"/>
              </a:rPr>
              <a:t>(n))</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1602">
                                            <p:txEl>
                                              <p:pRg st="0" end="0"/>
                                            </p:txEl>
                                          </p:spTgt>
                                        </p:tgtEl>
                                        <p:attrNameLst>
                                          <p:attrName>style.visibility</p:attrName>
                                        </p:attrNameLst>
                                      </p:cBhvr>
                                      <p:to>
                                        <p:strVal val="visible"/>
                                      </p:to>
                                    </p:set>
                                    <p:animEffect transition="in" filter="wipe(left)">
                                      <p:cBhvr>
                                        <p:cTn id="7" dur="500"/>
                                        <p:tgtEl>
                                          <p:spTgt spid="2816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1602">
                                            <p:txEl>
                                              <p:pRg st="1" end="1"/>
                                            </p:txEl>
                                          </p:spTgt>
                                        </p:tgtEl>
                                        <p:attrNameLst>
                                          <p:attrName>style.visibility</p:attrName>
                                        </p:attrNameLst>
                                      </p:cBhvr>
                                      <p:to>
                                        <p:strVal val="visible"/>
                                      </p:to>
                                    </p:set>
                                    <p:animEffect transition="in" filter="wipe(left)">
                                      <p:cBhvr>
                                        <p:cTn id="12" dur="500"/>
                                        <p:tgtEl>
                                          <p:spTgt spid="28160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1602">
                                            <p:txEl>
                                              <p:pRg st="2" end="2"/>
                                            </p:txEl>
                                          </p:spTgt>
                                        </p:tgtEl>
                                        <p:attrNameLst>
                                          <p:attrName>style.visibility</p:attrName>
                                        </p:attrNameLst>
                                      </p:cBhvr>
                                      <p:to>
                                        <p:strVal val="visible"/>
                                      </p:to>
                                    </p:set>
                                    <p:animEffect transition="in" filter="wipe(left)">
                                      <p:cBhvr>
                                        <p:cTn id="17" dur="500"/>
                                        <p:tgtEl>
                                          <p:spTgt spid="28160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1602">
                                            <p:txEl>
                                              <p:pRg st="3" end="3"/>
                                            </p:txEl>
                                          </p:spTgt>
                                        </p:tgtEl>
                                        <p:attrNameLst>
                                          <p:attrName>style.visibility</p:attrName>
                                        </p:attrNameLst>
                                      </p:cBhvr>
                                      <p:to>
                                        <p:strVal val="visible"/>
                                      </p:to>
                                    </p:set>
                                    <p:animEffect transition="in" filter="wipe(left)">
                                      <p:cBhvr>
                                        <p:cTn id="22" dur="500"/>
                                        <p:tgtEl>
                                          <p:spTgt spid="28160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1602">
                                            <p:txEl>
                                              <p:pRg st="4" end="4"/>
                                            </p:txEl>
                                          </p:spTgt>
                                        </p:tgtEl>
                                        <p:attrNameLst>
                                          <p:attrName>style.visibility</p:attrName>
                                        </p:attrNameLst>
                                      </p:cBhvr>
                                      <p:to>
                                        <p:strVal val="visible"/>
                                      </p:to>
                                    </p:set>
                                    <p:animEffect transition="in" filter="wipe(left)">
                                      <p:cBhvr>
                                        <p:cTn id="27" dur="500"/>
                                        <p:tgtEl>
                                          <p:spTgt spid="28160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1602">
                                            <p:txEl>
                                              <p:pRg st="5" end="5"/>
                                            </p:txEl>
                                          </p:spTgt>
                                        </p:tgtEl>
                                        <p:attrNameLst>
                                          <p:attrName>style.visibility</p:attrName>
                                        </p:attrNameLst>
                                      </p:cBhvr>
                                      <p:to>
                                        <p:strVal val="visible"/>
                                      </p:to>
                                    </p:set>
                                    <p:animEffect transition="in" filter="wipe(left)">
                                      <p:cBhvr>
                                        <p:cTn id="32" dur="500"/>
                                        <p:tgtEl>
                                          <p:spTgt spid="28160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1602">
                                            <p:txEl>
                                              <p:pRg st="6" end="6"/>
                                            </p:txEl>
                                          </p:spTgt>
                                        </p:tgtEl>
                                        <p:attrNameLst>
                                          <p:attrName>style.visibility</p:attrName>
                                        </p:attrNameLst>
                                      </p:cBhvr>
                                      <p:to>
                                        <p:strVal val="visible"/>
                                      </p:to>
                                    </p:set>
                                    <p:animEffect transition="in" filter="wipe(left)">
                                      <p:cBhvr>
                                        <p:cTn id="37" dur="500"/>
                                        <p:tgtEl>
                                          <p:spTgt spid="281602">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81602">
                                            <p:txEl>
                                              <p:pRg st="7" end="7"/>
                                            </p:txEl>
                                          </p:spTgt>
                                        </p:tgtEl>
                                        <p:attrNameLst>
                                          <p:attrName>style.visibility</p:attrName>
                                        </p:attrNameLst>
                                      </p:cBhvr>
                                      <p:to>
                                        <p:strVal val="visible"/>
                                      </p:to>
                                    </p:set>
                                    <p:animEffect transition="in" filter="wipe(left)">
                                      <p:cBhvr>
                                        <p:cTn id="42" dur="500"/>
                                        <p:tgtEl>
                                          <p:spTgt spid="281602">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81602">
                                            <p:txEl>
                                              <p:pRg st="8" end="8"/>
                                            </p:txEl>
                                          </p:spTgt>
                                        </p:tgtEl>
                                        <p:attrNameLst>
                                          <p:attrName>style.visibility</p:attrName>
                                        </p:attrNameLst>
                                      </p:cBhvr>
                                      <p:to>
                                        <p:strVal val="visible"/>
                                      </p:to>
                                    </p:set>
                                    <p:animEffect transition="in" filter="wipe(left)">
                                      <p:cBhvr>
                                        <p:cTn id="47" dur="500"/>
                                        <p:tgtEl>
                                          <p:spTgt spid="281602">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81602">
                                            <p:txEl>
                                              <p:pRg st="9" end="9"/>
                                            </p:txEl>
                                          </p:spTgt>
                                        </p:tgtEl>
                                        <p:attrNameLst>
                                          <p:attrName>style.visibility</p:attrName>
                                        </p:attrNameLst>
                                      </p:cBhvr>
                                      <p:to>
                                        <p:strVal val="visible"/>
                                      </p:to>
                                    </p:set>
                                    <p:animEffect transition="in" filter="wipe(left)">
                                      <p:cBhvr>
                                        <p:cTn id="52" dur="500"/>
                                        <p:tgtEl>
                                          <p:spTgt spid="281602">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81602">
                                            <p:txEl>
                                              <p:pRg st="10" end="10"/>
                                            </p:txEl>
                                          </p:spTgt>
                                        </p:tgtEl>
                                        <p:attrNameLst>
                                          <p:attrName>style.visibility</p:attrName>
                                        </p:attrNameLst>
                                      </p:cBhvr>
                                      <p:to>
                                        <p:strVal val="visible"/>
                                      </p:to>
                                    </p:set>
                                    <p:animEffect transition="in" filter="wipe(left)">
                                      <p:cBhvr>
                                        <p:cTn id="57" dur="500"/>
                                        <p:tgtEl>
                                          <p:spTgt spid="281602">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81602">
                                            <p:txEl>
                                              <p:pRg st="11" end="11"/>
                                            </p:txEl>
                                          </p:spTgt>
                                        </p:tgtEl>
                                        <p:attrNameLst>
                                          <p:attrName>style.visibility</p:attrName>
                                        </p:attrNameLst>
                                      </p:cBhvr>
                                      <p:to>
                                        <p:strVal val="visible"/>
                                      </p:to>
                                    </p:set>
                                    <p:animEffect transition="in" filter="wipe(left)">
                                      <p:cBhvr>
                                        <p:cTn id="62" dur="500"/>
                                        <p:tgtEl>
                                          <p:spTgt spid="281602">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81603">
                                            <p:txEl>
                                              <p:pRg st="0" end="0"/>
                                            </p:txEl>
                                          </p:spTgt>
                                        </p:tgtEl>
                                        <p:attrNameLst>
                                          <p:attrName>style.visibility</p:attrName>
                                        </p:attrNameLst>
                                      </p:cBhvr>
                                      <p:to>
                                        <p:strVal val="visible"/>
                                      </p:to>
                                    </p:set>
                                    <p:animEffect transition="in" filter="wipe(left)">
                                      <p:cBhvr>
                                        <p:cTn id="67" dur="500"/>
                                        <p:tgtEl>
                                          <p:spTgt spid="281603">
                                            <p:txEl>
                                              <p:pRg st="0" end="0"/>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81603">
                                            <p:txEl>
                                              <p:pRg st="1" end="1"/>
                                            </p:txEl>
                                          </p:spTgt>
                                        </p:tgtEl>
                                        <p:attrNameLst>
                                          <p:attrName>style.visibility</p:attrName>
                                        </p:attrNameLst>
                                      </p:cBhvr>
                                      <p:to>
                                        <p:strVal val="visible"/>
                                      </p:to>
                                    </p:set>
                                    <p:animEffect transition="in" filter="wipe(left)">
                                      <p:cBhvr>
                                        <p:cTn id="72" dur="500"/>
                                        <p:tgtEl>
                                          <p:spTgt spid="2816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2" grpId="0" build="p" autoUpdateAnimBg="0"/>
      <p:bldP spid="281603"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395288" y="1123950"/>
            <a:ext cx="62452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a:solidFill>
                  <a:schemeClr val="tx1"/>
                </a:solidFill>
                <a:ea typeface="楷体_GB2312" pitchFamily="49" charset="-122"/>
              </a:rPr>
              <a:t> </a:t>
            </a:r>
            <a:r>
              <a:rPr lang="en-US" altLang="zh-CN" sz="3200" b="1">
                <a:solidFill>
                  <a:schemeClr val="tx1"/>
                </a:solidFill>
                <a:ea typeface="楷体_GB2312" pitchFamily="49" charset="-122"/>
              </a:rPr>
              <a:t>ClearList( &amp;L ) ( </a:t>
            </a:r>
            <a:r>
              <a:rPr lang="zh-CN" altLang="en-US" sz="3200" b="1">
                <a:solidFill>
                  <a:schemeClr val="tx1"/>
                </a:solidFill>
                <a:ea typeface="楷体_GB2312" pitchFamily="49" charset="-122"/>
              </a:rPr>
              <a:t>线性表置空 </a:t>
            </a:r>
            <a:r>
              <a:rPr lang="en-US" altLang="zh-CN" sz="3200" b="1">
                <a:solidFill>
                  <a:schemeClr val="tx1"/>
                </a:solidFill>
                <a:ea typeface="楷体_GB2312" pitchFamily="49" charset="-122"/>
              </a:rPr>
              <a:t>)</a:t>
            </a:r>
          </a:p>
        </p:txBody>
      </p:sp>
      <p:sp>
        <p:nvSpPr>
          <p:cNvPr id="41987" name="Text Box 3"/>
          <p:cNvSpPr txBox="1">
            <a:spLocks noChangeArrowheads="1"/>
          </p:cNvSpPr>
          <p:nvPr/>
        </p:nvSpPr>
        <p:spPr bwMode="auto">
          <a:xfrm>
            <a:off x="533400" y="2092325"/>
            <a:ext cx="28860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zh-CN" altLang="en-US" sz="3200" b="1">
                <a:solidFill>
                  <a:srgbClr val="CC0066"/>
                </a:solidFill>
                <a:latin typeface="楷体_GB2312" pitchFamily="49" charset="-122"/>
                <a:ea typeface="楷体_GB2312" pitchFamily="49" charset="-122"/>
              </a:rPr>
              <a:t>初始条件：</a:t>
            </a:r>
          </a:p>
          <a:p>
            <a:pPr algn="l" eaLnBrk="1" hangingPunct="1">
              <a:spcBef>
                <a:spcPct val="50000"/>
              </a:spcBef>
            </a:pPr>
            <a:r>
              <a:rPr lang="zh-CN" altLang="en-US" sz="3200" b="1">
                <a:solidFill>
                  <a:srgbClr val="CC0066"/>
                </a:solidFill>
                <a:latin typeface="楷体_GB2312" pitchFamily="49" charset="-122"/>
                <a:ea typeface="楷体_GB2312" pitchFamily="49" charset="-122"/>
              </a:rPr>
              <a:t>操作结果：</a:t>
            </a:r>
          </a:p>
        </p:txBody>
      </p:sp>
      <p:sp>
        <p:nvSpPr>
          <p:cNvPr id="41988" name="Text Box 4"/>
          <p:cNvSpPr txBox="1">
            <a:spLocks noChangeArrowheads="1"/>
          </p:cNvSpPr>
          <p:nvPr/>
        </p:nvSpPr>
        <p:spPr bwMode="auto">
          <a:xfrm>
            <a:off x="2490788" y="2122488"/>
            <a:ext cx="36052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zh-CN" altLang="en-US" sz="3200">
                <a:solidFill>
                  <a:schemeClr val="tx1"/>
                </a:solidFill>
                <a:latin typeface="楷体_GB2312" pitchFamily="49" charset="-122"/>
                <a:ea typeface="楷体_GB2312" pitchFamily="49" charset="-122"/>
              </a:rPr>
              <a:t>线性表 </a:t>
            </a:r>
            <a:r>
              <a:rPr lang="en-US" altLang="zh-CN" sz="3200" b="1">
                <a:solidFill>
                  <a:schemeClr val="tx1"/>
                </a:solidFill>
                <a:ea typeface="楷体_GB2312" pitchFamily="49" charset="-122"/>
              </a:rPr>
              <a:t>L </a:t>
            </a:r>
            <a:r>
              <a:rPr lang="zh-CN" altLang="en-US" sz="3200">
                <a:solidFill>
                  <a:schemeClr val="tx1"/>
                </a:solidFill>
                <a:latin typeface="楷体_GB2312" pitchFamily="49" charset="-122"/>
                <a:ea typeface="楷体_GB2312" pitchFamily="49" charset="-122"/>
              </a:rPr>
              <a:t>已存在。</a:t>
            </a:r>
          </a:p>
        </p:txBody>
      </p:sp>
      <p:sp>
        <p:nvSpPr>
          <p:cNvPr id="41989" name="Text Box 5"/>
          <p:cNvSpPr txBox="1">
            <a:spLocks noChangeArrowheads="1"/>
          </p:cNvSpPr>
          <p:nvPr/>
        </p:nvSpPr>
        <p:spPr bwMode="auto">
          <a:xfrm>
            <a:off x="2514600" y="2778125"/>
            <a:ext cx="47942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20000"/>
              </a:lnSpc>
            </a:pPr>
            <a:r>
              <a:rPr lang="zh-CN" altLang="en-US" sz="3200">
                <a:solidFill>
                  <a:schemeClr val="tx1"/>
                </a:solidFill>
                <a:ea typeface="楷体_GB2312" pitchFamily="49" charset="-122"/>
              </a:rPr>
              <a:t>将 </a:t>
            </a:r>
            <a:r>
              <a:rPr lang="en-US" altLang="zh-CN" sz="3200">
                <a:solidFill>
                  <a:schemeClr val="tx1"/>
                </a:solidFill>
                <a:ea typeface="楷体_GB2312" pitchFamily="49" charset="-122"/>
              </a:rPr>
              <a:t>L </a:t>
            </a:r>
            <a:r>
              <a:rPr lang="zh-CN" altLang="en-US" sz="3200">
                <a:solidFill>
                  <a:schemeClr val="tx1"/>
                </a:solidFill>
                <a:ea typeface="楷体_GB2312" pitchFamily="49" charset="-122"/>
              </a:rPr>
              <a:t>重置为空表。</a:t>
            </a:r>
          </a:p>
        </p:txBody>
      </p:sp>
      <p:sp>
        <p:nvSpPr>
          <p:cNvPr id="13318" name="Text Box 6"/>
          <p:cNvSpPr txBox="1">
            <a:spLocks noChangeArrowheads="1"/>
          </p:cNvSpPr>
          <p:nvPr/>
        </p:nvSpPr>
        <p:spPr bwMode="auto">
          <a:xfrm>
            <a:off x="466725" y="3598863"/>
            <a:ext cx="78501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b="1">
                <a:solidFill>
                  <a:schemeClr val="tx1"/>
                </a:solidFill>
                <a:ea typeface="楷体_GB2312" pitchFamily="49" charset="-122"/>
              </a:rPr>
              <a:t>PutElem( &amp;L, i, e ) ( </a:t>
            </a:r>
            <a:r>
              <a:rPr lang="zh-CN" altLang="en-US" sz="3200" b="1">
                <a:solidFill>
                  <a:schemeClr val="tx1"/>
                </a:solidFill>
                <a:ea typeface="楷体_GB2312" pitchFamily="49" charset="-122"/>
              </a:rPr>
              <a:t>改变数据元素的值 </a:t>
            </a:r>
            <a:r>
              <a:rPr lang="en-US" altLang="zh-CN" sz="3200" b="1">
                <a:solidFill>
                  <a:schemeClr val="tx1"/>
                </a:solidFill>
                <a:ea typeface="楷体_GB2312" pitchFamily="49" charset="-122"/>
              </a:rPr>
              <a:t>)</a:t>
            </a:r>
          </a:p>
        </p:txBody>
      </p:sp>
      <p:sp>
        <p:nvSpPr>
          <p:cNvPr id="41991" name="Text Box 7"/>
          <p:cNvSpPr txBox="1">
            <a:spLocks noChangeArrowheads="1"/>
          </p:cNvSpPr>
          <p:nvPr/>
        </p:nvSpPr>
        <p:spPr bwMode="auto">
          <a:xfrm>
            <a:off x="533400" y="4352925"/>
            <a:ext cx="2382838" cy="204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zh-CN" altLang="en-US" sz="3200" b="1">
                <a:solidFill>
                  <a:srgbClr val="CC0066"/>
                </a:solidFill>
                <a:latin typeface="楷体_GB2312" pitchFamily="49" charset="-122"/>
                <a:ea typeface="楷体_GB2312" pitchFamily="49" charset="-122"/>
              </a:rPr>
              <a:t>初始条件：</a:t>
            </a:r>
          </a:p>
          <a:p>
            <a:pPr algn="l" eaLnBrk="1" hangingPunct="1">
              <a:spcBef>
                <a:spcPct val="50000"/>
              </a:spcBef>
            </a:pPr>
            <a:endParaRPr lang="zh-CN" altLang="en-US" sz="3200" b="1">
              <a:solidFill>
                <a:srgbClr val="CC0066"/>
              </a:solidFill>
              <a:latin typeface="楷体_GB2312" pitchFamily="49" charset="-122"/>
              <a:ea typeface="楷体_GB2312" pitchFamily="49" charset="-122"/>
            </a:endParaRPr>
          </a:p>
          <a:p>
            <a:pPr algn="l" eaLnBrk="1" hangingPunct="1">
              <a:spcBef>
                <a:spcPct val="50000"/>
              </a:spcBef>
            </a:pPr>
            <a:r>
              <a:rPr lang="zh-CN" altLang="en-US" sz="3200" b="1">
                <a:solidFill>
                  <a:srgbClr val="CC0066"/>
                </a:solidFill>
                <a:latin typeface="楷体_GB2312" pitchFamily="49" charset="-122"/>
                <a:ea typeface="楷体_GB2312" pitchFamily="49" charset="-122"/>
              </a:rPr>
              <a:t>操作结果：</a:t>
            </a:r>
          </a:p>
        </p:txBody>
      </p:sp>
      <p:sp>
        <p:nvSpPr>
          <p:cNvPr id="41993" name="Text Box 9"/>
          <p:cNvSpPr txBox="1">
            <a:spLocks noChangeArrowheads="1"/>
          </p:cNvSpPr>
          <p:nvPr/>
        </p:nvSpPr>
        <p:spPr bwMode="auto">
          <a:xfrm>
            <a:off x="2514600" y="5724525"/>
            <a:ext cx="637857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20000"/>
              </a:lnSpc>
            </a:pPr>
            <a:r>
              <a:rPr lang="en-US" altLang="zh-CN" sz="3200">
                <a:solidFill>
                  <a:schemeClr val="tx1"/>
                </a:solidFill>
                <a:ea typeface="楷体_GB2312" pitchFamily="49" charset="-122"/>
              </a:rPr>
              <a:t>L </a:t>
            </a:r>
            <a:r>
              <a:rPr lang="zh-CN" altLang="en-US" sz="3200">
                <a:solidFill>
                  <a:schemeClr val="tx1"/>
                </a:solidFill>
                <a:ea typeface="楷体_GB2312" pitchFamily="49" charset="-122"/>
              </a:rPr>
              <a:t>中第 </a:t>
            </a:r>
            <a:r>
              <a:rPr lang="en-US" altLang="zh-CN" sz="3200">
                <a:solidFill>
                  <a:schemeClr val="tx1"/>
                </a:solidFill>
                <a:ea typeface="楷体_GB2312" pitchFamily="49" charset="-122"/>
              </a:rPr>
              <a:t>i </a:t>
            </a:r>
            <a:r>
              <a:rPr lang="zh-CN" altLang="en-US" sz="3200">
                <a:solidFill>
                  <a:schemeClr val="tx1"/>
                </a:solidFill>
                <a:ea typeface="楷体_GB2312" pitchFamily="49" charset="-122"/>
              </a:rPr>
              <a:t>个元素赋值和 </a:t>
            </a:r>
            <a:r>
              <a:rPr lang="en-US" altLang="zh-CN" sz="3200">
                <a:solidFill>
                  <a:schemeClr val="tx1"/>
                </a:solidFill>
                <a:ea typeface="楷体_GB2312" pitchFamily="49" charset="-122"/>
              </a:rPr>
              <a:t>e </a:t>
            </a:r>
            <a:r>
              <a:rPr lang="zh-CN" altLang="en-US" sz="3200">
                <a:solidFill>
                  <a:schemeClr val="tx1"/>
                </a:solidFill>
                <a:ea typeface="楷体_GB2312" pitchFamily="49" charset="-122"/>
              </a:rPr>
              <a:t>相同</a:t>
            </a:r>
            <a:r>
              <a:rPr lang="zh-CN" altLang="en-US" sz="3200">
                <a:solidFill>
                  <a:schemeClr val="tx1"/>
                </a:solidFill>
                <a:latin typeface="楷体_GB2312" pitchFamily="49" charset="-122"/>
                <a:ea typeface="楷体_GB2312" pitchFamily="49" charset="-122"/>
              </a:rPr>
              <a:t>。</a:t>
            </a:r>
          </a:p>
        </p:txBody>
      </p:sp>
      <p:sp>
        <p:nvSpPr>
          <p:cNvPr id="41996" name="Text Box 12"/>
          <p:cNvSpPr txBox="1">
            <a:spLocks noChangeArrowheads="1"/>
          </p:cNvSpPr>
          <p:nvPr/>
        </p:nvSpPr>
        <p:spPr bwMode="auto">
          <a:xfrm>
            <a:off x="2438400" y="4352925"/>
            <a:ext cx="48006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20000"/>
              </a:lnSpc>
            </a:pPr>
            <a:r>
              <a:rPr lang="zh-CN" altLang="en-US" sz="3200">
                <a:solidFill>
                  <a:schemeClr val="tx1"/>
                </a:solidFill>
                <a:latin typeface="楷体_GB2312" pitchFamily="49" charset="-122"/>
                <a:ea typeface="楷体_GB2312" pitchFamily="49" charset="-122"/>
              </a:rPr>
              <a:t>线性表 </a:t>
            </a:r>
            <a:r>
              <a:rPr lang="en-US" altLang="zh-CN" sz="3200" b="1">
                <a:solidFill>
                  <a:schemeClr val="tx1"/>
                </a:solidFill>
                <a:ea typeface="楷体_GB2312" pitchFamily="49" charset="-122"/>
              </a:rPr>
              <a:t>L </a:t>
            </a:r>
            <a:r>
              <a:rPr lang="zh-CN" altLang="en-US" sz="3200">
                <a:solidFill>
                  <a:schemeClr val="tx1"/>
                </a:solidFill>
                <a:latin typeface="楷体_GB2312" pitchFamily="49" charset="-122"/>
                <a:ea typeface="楷体_GB2312" pitchFamily="49" charset="-122"/>
              </a:rPr>
              <a:t>已存在，</a:t>
            </a:r>
          </a:p>
        </p:txBody>
      </p:sp>
      <p:sp>
        <p:nvSpPr>
          <p:cNvPr id="41997" name="Rectangle 13"/>
          <p:cNvSpPr>
            <a:spLocks noChangeArrowheads="1"/>
          </p:cNvSpPr>
          <p:nvPr/>
        </p:nvSpPr>
        <p:spPr bwMode="auto">
          <a:xfrm>
            <a:off x="2446338" y="4992688"/>
            <a:ext cx="47926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200">
                <a:solidFill>
                  <a:schemeClr val="tx1"/>
                </a:solidFill>
                <a:latin typeface="楷体_GB2312" pitchFamily="49" charset="-122"/>
                <a:ea typeface="楷体_GB2312" pitchFamily="49" charset="-122"/>
              </a:rPr>
              <a:t>且 </a:t>
            </a:r>
            <a:r>
              <a:rPr lang="en-US" altLang="zh-CN" sz="3200" b="1">
                <a:solidFill>
                  <a:srgbClr val="CC0066"/>
                </a:solidFill>
                <a:ea typeface="楷体_GB2312" pitchFamily="49" charset="-122"/>
              </a:rPr>
              <a:t>1≤i≤LengthList(L)</a:t>
            </a:r>
            <a:r>
              <a:rPr lang="zh-CN" altLang="en-US" sz="3200">
                <a:solidFill>
                  <a:schemeClr val="tx1"/>
                </a:solidFill>
                <a:latin typeface="楷体_GB2312" pitchFamily="49" charset="-122"/>
                <a:ea typeface="楷体_GB2312" pitchFamily="49" charset="-122"/>
              </a:rPr>
              <a:t>。</a:t>
            </a:r>
          </a:p>
        </p:txBody>
      </p:sp>
      <p:sp>
        <p:nvSpPr>
          <p:cNvPr id="13323" name="Text Box 6"/>
          <p:cNvSpPr txBox="1">
            <a:spLocks noChangeArrowheads="1"/>
          </p:cNvSpPr>
          <p:nvPr/>
        </p:nvSpPr>
        <p:spPr bwMode="auto">
          <a:xfrm>
            <a:off x="611188" y="328613"/>
            <a:ext cx="25447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b="1">
                <a:solidFill>
                  <a:schemeClr val="tx1"/>
                </a:solidFill>
                <a:ea typeface="隶书" pitchFamily="49" charset="-122"/>
              </a:rPr>
              <a:t>{</a:t>
            </a:r>
            <a:r>
              <a:rPr lang="zh-CN" altLang="en-US" sz="3200" b="1">
                <a:solidFill>
                  <a:schemeClr val="tx1"/>
                </a:solidFill>
                <a:latin typeface="隶书" pitchFamily="49" charset="-122"/>
                <a:ea typeface="隶书" pitchFamily="49" charset="-122"/>
              </a:rPr>
              <a:t>加工型操作</a:t>
            </a:r>
            <a:r>
              <a:rPr lang="en-US" altLang="zh-CN" sz="3200" b="1">
                <a:solidFill>
                  <a:schemeClr val="tx1"/>
                </a:solidFill>
                <a:ea typeface="隶书" pitchFamily="49" charset="-122"/>
              </a:rPr>
              <a:t>}</a:t>
            </a:r>
            <a:endParaRPr lang="en-US" altLang="zh-CN" sz="3200">
              <a:solidFill>
                <a:schemeClr val="tx1"/>
              </a:solidFill>
            </a:endParaRP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41987"/>
                                        </p:tgtEl>
                                        <p:attrNameLst>
                                          <p:attrName>style.visibility</p:attrName>
                                        </p:attrNameLst>
                                      </p:cBhvr>
                                      <p:to>
                                        <p:strVal val="visible"/>
                                      </p:to>
                                    </p:set>
                                    <p:animEffect transition="in" filter="barn(outHorizontal)">
                                      <p:cBhvr>
                                        <p:cTn id="7" dur="500"/>
                                        <p:tgtEl>
                                          <p:spTgt spid="419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988"/>
                                        </p:tgtEl>
                                        <p:attrNameLst>
                                          <p:attrName>style.visibility</p:attrName>
                                        </p:attrNameLst>
                                      </p:cBhvr>
                                      <p:to>
                                        <p:strVal val="visible"/>
                                      </p:to>
                                    </p:set>
                                    <p:animEffect transition="in" filter="wipe(left)">
                                      <p:cBhvr>
                                        <p:cTn id="12" dur="500"/>
                                        <p:tgtEl>
                                          <p:spTgt spid="419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989"/>
                                        </p:tgtEl>
                                        <p:attrNameLst>
                                          <p:attrName>style.visibility</p:attrName>
                                        </p:attrNameLst>
                                      </p:cBhvr>
                                      <p:to>
                                        <p:strVal val="visible"/>
                                      </p:to>
                                    </p:set>
                                    <p:animEffect transition="in" filter="wipe(left)">
                                      <p:cBhvr>
                                        <p:cTn id="17" dur="500"/>
                                        <p:tgtEl>
                                          <p:spTgt spid="419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41991"/>
                                        </p:tgtEl>
                                        <p:attrNameLst>
                                          <p:attrName>style.visibility</p:attrName>
                                        </p:attrNameLst>
                                      </p:cBhvr>
                                      <p:to>
                                        <p:strVal val="visible"/>
                                      </p:to>
                                    </p:set>
                                    <p:animEffect transition="in" filter="barn(outHorizontal)">
                                      <p:cBhvr>
                                        <p:cTn id="22" dur="500"/>
                                        <p:tgtEl>
                                          <p:spTgt spid="419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1996"/>
                                        </p:tgtEl>
                                        <p:attrNameLst>
                                          <p:attrName>style.visibility</p:attrName>
                                        </p:attrNameLst>
                                      </p:cBhvr>
                                      <p:to>
                                        <p:strVal val="visible"/>
                                      </p:to>
                                    </p:set>
                                    <p:animEffect transition="in" filter="wipe(left)">
                                      <p:cBhvr>
                                        <p:cTn id="27" dur="500"/>
                                        <p:tgtEl>
                                          <p:spTgt spid="41996"/>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41997">
                                            <p:txEl>
                                              <p:pRg st="0" end="0"/>
                                            </p:txEl>
                                          </p:spTgt>
                                        </p:tgtEl>
                                        <p:attrNameLst>
                                          <p:attrName>style.visibility</p:attrName>
                                        </p:attrNameLst>
                                      </p:cBhvr>
                                      <p:to>
                                        <p:strVal val="visible"/>
                                      </p:to>
                                    </p:set>
                                    <p:animEffect transition="in" filter="wipe(left)">
                                      <p:cBhvr>
                                        <p:cTn id="30" dur="500"/>
                                        <p:tgtEl>
                                          <p:spTgt spid="41997">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1993"/>
                                        </p:tgtEl>
                                        <p:attrNameLst>
                                          <p:attrName>style.visibility</p:attrName>
                                        </p:attrNameLst>
                                      </p:cBhvr>
                                      <p:to>
                                        <p:strVal val="visible"/>
                                      </p:to>
                                    </p:set>
                                    <p:animEffect transition="in" filter="wipe(left)">
                                      <p:cBhvr>
                                        <p:cTn id="35" dur="500"/>
                                        <p:tgtEl>
                                          <p:spTgt spid="41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autoUpdateAnimBg="0"/>
      <p:bldP spid="41988" grpId="0" autoUpdateAnimBg="0"/>
      <p:bldP spid="41989" grpId="0" autoUpdateAnimBg="0"/>
      <p:bldP spid="41991" grpId="0" autoUpdateAnimBg="0"/>
      <p:bldP spid="41993" grpId="0" autoUpdateAnimBg="0"/>
      <p:bldP spid="41996" grpId="0" autoUpdateAnimBg="0"/>
      <p:bldP spid="41997"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79388" y="228600"/>
            <a:ext cx="79867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a:solidFill>
                  <a:schemeClr val="tx1"/>
                </a:solidFill>
                <a:ea typeface="楷体_GB2312" pitchFamily="49" charset="-122"/>
              </a:rPr>
              <a:t> </a:t>
            </a:r>
            <a:r>
              <a:rPr lang="en-US" altLang="zh-CN" sz="3200" b="1">
                <a:solidFill>
                  <a:schemeClr val="tx1"/>
                </a:solidFill>
                <a:ea typeface="楷体_GB2312" pitchFamily="49" charset="-122"/>
              </a:rPr>
              <a:t>ListInsert( &amp;L, i, e ) ( </a:t>
            </a:r>
            <a:r>
              <a:rPr lang="zh-CN" altLang="en-US" sz="3200" b="1">
                <a:solidFill>
                  <a:schemeClr val="tx1"/>
                </a:solidFill>
                <a:ea typeface="楷体_GB2312" pitchFamily="49" charset="-122"/>
              </a:rPr>
              <a:t>插入数据元素 </a:t>
            </a:r>
            <a:r>
              <a:rPr lang="en-US" altLang="zh-CN" sz="3200" b="1">
                <a:solidFill>
                  <a:schemeClr val="tx1"/>
                </a:solidFill>
                <a:ea typeface="楷体_GB2312" pitchFamily="49" charset="-122"/>
              </a:rPr>
              <a:t>)</a:t>
            </a:r>
          </a:p>
        </p:txBody>
      </p:sp>
      <p:sp>
        <p:nvSpPr>
          <p:cNvPr id="43011" name="Text Box 3"/>
          <p:cNvSpPr txBox="1">
            <a:spLocks noChangeArrowheads="1"/>
          </p:cNvSpPr>
          <p:nvPr/>
        </p:nvSpPr>
        <p:spPr bwMode="auto">
          <a:xfrm>
            <a:off x="228600" y="990600"/>
            <a:ext cx="28305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zh-CN" altLang="en-US" sz="3200" b="1">
                <a:solidFill>
                  <a:srgbClr val="CC0066"/>
                </a:solidFill>
                <a:latin typeface="楷体_GB2312" pitchFamily="49" charset="-122"/>
                <a:ea typeface="楷体_GB2312" pitchFamily="49" charset="-122"/>
              </a:rPr>
              <a:t>初始条件：</a:t>
            </a:r>
          </a:p>
        </p:txBody>
      </p:sp>
      <p:sp>
        <p:nvSpPr>
          <p:cNvPr id="43012" name="Text Box 4"/>
          <p:cNvSpPr txBox="1">
            <a:spLocks noChangeArrowheads="1"/>
          </p:cNvSpPr>
          <p:nvPr/>
        </p:nvSpPr>
        <p:spPr bwMode="auto">
          <a:xfrm>
            <a:off x="2185988" y="1012825"/>
            <a:ext cx="36814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zh-CN" altLang="en-US" sz="3200">
                <a:solidFill>
                  <a:schemeClr val="tx1"/>
                </a:solidFill>
                <a:latin typeface="楷体_GB2312" pitchFamily="49" charset="-122"/>
                <a:ea typeface="楷体_GB2312" pitchFamily="49" charset="-122"/>
              </a:rPr>
              <a:t>线性表 </a:t>
            </a:r>
            <a:r>
              <a:rPr lang="en-US" altLang="zh-CN" sz="3200" b="1">
                <a:solidFill>
                  <a:schemeClr val="tx1"/>
                </a:solidFill>
                <a:ea typeface="楷体_GB2312" pitchFamily="49" charset="-122"/>
              </a:rPr>
              <a:t>L </a:t>
            </a:r>
            <a:r>
              <a:rPr lang="zh-CN" altLang="en-US" sz="3200">
                <a:solidFill>
                  <a:schemeClr val="tx1"/>
                </a:solidFill>
                <a:latin typeface="楷体_GB2312" pitchFamily="49" charset="-122"/>
                <a:ea typeface="楷体_GB2312" pitchFamily="49" charset="-122"/>
              </a:rPr>
              <a:t>已存在，</a:t>
            </a:r>
          </a:p>
        </p:txBody>
      </p:sp>
      <p:sp>
        <p:nvSpPr>
          <p:cNvPr id="43013" name="Text Box 5"/>
          <p:cNvSpPr txBox="1">
            <a:spLocks noChangeArrowheads="1"/>
          </p:cNvSpPr>
          <p:nvPr/>
        </p:nvSpPr>
        <p:spPr bwMode="auto">
          <a:xfrm>
            <a:off x="2209800" y="2189163"/>
            <a:ext cx="63246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25000"/>
              </a:lnSpc>
            </a:pPr>
            <a:r>
              <a:rPr lang="zh-CN" altLang="en-US" sz="3200">
                <a:solidFill>
                  <a:schemeClr val="tx1"/>
                </a:solidFill>
                <a:latin typeface="楷体_GB2312" pitchFamily="49" charset="-122"/>
                <a:ea typeface="楷体_GB2312" pitchFamily="49" charset="-122"/>
              </a:rPr>
              <a:t>在 </a:t>
            </a:r>
            <a:r>
              <a:rPr lang="en-US" altLang="zh-CN" sz="3200">
                <a:solidFill>
                  <a:schemeClr val="tx1"/>
                </a:solidFill>
                <a:ea typeface="楷体_GB2312" pitchFamily="49" charset="-122"/>
              </a:rPr>
              <a:t>L </a:t>
            </a:r>
            <a:r>
              <a:rPr lang="zh-CN" altLang="en-US" sz="3200">
                <a:solidFill>
                  <a:schemeClr val="tx1"/>
                </a:solidFill>
                <a:ea typeface="楷体_GB2312" pitchFamily="49" charset="-122"/>
              </a:rPr>
              <a:t>的第 </a:t>
            </a:r>
            <a:r>
              <a:rPr lang="en-US" altLang="zh-CN" sz="3200">
                <a:solidFill>
                  <a:schemeClr val="tx1"/>
                </a:solidFill>
                <a:ea typeface="楷体_GB2312" pitchFamily="49" charset="-122"/>
              </a:rPr>
              <a:t>i </a:t>
            </a:r>
            <a:r>
              <a:rPr lang="zh-CN" altLang="en-US" sz="3200">
                <a:solidFill>
                  <a:schemeClr val="tx1"/>
                </a:solidFill>
                <a:ea typeface="楷体_GB2312" pitchFamily="49" charset="-122"/>
              </a:rPr>
              <a:t>个位置之前插入新的元素</a:t>
            </a:r>
            <a:r>
              <a:rPr lang="en-US" altLang="zh-CN" sz="3200">
                <a:solidFill>
                  <a:schemeClr val="tx1"/>
                </a:solidFill>
                <a:ea typeface="楷体_GB2312" pitchFamily="49" charset="-122"/>
              </a:rPr>
              <a:t>e, L </a:t>
            </a:r>
            <a:r>
              <a:rPr lang="zh-CN" altLang="en-US" sz="3200">
                <a:solidFill>
                  <a:schemeClr val="tx1"/>
                </a:solidFill>
                <a:ea typeface="楷体_GB2312" pitchFamily="49" charset="-122"/>
              </a:rPr>
              <a:t>的长度增 </a:t>
            </a:r>
            <a:r>
              <a:rPr lang="en-US" altLang="zh-CN" sz="3200">
                <a:solidFill>
                  <a:schemeClr val="tx1"/>
                </a:solidFill>
                <a:ea typeface="楷体_GB2312" pitchFamily="49" charset="-122"/>
              </a:rPr>
              <a:t>1</a:t>
            </a:r>
            <a:r>
              <a:rPr lang="zh-CN" altLang="en-US" sz="3200">
                <a:solidFill>
                  <a:schemeClr val="tx1"/>
                </a:solidFill>
                <a:latin typeface="楷体_GB2312" pitchFamily="49" charset="-122"/>
                <a:ea typeface="楷体_GB2312" pitchFamily="49" charset="-122"/>
              </a:rPr>
              <a:t>。</a:t>
            </a:r>
          </a:p>
        </p:txBody>
      </p:sp>
      <p:sp>
        <p:nvSpPr>
          <p:cNvPr id="14342" name="Text Box 11"/>
          <p:cNvSpPr txBox="1">
            <a:spLocks noChangeArrowheads="1"/>
          </p:cNvSpPr>
          <p:nvPr/>
        </p:nvSpPr>
        <p:spPr bwMode="auto">
          <a:xfrm>
            <a:off x="179388" y="3570288"/>
            <a:ext cx="76977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a:solidFill>
                  <a:schemeClr val="tx1"/>
                </a:solidFill>
                <a:ea typeface="楷体_GB2312" pitchFamily="49" charset="-122"/>
              </a:rPr>
              <a:t> </a:t>
            </a:r>
            <a:r>
              <a:rPr lang="en-US" altLang="zh-CN" sz="3200" b="1">
                <a:solidFill>
                  <a:schemeClr val="tx1"/>
                </a:solidFill>
                <a:ea typeface="楷体_GB2312" pitchFamily="49" charset="-122"/>
              </a:rPr>
              <a:t>ListDelete( &amp;L, i, e ) ( </a:t>
            </a:r>
            <a:r>
              <a:rPr lang="zh-CN" altLang="en-US" sz="3200" b="1">
                <a:solidFill>
                  <a:schemeClr val="tx1"/>
                </a:solidFill>
                <a:ea typeface="楷体_GB2312" pitchFamily="49" charset="-122"/>
              </a:rPr>
              <a:t>删除数据元素 </a:t>
            </a:r>
            <a:r>
              <a:rPr lang="en-US" altLang="zh-CN" sz="3200" b="1">
                <a:solidFill>
                  <a:schemeClr val="tx1"/>
                </a:solidFill>
                <a:ea typeface="楷体_GB2312" pitchFamily="49" charset="-122"/>
              </a:rPr>
              <a:t>)</a:t>
            </a:r>
            <a:endParaRPr lang="en-US" altLang="zh-CN" sz="3200" b="1">
              <a:solidFill>
                <a:schemeClr val="tx1"/>
              </a:solidFill>
              <a:ea typeface="隶书" pitchFamily="49" charset="-122"/>
            </a:endParaRPr>
          </a:p>
        </p:txBody>
      </p:sp>
      <p:sp>
        <p:nvSpPr>
          <p:cNvPr id="43020" name="Text Box 12"/>
          <p:cNvSpPr txBox="1">
            <a:spLocks noChangeArrowheads="1"/>
          </p:cNvSpPr>
          <p:nvPr/>
        </p:nvSpPr>
        <p:spPr bwMode="auto">
          <a:xfrm>
            <a:off x="228600" y="4216400"/>
            <a:ext cx="2614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zh-CN" altLang="en-US" sz="3200" b="1">
                <a:solidFill>
                  <a:srgbClr val="CC0066"/>
                </a:solidFill>
                <a:latin typeface="楷体_GB2312" pitchFamily="49" charset="-122"/>
                <a:ea typeface="楷体_GB2312" pitchFamily="49" charset="-122"/>
              </a:rPr>
              <a:t>初始条件：</a:t>
            </a:r>
          </a:p>
        </p:txBody>
      </p:sp>
      <p:sp>
        <p:nvSpPr>
          <p:cNvPr id="43021" name="Text Box 13"/>
          <p:cNvSpPr txBox="1">
            <a:spLocks noChangeArrowheads="1"/>
          </p:cNvSpPr>
          <p:nvPr/>
        </p:nvSpPr>
        <p:spPr bwMode="auto">
          <a:xfrm>
            <a:off x="2185988" y="4238625"/>
            <a:ext cx="42576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zh-CN" altLang="en-US" sz="3200">
                <a:solidFill>
                  <a:schemeClr val="tx1"/>
                </a:solidFill>
                <a:latin typeface="楷体_GB2312" pitchFamily="49" charset="-122"/>
                <a:ea typeface="楷体_GB2312" pitchFamily="49" charset="-122"/>
              </a:rPr>
              <a:t>线性表 </a:t>
            </a:r>
            <a:r>
              <a:rPr lang="en-US" altLang="zh-CN" sz="3200" b="1">
                <a:solidFill>
                  <a:schemeClr val="tx1"/>
                </a:solidFill>
                <a:ea typeface="楷体_GB2312" pitchFamily="49" charset="-122"/>
              </a:rPr>
              <a:t>L </a:t>
            </a:r>
            <a:r>
              <a:rPr lang="zh-CN" altLang="en-US" sz="3200">
                <a:solidFill>
                  <a:schemeClr val="tx1"/>
                </a:solidFill>
                <a:latin typeface="楷体_GB2312" pitchFamily="49" charset="-122"/>
                <a:ea typeface="楷体_GB2312" pitchFamily="49" charset="-122"/>
              </a:rPr>
              <a:t>已存在，</a:t>
            </a:r>
          </a:p>
        </p:txBody>
      </p:sp>
      <p:sp>
        <p:nvSpPr>
          <p:cNvPr id="43022" name="Text Box 14"/>
          <p:cNvSpPr txBox="1">
            <a:spLocks noChangeArrowheads="1"/>
          </p:cNvSpPr>
          <p:nvPr/>
        </p:nvSpPr>
        <p:spPr bwMode="auto">
          <a:xfrm>
            <a:off x="2209800" y="5357813"/>
            <a:ext cx="64008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25000"/>
              </a:lnSpc>
            </a:pPr>
            <a:r>
              <a:rPr lang="zh-CN" altLang="en-US" sz="3200">
                <a:solidFill>
                  <a:schemeClr val="tx1"/>
                </a:solidFill>
                <a:latin typeface="楷体_GB2312" pitchFamily="49" charset="-122"/>
                <a:ea typeface="楷体_GB2312" pitchFamily="49" charset="-122"/>
              </a:rPr>
              <a:t>删除 </a:t>
            </a:r>
            <a:r>
              <a:rPr lang="en-US" altLang="zh-CN" sz="3200">
                <a:solidFill>
                  <a:schemeClr val="tx1"/>
                </a:solidFill>
                <a:ea typeface="楷体_GB2312" pitchFamily="49" charset="-122"/>
              </a:rPr>
              <a:t>L </a:t>
            </a:r>
            <a:r>
              <a:rPr lang="zh-CN" altLang="en-US" sz="3200">
                <a:solidFill>
                  <a:schemeClr val="tx1"/>
                </a:solidFill>
                <a:ea typeface="楷体_GB2312" pitchFamily="49" charset="-122"/>
              </a:rPr>
              <a:t>中第 </a:t>
            </a:r>
            <a:r>
              <a:rPr lang="en-US" altLang="zh-CN" sz="3200">
                <a:solidFill>
                  <a:schemeClr val="tx1"/>
                </a:solidFill>
                <a:ea typeface="楷体_GB2312" pitchFamily="49" charset="-122"/>
              </a:rPr>
              <a:t>i </a:t>
            </a:r>
            <a:r>
              <a:rPr lang="zh-CN" altLang="en-US" sz="3200">
                <a:solidFill>
                  <a:schemeClr val="tx1"/>
                </a:solidFill>
                <a:ea typeface="楷体_GB2312" pitchFamily="49" charset="-122"/>
              </a:rPr>
              <a:t>个元素，并以 </a:t>
            </a:r>
            <a:r>
              <a:rPr lang="en-US" altLang="zh-CN" sz="3200">
                <a:solidFill>
                  <a:schemeClr val="tx1"/>
                </a:solidFill>
                <a:ea typeface="楷体_GB2312" pitchFamily="49" charset="-122"/>
              </a:rPr>
              <a:t>e </a:t>
            </a:r>
            <a:r>
              <a:rPr lang="zh-CN" altLang="en-US" sz="3200">
                <a:solidFill>
                  <a:schemeClr val="tx1"/>
                </a:solidFill>
                <a:ea typeface="楷体_GB2312" pitchFamily="49" charset="-122"/>
              </a:rPr>
              <a:t>带回其值</a:t>
            </a:r>
            <a:r>
              <a:rPr lang="en-US" altLang="zh-CN" sz="3200">
                <a:solidFill>
                  <a:schemeClr val="tx1"/>
                </a:solidFill>
                <a:ea typeface="楷体_GB2312" pitchFamily="49" charset="-122"/>
              </a:rPr>
              <a:t>, L </a:t>
            </a:r>
            <a:r>
              <a:rPr lang="zh-CN" altLang="en-US" sz="3200">
                <a:solidFill>
                  <a:schemeClr val="tx1"/>
                </a:solidFill>
                <a:ea typeface="楷体_GB2312" pitchFamily="49" charset="-122"/>
              </a:rPr>
              <a:t>的长度减 </a:t>
            </a:r>
            <a:r>
              <a:rPr lang="en-US" altLang="zh-CN" sz="3200">
                <a:solidFill>
                  <a:schemeClr val="tx1"/>
                </a:solidFill>
                <a:ea typeface="楷体_GB2312" pitchFamily="49" charset="-122"/>
              </a:rPr>
              <a:t>1</a:t>
            </a:r>
            <a:r>
              <a:rPr lang="zh-CN" altLang="en-US" sz="3200">
                <a:solidFill>
                  <a:schemeClr val="tx1"/>
                </a:solidFill>
                <a:latin typeface="楷体_GB2312" pitchFamily="49" charset="-122"/>
                <a:ea typeface="楷体_GB2312" pitchFamily="49" charset="-122"/>
              </a:rPr>
              <a:t>。</a:t>
            </a:r>
          </a:p>
        </p:txBody>
      </p:sp>
      <p:sp>
        <p:nvSpPr>
          <p:cNvPr id="43023" name="Rectangle 15"/>
          <p:cNvSpPr>
            <a:spLocks noChangeArrowheads="1"/>
          </p:cNvSpPr>
          <p:nvPr/>
        </p:nvSpPr>
        <p:spPr bwMode="auto">
          <a:xfrm>
            <a:off x="2195513" y="1628775"/>
            <a:ext cx="46180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CC0066"/>
                </a:solidFill>
                <a:ea typeface="楷体_GB2312" pitchFamily="49" charset="-122"/>
              </a:rPr>
              <a:t>1≤i≤LengthList(L)+1</a:t>
            </a:r>
            <a:r>
              <a:rPr lang="zh-CN" altLang="en-US" sz="3200">
                <a:solidFill>
                  <a:schemeClr val="tx1"/>
                </a:solidFill>
                <a:latin typeface="楷体_GB2312" pitchFamily="49" charset="-122"/>
                <a:ea typeface="楷体_GB2312" pitchFamily="49" charset="-122"/>
              </a:rPr>
              <a:t>。</a:t>
            </a:r>
          </a:p>
        </p:txBody>
      </p:sp>
      <p:sp>
        <p:nvSpPr>
          <p:cNvPr id="43024" name="Rectangle 16"/>
          <p:cNvSpPr>
            <a:spLocks noChangeArrowheads="1"/>
          </p:cNvSpPr>
          <p:nvPr/>
        </p:nvSpPr>
        <p:spPr bwMode="auto">
          <a:xfrm>
            <a:off x="2189163" y="4794250"/>
            <a:ext cx="41830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CC0066"/>
                </a:solidFill>
                <a:ea typeface="楷体_GB2312" pitchFamily="49" charset="-122"/>
              </a:rPr>
              <a:t>1≤i≤LengthList(L)</a:t>
            </a:r>
            <a:r>
              <a:rPr lang="zh-CN" altLang="en-US" sz="3200">
                <a:solidFill>
                  <a:schemeClr val="accent2"/>
                </a:solidFill>
                <a:latin typeface="楷体_GB2312" pitchFamily="49" charset="-122"/>
                <a:ea typeface="楷体_GB2312" pitchFamily="49" charset="-122"/>
              </a:rPr>
              <a:t>。</a:t>
            </a:r>
          </a:p>
        </p:txBody>
      </p:sp>
      <p:sp>
        <p:nvSpPr>
          <p:cNvPr id="202754" name="Text Box 2"/>
          <p:cNvSpPr txBox="1">
            <a:spLocks noChangeArrowheads="1"/>
          </p:cNvSpPr>
          <p:nvPr/>
        </p:nvSpPr>
        <p:spPr bwMode="auto">
          <a:xfrm>
            <a:off x="250825" y="2276475"/>
            <a:ext cx="28305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zh-CN" altLang="en-US" sz="3200" b="1">
                <a:solidFill>
                  <a:srgbClr val="CC0066"/>
                </a:solidFill>
                <a:latin typeface="楷体_GB2312" pitchFamily="49" charset="-122"/>
                <a:ea typeface="楷体_GB2312" pitchFamily="49" charset="-122"/>
              </a:rPr>
              <a:t>操作结果：</a:t>
            </a:r>
          </a:p>
        </p:txBody>
      </p:sp>
      <p:sp>
        <p:nvSpPr>
          <p:cNvPr id="202756" name="Rectangle 4"/>
          <p:cNvSpPr>
            <a:spLocks noChangeArrowheads="1"/>
          </p:cNvSpPr>
          <p:nvPr/>
        </p:nvSpPr>
        <p:spPr bwMode="auto">
          <a:xfrm>
            <a:off x="179388" y="5441950"/>
            <a:ext cx="22240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200" b="1">
                <a:solidFill>
                  <a:srgbClr val="CC0066"/>
                </a:solidFill>
                <a:latin typeface="楷体_GB2312" pitchFamily="49" charset="-122"/>
                <a:ea typeface="楷体_GB2312" pitchFamily="49" charset="-122"/>
              </a:rPr>
              <a:t>操作结果：</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43011"/>
                                        </p:tgtEl>
                                        <p:attrNameLst>
                                          <p:attrName>style.visibility</p:attrName>
                                        </p:attrNameLst>
                                      </p:cBhvr>
                                      <p:to>
                                        <p:strVal val="visible"/>
                                      </p:to>
                                    </p:set>
                                    <p:animEffect transition="in" filter="barn(outHorizontal)">
                                      <p:cBhvr>
                                        <p:cTn id="7" dur="500"/>
                                        <p:tgtEl>
                                          <p:spTgt spid="430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12"/>
                                        </p:tgtEl>
                                        <p:attrNameLst>
                                          <p:attrName>style.visibility</p:attrName>
                                        </p:attrNameLst>
                                      </p:cBhvr>
                                      <p:to>
                                        <p:strVal val="visible"/>
                                      </p:to>
                                    </p:set>
                                    <p:animEffect transition="in" filter="wipe(left)">
                                      <p:cBhvr>
                                        <p:cTn id="12" dur="500"/>
                                        <p:tgtEl>
                                          <p:spTgt spid="43012"/>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3023"/>
                                        </p:tgtEl>
                                        <p:attrNameLst>
                                          <p:attrName>style.visibility</p:attrName>
                                        </p:attrNameLst>
                                      </p:cBhvr>
                                      <p:to>
                                        <p:strVal val="visible"/>
                                      </p:to>
                                    </p:set>
                                    <p:animEffect transition="in" filter="wipe(left)">
                                      <p:cBhvr>
                                        <p:cTn id="15" dur="500"/>
                                        <p:tgtEl>
                                          <p:spTgt spid="4302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42" fill="hold" grpId="0" nodeType="clickEffect">
                                  <p:stCondLst>
                                    <p:cond delay="0"/>
                                  </p:stCondLst>
                                  <p:childTnLst>
                                    <p:set>
                                      <p:cBhvr>
                                        <p:cTn id="19" dur="1" fill="hold">
                                          <p:stCondLst>
                                            <p:cond delay="0"/>
                                          </p:stCondLst>
                                        </p:cTn>
                                        <p:tgtEl>
                                          <p:spTgt spid="202754"/>
                                        </p:tgtEl>
                                        <p:attrNameLst>
                                          <p:attrName>style.visibility</p:attrName>
                                        </p:attrNameLst>
                                      </p:cBhvr>
                                      <p:to>
                                        <p:strVal val="visible"/>
                                      </p:to>
                                    </p:set>
                                    <p:animEffect transition="in" filter="barn(outHorizontal)">
                                      <p:cBhvr>
                                        <p:cTn id="20" dur="500"/>
                                        <p:tgtEl>
                                          <p:spTgt spid="20275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3013"/>
                                        </p:tgtEl>
                                        <p:attrNameLst>
                                          <p:attrName>style.visibility</p:attrName>
                                        </p:attrNameLst>
                                      </p:cBhvr>
                                      <p:to>
                                        <p:strVal val="visible"/>
                                      </p:to>
                                    </p:set>
                                    <p:animEffect transition="in" filter="wipe(left)">
                                      <p:cBhvr>
                                        <p:cTn id="25" dur="500"/>
                                        <p:tgtEl>
                                          <p:spTgt spid="4301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42" fill="hold" grpId="0" nodeType="clickEffect">
                                  <p:stCondLst>
                                    <p:cond delay="0"/>
                                  </p:stCondLst>
                                  <p:childTnLst>
                                    <p:set>
                                      <p:cBhvr>
                                        <p:cTn id="29" dur="1" fill="hold">
                                          <p:stCondLst>
                                            <p:cond delay="0"/>
                                          </p:stCondLst>
                                        </p:cTn>
                                        <p:tgtEl>
                                          <p:spTgt spid="43020"/>
                                        </p:tgtEl>
                                        <p:attrNameLst>
                                          <p:attrName>style.visibility</p:attrName>
                                        </p:attrNameLst>
                                      </p:cBhvr>
                                      <p:to>
                                        <p:strVal val="visible"/>
                                      </p:to>
                                    </p:set>
                                    <p:animEffect transition="in" filter="barn(outHorizontal)">
                                      <p:cBhvr>
                                        <p:cTn id="30" dur="500"/>
                                        <p:tgtEl>
                                          <p:spTgt spid="4302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3021"/>
                                        </p:tgtEl>
                                        <p:attrNameLst>
                                          <p:attrName>style.visibility</p:attrName>
                                        </p:attrNameLst>
                                      </p:cBhvr>
                                      <p:to>
                                        <p:strVal val="visible"/>
                                      </p:to>
                                    </p:set>
                                    <p:animEffect transition="in" filter="wipe(left)">
                                      <p:cBhvr>
                                        <p:cTn id="35" dur="500"/>
                                        <p:tgtEl>
                                          <p:spTgt spid="43021"/>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43024"/>
                                        </p:tgtEl>
                                        <p:attrNameLst>
                                          <p:attrName>style.visibility</p:attrName>
                                        </p:attrNameLst>
                                      </p:cBhvr>
                                      <p:to>
                                        <p:strVal val="visible"/>
                                      </p:to>
                                    </p:set>
                                    <p:animEffect transition="in" filter="wipe(left)">
                                      <p:cBhvr>
                                        <p:cTn id="38" dur="500"/>
                                        <p:tgtEl>
                                          <p:spTgt spid="4302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275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3022"/>
                                        </p:tgtEl>
                                        <p:attrNameLst>
                                          <p:attrName>style.visibility</p:attrName>
                                        </p:attrNameLst>
                                      </p:cBhvr>
                                      <p:to>
                                        <p:strVal val="visible"/>
                                      </p:to>
                                    </p:set>
                                    <p:animEffect transition="in" filter="wipe(left)">
                                      <p:cBhvr>
                                        <p:cTn id="47" dur="500"/>
                                        <p:tgtEl>
                                          <p:spTgt spid="43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autoUpdateAnimBg="0"/>
      <p:bldP spid="43012" grpId="0" autoUpdateAnimBg="0"/>
      <p:bldP spid="43013" grpId="0" autoUpdateAnimBg="0"/>
      <p:bldP spid="43020" grpId="0" autoUpdateAnimBg="0"/>
      <p:bldP spid="43021" grpId="0" autoUpdateAnimBg="0"/>
      <p:bldP spid="43022" grpId="0" autoUpdateAnimBg="0"/>
      <p:bldP spid="43023" grpId="0" autoUpdateAnimBg="0"/>
      <p:bldP spid="43024" grpId="0" autoUpdateAnimBg="0"/>
      <p:bldP spid="202754" grpId="0" autoUpdateAnimBg="0"/>
      <p:bldP spid="20275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7"/>
          <p:cNvSpPr txBox="1">
            <a:spLocks noChangeArrowheads="1"/>
          </p:cNvSpPr>
          <p:nvPr/>
        </p:nvSpPr>
        <p:spPr bwMode="auto">
          <a:xfrm>
            <a:off x="539750" y="250825"/>
            <a:ext cx="82804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25000"/>
              </a:lnSpc>
            </a:pPr>
            <a:r>
              <a:rPr lang="zh-CN" altLang="en-US" sz="3200" b="1">
                <a:solidFill>
                  <a:srgbClr val="CC0099"/>
                </a:solidFill>
                <a:ea typeface="隶书" pitchFamily="49" charset="-122"/>
              </a:rPr>
              <a:t>例 </a:t>
            </a:r>
            <a:r>
              <a:rPr lang="en-US" altLang="zh-CN" sz="3200" b="1">
                <a:solidFill>
                  <a:srgbClr val="CC0099"/>
                </a:solidFill>
                <a:ea typeface="隶书" pitchFamily="49" charset="-122"/>
              </a:rPr>
              <a:t>2-1</a:t>
            </a:r>
            <a:r>
              <a:rPr lang="en-US" altLang="zh-CN" sz="3200">
                <a:solidFill>
                  <a:schemeClr val="tx1"/>
                </a:solidFill>
                <a:latin typeface="楷体_GB2312" pitchFamily="49" charset="-122"/>
                <a:ea typeface="楷体_GB2312" pitchFamily="49" charset="-122"/>
              </a:rPr>
              <a:t> </a:t>
            </a:r>
            <a:r>
              <a:rPr lang="zh-CN" altLang="en-US" sz="3200">
                <a:solidFill>
                  <a:schemeClr val="tx1"/>
                </a:solidFill>
                <a:latin typeface="楷体_GB2312" pitchFamily="49" charset="-122"/>
                <a:ea typeface="楷体_GB2312" pitchFamily="49" charset="-122"/>
              </a:rPr>
              <a:t>假设有两个</a:t>
            </a:r>
            <a:r>
              <a:rPr lang="zh-CN" altLang="en-US" sz="3200" b="1">
                <a:solidFill>
                  <a:schemeClr val="tx1"/>
                </a:solidFill>
                <a:latin typeface="楷体_GB2312" pitchFamily="49" charset="-122"/>
                <a:ea typeface="楷体_GB2312" pitchFamily="49" charset="-122"/>
              </a:rPr>
              <a:t>集合 </a:t>
            </a:r>
            <a:r>
              <a:rPr lang="en-US" altLang="zh-CN" sz="3200" b="1">
                <a:solidFill>
                  <a:schemeClr val="tx1"/>
                </a:solidFill>
                <a:ea typeface="楷体_GB2312" pitchFamily="49" charset="-122"/>
              </a:rPr>
              <a:t>A </a:t>
            </a:r>
            <a:r>
              <a:rPr lang="zh-CN" altLang="en-US" sz="3200" b="1">
                <a:solidFill>
                  <a:schemeClr val="tx1"/>
                </a:solidFill>
                <a:ea typeface="楷体_GB2312" pitchFamily="49" charset="-122"/>
              </a:rPr>
              <a:t>和 </a:t>
            </a:r>
            <a:r>
              <a:rPr lang="en-US" altLang="zh-CN" sz="3200" b="1">
                <a:solidFill>
                  <a:schemeClr val="tx1"/>
                </a:solidFill>
                <a:ea typeface="楷体_GB2312" pitchFamily="49" charset="-122"/>
              </a:rPr>
              <a:t>B </a:t>
            </a:r>
            <a:r>
              <a:rPr lang="zh-CN" altLang="en-US" sz="3200">
                <a:solidFill>
                  <a:schemeClr val="tx1"/>
                </a:solidFill>
                <a:ea typeface="楷体_GB2312" pitchFamily="49" charset="-122"/>
              </a:rPr>
              <a:t>分别用两个</a:t>
            </a:r>
            <a:r>
              <a:rPr lang="zh-CN" altLang="en-US" sz="3200" b="1">
                <a:solidFill>
                  <a:schemeClr val="tx1"/>
                </a:solidFill>
                <a:ea typeface="楷体_GB2312" pitchFamily="49" charset="-122"/>
              </a:rPr>
              <a:t>线性表 </a:t>
            </a:r>
            <a:r>
              <a:rPr lang="en-US" altLang="zh-CN" sz="3200" b="1">
                <a:solidFill>
                  <a:schemeClr val="tx1"/>
                </a:solidFill>
                <a:ea typeface="楷体_GB2312" pitchFamily="49" charset="-122"/>
              </a:rPr>
              <a:t>La </a:t>
            </a:r>
            <a:r>
              <a:rPr lang="zh-CN" altLang="en-US" sz="3200" b="1">
                <a:solidFill>
                  <a:schemeClr val="tx1"/>
                </a:solidFill>
                <a:ea typeface="楷体_GB2312" pitchFamily="49" charset="-122"/>
              </a:rPr>
              <a:t>和 </a:t>
            </a:r>
            <a:r>
              <a:rPr lang="en-US" altLang="zh-CN" sz="3200" b="1">
                <a:solidFill>
                  <a:schemeClr val="tx1"/>
                </a:solidFill>
                <a:ea typeface="楷体_GB2312" pitchFamily="49" charset="-122"/>
              </a:rPr>
              <a:t>Lb </a:t>
            </a:r>
            <a:r>
              <a:rPr lang="zh-CN" altLang="en-US" sz="3200">
                <a:solidFill>
                  <a:schemeClr val="tx1"/>
                </a:solidFill>
                <a:latin typeface="楷体_GB2312" pitchFamily="49" charset="-122"/>
                <a:ea typeface="楷体_GB2312" pitchFamily="49" charset="-122"/>
              </a:rPr>
              <a:t>表示，即：线性表中的数据元素即为集合中的成员。 </a:t>
            </a:r>
            <a:r>
              <a:rPr lang="zh-CN" altLang="en-US" sz="3200" b="1">
                <a:solidFill>
                  <a:schemeClr val="tx1"/>
                </a:solidFill>
                <a:latin typeface="楷体_GB2312" pitchFamily="49" charset="-122"/>
                <a:ea typeface="楷体_GB2312" pitchFamily="49" charset="-122"/>
              </a:rPr>
              <a:t>现要求一个新的集合</a:t>
            </a:r>
            <a:r>
              <a:rPr lang="en-US" altLang="zh-CN" sz="3200" b="1">
                <a:solidFill>
                  <a:schemeClr val="tx1"/>
                </a:solidFill>
                <a:ea typeface="楷体_GB2312" pitchFamily="49" charset="-122"/>
              </a:rPr>
              <a:t>A</a:t>
            </a:r>
            <a:r>
              <a:rPr lang="zh-CN" altLang="en-US" sz="3200" b="1">
                <a:solidFill>
                  <a:schemeClr val="tx1"/>
                </a:solidFill>
                <a:ea typeface="楷体_GB2312" pitchFamily="49" charset="-122"/>
              </a:rPr>
              <a:t>＝</a:t>
            </a:r>
            <a:r>
              <a:rPr lang="en-US" altLang="zh-CN" sz="3200" b="1">
                <a:solidFill>
                  <a:schemeClr val="tx1"/>
                </a:solidFill>
                <a:ea typeface="楷体_GB2312" pitchFamily="49" charset="-122"/>
              </a:rPr>
              <a:t>A∪B</a:t>
            </a:r>
            <a:r>
              <a:rPr lang="zh-CN" altLang="en-US" sz="3200">
                <a:solidFill>
                  <a:schemeClr val="tx1"/>
                </a:solidFill>
                <a:latin typeface="楷体_GB2312" pitchFamily="49" charset="-122"/>
                <a:ea typeface="楷体_GB2312" pitchFamily="49" charset="-122"/>
              </a:rPr>
              <a:t>。</a:t>
            </a:r>
          </a:p>
        </p:txBody>
      </p:sp>
      <p:sp>
        <p:nvSpPr>
          <p:cNvPr id="39944" name="Text Box 8"/>
          <p:cNvSpPr txBox="1">
            <a:spLocks noChangeArrowheads="1"/>
          </p:cNvSpPr>
          <p:nvPr/>
        </p:nvSpPr>
        <p:spPr bwMode="auto">
          <a:xfrm>
            <a:off x="395288" y="4029075"/>
            <a:ext cx="81534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25000"/>
              </a:lnSpc>
            </a:pPr>
            <a:r>
              <a:rPr lang="en-US" altLang="zh-CN" sz="3200">
                <a:solidFill>
                  <a:schemeClr val="tx1"/>
                </a:solidFill>
                <a:latin typeface="楷体_GB2312" pitchFamily="49" charset="-122"/>
                <a:ea typeface="楷体_GB2312" pitchFamily="49" charset="-122"/>
              </a:rPr>
              <a:t>    </a:t>
            </a:r>
            <a:r>
              <a:rPr lang="zh-CN" altLang="en-US" sz="3200">
                <a:solidFill>
                  <a:schemeClr val="tx1"/>
                </a:solidFill>
                <a:latin typeface="楷体_GB2312" pitchFamily="49" charset="-122"/>
                <a:ea typeface="楷体_GB2312" pitchFamily="49" charset="-122"/>
              </a:rPr>
              <a:t>扩大线性表 </a:t>
            </a:r>
            <a:r>
              <a:rPr lang="en-US" altLang="zh-CN" sz="3200">
                <a:solidFill>
                  <a:schemeClr val="tx1"/>
                </a:solidFill>
                <a:ea typeface="楷体_GB2312" pitchFamily="49" charset="-122"/>
              </a:rPr>
              <a:t>La</a:t>
            </a:r>
            <a:r>
              <a:rPr lang="zh-CN" altLang="en-US" sz="3200">
                <a:solidFill>
                  <a:schemeClr val="tx1"/>
                </a:solidFill>
                <a:latin typeface="楷体_GB2312" pitchFamily="49" charset="-122"/>
                <a:ea typeface="楷体_GB2312" pitchFamily="49" charset="-122"/>
              </a:rPr>
              <a:t>，将</a:t>
            </a:r>
            <a:r>
              <a:rPr lang="zh-CN" altLang="en-US" sz="3200" b="1">
                <a:solidFill>
                  <a:srgbClr val="CC0066"/>
                </a:solidFill>
                <a:latin typeface="楷体_GB2312" pitchFamily="49" charset="-122"/>
                <a:ea typeface="楷体_GB2312" pitchFamily="49" charset="-122"/>
              </a:rPr>
              <a:t>存在于线性表</a:t>
            </a:r>
            <a:r>
              <a:rPr lang="en-US" altLang="zh-CN" sz="3200" b="1">
                <a:solidFill>
                  <a:srgbClr val="CC0066"/>
                </a:solidFill>
                <a:ea typeface="楷体_GB2312" pitchFamily="49" charset="-122"/>
              </a:rPr>
              <a:t>Lb</a:t>
            </a:r>
            <a:r>
              <a:rPr lang="zh-CN" altLang="en-US" sz="3200" b="1">
                <a:solidFill>
                  <a:srgbClr val="CC0066"/>
                </a:solidFill>
                <a:latin typeface="楷体_GB2312" pitchFamily="49" charset="-122"/>
                <a:ea typeface="楷体_GB2312" pitchFamily="49" charset="-122"/>
              </a:rPr>
              <a:t>中但不存在于线性表 </a:t>
            </a:r>
            <a:r>
              <a:rPr lang="en-US" altLang="zh-CN" sz="3200" b="1">
                <a:solidFill>
                  <a:srgbClr val="CC0066"/>
                </a:solidFill>
                <a:ea typeface="楷体_GB2312" pitchFamily="49" charset="-122"/>
              </a:rPr>
              <a:t>La </a:t>
            </a:r>
            <a:r>
              <a:rPr lang="zh-CN" altLang="en-US" sz="3200" b="1">
                <a:solidFill>
                  <a:srgbClr val="CC0066"/>
                </a:solidFill>
                <a:ea typeface="楷体_GB2312" pitchFamily="49" charset="-122"/>
              </a:rPr>
              <a:t>中</a:t>
            </a:r>
            <a:r>
              <a:rPr lang="zh-CN" altLang="en-US" sz="3200">
                <a:solidFill>
                  <a:schemeClr val="tx1"/>
                </a:solidFill>
                <a:ea typeface="楷体_GB2312" pitchFamily="49" charset="-122"/>
              </a:rPr>
              <a:t>的数据元素</a:t>
            </a:r>
            <a:r>
              <a:rPr lang="zh-CN" altLang="en-US" sz="3200" b="1">
                <a:solidFill>
                  <a:srgbClr val="CC0066"/>
                </a:solidFill>
                <a:ea typeface="楷体_GB2312" pitchFamily="49" charset="-122"/>
              </a:rPr>
              <a:t>插入到线性表 </a:t>
            </a:r>
            <a:r>
              <a:rPr lang="en-US" altLang="zh-CN" sz="3200" b="1">
                <a:solidFill>
                  <a:srgbClr val="CC0066"/>
                </a:solidFill>
                <a:ea typeface="楷体_GB2312" pitchFamily="49" charset="-122"/>
              </a:rPr>
              <a:t>La </a:t>
            </a:r>
            <a:r>
              <a:rPr lang="zh-CN" altLang="en-US" sz="3200" b="1">
                <a:solidFill>
                  <a:srgbClr val="CC0066"/>
                </a:solidFill>
                <a:latin typeface="楷体_GB2312" pitchFamily="49" charset="-122"/>
                <a:ea typeface="楷体_GB2312" pitchFamily="49" charset="-122"/>
              </a:rPr>
              <a:t>中</a:t>
            </a:r>
            <a:r>
              <a:rPr lang="zh-CN" altLang="en-US" sz="3200">
                <a:solidFill>
                  <a:schemeClr val="tx1"/>
                </a:solidFill>
                <a:latin typeface="楷体_GB2312" pitchFamily="49" charset="-122"/>
                <a:ea typeface="楷体_GB2312" pitchFamily="49" charset="-122"/>
              </a:rPr>
              <a:t>去。</a:t>
            </a:r>
            <a:endParaRPr lang="zh-CN" altLang="en-US" sz="3200">
              <a:solidFill>
                <a:schemeClr val="tx1"/>
              </a:solidFill>
            </a:endParaRPr>
          </a:p>
        </p:txBody>
      </p:sp>
      <p:sp>
        <p:nvSpPr>
          <p:cNvPr id="39951" name="Rectangle 15"/>
          <p:cNvSpPr>
            <a:spLocks noChangeArrowheads="1"/>
          </p:cNvSpPr>
          <p:nvPr/>
        </p:nvSpPr>
        <p:spPr bwMode="auto">
          <a:xfrm>
            <a:off x="901700" y="3154363"/>
            <a:ext cx="5873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200">
                <a:solidFill>
                  <a:schemeClr val="tx1"/>
                </a:solidFill>
                <a:latin typeface="楷体_GB2312" pitchFamily="49" charset="-122"/>
                <a:ea typeface="楷体_GB2312" pitchFamily="49" charset="-122"/>
              </a:rPr>
              <a:t>分析：需对线性表作如下操作：</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4" grpId="0"/>
      <p:bldP spid="3995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6" name="Text Box 4"/>
          <p:cNvSpPr txBox="1">
            <a:spLocks noChangeArrowheads="1"/>
          </p:cNvSpPr>
          <p:nvPr/>
        </p:nvSpPr>
        <p:spPr bwMode="auto">
          <a:xfrm>
            <a:off x="466725" y="990600"/>
            <a:ext cx="6731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a:solidFill>
                  <a:schemeClr val="tx1"/>
                </a:solidFill>
                <a:ea typeface="楷体_GB2312" pitchFamily="49" charset="-122"/>
              </a:rPr>
              <a:t>1</a:t>
            </a:r>
            <a:r>
              <a:rPr lang="zh-CN" altLang="en-US" sz="3200">
                <a:solidFill>
                  <a:schemeClr val="tx1"/>
                </a:solidFill>
                <a:ea typeface="楷体_GB2312" pitchFamily="49" charset="-122"/>
              </a:rPr>
              <a:t>、取得线性表 </a:t>
            </a:r>
            <a:r>
              <a:rPr lang="en-US" altLang="zh-CN" sz="3200">
                <a:solidFill>
                  <a:schemeClr val="tx1"/>
                </a:solidFill>
                <a:ea typeface="楷体_GB2312" pitchFamily="49" charset="-122"/>
              </a:rPr>
              <a:t>Lb </a:t>
            </a:r>
            <a:r>
              <a:rPr lang="zh-CN" altLang="en-US" sz="3200">
                <a:solidFill>
                  <a:schemeClr val="tx1"/>
                </a:solidFill>
                <a:ea typeface="楷体_GB2312" pitchFamily="49" charset="-122"/>
              </a:rPr>
              <a:t>中第一个数据元素</a:t>
            </a:r>
          </a:p>
          <a:p>
            <a:pPr algn="l" eaLnBrk="1" hangingPunct="1"/>
            <a:r>
              <a:rPr lang="zh-CN" altLang="en-US" sz="3200">
                <a:solidFill>
                  <a:schemeClr val="tx1"/>
                </a:solidFill>
                <a:ea typeface="楷体_GB2312" pitchFamily="49" charset="-122"/>
              </a:rPr>
              <a:t>      </a:t>
            </a:r>
            <a:r>
              <a:rPr lang="en-US" altLang="zh-CN" sz="3200" b="1">
                <a:solidFill>
                  <a:schemeClr val="tx1"/>
                </a:solidFill>
                <a:ea typeface="楷体_GB2312" pitchFamily="49" charset="-122"/>
              </a:rPr>
              <a:t>ListDelete(Lb, 1, e)</a:t>
            </a:r>
            <a:r>
              <a:rPr lang="en-US" altLang="zh-CN" sz="3200">
                <a:solidFill>
                  <a:schemeClr val="tx1"/>
                </a:solidFill>
                <a:ea typeface="楷体_GB2312" pitchFamily="49" charset="-122"/>
              </a:rPr>
              <a:t>;</a:t>
            </a:r>
          </a:p>
        </p:txBody>
      </p:sp>
      <p:sp>
        <p:nvSpPr>
          <p:cNvPr id="284677" name="Text Box 5"/>
          <p:cNvSpPr txBox="1">
            <a:spLocks noChangeArrowheads="1"/>
          </p:cNvSpPr>
          <p:nvPr/>
        </p:nvSpPr>
        <p:spPr bwMode="auto">
          <a:xfrm>
            <a:off x="538163" y="2506663"/>
            <a:ext cx="58959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a:solidFill>
                  <a:schemeClr val="tx1"/>
                </a:solidFill>
                <a:ea typeface="楷体_GB2312" pitchFamily="49" charset="-122"/>
              </a:rPr>
              <a:t>2</a:t>
            </a:r>
            <a:r>
              <a:rPr lang="zh-CN" altLang="en-US" sz="3200">
                <a:solidFill>
                  <a:schemeClr val="tx1"/>
                </a:solidFill>
                <a:ea typeface="楷体_GB2312" pitchFamily="49" charset="-122"/>
              </a:rPr>
              <a:t>、依值在线性表 </a:t>
            </a:r>
            <a:r>
              <a:rPr lang="en-US" altLang="zh-CN" sz="3200">
                <a:solidFill>
                  <a:schemeClr val="tx1"/>
                </a:solidFill>
                <a:ea typeface="楷体_GB2312" pitchFamily="49" charset="-122"/>
              </a:rPr>
              <a:t>La </a:t>
            </a:r>
            <a:r>
              <a:rPr lang="zh-CN" altLang="en-US" sz="3200">
                <a:solidFill>
                  <a:schemeClr val="tx1"/>
                </a:solidFill>
                <a:ea typeface="楷体_GB2312" pitchFamily="49" charset="-122"/>
              </a:rPr>
              <a:t>中进行查访</a:t>
            </a:r>
          </a:p>
          <a:p>
            <a:pPr algn="l" eaLnBrk="1" hangingPunct="1"/>
            <a:r>
              <a:rPr lang="zh-CN" altLang="en-US" sz="3200" b="1">
                <a:solidFill>
                  <a:schemeClr val="tx1"/>
                </a:solidFill>
                <a:ea typeface="楷体_GB2312" pitchFamily="49" charset="-122"/>
              </a:rPr>
              <a:t>    </a:t>
            </a:r>
            <a:r>
              <a:rPr lang="en-US" altLang="zh-CN" sz="3200" b="1">
                <a:solidFill>
                  <a:schemeClr val="tx1"/>
                </a:solidFill>
                <a:ea typeface="楷体_GB2312" pitchFamily="49" charset="-122"/>
              </a:rPr>
              <a:t>LocateElem(La, e, equal( )) ; </a:t>
            </a:r>
          </a:p>
        </p:txBody>
      </p:sp>
      <p:sp>
        <p:nvSpPr>
          <p:cNvPr id="284678" name="Text Box 6"/>
          <p:cNvSpPr txBox="1">
            <a:spLocks noChangeArrowheads="1"/>
          </p:cNvSpPr>
          <p:nvPr/>
        </p:nvSpPr>
        <p:spPr bwMode="auto">
          <a:xfrm>
            <a:off x="538163" y="3962400"/>
            <a:ext cx="799465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a:solidFill>
                  <a:schemeClr val="tx1"/>
                </a:solidFill>
                <a:latin typeface="楷体_GB2312" pitchFamily="49" charset="-122"/>
                <a:ea typeface="楷体_GB2312" pitchFamily="49" charset="-122"/>
              </a:rPr>
              <a:t>3</a:t>
            </a:r>
            <a:r>
              <a:rPr lang="zh-CN" altLang="en-US" sz="3200">
                <a:solidFill>
                  <a:schemeClr val="tx1"/>
                </a:solidFill>
                <a:latin typeface="楷体_GB2312" pitchFamily="49" charset="-122"/>
                <a:ea typeface="楷体_GB2312" pitchFamily="49" charset="-122"/>
              </a:rPr>
              <a:t>、若不存在，则插入之</a:t>
            </a:r>
          </a:p>
          <a:p>
            <a:pPr algn="l" eaLnBrk="1" hangingPunct="1"/>
            <a:r>
              <a:rPr lang="zh-CN" altLang="en-US" sz="3200" b="1">
                <a:solidFill>
                  <a:schemeClr val="tx1"/>
                </a:solidFill>
                <a:ea typeface="楷体_GB2312" pitchFamily="49" charset="-122"/>
              </a:rPr>
              <a:t>    </a:t>
            </a:r>
            <a:r>
              <a:rPr lang="en-US" altLang="zh-CN" sz="3200" b="1">
                <a:solidFill>
                  <a:schemeClr val="tx1"/>
                </a:solidFill>
                <a:ea typeface="楷体_GB2312" pitchFamily="49" charset="-122"/>
              </a:rPr>
              <a:t>ListInsert(La, n+1, e) </a:t>
            </a:r>
          </a:p>
          <a:p>
            <a:pPr algn="l" eaLnBrk="1" hangingPunct="1"/>
            <a:r>
              <a:rPr lang="en-US" altLang="zh-CN" sz="3200" b="1">
                <a:solidFill>
                  <a:schemeClr val="tx1"/>
                </a:solidFill>
                <a:ea typeface="楷体_GB2312" pitchFamily="49" charset="-122"/>
              </a:rPr>
              <a:t>                  // n </a:t>
            </a:r>
            <a:r>
              <a:rPr lang="zh-CN" altLang="en-US" sz="3200" b="1">
                <a:solidFill>
                  <a:schemeClr val="tx1"/>
                </a:solidFill>
                <a:ea typeface="楷体_GB2312" pitchFamily="49" charset="-122"/>
              </a:rPr>
              <a:t>表示线性表 </a:t>
            </a:r>
            <a:r>
              <a:rPr lang="en-US" altLang="zh-CN" sz="3200" b="1">
                <a:solidFill>
                  <a:schemeClr val="tx1"/>
                </a:solidFill>
                <a:ea typeface="楷体_GB2312" pitchFamily="49" charset="-122"/>
              </a:rPr>
              <a:t>La </a:t>
            </a:r>
            <a:r>
              <a:rPr lang="zh-CN" altLang="en-US" sz="3200" b="1">
                <a:solidFill>
                  <a:schemeClr val="tx1"/>
                </a:solidFill>
                <a:ea typeface="楷体_GB2312" pitchFamily="49" charset="-122"/>
              </a:rPr>
              <a:t>当前长度</a:t>
            </a:r>
            <a:r>
              <a:rPr lang="zh-CN" altLang="en-US" sz="3200">
                <a:solidFill>
                  <a:schemeClr val="tx1"/>
                </a:solidFill>
                <a:latin typeface="楷体_GB2312" pitchFamily="49" charset="-122"/>
                <a:ea typeface="楷体_GB2312" pitchFamily="49" charset="-122"/>
              </a:rPr>
              <a:t>。</a:t>
            </a:r>
          </a:p>
        </p:txBody>
      </p:sp>
      <p:sp>
        <p:nvSpPr>
          <p:cNvPr id="16389" name="Text Box 7"/>
          <p:cNvSpPr txBox="1">
            <a:spLocks noChangeArrowheads="1"/>
          </p:cNvSpPr>
          <p:nvPr/>
        </p:nvSpPr>
        <p:spPr bwMode="auto">
          <a:xfrm>
            <a:off x="250825" y="188913"/>
            <a:ext cx="22240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zh-CN" altLang="en-US" sz="3200" b="1">
                <a:solidFill>
                  <a:srgbClr val="CC0066"/>
                </a:solidFill>
                <a:ea typeface="隶书" pitchFamily="49" charset="-122"/>
              </a:rPr>
              <a:t>主要操作：</a:t>
            </a:r>
            <a:endParaRPr lang="zh-CN" altLang="en-US" sz="3200">
              <a:solidFill>
                <a:srgbClr val="CC0066"/>
              </a:solidFill>
            </a:endParaRP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4676">
                                            <p:txEl>
                                              <p:pRg st="0" end="0"/>
                                            </p:txEl>
                                          </p:spTgt>
                                        </p:tgtEl>
                                        <p:attrNameLst>
                                          <p:attrName>style.visibility</p:attrName>
                                        </p:attrNameLst>
                                      </p:cBhvr>
                                      <p:to>
                                        <p:strVal val="visible"/>
                                      </p:to>
                                    </p:set>
                                    <p:animEffect transition="in" filter="wipe(left)">
                                      <p:cBhvr>
                                        <p:cTn id="7" dur="500"/>
                                        <p:tgtEl>
                                          <p:spTgt spid="28467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4676">
                                            <p:txEl>
                                              <p:pRg st="1" end="1"/>
                                            </p:txEl>
                                          </p:spTgt>
                                        </p:tgtEl>
                                        <p:attrNameLst>
                                          <p:attrName>style.visibility</p:attrName>
                                        </p:attrNameLst>
                                      </p:cBhvr>
                                      <p:to>
                                        <p:strVal val="visible"/>
                                      </p:to>
                                    </p:set>
                                    <p:animEffect transition="in" filter="wipe(left)">
                                      <p:cBhvr>
                                        <p:cTn id="12" dur="500"/>
                                        <p:tgtEl>
                                          <p:spTgt spid="28467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4677">
                                            <p:txEl>
                                              <p:pRg st="0" end="0"/>
                                            </p:txEl>
                                          </p:spTgt>
                                        </p:tgtEl>
                                        <p:attrNameLst>
                                          <p:attrName>style.visibility</p:attrName>
                                        </p:attrNameLst>
                                      </p:cBhvr>
                                      <p:to>
                                        <p:strVal val="visible"/>
                                      </p:to>
                                    </p:set>
                                    <p:animEffect transition="in" filter="wipe(left)">
                                      <p:cBhvr>
                                        <p:cTn id="17" dur="500"/>
                                        <p:tgtEl>
                                          <p:spTgt spid="28467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4677">
                                            <p:txEl>
                                              <p:pRg st="1" end="1"/>
                                            </p:txEl>
                                          </p:spTgt>
                                        </p:tgtEl>
                                        <p:attrNameLst>
                                          <p:attrName>style.visibility</p:attrName>
                                        </p:attrNameLst>
                                      </p:cBhvr>
                                      <p:to>
                                        <p:strVal val="visible"/>
                                      </p:to>
                                    </p:set>
                                    <p:animEffect transition="in" filter="wipe(left)">
                                      <p:cBhvr>
                                        <p:cTn id="22" dur="500"/>
                                        <p:tgtEl>
                                          <p:spTgt spid="284677">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4678">
                                            <p:txEl>
                                              <p:pRg st="0" end="0"/>
                                            </p:txEl>
                                          </p:spTgt>
                                        </p:tgtEl>
                                        <p:attrNameLst>
                                          <p:attrName>style.visibility</p:attrName>
                                        </p:attrNameLst>
                                      </p:cBhvr>
                                      <p:to>
                                        <p:strVal val="visible"/>
                                      </p:to>
                                    </p:set>
                                    <p:animEffect transition="in" filter="wipe(left)">
                                      <p:cBhvr>
                                        <p:cTn id="27" dur="500"/>
                                        <p:tgtEl>
                                          <p:spTgt spid="284678">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4678">
                                            <p:txEl>
                                              <p:pRg st="1" end="1"/>
                                            </p:txEl>
                                          </p:spTgt>
                                        </p:tgtEl>
                                        <p:attrNameLst>
                                          <p:attrName>style.visibility</p:attrName>
                                        </p:attrNameLst>
                                      </p:cBhvr>
                                      <p:to>
                                        <p:strVal val="visible"/>
                                      </p:to>
                                    </p:set>
                                    <p:animEffect transition="in" filter="wipe(left)">
                                      <p:cBhvr>
                                        <p:cTn id="32" dur="500"/>
                                        <p:tgtEl>
                                          <p:spTgt spid="284678">
                                            <p:txEl>
                                              <p:pRg st="1" end="1"/>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84678">
                                            <p:txEl>
                                              <p:pRg st="2" end="2"/>
                                            </p:txEl>
                                          </p:spTgt>
                                        </p:tgtEl>
                                        <p:attrNameLst>
                                          <p:attrName>style.visibility</p:attrName>
                                        </p:attrNameLst>
                                      </p:cBhvr>
                                      <p:to>
                                        <p:strVal val="visible"/>
                                      </p:to>
                                    </p:set>
                                    <p:animEffect transition="in" filter="wipe(left)">
                                      <p:cBhvr>
                                        <p:cTn id="35" dur="500"/>
                                        <p:tgtEl>
                                          <p:spTgt spid="28467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6" grpId="0" build="p" autoUpdateAnimBg="0"/>
      <p:bldP spid="284677" grpId="0" build="p" autoUpdateAnimBg="0"/>
      <p:bldP spid="284678"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760413" y="2463800"/>
            <a:ext cx="8286750" cy="254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20000"/>
              </a:lnSpc>
            </a:pPr>
            <a:r>
              <a:rPr lang="en-US" altLang="zh-CN" sz="3200">
                <a:solidFill>
                  <a:schemeClr val="tx1"/>
                </a:solidFill>
                <a:ea typeface="楷体_GB2312" pitchFamily="49" charset="-122"/>
              </a:rPr>
              <a:t>ListDelete(&amp;Lb, 1, e);</a:t>
            </a:r>
            <a:r>
              <a:rPr lang="en-US" altLang="zh-CN">
                <a:solidFill>
                  <a:schemeClr val="tx1"/>
                </a:solidFill>
                <a:ea typeface="楷体_GB2312" pitchFamily="49" charset="-122"/>
              </a:rPr>
              <a:t> </a:t>
            </a:r>
            <a:r>
              <a:rPr lang="en-US" altLang="zh-CN" sz="2400">
                <a:solidFill>
                  <a:schemeClr val="tx1"/>
                </a:solidFill>
                <a:ea typeface="楷体_GB2312" pitchFamily="49" charset="-122"/>
              </a:rPr>
              <a:t>// </a:t>
            </a:r>
            <a:r>
              <a:rPr lang="zh-CN" altLang="en-US" sz="2400" b="1">
                <a:solidFill>
                  <a:schemeClr val="tx1"/>
                </a:solidFill>
                <a:ea typeface="楷体_GB2312" pitchFamily="49" charset="-122"/>
              </a:rPr>
              <a:t>删除</a:t>
            </a:r>
            <a:r>
              <a:rPr lang="en-US" altLang="zh-CN" sz="2400" b="1">
                <a:solidFill>
                  <a:schemeClr val="tx1"/>
                </a:solidFill>
                <a:ea typeface="楷体_GB2312" pitchFamily="49" charset="-122"/>
              </a:rPr>
              <a:t>Lb</a:t>
            </a:r>
            <a:r>
              <a:rPr lang="zh-CN" altLang="en-US" sz="2400" b="1">
                <a:solidFill>
                  <a:schemeClr val="tx1"/>
                </a:solidFill>
                <a:ea typeface="楷体_GB2312" pitchFamily="49" charset="-122"/>
              </a:rPr>
              <a:t>中第</a:t>
            </a:r>
            <a:r>
              <a:rPr lang="en-US" altLang="zh-CN" sz="2400" b="1">
                <a:solidFill>
                  <a:schemeClr val="tx1"/>
                </a:solidFill>
                <a:ea typeface="楷体_GB2312" pitchFamily="49" charset="-122"/>
              </a:rPr>
              <a:t>1</a:t>
            </a:r>
            <a:r>
              <a:rPr lang="zh-CN" altLang="en-US" sz="2400" b="1">
                <a:solidFill>
                  <a:schemeClr val="tx1"/>
                </a:solidFill>
                <a:ea typeface="楷体_GB2312" pitchFamily="49" charset="-122"/>
              </a:rPr>
              <a:t>个数据元素赋给</a:t>
            </a:r>
            <a:r>
              <a:rPr lang="en-US" altLang="zh-CN" sz="2400" b="1">
                <a:solidFill>
                  <a:schemeClr val="tx1"/>
                </a:solidFill>
                <a:ea typeface="楷体_GB2312" pitchFamily="49" charset="-122"/>
              </a:rPr>
              <a:t>e</a:t>
            </a:r>
            <a:endParaRPr lang="en-US" altLang="zh-CN" sz="2400">
              <a:solidFill>
                <a:schemeClr val="tx1"/>
              </a:solidFill>
              <a:ea typeface="楷体_GB2312" pitchFamily="49" charset="-122"/>
            </a:endParaRPr>
          </a:p>
          <a:p>
            <a:pPr algn="l" eaLnBrk="1" hangingPunct="1">
              <a:lnSpc>
                <a:spcPct val="120000"/>
              </a:lnSpc>
            </a:pPr>
            <a:r>
              <a:rPr lang="en-US" altLang="zh-CN" sz="3200" b="1">
                <a:solidFill>
                  <a:schemeClr val="tx1"/>
                </a:solidFill>
                <a:ea typeface="楷体_GB2312" pitchFamily="49" charset="-122"/>
              </a:rPr>
              <a:t>if </a:t>
            </a:r>
            <a:r>
              <a:rPr lang="en-US" altLang="zh-CN" sz="3200">
                <a:solidFill>
                  <a:schemeClr val="tx1"/>
                </a:solidFill>
                <a:ea typeface="楷体_GB2312" pitchFamily="49" charset="-122"/>
              </a:rPr>
              <a:t>(</a:t>
            </a:r>
            <a:r>
              <a:rPr lang="en-US" altLang="zh-CN" sz="3200" b="1">
                <a:solidFill>
                  <a:schemeClr val="tx1"/>
                </a:solidFill>
                <a:ea typeface="楷体_GB2312" pitchFamily="49" charset="-122"/>
              </a:rPr>
              <a:t>!</a:t>
            </a:r>
            <a:r>
              <a:rPr lang="en-US" altLang="zh-CN" sz="3200">
                <a:solidFill>
                  <a:schemeClr val="tx1"/>
                </a:solidFill>
                <a:ea typeface="楷体_GB2312" pitchFamily="49" charset="-122"/>
              </a:rPr>
              <a:t>LocateElem(La, e, equal( )) ) </a:t>
            </a:r>
          </a:p>
          <a:p>
            <a:pPr algn="l" eaLnBrk="1" hangingPunct="1">
              <a:lnSpc>
                <a:spcPct val="120000"/>
              </a:lnSpc>
            </a:pPr>
            <a:r>
              <a:rPr lang="en-US" altLang="zh-CN" sz="3200">
                <a:solidFill>
                  <a:schemeClr val="tx1"/>
                </a:solidFill>
                <a:ea typeface="楷体_GB2312" pitchFamily="49" charset="-122"/>
              </a:rPr>
              <a:t>   ListInsert(La,      n+1      , e);</a:t>
            </a:r>
          </a:p>
          <a:p>
            <a:pPr algn="l" eaLnBrk="1" hangingPunct="1">
              <a:lnSpc>
                <a:spcPct val="120000"/>
              </a:lnSpc>
            </a:pPr>
            <a:r>
              <a:rPr lang="en-US" altLang="zh-CN">
                <a:solidFill>
                  <a:schemeClr val="tx1"/>
                </a:solidFill>
                <a:ea typeface="楷体_GB2312" pitchFamily="49" charset="-122"/>
              </a:rPr>
              <a:t>      </a:t>
            </a:r>
            <a:r>
              <a:rPr lang="en-US" altLang="zh-CN" sz="2400">
                <a:solidFill>
                  <a:schemeClr val="tx1"/>
                </a:solidFill>
                <a:ea typeface="楷体_GB2312" pitchFamily="49" charset="-122"/>
              </a:rPr>
              <a:t>// </a:t>
            </a:r>
            <a:r>
              <a:rPr lang="en-US" altLang="zh-CN" sz="2400" b="1">
                <a:solidFill>
                  <a:schemeClr val="tx1"/>
                </a:solidFill>
                <a:ea typeface="楷体_GB2312" pitchFamily="49" charset="-122"/>
              </a:rPr>
              <a:t>La</a:t>
            </a:r>
            <a:r>
              <a:rPr lang="zh-CN" altLang="en-US" sz="2400" b="1">
                <a:solidFill>
                  <a:schemeClr val="tx1"/>
                </a:solidFill>
                <a:ea typeface="楷体_GB2312" pitchFamily="49" charset="-122"/>
              </a:rPr>
              <a:t>中不存在和 </a:t>
            </a:r>
            <a:r>
              <a:rPr lang="en-US" altLang="zh-CN" sz="2400" b="1">
                <a:solidFill>
                  <a:schemeClr val="tx1"/>
                </a:solidFill>
                <a:ea typeface="楷体_GB2312" pitchFamily="49" charset="-122"/>
              </a:rPr>
              <a:t>e </a:t>
            </a:r>
            <a:r>
              <a:rPr lang="zh-CN" altLang="en-US" sz="2400" b="1">
                <a:solidFill>
                  <a:schemeClr val="tx1"/>
                </a:solidFill>
                <a:ea typeface="楷体_GB2312" pitchFamily="49" charset="-122"/>
              </a:rPr>
              <a:t>相同的数据元素，则插入之</a:t>
            </a:r>
            <a:endParaRPr lang="zh-CN" altLang="en-US" b="1">
              <a:solidFill>
                <a:schemeClr val="tx1"/>
              </a:solidFill>
            </a:endParaRPr>
          </a:p>
        </p:txBody>
      </p:sp>
      <p:sp>
        <p:nvSpPr>
          <p:cNvPr id="12291" name="Text Box 3"/>
          <p:cNvSpPr txBox="1">
            <a:spLocks noChangeArrowheads="1"/>
          </p:cNvSpPr>
          <p:nvPr/>
        </p:nvSpPr>
        <p:spPr bwMode="auto">
          <a:xfrm>
            <a:off x="558800" y="1255713"/>
            <a:ext cx="7540625" cy="75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20000"/>
              </a:lnSpc>
            </a:pPr>
            <a:r>
              <a:rPr lang="en-US" altLang="zh-CN" sz="3200">
                <a:solidFill>
                  <a:schemeClr val="tx1"/>
                </a:solidFill>
                <a:ea typeface="楷体_GB2312" pitchFamily="49" charset="-122"/>
              </a:rPr>
              <a:t>La_len = ListLength(La);</a:t>
            </a:r>
            <a:r>
              <a:rPr lang="en-US" altLang="zh-CN">
                <a:solidFill>
                  <a:schemeClr val="tx1"/>
                </a:solidFill>
                <a:ea typeface="楷体_GB2312" pitchFamily="49" charset="-122"/>
              </a:rPr>
              <a:t>    </a:t>
            </a:r>
            <a:r>
              <a:rPr lang="en-US" altLang="zh-CN" sz="2400">
                <a:solidFill>
                  <a:schemeClr val="tx1"/>
                </a:solidFill>
                <a:ea typeface="楷体_GB2312" pitchFamily="49" charset="-122"/>
              </a:rPr>
              <a:t>// </a:t>
            </a:r>
            <a:r>
              <a:rPr lang="zh-CN" altLang="en-US" sz="2400" b="1">
                <a:solidFill>
                  <a:schemeClr val="tx1"/>
                </a:solidFill>
                <a:ea typeface="楷体_GB2312" pitchFamily="49" charset="-122"/>
              </a:rPr>
              <a:t>求线性表</a:t>
            </a:r>
            <a:r>
              <a:rPr lang="en-US" altLang="zh-CN" sz="2400" b="1">
                <a:solidFill>
                  <a:schemeClr val="tx1"/>
                </a:solidFill>
                <a:ea typeface="楷体_GB2312" pitchFamily="49" charset="-122"/>
              </a:rPr>
              <a:t>La</a:t>
            </a:r>
            <a:r>
              <a:rPr lang="zh-CN" altLang="en-US" sz="2400" b="1">
                <a:solidFill>
                  <a:schemeClr val="tx1"/>
                </a:solidFill>
                <a:ea typeface="楷体_GB2312" pitchFamily="49" charset="-122"/>
              </a:rPr>
              <a:t>的长度</a:t>
            </a:r>
            <a:endParaRPr lang="zh-CN" altLang="en-US">
              <a:solidFill>
                <a:schemeClr val="tx1"/>
              </a:solidFill>
              <a:ea typeface="楷体_GB2312" pitchFamily="49" charset="-122"/>
            </a:endParaRPr>
          </a:p>
        </p:txBody>
      </p:sp>
      <p:sp>
        <p:nvSpPr>
          <p:cNvPr id="12292" name="Text Box 4"/>
          <p:cNvSpPr txBox="1">
            <a:spLocks noChangeArrowheads="1"/>
          </p:cNvSpPr>
          <p:nvPr/>
        </p:nvSpPr>
        <p:spPr bwMode="auto">
          <a:xfrm>
            <a:off x="542925" y="2036763"/>
            <a:ext cx="43132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b="1">
                <a:solidFill>
                  <a:srgbClr val="CC0066"/>
                </a:solidFill>
                <a:ea typeface="楷体_GB2312" pitchFamily="49" charset="-122"/>
              </a:rPr>
              <a:t>while</a:t>
            </a:r>
            <a:r>
              <a:rPr lang="en-US" altLang="zh-CN" sz="3200">
                <a:solidFill>
                  <a:srgbClr val="CC0066"/>
                </a:solidFill>
                <a:ea typeface="楷体_GB2312" pitchFamily="49" charset="-122"/>
              </a:rPr>
              <a:t> (!ListEmpty(Lb))</a:t>
            </a:r>
            <a:r>
              <a:rPr lang="en-US" altLang="zh-CN" sz="3200" b="1">
                <a:solidFill>
                  <a:srgbClr val="CC0066"/>
                </a:solidFill>
                <a:ea typeface="楷体_GB2312" pitchFamily="49" charset="-122"/>
              </a:rPr>
              <a:t> {</a:t>
            </a:r>
            <a:endParaRPr lang="en-US" altLang="zh-CN" sz="3200">
              <a:solidFill>
                <a:srgbClr val="CC0066"/>
              </a:solidFill>
            </a:endParaRPr>
          </a:p>
        </p:txBody>
      </p:sp>
      <p:sp>
        <p:nvSpPr>
          <p:cNvPr id="12293" name="Text Box 5"/>
          <p:cNvSpPr txBox="1">
            <a:spLocks noChangeArrowheads="1"/>
          </p:cNvSpPr>
          <p:nvPr/>
        </p:nvSpPr>
        <p:spPr bwMode="auto">
          <a:xfrm>
            <a:off x="533400" y="4911725"/>
            <a:ext cx="13589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20000"/>
              </a:lnSpc>
            </a:pPr>
            <a:r>
              <a:rPr lang="en-US" altLang="zh-CN" sz="3200" b="1">
                <a:solidFill>
                  <a:srgbClr val="CC0066"/>
                </a:solidFill>
                <a:ea typeface="楷体_GB2312" pitchFamily="49" charset="-122"/>
              </a:rPr>
              <a:t>}</a:t>
            </a:r>
            <a:r>
              <a:rPr lang="en-US" altLang="zh-CN" sz="3200">
                <a:solidFill>
                  <a:schemeClr val="tx1"/>
                </a:solidFill>
                <a:ea typeface="楷体_GB2312" pitchFamily="49" charset="-122"/>
              </a:rPr>
              <a:t>//</a:t>
            </a:r>
            <a:r>
              <a:rPr lang="en-US" altLang="zh-CN" sz="2800">
                <a:solidFill>
                  <a:schemeClr val="tx1"/>
                </a:solidFill>
                <a:ea typeface="楷体_GB2312" pitchFamily="49" charset="-122"/>
              </a:rPr>
              <a:t>while</a:t>
            </a:r>
          </a:p>
        </p:txBody>
      </p:sp>
      <p:sp>
        <p:nvSpPr>
          <p:cNvPr id="12294" name="Text Box 6"/>
          <p:cNvSpPr txBox="1">
            <a:spLocks noChangeArrowheads="1"/>
          </p:cNvSpPr>
          <p:nvPr/>
        </p:nvSpPr>
        <p:spPr bwMode="auto">
          <a:xfrm>
            <a:off x="228600" y="5618163"/>
            <a:ext cx="16986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b="1">
                <a:solidFill>
                  <a:schemeClr val="tx1"/>
                </a:solidFill>
                <a:ea typeface="楷体_GB2312" pitchFamily="49" charset="-122"/>
              </a:rPr>
              <a:t>}</a:t>
            </a:r>
            <a:r>
              <a:rPr lang="en-US" altLang="zh-CN" sz="3200">
                <a:solidFill>
                  <a:schemeClr val="tx1"/>
                </a:solidFill>
                <a:ea typeface="楷体_GB2312" pitchFamily="49" charset="-122"/>
              </a:rPr>
              <a:t> // union</a:t>
            </a:r>
          </a:p>
        </p:txBody>
      </p:sp>
      <p:sp>
        <p:nvSpPr>
          <p:cNvPr id="12296" name="Rectangle 8"/>
          <p:cNvSpPr>
            <a:spLocks noChangeArrowheads="1"/>
          </p:cNvSpPr>
          <p:nvPr/>
        </p:nvSpPr>
        <p:spPr bwMode="auto">
          <a:xfrm>
            <a:off x="179388" y="188913"/>
            <a:ext cx="8694737"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pPr>
            <a:r>
              <a:rPr lang="en-US" altLang="zh-CN" sz="3200" b="1">
                <a:solidFill>
                  <a:schemeClr val="tx1"/>
                </a:solidFill>
                <a:ea typeface="楷体_GB2312" pitchFamily="49" charset="-122"/>
              </a:rPr>
              <a:t>void</a:t>
            </a:r>
            <a:r>
              <a:rPr lang="en-US" altLang="zh-CN" sz="3200">
                <a:solidFill>
                  <a:schemeClr val="tx1"/>
                </a:solidFill>
                <a:ea typeface="楷体_GB2312" pitchFamily="49" charset="-122"/>
              </a:rPr>
              <a:t> union(List </a:t>
            </a:r>
            <a:r>
              <a:rPr lang="en-US" altLang="zh-CN" sz="3200" b="1">
                <a:solidFill>
                  <a:schemeClr val="tx1"/>
                </a:solidFill>
                <a:ea typeface="楷体_GB2312" pitchFamily="49" charset="-122"/>
              </a:rPr>
              <a:t>&amp;</a:t>
            </a:r>
            <a:r>
              <a:rPr lang="en-US" altLang="zh-CN" sz="3200">
                <a:solidFill>
                  <a:schemeClr val="tx1"/>
                </a:solidFill>
                <a:ea typeface="楷体_GB2312" pitchFamily="49" charset="-122"/>
              </a:rPr>
              <a:t>La, List  Lb) </a:t>
            </a:r>
            <a:r>
              <a:rPr lang="en-US" altLang="zh-CN" sz="3200" b="1">
                <a:solidFill>
                  <a:schemeClr val="tx1"/>
                </a:solidFill>
                <a:ea typeface="楷体_GB2312" pitchFamily="49" charset="-122"/>
              </a:rPr>
              <a:t>{</a:t>
            </a:r>
          </a:p>
          <a:p>
            <a:pPr algn="l">
              <a:lnSpc>
                <a:spcPct val="120000"/>
              </a:lnSpc>
            </a:pPr>
            <a:r>
              <a:rPr lang="en-US" altLang="zh-CN" sz="2000" b="1">
                <a:solidFill>
                  <a:schemeClr val="tx1"/>
                </a:solidFill>
                <a:ea typeface="楷体_GB2312" pitchFamily="49" charset="-122"/>
              </a:rPr>
              <a:t> </a:t>
            </a:r>
            <a:r>
              <a:rPr lang="en-US" altLang="zh-CN" sz="2000">
                <a:solidFill>
                  <a:schemeClr val="tx1"/>
                </a:solidFill>
                <a:ea typeface="楷体_GB2312" pitchFamily="49" charset="-122"/>
              </a:rPr>
              <a:t> // </a:t>
            </a:r>
            <a:r>
              <a:rPr lang="zh-CN" altLang="en-US" sz="2000">
                <a:solidFill>
                  <a:schemeClr val="tx1"/>
                </a:solidFill>
                <a:ea typeface="楷体_GB2312" pitchFamily="49" charset="-122"/>
              </a:rPr>
              <a:t>将线性表</a:t>
            </a:r>
            <a:r>
              <a:rPr lang="en-US" altLang="zh-CN" sz="2000">
                <a:solidFill>
                  <a:schemeClr val="tx1"/>
                </a:solidFill>
                <a:ea typeface="楷体_GB2312" pitchFamily="49" charset="-122"/>
              </a:rPr>
              <a:t>Lb</a:t>
            </a:r>
            <a:r>
              <a:rPr lang="zh-CN" altLang="en-US" sz="2000">
                <a:solidFill>
                  <a:schemeClr val="tx1"/>
                </a:solidFill>
                <a:ea typeface="楷体_GB2312" pitchFamily="49" charset="-122"/>
              </a:rPr>
              <a:t>中所有在线性表</a:t>
            </a:r>
            <a:r>
              <a:rPr lang="en-US" altLang="zh-CN" sz="2000">
                <a:solidFill>
                  <a:schemeClr val="tx1"/>
                </a:solidFill>
                <a:ea typeface="楷体_GB2312" pitchFamily="49" charset="-122"/>
              </a:rPr>
              <a:t>La</a:t>
            </a:r>
            <a:r>
              <a:rPr lang="zh-CN" altLang="en-US" sz="2000">
                <a:solidFill>
                  <a:schemeClr val="tx1"/>
                </a:solidFill>
                <a:ea typeface="楷体_GB2312" pitchFamily="49" charset="-122"/>
              </a:rPr>
              <a:t>中不存在的数据元素插入到线性表</a:t>
            </a:r>
            <a:r>
              <a:rPr lang="en-US" altLang="zh-CN" sz="2000">
                <a:solidFill>
                  <a:schemeClr val="tx1"/>
                </a:solidFill>
                <a:ea typeface="楷体_GB2312" pitchFamily="49" charset="-122"/>
              </a:rPr>
              <a:t>La</a:t>
            </a:r>
            <a:r>
              <a:rPr lang="zh-CN" altLang="en-US" sz="2000">
                <a:solidFill>
                  <a:schemeClr val="tx1"/>
                </a:solidFill>
                <a:ea typeface="楷体_GB2312" pitchFamily="49" charset="-122"/>
              </a:rPr>
              <a:t>中</a:t>
            </a:r>
          </a:p>
        </p:txBody>
      </p:sp>
      <p:sp>
        <p:nvSpPr>
          <p:cNvPr id="12298" name="Rectangle 10"/>
          <p:cNvSpPr>
            <a:spLocks noChangeArrowheads="1"/>
          </p:cNvSpPr>
          <p:nvPr/>
        </p:nvSpPr>
        <p:spPr bwMode="auto">
          <a:xfrm>
            <a:off x="3378200" y="3789363"/>
            <a:ext cx="1770063"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a:solidFill>
                  <a:schemeClr val="tx1"/>
                </a:solidFill>
                <a:ea typeface="楷体_GB2312" pitchFamily="49" charset="-122"/>
              </a:rPr>
              <a:t>++La_len</a:t>
            </a:r>
          </a:p>
        </p:txBody>
      </p:sp>
      <p:sp>
        <p:nvSpPr>
          <p:cNvPr id="12299" name="AutoShape 11"/>
          <p:cNvSpPr>
            <a:spLocks noChangeArrowheads="1"/>
          </p:cNvSpPr>
          <p:nvPr/>
        </p:nvSpPr>
        <p:spPr bwMode="auto">
          <a:xfrm>
            <a:off x="4787900" y="5059363"/>
            <a:ext cx="4176713" cy="1366837"/>
          </a:xfrm>
          <a:prstGeom prst="cloudCallout">
            <a:avLst>
              <a:gd name="adj1" fmla="val -61134"/>
              <a:gd name="adj2" fmla="val -48491"/>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lang="zh-CN" altLang="en-US" sz="2000" b="1">
                <a:solidFill>
                  <a:srgbClr val="000000"/>
                </a:solidFill>
                <a:ea typeface="楷体_GB2312" pitchFamily="49" charset="-122"/>
              </a:rPr>
              <a:t>该算法运行后，线性表</a:t>
            </a:r>
            <a:r>
              <a:rPr lang="en-US" altLang="zh-CN" sz="2000" b="1">
                <a:solidFill>
                  <a:srgbClr val="000000"/>
                </a:solidFill>
                <a:ea typeface="楷体_GB2312" pitchFamily="49" charset="-122"/>
              </a:rPr>
              <a:t>Lb</a:t>
            </a:r>
            <a:r>
              <a:rPr lang="zh-CN" altLang="en-US" sz="2000" b="1">
                <a:solidFill>
                  <a:srgbClr val="000000"/>
                </a:solidFill>
                <a:ea typeface="楷体_GB2312" pitchFamily="49" charset="-122"/>
              </a:rPr>
              <a:t>被销毁，如果要求</a:t>
            </a:r>
            <a:r>
              <a:rPr lang="en-US" altLang="zh-CN" sz="2000" b="1">
                <a:solidFill>
                  <a:srgbClr val="000000"/>
                </a:solidFill>
                <a:ea typeface="楷体_GB2312" pitchFamily="49" charset="-122"/>
              </a:rPr>
              <a:t>Lb</a:t>
            </a:r>
            <a:r>
              <a:rPr lang="zh-CN" altLang="en-US" sz="2000" b="1">
                <a:solidFill>
                  <a:srgbClr val="000000"/>
                </a:solidFill>
                <a:ea typeface="楷体_GB2312" pitchFamily="49" charset="-122"/>
              </a:rPr>
              <a:t>保持原来的值呢？</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2296"/>
                                        </p:tgtEl>
                                        <p:attrNameLst>
                                          <p:attrName>style.visibility</p:attrName>
                                        </p:attrNameLst>
                                      </p:cBhvr>
                                      <p:to>
                                        <p:strVal val="visible"/>
                                      </p:to>
                                    </p:set>
                                    <p:animEffect transition="in" filter="wipe(left)">
                                      <p:cBhvr>
                                        <p:cTn id="7" dur="500"/>
                                        <p:tgtEl>
                                          <p:spTgt spid="1229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iterate type="wd">
                                    <p:tmPct val="100000"/>
                                  </p:iterate>
                                  <p:childTnLst>
                                    <p:set>
                                      <p:cBhvr>
                                        <p:cTn id="10" dur="1" fill="hold">
                                          <p:stCondLst>
                                            <p:cond delay="0"/>
                                          </p:stCondLst>
                                        </p:cTn>
                                        <p:tgtEl>
                                          <p:spTgt spid="12294"/>
                                        </p:tgtEl>
                                        <p:attrNameLst>
                                          <p:attrName>style.visibility</p:attrName>
                                        </p:attrNameLst>
                                      </p:cBhvr>
                                      <p:to>
                                        <p:strVal val="visible"/>
                                      </p:to>
                                    </p:set>
                                    <p:animEffect transition="in" filter="wipe(left)">
                                      <p:cBhvr>
                                        <p:cTn id="11" dur="300"/>
                                        <p:tgtEl>
                                          <p:spTgt spid="1229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iterate type="wd">
                                    <p:tmPct val="100000"/>
                                  </p:iterate>
                                  <p:childTnLst>
                                    <p:set>
                                      <p:cBhvr>
                                        <p:cTn id="15" dur="1" fill="hold">
                                          <p:stCondLst>
                                            <p:cond delay="0"/>
                                          </p:stCondLst>
                                        </p:cTn>
                                        <p:tgtEl>
                                          <p:spTgt spid="12291"/>
                                        </p:tgtEl>
                                        <p:attrNameLst>
                                          <p:attrName>style.visibility</p:attrName>
                                        </p:attrNameLst>
                                      </p:cBhvr>
                                      <p:to>
                                        <p:strVal val="visible"/>
                                      </p:to>
                                    </p:set>
                                    <p:animEffect transition="in" filter="wipe(left)">
                                      <p:cBhvr>
                                        <p:cTn id="16" dur="300"/>
                                        <p:tgtEl>
                                          <p:spTgt spid="1229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iterate type="wd">
                                    <p:tmPct val="100000"/>
                                  </p:iterate>
                                  <p:childTnLst>
                                    <p:set>
                                      <p:cBhvr>
                                        <p:cTn id="20" dur="1" fill="hold">
                                          <p:stCondLst>
                                            <p:cond delay="0"/>
                                          </p:stCondLst>
                                        </p:cTn>
                                        <p:tgtEl>
                                          <p:spTgt spid="12292"/>
                                        </p:tgtEl>
                                        <p:attrNameLst>
                                          <p:attrName>style.visibility</p:attrName>
                                        </p:attrNameLst>
                                      </p:cBhvr>
                                      <p:to>
                                        <p:strVal val="visible"/>
                                      </p:to>
                                    </p:set>
                                    <p:animEffect transition="in" filter="wipe(left)">
                                      <p:cBhvr>
                                        <p:cTn id="21" dur="300"/>
                                        <p:tgtEl>
                                          <p:spTgt spid="12292"/>
                                        </p:tgtEl>
                                      </p:cBhvr>
                                    </p:animEffect>
                                  </p:childTnLst>
                                </p:cTn>
                              </p:par>
                            </p:childTnLst>
                          </p:cTn>
                        </p:par>
                        <p:par>
                          <p:cTn id="22" fill="hold" nodeType="afterGroup">
                            <p:stCondLst>
                              <p:cond delay="1500"/>
                            </p:stCondLst>
                            <p:childTnLst>
                              <p:par>
                                <p:cTn id="23" presetID="22" presetClass="entr" presetSubtype="8" fill="hold" grpId="0" nodeType="afterEffect">
                                  <p:stCondLst>
                                    <p:cond delay="0"/>
                                  </p:stCondLst>
                                  <p:iterate type="wd">
                                    <p:tmPct val="100000"/>
                                  </p:iterate>
                                  <p:childTnLst>
                                    <p:set>
                                      <p:cBhvr>
                                        <p:cTn id="24" dur="1" fill="hold">
                                          <p:stCondLst>
                                            <p:cond delay="0"/>
                                          </p:stCondLst>
                                        </p:cTn>
                                        <p:tgtEl>
                                          <p:spTgt spid="12293"/>
                                        </p:tgtEl>
                                        <p:attrNameLst>
                                          <p:attrName>style.visibility</p:attrName>
                                        </p:attrNameLst>
                                      </p:cBhvr>
                                      <p:to>
                                        <p:strVal val="visible"/>
                                      </p:to>
                                    </p:set>
                                    <p:animEffect transition="in" filter="wipe(left)">
                                      <p:cBhvr>
                                        <p:cTn id="25" dur="300"/>
                                        <p:tgtEl>
                                          <p:spTgt spid="1229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6" fill="hold" grpId="0" nodeType="clickEffect">
                                  <p:stCondLst>
                                    <p:cond delay="0"/>
                                  </p:stCondLst>
                                  <p:iterate type="lt">
                                    <p:tmPct val="100000"/>
                                  </p:iterate>
                                  <p:childTnLst>
                                    <p:set>
                                      <p:cBhvr>
                                        <p:cTn id="29" dur="1" fill="hold">
                                          <p:stCondLst>
                                            <p:cond delay="0"/>
                                          </p:stCondLst>
                                        </p:cTn>
                                        <p:tgtEl>
                                          <p:spTgt spid="12290"/>
                                        </p:tgtEl>
                                        <p:attrNameLst>
                                          <p:attrName>style.visibility</p:attrName>
                                        </p:attrNameLst>
                                      </p:cBhvr>
                                      <p:to>
                                        <p:strVal val="visible"/>
                                      </p:to>
                                    </p:set>
                                    <p:animEffect transition="in" filter="strips(downRight)">
                                      <p:cBhvr>
                                        <p:cTn id="30" dur="75"/>
                                        <p:tgtEl>
                                          <p:spTgt spid="1229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2298"/>
                                        </p:tgtEl>
                                        <p:attrNameLst>
                                          <p:attrName>style.visibility</p:attrName>
                                        </p:attrNameLst>
                                      </p:cBhvr>
                                      <p:to>
                                        <p:strVal val="visible"/>
                                      </p:to>
                                    </p:set>
                                    <p:animEffect transition="in" filter="blinds(horizontal)">
                                      <p:cBhvr>
                                        <p:cTn id="35" dur="500"/>
                                        <p:tgtEl>
                                          <p:spTgt spid="1229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2299"/>
                                        </p:tgtEl>
                                        <p:attrNameLst>
                                          <p:attrName>style.visibility</p:attrName>
                                        </p:attrNameLst>
                                      </p:cBhvr>
                                      <p:to>
                                        <p:strVal val="visible"/>
                                      </p:to>
                                    </p:set>
                                    <p:animEffect transition="in" filter="blinds(horizontal)">
                                      <p:cBhvr>
                                        <p:cTn id="40" dur="500"/>
                                        <p:tgtEl>
                                          <p:spTgt spid="12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utoUpdateAnimBg="0"/>
      <p:bldP spid="12291" grpId="0" autoUpdateAnimBg="0"/>
      <p:bldP spid="12292" grpId="0" autoUpdateAnimBg="0"/>
      <p:bldP spid="12293" grpId="0" autoUpdateAnimBg="0"/>
      <p:bldP spid="12294" grpId="0" autoUpdateAnimBg="0"/>
      <p:bldP spid="12298" grpId="0" animBg="1"/>
      <p:bldP spid="1229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20"/>
          <p:cNvGrpSpPr>
            <a:grpSpLocks/>
          </p:cNvGrpSpPr>
          <p:nvPr/>
        </p:nvGrpSpPr>
        <p:grpSpPr bwMode="auto">
          <a:xfrm>
            <a:off x="220663" y="260350"/>
            <a:ext cx="8312150" cy="6264275"/>
            <a:chOff x="139" y="346"/>
            <a:chExt cx="5236" cy="3946"/>
          </a:xfrm>
        </p:grpSpPr>
        <p:sp>
          <p:nvSpPr>
            <p:cNvPr id="18436" name="Rectangle 4"/>
            <p:cNvSpPr>
              <a:spLocks noChangeArrowheads="1"/>
            </p:cNvSpPr>
            <p:nvPr/>
          </p:nvSpPr>
          <p:spPr bwMode="auto">
            <a:xfrm>
              <a:off x="139" y="346"/>
              <a:ext cx="5236"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pPr>
              <a:r>
                <a:rPr lang="en-US" altLang="zh-CN" sz="2800" b="1">
                  <a:solidFill>
                    <a:schemeClr val="tx1"/>
                  </a:solidFill>
                  <a:ea typeface="楷体_GB2312" pitchFamily="49" charset="-122"/>
                </a:rPr>
                <a:t>void</a:t>
              </a:r>
              <a:r>
                <a:rPr lang="en-US" altLang="zh-CN" sz="2800">
                  <a:solidFill>
                    <a:schemeClr val="tx1"/>
                  </a:solidFill>
                  <a:ea typeface="楷体_GB2312" pitchFamily="49" charset="-122"/>
                </a:rPr>
                <a:t> union(List </a:t>
              </a:r>
              <a:r>
                <a:rPr lang="en-US" altLang="zh-CN" sz="2800" b="1">
                  <a:solidFill>
                    <a:schemeClr val="tx1"/>
                  </a:solidFill>
                  <a:ea typeface="楷体_GB2312" pitchFamily="49" charset="-122"/>
                </a:rPr>
                <a:t>&amp;</a:t>
              </a:r>
              <a:r>
                <a:rPr lang="en-US" altLang="zh-CN" sz="2800">
                  <a:solidFill>
                    <a:schemeClr val="tx1"/>
                  </a:solidFill>
                  <a:ea typeface="楷体_GB2312" pitchFamily="49" charset="-122"/>
                </a:rPr>
                <a:t>La, List  Lb) </a:t>
              </a:r>
              <a:r>
                <a:rPr lang="en-US" altLang="zh-CN" sz="2800" b="1">
                  <a:solidFill>
                    <a:schemeClr val="tx1"/>
                  </a:solidFill>
                  <a:ea typeface="楷体_GB2312" pitchFamily="49" charset="-122"/>
                </a:rPr>
                <a:t>{  //</a:t>
              </a:r>
              <a:r>
                <a:rPr lang="zh-CN" altLang="en-US" sz="2800" b="1">
                  <a:solidFill>
                    <a:schemeClr val="tx1"/>
                  </a:solidFill>
                  <a:ea typeface="楷体_GB2312" pitchFamily="49" charset="-122"/>
                </a:rPr>
                <a:t>算法</a:t>
              </a:r>
              <a:r>
                <a:rPr lang="en-US" altLang="zh-CN" sz="2800" b="1">
                  <a:solidFill>
                    <a:schemeClr val="tx1"/>
                  </a:solidFill>
                  <a:ea typeface="楷体_GB2312" pitchFamily="49" charset="-122"/>
                </a:rPr>
                <a:t>2.1</a:t>
              </a:r>
              <a:endParaRPr lang="en-US" altLang="zh-CN" sz="2000">
                <a:solidFill>
                  <a:schemeClr val="tx1"/>
                </a:solidFill>
                <a:ea typeface="楷体_GB2312" pitchFamily="49" charset="-122"/>
              </a:endParaRPr>
            </a:p>
          </p:txBody>
        </p:sp>
        <p:sp>
          <p:nvSpPr>
            <p:cNvPr id="18437" name="Text Box 6"/>
            <p:cNvSpPr txBox="1">
              <a:spLocks noChangeArrowheads="1"/>
            </p:cNvSpPr>
            <p:nvPr/>
          </p:nvSpPr>
          <p:spPr bwMode="auto">
            <a:xfrm>
              <a:off x="294" y="1947"/>
              <a:ext cx="2886" cy="19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20000"/>
                </a:lnSpc>
              </a:pPr>
              <a:r>
                <a:rPr lang="en-US" altLang="zh-CN" sz="2800" b="1">
                  <a:solidFill>
                    <a:srgbClr val="000000"/>
                  </a:solidFill>
                  <a:ea typeface="楷体_GB2312" pitchFamily="49" charset="-122"/>
                </a:rPr>
                <a:t>for</a:t>
              </a:r>
              <a:r>
                <a:rPr lang="en-US" altLang="zh-CN" sz="2800">
                  <a:solidFill>
                    <a:srgbClr val="000000"/>
                  </a:solidFill>
                  <a:ea typeface="楷体_GB2312" pitchFamily="49" charset="-122"/>
                </a:rPr>
                <a:t> (i = 1;  i &lt;= Lb_len;  i++)</a:t>
              </a:r>
              <a:r>
                <a:rPr lang="en-US" altLang="zh-CN" sz="2800" b="1">
                  <a:solidFill>
                    <a:srgbClr val="000000"/>
                  </a:solidFill>
                  <a:ea typeface="楷体_GB2312" pitchFamily="49" charset="-122"/>
                </a:rPr>
                <a:t> {</a:t>
              </a:r>
            </a:p>
            <a:p>
              <a:pPr algn="l" eaLnBrk="1" hangingPunct="1">
                <a:lnSpc>
                  <a:spcPct val="120000"/>
                </a:lnSpc>
              </a:pPr>
              <a:endParaRPr lang="en-US" altLang="zh-CN" sz="2800" b="1">
                <a:solidFill>
                  <a:srgbClr val="000000"/>
                </a:solidFill>
                <a:ea typeface="楷体_GB2312" pitchFamily="49" charset="-122"/>
              </a:endParaRPr>
            </a:p>
            <a:p>
              <a:pPr algn="l" eaLnBrk="1" hangingPunct="1">
                <a:lnSpc>
                  <a:spcPct val="120000"/>
                </a:lnSpc>
              </a:pPr>
              <a:endParaRPr lang="en-US" altLang="zh-CN" sz="2800" b="1">
                <a:solidFill>
                  <a:srgbClr val="000000"/>
                </a:solidFill>
                <a:ea typeface="楷体_GB2312" pitchFamily="49" charset="-122"/>
              </a:endParaRPr>
            </a:p>
            <a:p>
              <a:pPr algn="l" eaLnBrk="1" hangingPunct="1">
                <a:lnSpc>
                  <a:spcPct val="120000"/>
                </a:lnSpc>
              </a:pPr>
              <a:endParaRPr lang="en-US" altLang="zh-CN" sz="2800" b="1">
                <a:solidFill>
                  <a:srgbClr val="000000"/>
                </a:solidFill>
                <a:ea typeface="楷体_GB2312" pitchFamily="49" charset="-122"/>
              </a:endParaRPr>
            </a:p>
            <a:p>
              <a:pPr algn="l" eaLnBrk="1" hangingPunct="1">
                <a:lnSpc>
                  <a:spcPct val="120000"/>
                </a:lnSpc>
              </a:pPr>
              <a:endParaRPr lang="en-US" altLang="zh-CN" sz="2800" b="1">
                <a:solidFill>
                  <a:srgbClr val="000000"/>
                </a:solidFill>
                <a:ea typeface="楷体_GB2312" pitchFamily="49" charset="-122"/>
              </a:endParaRPr>
            </a:p>
            <a:p>
              <a:pPr algn="l" eaLnBrk="1" hangingPunct="1">
                <a:lnSpc>
                  <a:spcPct val="120000"/>
                </a:lnSpc>
              </a:pPr>
              <a:r>
                <a:rPr lang="en-US" altLang="zh-CN" sz="2800" b="1">
                  <a:solidFill>
                    <a:srgbClr val="000000"/>
                  </a:solidFill>
                  <a:ea typeface="楷体_GB2312" pitchFamily="49" charset="-122"/>
                </a:rPr>
                <a:t>  }</a:t>
              </a:r>
              <a:r>
                <a:rPr lang="en-US" altLang="zh-CN" sz="2800">
                  <a:solidFill>
                    <a:srgbClr val="000000"/>
                  </a:solidFill>
                  <a:ea typeface="楷体_GB2312" pitchFamily="49" charset="-122"/>
                </a:rPr>
                <a:t>//for</a:t>
              </a:r>
              <a:endParaRPr lang="en-US" altLang="zh-CN" sz="2800" b="1">
                <a:solidFill>
                  <a:srgbClr val="000000"/>
                </a:solidFill>
                <a:ea typeface="楷体_GB2312" pitchFamily="49" charset="-122"/>
              </a:endParaRPr>
            </a:p>
          </p:txBody>
        </p:sp>
        <p:sp>
          <p:nvSpPr>
            <p:cNvPr id="18438" name="Rectangle 7"/>
            <p:cNvSpPr>
              <a:spLocks noChangeArrowheads="1"/>
            </p:cNvSpPr>
            <p:nvPr/>
          </p:nvSpPr>
          <p:spPr bwMode="auto">
            <a:xfrm>
              <a:off x="341" y="1318"/>
              <a:ext cx="4414" cy="32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chemeClr val="tx1"/>
                  </a:solidFill>
                  <a:ea typeface="楷体_GB2312" pitchFamily="49" charset="-122"/>
                </a:rPr>
                <a:t>La_len</a:t>
              </a:r>
              <a:r>
                <a:rPr kumimoji="0" lang="en-US" altLang="zh-CN" sz="2800">
                  <a:solidFill>
                    <a:schemeClr val="tx1"/>
                  </a:solidFill>
                </a:rPr>
                <a:t> = ListLength(La);    </a:t>
              </a:r>
              <a:r>
                <a:rPr kumimoji="0" lang="en-US" altLang="zh-CN" sz="2400">
                  <a:solidFill>
                    <a:schemeClr val="tx1"/>
                  </a:solidFill>
                </a:rPr>
                <a:t>// </a:t>
              </a:r>
              <a:r>
                <a:rPr lang="zh-CN" altLang="en-US" sz="2400" b="1">
                  <a:solidFill>
                    <a:schemeClr val="tx1"/>
                  </a:solidFill>
                  <a:ea typeface="楷体_GB2312" pitchFamily="49" charset="-122"/>
                </a:rPr>
                <a:t>求线性表</a:t>
              </a:r>
              <a:r>
                <a:rPr lang="en-US" altLang="zh-CN" sz="2400" b="1">
                  <a:solidFill>
                    <a:schemeClr val="tx1"/>
                  </a:solidFill>
                  <a:ea typeface="楷体_GB2312" pitchFamily="49" charset="-122"/>
                </a:rPr>
                <a:t>La</a:t>
              </a:r>
              <a:r>
                <a:rPr lang="zh-CN" altLang="en-US" sz="2400" b="1">
                  <a:solidFill>
                    <a:schemeClr val="tx1"/>
                  </a:solidFill>
                  <a:ea typeface="楷体_GB2312" pitchFamily="49" charset="-122"/>
                </a:rPr>
                <a:t>的长度</a:t>
              </a:r>
              <a:r>
                <a:rPr kumimoji="0" lang="zh-CN" altLang="en-US" sz="2800">
                  <a:solidFill>
                    <a:schemeClr val="tx1"/>
                  </a:solidFill>
                </a:rPr>
                <a:t> </a:t>
              </a:r>
            </a:p>
          </p:txBody>
        </p:sp>
        <p:sp>
          <p:nvSpPr>
            <p:cNvPr id="18439" name="Rectangle 8"/>
            <p:cNvSpPr>
              <a:spLocks noChangeArrowheads="1"/>
            </p:cNvSpPr>
            <p:nvPr/>
          </p:nvSpPr>
          <p:spPr bwMode="auto">
            <a:xfrm>
              <a:off x="341" y="1595"/>
              <a:ext cx="4451" cy="32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zh-CN" sz="2800">
                  <a:solidFill>
                    <a:srgbClr val="000000"/>
                  </a:solidFill>
                  <a:ea typeface="楷体_GB2312" pitchFamily="49" charset="-122"/>
                </a:rPr>
                <a:t>Lb_len = ListLength(Lb);</a:t>
              </a:r>
              <a:r>
                <a:rPr kumimoji="0" lang="en-US" altLang="zh-CN" sz="2800">
                  <a:solidFill>
                    <a:schemeClr val="tx1"/>
                  </a:solidFill>
                </a:rPr>
                <a:t>    </a:t>
              </a:r>
              <a:r>
                <a:rPr kumimoji="0" lang="en-US" altLang="zh-CN" sz="2400">
                  <a:solidFill>
                    <a:schemeClr val="tx1"/>
                  </a:solidFill>
                </a:rPr>
                <a:t>// </a:t>
              </a:r>
              <a:r>
                <a:rPr lang="zh-CN" altLang="en-US" sz="2400" b="1">
                  <a:solidFill>
                    <a:schemeClr val="tx1"/>
                  </a:solidFill>
                  <a:ea typeface="楷体_GB2312" pitchFamily="49" charset="-122"/>
                </a:rPr>
                <a:t>求线性表</a:t>
              </a:r>
              <a:r>
                <a:rPr lang="en-US" altLang="zh-CN" sz="2400" b="1">
                  <a:solidFill>
                    <a:schemeClr val="tx1"/>
                  </a:solidFill>
                  <a:ea typeface="楷体_GB2312" pitchFamily="49" charset="-122"/>
                </a:rPr>
                <a:t>Lb</a:t>
              </a:r>
              <a:r>
                <a:rPr lang="zh-CN" altLang="en-US" sz="2400" b="1">
                  <a:solidFill>
                    <a:schemeClr val="tx1"/>
                  </a:solidFill>
                  <a:ea typeface="楷体_GB2312" pitchFamily="49" charset="-122"/>
                </a:rPr>
                <a:t>的长度</a:t>
              </a:r>
              <a:r>
                <a:rPr kumimoji="0" lang="zh-CN" altLang="en-US" sz="2800">
                  <a:solidFill>
                    <a:schemeClr val="tx1"/>
                  </a:solidFill>
                </a:rPr>
                <a:t> </a:t>
              </a:r>
            </a:p>
          </p:txBody>
        </p:sp>
        <p:sp>
          <p:nvSpPr>
            <p:cNvPr id="18440" name="Text Box 9"/>
            <p:cNvSpPr txBox="1">
              <a:spLocks noChangeArrowheads="1"/>
            </p:cNvSpPr>
            <p:nvPr/>
          </p:nvSpPr>
          <p:spPr bwMode="auto">
            <a:xfrm>
              <a:off x="294" y="2297"/>
              <a:ext cx="4953" cy="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20000"/>
                </a:lnSpc>
              </a:pPr>
              <a:r>
                <a:rPr lang="en-US" altLang="zh-CN" sz="2800">
                  <a:solidFill>
                    <a:srgbClr val="000000"/>
                  </a:solidFill>
                  <a:ea typeface="楷体_GB2312" pitchFamily="49" charset="-122"/>
                </a:rPr>
                <a:t>    </a:t>
              </a:r>
              <a:r>
                <a:rPr lang="en-US" altLang="zh-CN" sz="2800">
                  <a:solidFill>
                    <a:srgbClr val="6600FF"/>
                  </a:solidFill>
                  <a:ea typeface="楷体_GB2312" pitchFamily="49" charset="-122"/>
                </a:rPr>
                <a:t>GetElem(Lb, i, e); </a:t>
              </a:r>
              <a:r>
                <a:rPr lang="en-US" altLang="zh-CN" sz="2400">
                  <a:solidFill>
                    <a:srgbClr val="6600FF"/>
                  </a:solidFill>
                  <a:ea typeface="楷体_GB2312" pitchFamily="49" charset="-122"/>
                </a:rPr>
                <a:t>// </a:t>
              </a:r>
              <a:r>
                <a:rPr lang="zh-CN" altLang="en-US" sz="2400" b="1">
                  <a:solidFill>
                    <a:srgbClr val="6600FF"/>
                  </a:solidFill>
                  <a:ea typeface="楷体_GB2312" pitchFamily="49" charset="-122"/>
                </a:rPr>
                <a:t>取</a:t>
              </a:r>
              <a:r>
                <a:rPr lang="en-US" altLang="zh-CN" sz="2400" b="1">
                  <a:solidFill>
                    <a:srgbClr val="6600FF"/>
                  </a:solidFill>
                  <a:ea typeface="楷体_GB2312" pitchFamily="49" charset="-122"/>
                </a:rPr>
                <a:t>Lb</a:t>
              </a:r>
              <a:r>
                <a:rPr lang="zh-CN" altLang="en-US" sz="2400" b="1">
                  <a:solidFill>
                    <a:srgbClr val="6600FF"/>
                  </a:solidFill>
                  <a:ea typeface="楷体_GB2312" pitchFamily="49" charset="-122"/>
                </a:rPr>
                <a:t>中第 </a:t>
              </a:r>
              <a:r>
                <a:rPr lang="en-US" altLang="zh-CN" sz="2400" b="1">
                  <a:solidFill>
                    <a:srgbClr val="6600FF"/>
                  </a:solidFill>
                  <a:ea typeface="楷体_GB2312" pitchFamily="49" charset="-122"/>
                </a:rPr>
                <a:t>i </a:t>
              </a:r>
              <a:r>
                <a:rPr lang="zh-CN" altLang="en-US" sz="2400" b="1">
                  <a:solidFill>
                    <a:srgbClr val="6600FF"/>
                  </a:solidFill>
                  <a:ea typeface="楷体_GB2312" pitchFamily="49" charset="-122"/>
                </a:rPr>
                <a:t>个数据元素赋给 </a:t>
              </a:r>
              <a:r>
                <a:rPr lang="en-US" altLang="zh-CN" sz="2400" b="1">
                  <a:solidFill>
                    <a:srgbClr val="6600FF"/>
                  </a:solidFill>
                  <a:ea typeface="楷体_GB2312" pitchFamily="49" charset="-122"/>
                </a:rPr>
                <a:t>e</a:t>
              </a:r>
              <a:endParaRPr lang="en-US" altLang="zh-CN" sz="2400">
                <a:solidFill>
                  <a:srgbClr val="6600FF"/>
                </a:solidFill>
                <a:ea typeface="楷体_GB2312" pitchFamily="49" charset="-122"/>
              </a:endParaRPr>
            </a:p>
            <a:p>
              <a:pPr algn="l" eaLnBrk="1" hangingPunct="1">
                <a:lnSpc>
                  <a:spcPct val="120000"/>
                </a:lnSpc>
              </a:pPr>
              <a:r>
                <a:rPr lang="en-US" altLang="zh-CN" sz="2800">
                  <a:solidFill>
                    <a:srgbClr val="000000"/>
                  </a:solidFill>
                  <a:ea typeface="楷体_GB2312" pitchFamily="49" charset="-122"/>
                </a:rPr>
                <a:t>    </a:t>
              </a:r>
              <a:r>
                <a:rPr lang="en-US" altLang="zh-CN" sz="2800" b="1">
                  <a:solidFill>
                    <a:srgbClr val="000000"/>
                  </a:solidFill>
                  <a:ea typeface="楷体_GB2312" pitchFamily="49" charset="-122"/>
                </a:rPr>
                <a:t>if </a:t>
              </a:r>
              <a:r>
                <a:rPr lang="en-US" altLang="zh-CN" sz="2800">
                  <a:solidFill>
                    <a:srgbClr val="000000"/>
                  </a:solidFill>
                  <a:ea typeface="楷体_GB2312" pitchFamily="49" charset="-122"/>
                </a:rPr>
                <a:t>(</a:t>
              </a:r>
              <a:r>
                <a:rPr lang="en-US" altLang="zh-CN" sz="2800" b="1">
                  <a:solidFill>
                    <a:srgbClr val="000000"/>
                  </a:solidFill>
                  <a:ea typeface="楷体_GB2312" pitchFamily="49" charset="-122"/>
                </a:rPr>
                <a:t>!</a:t>
              </a:r>
              <a:r>
                <a:rPr lang="en-US" altLang="zh-CN" sz="2800">
                  <a:solidFill>
                    <a:srgbClr val="000000"/>
                  </a:solidFill>
                  <a:ea typeface="楷体_GB2312" pitchFamily="49" charset="-122"/>
                </a:rPr>
                <a:t>LocateElem(La, e, equal( )) ) </a:t>
              </a:r>
            </a:p>
            <a:p>
              <a:pPr algn="l" eaLnBrk="1" hangingPunct="1">
                <a:lnSpc>
                  <a:spcPct val="120000"/>
                </a:lnSpc>
              </a:pPr>
              <a:r>
                <a:rPr lang="en-US" altLang="zh-CN" sz="2800">
                  <a:solidFill>
                    <a:srgbClr val="000000"/>
                  </a:solidFill>
                  <a:ea typeface="楷体_GB2312" pitchFamily="49" charset="-122"/>
                </a:rPr>
                <a:t>          ListInsert(La, ++La_len, e);</a:t>
              </a:r>
            </a:p>
            <a:p>
              <a:pPr algn="l" eaLnBrk="1" hangingPunct="1">
                <a:lnSpc>
                  <a:spcPct val="120000"/>
                </a:lnSpc>
              </a:pPr>
              <a:r>
                <a:rPr lang="en-US" altLang="zh-CN" sz="2800">
                  <a:solidFill>
                    <a:srgbClr val="000000"/>
                  </a:solidFill>
                  <a:ea typeface="楷体_GB2312" pitchFamily="49" charset="-122"/>
                </a:rPr>
                <a:t>            </a:t>
              </a:r>
              <a:r>
                <a:rPr lang="en-US" altLang="zh-CN" sz="2400">
                  <a:solidFill>
                    <a:srgbClr val="000000"/>
                  </a:solidFill>
                  <a:ea typeface="楷体_GB2312" pitchFamily="49" charset="-122"/>
                </a:rPr>
                <a:t>// </a:t>
              </a:r>
              <a:r>
                <a:rPr lang="en-US" altLang="zh-CN" sz="2400" b="1">
                  <a:solidFill>
                    <a:srgbClr val="000000"/>
                  </a:solidFill>
                  <a:ea typeface="楷体_GB2312" pitchFamily="49" charset="-122"/>
                </a:rPr>
                <a:t>La</a:t>
              </a:r>
              <a:r>
                <a:rPr lang="zh-CN" altLang="en-US" sz="2400" b="1">
                  <a:solidFill>
                    <a:srgbClr val="000000"/>
                  </a:solidFill>
                  <a:ea typeface="楷体_GB2312" pitchFamily="49" charset="-122"/>
                </a:rPr>
                <a:t>中不存在和 </a:t>
              </a:r>
              <a:r>
                <a:rPr lang="en-US" altLang="zh-CN" sz="2400" b="1">
                  <a:solidFill>
                    <a:srgbClr val="000000"/>
                  </a:solidFill>
                  <a:ea typeface="楷体_GB2312" pitchFamily="49" charset="-122"/>
                </a:rPr>
                <a:t>e </a:t>
              </a:r>
              <a:r>
                <a:rPr lang="zh-CN" altLang="en-US" sz="2400" b="1">
                  <a:solidFill>
                    <a:srgbClr val="000000"/>
                  </a:solidFill>
                  <a:ea typeface="楷体_GB2312" pitchFamily="49" charset="-122"/>
                </a:rPr>
                <a:t>相同的数据元素，则插入之</a:t>
              </a:r>
              <a:endParaRPr lang="zh-CN" altLang="en-US" sz="2400">
                <a:solidFill>
                  <a:srgbClr val="000000"/>
                </a:solidFill>
              </a:endParaRPr>
            </a:p>
          </p:txBody>
        </p:sp>
        <p:sp>
          <p:nvSpPr>
            <p:cNvPr id="18441" name="Text Box 10"/>
            <p:cNvSpPr txBox="1">
              <a:spLocks noChangeArrowheads="1"/>
            </p:cNvSpPr>
            <p:nvPr/>
          </p:nvSpPr>
          <p:spPr bwMode="auto">
            <a:xfrm>
              <a:off x="144" y="3965"/>
              <a:ext cx="9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2800" b="1">
                  <a:solidFill>
                    <a:schemeClr val="tx1"/>
                  </a:solidFill>
                  <a:ea typeface="楷体_GB2312" pitchFamily="49" charset="-122"/>
                </a:rPr>
                <a:t>}</a:t>
              </a:r>
              <a:r>
                <a:rPr lang="en-US" altLang="zh-CN" sz="2800">
                  <a:solidFill>
                    <a:schemeClr val="tx1"/>
                  </a:solidFill>
                  <a:ea typeface="楷体_GB2312" pitchFamily="49" charset="-122"/>
                </a:rPr>
                <a:t> // union</a:t>
              </a:r>
            </a:p>
          </p:txBody>
        </p:sp>
        <p:sp>
          <p:nvSpPr>
            <p:cNvPr id="18442" name="Rectangle 17"/>
            <p:cNvSpPr>
              <a:spLocks noChangeArrowheads="1"/>
            </p:cNvSpPr>
            <p:nvPr/>
          </p:nvSpPr>
          <p:spPr bwMode="auto">
            <a:xfrm>
              <a:off x="294" y="708"/>
              <a:ext cx="19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solidFill>
                    <a:schemeClr val="tx1"/>
                  </a:solidFill>
                  <a:ea typeface="楷体_GB2312" pitchFamily="49" charset="-122"/>
                </a:rPr>
                <a:t> int La_len,Lb_len,i;</a:t>
              </a:r>
            </a:p>
          </p:txBody>
        </p:sp>
        <p:sp>
          <p:nvSpPr>
            <p:cNvPr id="18443" name="Rectangle 19"/>
            <p:cNvSpPr>
              <a:spLocks noChangeArrowheads="1"/>
            </p:cNvSpPr>
            <p:nvPr/>
          </p:nvSpPr>
          <p:spPr bwMode="auto">
            <a:xfrm>
              <a:off x="340" y="1026"/>
              <a:ext cx="1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800">
                  <a:solidFill>
                    <a:schemeClr val="tx1"/>
                  </a:solidFill>
                  <a:ea typeface="楷体_GB2312" pitchFamily="49" charset="-122"/>
                </a:rPr>
                <a:t>ElemType e;</a:t>
              </a:r>
            </a:p>
          </p:txBody>
        </p:sp>
      </p:grpSp>
      <p:sp>
        <p:nvSpPr>
          <p:cNvPr id="147477" name="AutoShape 21"/>
          <p:cNvSpPr>
            <a:spLocks noChangeArrowheads="1"/>
          </p:cNvSpPr>
          <p:nvPr/>
        </p:nvSpPr>
        <p:spPr bwMode="auto">
          <a:xfrm>
            <a:off x="4932363" y="5516563"/>
            <a:ext cx="3925887" cy="1152525"/>
          </a:xfrm>
          <a:prstGeom prst="cloudCallout">
            <a:avLst>
              <a:gd name="adj1" fmla="val -78750"/>
              <a:gd name="adj2" fmla="val -38019"/>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lang="zh-CN" altLang="en-US" sz="2000" b="1">
                <a:solidFill>
                  <a:srgbClr val="000000"/>
                </a:solidFill>
                <a:ea typeface="楷体_GB2312" pitchFamily="49" charset="-122"/>
              </a:rPr>
              <a:t>算法时间复杂度为：</a:t>
            </a:r>
            <a:r>
              <a:rPr lang="en-US" altLang="zh-CN" sz="2000" b="1">
                <a:solidFill>
                  <a:srgbClr val="000000"/>
                </a:solidFill>
                <a:ea typeface="楷体_GB2312" pitchFamily="49" charset="-122"/>
              </a:rPr>
              <a:t>O(La_len×Lb_len)</a:t>
            </a:r>
          </a:p>
          <a:p>
            <a:pPr algn="l"/>
            <a:endParaRPr lang="en-US" altLang="zh-CN" sz="2000" b="1">
              <a:solidFill>
                <a:srgbClr val="000000"/>
              </a:solidFill>
              <a:ea typeface="楷体_GB2312" pitchFamily="49" charset="-122"/>
            </a:endParaRP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7477"/>
                                        </p:tgtEl>
                                        <p:attrNameLst>
                                          <p:attrName>style.visibility</p:attrName>
                                        </p:attrNameLst>
                                      </p:cBhvr>
                                      <p:to>
                                        <p:strVal val="visible"/>
                                      </p:to>
                                    </p:set>
                                    <p:animEffect transition="in" filter="blinds(horizontal)">
                                      <p:cBhvr>
                                        <p:cTn id="7" dur="500"/>
                                        <p:tgtEl>
                                          <p:spTgt spid="147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7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4"/>
          <p:cNvPicPr>
            <a:picLocks noChangeAspect="1" noChangeArrowheads="1"/>
          </p:cNvPicPr>
          <p:nvPr/>
        </p:nvPicPr>
        <p:blipFill>
          <a:blip r:embed="rId2">
            <a:extLst>
              <a:ext uri="{28A0092B-C50C-407E-A947-70E740481C1C}">
                <a14:useLocalDpi xmlns:a14="http://schemas.microsoft.com/office/drawing/2010/main" val="0"/>
              </a:ext>
            </a:extLst>
          </a:blip>
          <a:srcRect l="5838" t="14348" r="54488" b="37596"/>
          <a:stretch>
            <a:fillRect/>
          </a:stretch>
        </p:blipFill>
        <p:spPr bwMode="auto">
          <a:xfrm>
            <a:off x="323850" y="549275"/>
            <a:ext cx="8496300" cy="578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trips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323850" y="115888"/>
            <a:ext cx="84963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zh-CN" altLang="en-US" sz="3200" b="1">
                <a:solidFill>
                  <a:srgbClr val="CC0099"/>
                </a:solidFill>
                <a:ea typeface="隶书" pitchFamily="49" charset="-122"/>
              </a:rPr>
              <a:t>例 </a:t>
            </a:r>
            <a:r>
              <a:rPr lang="en-US" altLang="zh-CN" sz="3200" b="1">
                <a:solidFill>
                  <a:srgbClr val="CC0099"/>
                </a:solidFill>
                <a:ea typeface="隶书" pitchFamily="49" charset="-122"/>
              </a:rPr>
              <a:t>2-2</a:t>
            </a:r>
            <a:r>
              <a:rPr lang="zh-CN" altLang="en-US" sz="3200">
                <a:solidFill>
                  <a:srgbClr val="FFFFFF"/>
                </a:solidFill>
                <a:latin typeface="楷体_GB2312" pitchFamily="49" charset="-122"/>
                <a:ea typeface="楷体_GB2312" pitchFamily="49" charset="-122"/>
              </a:rPr>
              <a:t>巳</a:t>
            </a:r>
            <a:r>
              <a:rPr lang="zh-CN" altLang="en-US" sz="3200">
                <a:solidFill>
                  <a:schemeClr val="tx1"/>
                </a:solidFill>
                <a:latin typeface="楷体_GB2312" pitchFamily="49" charset="-122"/>
                <a:ea typeface="楷体_GB2312" pitchFamily="49" charset="-122"/>
              </a:rPr>
              <a:t>知线性表</a:t>
            </a:r>
            <a:r>
              <a:rPr lang="en-US" altLang="zh-CN" sz="3200">
                <a:solidFill>
                  <a:schemeClr val="tx1"/>
                </a:solidFill>
                <a:latin typeface="楷体_GB2312" pitchFamily="49" charset="-122"/>
                <a:ea typeface="楷体_GB2312" pitchFamily="49" charset="-122"/>
              </a:rPr>
              <a:t>LA</a:t>
            </a:r>
            <a:r>
              <a:rPr lang="zh-CN" altLang="en-US" sz="3200">
                <a:solidFill>
                  <a:schemeClr val="tx1"/>
                </a:solidFill>
                <a:latin typeface="楷体_GB2312" pitchFamily="49" charset="-122"/>
                <a:ea typeface="楷体_GB2312" pitchFamily="49" charset="-122"/>
              </a:rPr>
              <a:t>和线性表</a:t>
            </a:r>
            <a:r>
              <a:rPr lang="en-US" altLang="zh-CN" sz="3200">
                <a:solidFill>
                  <a:schemeClr val="tx1"/>
                </a:solidFill>
                <a:latin typeface="楷体_GB2312" pitchFamily="49" charset="-122"/>
                <a:ea typeface="楷体_GB2312" pitchFamily="49" charset="-122"/>
              </a:rPr>
              <a:t>LB</a:t>
            </a:r>
            <a:r>
              <a:rPr lang="zh-CN" altLang="en-US" sz="3200">
                <a:solidFill>
                  <a:schemeClr val="tx1"/>
                </a:solidFill>
                <a:latin typeface="楷体_GB2312" pitchFamily="49" charset="-122"/>
                <a:ea typeface="楷体_GB2312" pitchFamily="49" charset="-122"/>
              </a:rPr>
              <a:t>中的数据元素按值非递减有序排列，现要求将</a:t>
            </a:r>
            <a:r>
              <a:rPr lang="en-US" altLang="zh-CN" sz="3200">
                <a:solidFill>
                  <a:schemeClr val="tx1"/>
                </a:solidFill>
                <a:latin typeface="楷体_GB2312" pitchFamily="49" charset="-122"/>
                <a:ea typeface="楷体_GB2312" pitchFamily="49" charset="-122"/>
              </a:rPr>
              <a:t>LA</a:t>
            </a:r>
            <a:r>
              <a:rPr lang="zh-CN" altLang="en-US" sz="3200">
                <a:solidFill>
                  <a:schemeClr val="tx1"/>
                </a:solidFill>
                <a:latin typeface="楷体_GB2312" pitchFamily="49" charset="-122"/>
                <a:ea typeface="楷体_GB2312" pitchFamily="49" charset="-122"/>
              </a:rPr>
              <a:t>和</a:t>
            </a:r>
            <a:r>
              <a:rPr lang="en-US" altLang="zh-CN" sz="3200">
                <a:solidFill>
                  <a:schemeClr val="tx1"/>
                </a:solidFill>
                <a:latin typeface="楷体_GB2312" pitchFamily="49" charset="-122"/>
                <a:ea typeface="楷体_GB2312" pitchFamily="49" charset="-122"/>
              </a:rPr>
              <a:t>LB</a:t>
            </a:r>
            <a:r>
              <a:rPr lang="zh-CN" altLang="en-US" sz="3200">
                <a:solidFill>
                  <a:schemeClr val="tx1"/>
                </a:solidFill>
                <a:latin typeface="楷体_GB2312" pitchFamily="49" charset="-122"/>
                <a:ea typeface="楷体_GB2312" pitchFamily="49" charset="-122"/>
              </a:rPr>
              <a:t>归并为一个新的线性表</a:t>
            </a:r>
            <a:r>
              <a:rPr lang="en-US" altLang="zh-CN" sz="3200">
                <a:solidFill>
                  <a:schemeClr val="tx1"/>
                </a:solidFill>
                <a:latin typeface="楷体_GB2312" pitchFamily="49" charset="-122"/>
                <a:ea typeface="楷体_GB2312" pitchFamily="49" charset="-122"/>
              </a:rPr>
              <a:t>LC</a:t>
            </a:r>
            <a:r>
              <a:rPr lang="zh-CN" altLang="en-US" sz="3200">
                <a:solidFill>
                  <a:schemeClr val="tx1"/>
                </a:solidFill>
                <a:latin typeface="楷体_GB2312" pitchFamily="49" charset="-122"/>
                <a:ea typeface="楷体_GB2312" pitchFamily="49" charset="-122"/>
              </a:rPr>
              <a:t>，且</a:t>
            </a:r>
            <a:r>
              <a:rPr lang="en-US" altLang="zh-CN" sz="3200">
                <a:solidFill>
                  <a:schemeClr val="tx1"/>
                </a:solidFill>
                <a:latin typeface="楷体_GB2312" pitchFamily="49" charset="-122"/>
                <a:ea typeface="楷体_GB2312" pitchFamily="49" charset="-122"/>
              </a:rPr>
              <a:t>LC</a:t>
            </a:r>
            <a:r>
              <a:rPr lang="zh-CN" altLang="en-US" sz="3200">
                <a:solidFill>
                  <a:schemeClr val="tx1"/>
                </a:solidFill>
                <a:latin typeface="楷体_GB2312" pitchFamily="49" charset="-122"/>
                <a:ea typeface="楷体_GB2312" pitchFamily="49" charset="-122"/>
              </a:rPr>
              <a:t>中的元素仍按值非递减有序排列。 </a:t>
            </a:r>
          </a:p>
        </p:txBody>
      </p:sp>
      <p:sp>
        <p:nvSpPr>
          <p:cNvPr id="48142" name="Text Box 14"/>
          <p:cNvSpPr txBox="1">
            <a:spLocks noChangeArrowheads="1"/>
          </p:cNvSpPr>
          <p:nvPr/>
        </p:nvSpPr>
        <p:spPr bwMode="auto">
          <a:xfrm>
            <a:off x="323850" y="2800350"/>
            <a:ext cx="83058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10000"/>
              </a:lnSpc>
            </a:pPr>
            <a:r>
              <a:rPr lang="en-US" altLang="zh-CN" sz="3200">
                <a:solidFill>
                  <a:schemeClr val="tx1"/>
                </a:solidFill>
                <a:ea typeface="楷体_GB2312" pitchFamily="49" charset="-122"/>
              </a:rPr>
              <a:t>1</a:t>
            </a:r>
            <a:r>
              <a:rPr lang="zh-CN" altLang="en-US" sz="3200">
                <a:solidFill>
                  <a:schemeClr val="tx1"/>
                </a:solidFill>
                <a:ea typeface="楷体_GB2312" pitchFamily="49" charset="-122"/>
              </a:rPr>
              <a:t>．初始化 </a:t>
            </a:r>
            <a:r>
              <a:rPr lang="en-US" altLang="zh-CN" sz="3200">
                <a:solidFill>
                  <a:schemeClr val="tx1"/>
                </a:solidFill>
                <a:ea typeface="楷体_GB2312" pitchFamily="49" charset="-122"/>
              </a:rPr>
              <a:t>LC </a:t>
            </a:r>
            <a:r>
              <a:rPr lang="zh-CN" altLang="en-US" sz="3200">
                <a:solidFill>
                  <a:schemeClr val="tx1"/>
                </a:solidFill>
                <a:ea typeface="楷体_GB2312" pitchFamily="49" charset="-122"/>
              </a:rPr>
              <a:t>为空表；</a:t>
            </a:r>
          </a:p>
        </p:txBody>
      </p:sp>
      <p:sp>
        <p:nvSpPr>
          <p:cNvPr id="48143" name="Text Box 15"/>
          <p:cNvSpPr txBox="1">
            <a:spLocks noChangeArrowheads="1"/>
          </p:cNvSpPr>
          <p:nvPr/>
        </p:nvSpPr>
        <p:spPr bwMode="auto">
          <a:xfrm>
            <a:off x="400050" y="2201863"/>
            <a:ext cx="2216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zh-CN" altLang="en-US" sz="3200">
                <a:solidFill>
                  <a:srgbClr val="D60093"/>
                </a:solidFill>
                <a:ea typeface="隶书" pitchFamily="49" charset="-122"/>
              </a:rPr>
              <a:t>操作步骤：</a:t>
            </a:r>
            <a:endParaRPr lang="zh-CN" altLang="en-US" sz="3200">
              <a:solidFill>
                <a:srgbClr val="D60093"/>
              </a:solidFill>
            </a:endParaRPr>
          </a:p>
        </p:txBody>
      </p:sp>
      <p:sp>
        <p:nvSpPr>
          <p:cNvPr id="48144" name="Rectangle 16"/>
          <p:cNvSpPr>
            <a:spLocks noChangeArrowheads="1"/>
          </p:cNvSpPr>
          <p:nvPr/>
        </p:nvSpPr>
        <p:spPr bwMode="auto">
          <a:xfrm>
            <a:off x="323850" y="3375025"/>
            <a:ext cx="80772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40000"/>
              </a:lnSpc>
            </a:pPr>
            <a:r>
              <a:rPr lang="en-US" altLang="zh-CN" sz="3200">
                <a:solidFill>
                  <a:schemeClr val="tx1"/>
                </a:solidFill>
                <a:ea typeface="楷体_GB2312" pitchFamily="49" charset="-122"/>
              </a:rPr>
              <a:t>2</a:t>
            </a:r>
            <a:r>
              <a:rPr lang="zh-CN" altLang="en-US" sz="3200">
                <a:solidFill>
                  <a:schemeClr val="tx1"/>
                </a:solidFill>
                <a:ea typeface="楷体_GB2312" pitchFamily="49" charset="-122"/>
              </a:rPr>
              <a:t>．分别从 </a:t>
            </a:r>
            <a:r>
              <a:rPr lang="en-US" altLang="zh-CN" sz="3200">
                <a:solidFill>
                  <a:schemeClr val="tx1"/>
                </a:solidFill>
                <a:ea typeface="楷体_GB2312" pitchFamily="49" charset="-122"/>
              </a:rPr>
              <a:t>LA</a:t>
            </a:r>
            <a:r>
              <a:rPr lang="zh-CN" altLang="en-US" sz="3200">
                <a:solidFill>
                  <a:schemeClr val="tx1"/>
                </a:solidFill>
                <a:ea typeface="楷体_GB2312" pitchFamily="49" charset="-122"/>
              </a:rPr>
              <a:t>和</a:t>
            </a:r>
            <a:r>
              <a:rPr lang="en-US" altLang="zh-CN" sz="3200">
                <a:solidFill>
                  <a:schemeClr val="tx1"/>
                </a:solidFill>
                <a:ea typeface="楷体_GB2312" pitchFamily="49" charset="-122"/>
              </a:rPr>
              <a:t>LB</a:t>
            </a:r>
            <a:r>
              <a:rPr lang="zh-CN" altLang="en-US" sz="3200">
                <a:solidFill>
                  <a:schemeClr val="tx1"/>
                </a:solidFill>
                <a:ea typeface="楷体_GB2312" pitchFamily="49" charset="-122"/>
              </a:rPr>
              <a:t>中取得当前元素 </a:t>
            </a:r>
            <a:r>
              <a:rPr lang="en-US" altLang="zh-CN" sz="3200">
                <a:solidFill>
                  <a:schemeClr val="tx1"/>
                </a:solidFill>
                <a:ea typeface="楷体_GB2312" pitchFamily="49" charset="-122"/>
              </a:rPr>
              <a:t>a</a:t>
            </a:r>
            <a:r>
              <a:rPr lang="en-US" altLang="zh-CN" sz="3200" baseline="-25000">
                <a:solidFill>
                  <a:schemeClr val="tx1"/>
                </a:solidFill>
                <a:ea typeface="楷体_GB2312" pitchFamily="49" charset="-122"/>
              </a:rPr>
              <a:t>i</a:t>
            </a:r>
            <a:r>
              <a:rPr lang="en-US" altLang="zh-CN" sz="3200">
                <a:solidFill>
                  <a:schemeClr val="tx1"/>
                </a:solidFill>
                <a:ea typeface="楷体_GB2312" pitchFamily="49" charset="-122"/>
              </a:rPr>
              <a:t> </a:t>
            </a:r>
            <a:r>
              <a:rPr lang="zh-CN" altLang="en-US" sz="3200">
                <a:solidFill>
                  <a:schemeClr val="tx1"/>
                </a:solidFill>
                <a:ea typeface="楷体_GB2312" pitchFamily="49" charset="-122"/>
              </a:rPr>
              <a:t>和 </a:t>
            </a:r>
            <a:r>
              <a:rPr lang="en-US" altLang="zh-CN" sz="3200">
                <a:solidFill>
                  <a:schemeClr val="tx1"/>
                </a:solidFill>
                <a:ea typeface="楷体_GB2312" pitchFamily="49" charset="-122"/>
              </a:rPr>
              <a:t>b</a:t>
            </a:r>
            <a:r>
              <a:rPr lang="en-US" altLang="zh-CN" sz="3200" baseline="-25000">
                <a:solidFill>
                  <a:schemeClr val="tx1"/>
                </a:solidFill>
                <a:ea typeface="楷体_GB2312" pitchFamily="49" charset="-122"/>
              </a:rPr>
              <a:t>j</a:t>
            </a:r>
            <a:r>
              <a:rPr lang="zh-CN" altLang="en-US" sz="3200">
                <a:solidFill>
                  <a:schemeClr val="tx1"/>
                </a:solidFill>
                <a:ea typeface="楷体_GB2312" pitchFamily="49" charset="-122"/>
              </a:rPr>
              <a:t>；</a:t>
            </a:r>
          </a:p>
        </p:txBody>
      </p:sp>
      <p:sp>
        <p:nvSpPr>
          <p:cNvPr id="48145" name="Rectangle 17"/>
          <p:cNvSpPr>
            <a:spLocks noChangeArrowheads="1"/>
          </p:cNvSpPr>
          <p:nvPr/>
        </p:nvSpPr>
        <p:spPr bwMode="auto">
          <a:xfrm>
            <a:off x="323850" y="4208463"/>
            <a:ext cx="8424863"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pPr>
            <a:r>
              <a:rPr lang="en-US" altLang="zh-CN" sz="3200">
                <a:solidFill>
                  <a:schemeClr val="tx1"/>
                </a:solidFill>
                <a:ea typeface="楷体_GB2312" pitchFamily="49" charset="-122"/>
              </a:rPr>
              <a:t>3</a:t>
            </a:r>
            <a:r>
              <a:rPr lang="zh-CN" altLang="en-US" sz="3200">
                <a:solidFill>
                  <a:schemeClr val="tx1"/>
                </a:solidFill>
                <a:ea typeface="楷体_GB2312" pitchFamily="49" charset="-122"/>
              </a:rPr>
              <a:t>．若 </a:t>
            </a:r>
            <a:r>
              <a:rPr lang="en-US" altLang="zh-CN" sz="3200">
                <a:solidFill>
                  <a:schemeClr val="tx1"/>
                </a:solidFill>
                <a:ea typeface="楷体_GB2312" pitchFamily="49" charset="-122"/>
              </a:rPr>
              <a:t>a</a:t>
            </a:r>
            <a:r>
              <a:rPr lang="en-US" altLang="zh-CN" sz="3200" baseline="-25000">
                <a:solidFill>
                  <a:schemeClr val="tx1"/>
                </a:solidFill>
                <a:ea typeface="楷体_GB2312" pitchFamily="49" charset="-122"/>
              </a:rPr>
              <a:t>i</a:t>
            </a:r>
            <a:r>
              <a:rPr lang="en-US" altLang="zh-CN" sz="3200">
                <a:solidFill>
                  <a:schemeClr val="tx1"/>
                </a:solidFill>
                <a:latin typeface="楷体_GB2312" pitchFamily="49" charset="-122"/>
                <a:ea typeface="楷体_GB2312" pitchFamily="49" charset="-122"/>
              </a:rPr>
              <a:t>≤</a:t>
            </a:r>
            <a:r>
              <a:rPr lang="en-US" altLang="zh-CN" sz="3200">
                <a:solidFill>
                  <a:schemeClr val="tx1"/>
                </a:solidFill>
                <a:ea typeface="楷体_GB2312" pitchFamily="49" charset="-122"/>
              </a:rPr>
              <a:t>b</a:t>
            </a:r>
            <a:r>
              <a:rPr lang="en-US" altLang="zh-CN" sz="3200" baseline="-25000">
                <a:solidFill>
                  <a:schemeClr val="tx1"/>
                </a:solidFill>
                <a:ea typeface="楷体_GB2312" pitchFamily="49" charset="-122"/>
              </a:rPr>
              <a:t>j</a:t>
            </a:r>
            <a:r>
              <a:rPr lang="zh-CN" altLang="en-US" sz="3200">
                <a:solidFill>
                  <a:schemeClr val="tx1"/>
                </a:solidFill>
                <a:ea typeface="楷体_GB2312" pitchFamily="49" charset="-122"/>
              </a:rPr>
              <a:t>，则将 </a:t>
            </a:r>
            <a:r>
              <a:rPr lang="en-US" altLang="zh-CN" sz="3200">
                <a:solidFill>
                  <a:schemeClr val="tx1"/>
                </a:solidFill>
                <a:ea typeface="楷体_GB2312" pitchFamily="49" charset="-122"/>
              </a:rPr>
              <a:t>a</a:t>
            </a:r>
            <a:r>
              <a:rPr lang="en-US" altLang="zh-CN" sz="3200" baseline="-25000">
                <a:solidFill>
                  <a:schemeClr val="tx1"/>
                </a:solidFill>
                <a:ea typeface="楷体_GB2312" pitchFamily="49" charset="-122"/>
              </a:rPr>
              <a:t>i</a:t>
            </a:r>
            <a:r>
              <a:rPr lang="en-US" altLang="zh-CN" sz="3200">
                <a:solidFill>
                  <a:schemeClr val="tx1"/>
                </a:solidFill>
                <a:ea typeface="楷体_GB2312" pitchFamily="49" charset="-122"/>
              </a:rPr>
              <a:t> </a:t>
            </a:r>
            <a:r>
              <a:rPr lang="zh-CN" altLang="en-US" sz="3200">
                <a:solidFill>
                  <a:schemeClr val="tx1"/>
                </a:solidFill>
                <a:ea typeface="楷体_GB2312" pitchFamily="49" charset="-122"/>
              </a:rPr>
              <a:t>插入到 </a:t>
            </a:r>
            <a:r>
              <a:rPr lang="en-US" altLang="zh-CN" sz="3200">
                <a:solidFill>
                  <a:schemeClr val="tx1"/>
                </a:solidFill>
                <a:ea typeface="楷体_GB2312" pitchFamily="49" charset="-122"/>
              </a:rPr>
              <a:t>LC </a:t>
            </a:r>
            <a:r>
              <a:rPr lang="zh-CN" altLang="en-US" sz="3200">
                <a:solidFill>
                  <a:schemeClr val="tx1"/>
                </a:solidFill>
                <a:ea typeface="楷体_GB2312" pitchFamily="49" charset="-122"/>
              </a:rPr>
              <a:t>中，否则将</a:t>
            </a:r>
            <a:r>
              <a:rPr lang="en-US" altLang="zh-CN" sz="3200">
                <a:solidFill>
                  <a:schemeClr val="tx1"/>
                </a:solidFill>
                <a:ea typeface="楷体_GB2312" pitchFamily="49" charset="-122"/>
              </a:rPr>
              <a:t>b</a:t>
            </a:r>
            <a:r>
              <a:rPr lang="en-US" altLang="zh-CN" sz="3200" baseline="-25000">
                <a:solidFill>
                  <a:schemeClr val="tx1"/>
                </a:solidFill>
                <a:ea typeface="楷体_GB2312" pitchFamily="49" charset="-122"/>
              </a:rPr>
              <a:t>j</a:t>
            </a:r>
            <a:r>
              <a:rPr lang="en-US" altLang="zh-CN" sz="3200">
                <a:solidFill>
                  <a:schemeClr val="tx1"/>
                </a:solidFill>
                <a:ea typeface="楷体_GB2312" pitchFamily="49" charset="-122"/>
              </a:rPr>
              <a:t> </a:t>
            </a:r>
            <a:r>
              <a:rPr lang="zh-CN" altLang="en-US" sz="3200">
                <a:solidFill>
                  <a:schemeClr val="tx1"/>
                </a:solidFill>
                <a:ea typeface="楷体_GB2312" pitchFamily="49" charset="-122"/>
              </a:rPr>
              <a:t>插入到 </a:t>
            </a:r>
            <a:r>
              <a:rPr lang="en-US" altLang="zh-CN" sz="3200">
                <a:solidFill>
                  <a:schemeClr val="tx1"/>
                </a:solidFill>
                <a:ea typeface="楷体_GB2312" pitchFamily="49" charset="-122"/>
              </a:rPr>
              <a:t>LC </a:t>
            </a:r>
            <a:r>
              <a:rPr lang="zh-CN" altLang="en-US" sz="3200">
                <a:solidFill>
                  <a:schemeClr val="tx1"/>
                </a:solidFill>
                <a:ea typeface="楷体_GB2312" pitchFamily="49" charset="-122"/>
              </a:rPr>
              <a:t>中</a:t>
            </a:r>
            <a:r>
              <a:rPr lang="en-US" altLang="zh-CN" sz="3200">
                <a:solidFill>
                  <a:schemeClr val="tx1"/>
                </a:solidFill>
                <a:ea typeface="楷体_GB2312" pitchFamily="49" charset="-122"/>
              </a:rPr>
              <a:t>(</a:t>
            </a:r>
            <a:r>
              <a:rPr lang="zh-CN" altLang="en-US" sz="3200">
                <a:solidFill>
                  <a:schemeClr val="tx1"/>
                </a:solidFill>
                <a:ea typeface="楷体_GB2312" pitchFamily="49" charset="-122"/>
              </a:rPr>
              <a:t>相等时只取一个</a:t>
            </a:r>
            <a:r>
              <a:rPr lang="en-US" altLang="zh-CN" sz="3200">
                <a:solidFill>
                  <a:schemeClr val="tx1"/>
                </a:solidFill>
                <a:ea typeface="楷体_GB2312" pitchFamily="49" charset="-122"/>
              </a:rPr>
              <a:t>)</a:t>
            </a:r>
            <a:r>
              <a:rPr lang="zh-CN" altLang="en-US" sz="3200">
                <a:solidFill>
                  <a:schemeClr val="tx1"/>
                </a:solidFill>
                <a:ea typeface="楷体_GB2312" pitchFamily="49" charset="-122"/>
              </a:rPr>
              <a:t>；</a:t>
            </a:r>
          </a:p>
        </p:txBody>
      </p:sp>
      <p:sp>
        <p:nvSpPr>
          <p:cNvPr id="48146" name="Rectangle 18"/>
          <p:cNvSpPr>
            <a:spLocks noChangeArrowheads="1"/>
          </p:cNvSpPr>
          <p:nvPr/>
        </p:nvSpPr>
        <p:spPr bwMode="auto">
          <a:xfrm>
            <a:off x="314325" y="5432425"/>
            <a:ext cx="8362950"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pPr>
            <a:r>
              <a:rPr lang="en-US" altLang="zh-CN" sz="3200">
                <a:solidFill>
                  <a:schemeClr val="tx1"/>
                </a:solidFill>
                <a:ea typeface="楷体_GB2312" pitchFamily="49" charset="-122"/>
              </a:rPr>
              <a:t>4</a:t>
            </a:r>
            <a:r>
              <a:rPr lang="zh-CN" altLang="en-US" sz="3200">
                <a:solidFill>
                  <a:schemeClr val="tx1"/>
                </a:solidFill>
                <a:ea typeface="楷体_GB2312" pitchFamily="49" charset="-122"/>
              </a:rPr>
              <a:t>．重复 </a:t>
            </a:r>
            <a:r>
              <a:rPr lang="en-US" altLang="zh-CN" sz="3200">
                <a:solidFill>
                  <a:schemeClr val="tx1"/>
                </a:solidFill>
                <a:ea typeface="楷体_GB2312" pitchFamily="49" charset="-122"/>
              </a:rPr>
              <a:t>2 </a:t>
            </a:r>
            <a:r>
              <a:rPr lang="zh-CN" altLang="en-US" sz="3200">
                <a:solidFill>
                  <a:schemeClr val="tx1"/>
                </a:solidFill>
                <a:ea typeface="楷体_GB2312" pitchFamily="49" charset="-122"/>
              </a:rPr>
              <a:t>和 </a:t>
            </a:r>
            <a:r>
              <a:rPr lang="en-US" altLang="zh-CN" sz="3200">
                <a:solidFill>
                  <a:schemeClr val="tx1"/>
                </a:solidFill>
                <a:ea typeface="楷体_GB2312" pitchFamily="49" charset="-122"/>
              </a:rPr>
              <a:t>3 </a:t>
            </a:r>
            <a:r>
              <a:rPr lang="zh-CN" altLang="en-US" sz="3200">
                <a:solidFill>
                  <a:schemeClr val="tx1"/>
                </a:solidFill>
                <a:ea typeface="楷体_GB2312" pitchFamily="49" charset="-122"/>
              </a:rPr>
              <a:t>两步，直至 </a:t>
            </a:r>
            <a:r>
              <a:rPr lang="en-US" altLang="zh-CN" sz="3200">
                <a:solidFill>
                  <a:schemeClr val="tx1"/>
                </a:solidFill>
                <a:ea typeface="楷体_GB2312" pitchFamily="49" charset="-122"/>
              </a:rPr>
              <a:t>LA </a:t>
            </a:r>
            <a:r>
              <a:rPr lang="zh-CN" altLang="en-US" sz="3200">
                <a:solidFill>
                  <a:schemeClr val="tx1"/>
                </a:solidFill>
                <a:ea typeface="楷体_GB2312" pitchFamily="49" charset="-122"/>
              </a:rPr>
              <a:t>或 </a:t>
            </a:r>
            <a:r>
              <a:rPr lang="en-US" altLang="zh-CN" sz="3200">
                <a:solidFill>
                  <a:schemeClr val="tx1"/>
                </a:solidFill>
                <a:ea typeface="楷体_GB2312" pitchFamily="49" charset="-122"/>
              </a:rPr>
              <a:t>LB </a:t>
            </a:r>
            <a:r>
              <a:rPr lang="zh-CN" altLang="en-US" sz="3200">
                <a:solidFill>
                  <a:schemeClr val="tx1"/>
                </a:solidFill>
                <a:ea typeface="楷体_GB2312" pitchFamily="49" charset="-122"/>
              </a:rPr>
              <a:t>中元素被取完为止；</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4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14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14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8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42" grpId="0"/>
      <p:bldP spid="48143" grpId="0"/>
      <p:bldP spid="48144" grpId="0"/>
      <p:bldP spid="48145" grpId="0"/>
      <p:bldP spid="4814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381000" y="273050"/>
            <a:ext cx="4953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just" eaLnBrk="1" hangingPunct="1"/>
            <a:r>
              <a:rPr lang="en-US" altLang="zh-CN" sz="3200" b="1">
                <a:solidFill>
                  <a:schemeClr val="tx1"/>
                </a:solidFill>
                <a:ea typeface="楷体_GB2312" pitchFamily="49" charset="-122"/>
              </a:rPr>
              <a:t> </a:t>
            </a:r>
            <a:r>
              <a:rPr lang="zh-CN" altLang="en-US" sz="3200" b="1">
                <a:solidFill>
                  <a:schemeClr val="tx1"/>
                </a:solidFill>
                <a:ea typeface="楷体_GB2312" pitchFamily="49" charset="-122"/>
              </a:rPr>
              <a:t>线性结构的基本特征</a:t>
            </a:r>
            <a:r>
              <a:rPr lang="en-US" altLang="zh-CN" sz="3200" b="1">
                <a:solidFill>
                  <a:schemeClr val="tx1"/>
                </a:solidFill>
                <a:ea typeface="楷体_GB2312" pitchFamily="49" charset="-122"/>
              </a:rPr>
              <a:t>:</a:t>
            </a:r>
            <a:endParaRPr lang="en-US" altLang="zh-CN" sz="3200">
              <a:solidFill>
                <a:schemeClr val="tx1"/>
              </a:solidFill>
              <a:ea typeface="楷体_GB2312" pitchFamily="49" charset="-122"/>
            </a:endParaRPr>
          </a:p>
        </p:txBody>
      </p:sp>
      <p:sp>
        <p:nvSpPr>
          <p:cNvPr id="5123" name="Text Box 3"/>
          <p:cNvSpPr txBox="1">
            <a:spLocks noChangeArrowheads="1"/>
          </p:cNvSpPr>
          <p:nvPr/>
        </p:nvSpPr>
        <p:spPr bwMode="auto">
          <a:xfrm>
            <a:off x="381000" y="2711450"/>
            <a:ext cx="838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b="1">
                <a:solidFill>
                  <a:schemeClr val="tx1"/>
                </a:solidFill>
                <a:ea typeface="楷体_GB2312" pitchFamily="49" charset="-122"/>
              </a:rPr>
              <a:t>1</a:t>
            </a:r>
            <a:r>
              <a:rPr lang="zh-CN" altLang="en-US" sz="3200" b="1">
                <a:solidFill>
                  <a:schemeClr val="tx1"/>
                </a:solidFill>
                <a:ea typeface="楷体_GB2312" pitchFamily="49" charset="-122"/>
              </a:rPr>
              <a:t>．集合中必存在唯一的一个“第一元素”</a:t>
            </a:r>
          </a:p>
        </p:txBody>
      </p:sp>
      <p:sp>
        <p:nvSpPr>
          <p:cNvPr id="5124" name="Text Box 4"/>
          <p:cNvSpPr txBox="1">
            <a:spLocks noChangeArrowheads="1"/>
          </p:cNvSpPr>
          <p:nvPr/>
        </p:nvSpPr>
        <p:spPr bwMode="auto">
          <a:xfrm>
            <a:off x="381000" y="3702050"/>
            <a:ext cx="838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b="1">
                <a:solidFill>
                  <a:schemeClr val="tx1"/>
                </a:solidFill>
                <a:ea typeface="楷体_GB2312" pitchFamily="49" charset="-122"/>
              </a:rPr>
              <a:t>2</a:t>
            </a:r>
            <a:r>
              <a:rPr lang="zh-CN" altLang="en-US" sz="3200" b="1">
                <a:solidFill>
                  <a:schemeClr val="tx1"/>
                </a:solidFill>
                <a:ea typeface="楷体_GB2312" pitchFamily="49" charset="-122"/>
              </a:rPr>
              <a:t>．集合中必存在唯一的一个 “最后元素”</a:t>
            </a:r>
            <a:endParaRPr lang="zh-CN" altLang="en-US" sz="3200">
              <a:solidFill>
                <a:schemeClr val="tx1"/>
              </a:solidFill>
              <a:ea typeface="楷体_GB2312" pitchFamily="49" charset="-122"/>
            </a:endParaRPr>
          </a:p>
        </p:txBody>
      </p:sp>
      <p:sp>
        <p:nvSpPr>
          <p:cNvPr id="5125" name="Text Box 5"/>
          <p:cNvSpPr txBox="1">
            <a:spLocks noChangeArrowheads="1"/>
          </p:cNvSpPr>
          <p:nvPr/>
        </p:nvSpPr>
        <p:spPr bwMode="auto">
          <a:xfrm>
            <a:off x="381000" y="4616450"/>
            <a:ext cx="8077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b="1">
                <a:solidFill>
                  <a:schemeClr val="tx1"/>
                </a:solidFill>
                <a:ea typeface="楷体_GB2312" pitchFamily="49" charset="-122"/>
              </a:rPr>
              <a:t>3</a:t>
            </a:r>
            <a:r>
              <a:rPr lang="zh-CN" altLang="en-US" sz="3200" b="1">
                <a:solidFill>
                  <a:schemeClr val="tx1"/>
                </a:solidFill>
                <a:ea typeface="楷体_GB2312" pitchFamily="49" charset="-122"/>
              </a:rPr>
              <a:t>．除最后元素在外，均有唯一的后继</a:t>
            </a:r>
          </a:p>
        </p:txBody>
      </p:sp>
      <p:sp>
        <p:nvSpPr>
          <p:cNvPr id="5126" name="Text Box 6"/>
          <p:cNvSpPr txBox="1">
            <a:spLocks noChangeArrowheads="1"/>
          </p:cNvSpPr>
          <p:nvPr/>
        </p:nvSpPr>
        <p:spPr bwMode="auto">
          <a:xfrm>
            <a:off x="381000" y="5514975"/>
            <a:ext cx="800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b="1">
                <a:solidFill>
                  <a:schemeClr val="tx1"/>
                </a:solidFill>
                <a:ea typeface="楷体_GB2312" pitchFamily="49" charset="-122"/>
              </a:rPr>
              <a:t>4</a:t>
            </a:r>
            <a:r>
              <a:rPr lang="zh-CN" altLang="en-US" sz="3200" b="1">
                <a:solidFill>
                  <a:schemeClr val="tx1"/>
                </a:solidFill>
                <a:ea typeface="楷体_GB2312" pitchFamily="49" charset="-122"/>
              </a:rPr>
              <a:t>．除第一元素之外，均有唯一的前驱</a:t>
            </a:r>
            <a:endParaRPr lang="zh-CN" altLang="en-US" sz="3200">
              <a:solidFill>
                <a:schemeClr val="tx1"/>
              </a:solidFill>
              <a:ea typeface="楷体_GB2312" pitchFamily="49" charset="-122"/>
            </a:endParaRPr>
          </a:p>
        </p:txBody>
      </p:sp>
      <p:sp>
        <p:nvSpPr>
          <p:cNvPr id="5127" name="Text Box 7"/>
          <p:cNvSpPr txBox="1">
            <a:spLocks noChangeArrowheads="1"/>
          </p:cNvSpPr>
          <p:nvPr/>
        </p:nvSpPr>
        <p:spPr bwMode="auto">
          <a:xfrm>
            <a:off x="398463" y="1227138"/>
            <a:ext cx="66071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zh-CN" altLang="en-US" sz="3200" b="1">
                <a:solidFill>
                  <a:schemeClr val="tx1"/>
                </a:solidFill>
                <a:ea typeface="楷体_GB2312" pitchFamily="49" charset="-122"/>
              </a:rPr>
              <a:t>线性结构 是</a:t>
            </a:r>
          </a:p>
          <a:p>
            <a:pPr algn="l" eaLnBrk="1" hangingPunct="1"/>
            <a:r>
              <a:rPr lang="zh-CN" altLang="en-US" sz="3200" b="1">
                <a:solidFill>
                  <a:schemeClr val="tx1"/>
                </a:solidFill>
                <a:ea typeface="楷体_GB2312" pitchFamily="49" charset="-122"/>
              </a:rPr>
              <a:t>       一个数据元素的有序（次序）集</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7"/>
                                        </p:tgtEl>
                                        <p:attrNameLst>
                                          <p:attrName>style.visibility</p:attrName>
                                        </p:attrNameLst>
                                      </p:cBhvr>
                                      <p:to>
                                        <p:strVal val="visible"/>
                                      </p:to>
                                    </p:set>
                                    <p:animEffect transition="in" filter="wipe(left)">
                                      <p:cBhvr>
                                        <p:cTn id="7" dur="500"/>
                                        <p:tgtEl>
                                          <p:spTgt spid="51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3"/>
                                        </p:tgtEl>
                                        <p:attrNameLst>
                                          <p:attrName>style.visibility</p:attrName>
                                        </p:attrNameLst>
                                      </p:cBhvr>
                                      <p:to>
                                        <p:strVal val="visible"/>
                                      </p:to>
                                    </p:set>
                                    <p:animEffect transition="in" filter="wipe(left)">
                                      <p:cBhvr>
                                        <p:cTn id="12" dur="500"/>
                                        <p:tgtEl>
                                          <p:spTgt spid="51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4"/>
                                        </p:tgtEl>
                                        <p:attrNameLst>
                                          <p:attrName>style.visibility</p:attrName>
                                        </p:attrNameLst>
                                      </p:cBhvr>
                                      <p:to>
                                        <p:strVal val="visible"/>
                                      </p:to>
                                    </p:set>
                                    <p:animEffect transition="in" filter="wipe(left)">
                                      <p:cBhvr>
                                        <p:cTn id="17" dur="500"/>
                                        <p:tgtEl>
                                          <p:spTgt spid="51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25"/>
                                        </p:tgtEl>
                                        <p:attrNameLst>
                                          <p:attrName>style.visibility</p:attrName>
                                        </p:attrNameLst>
                                      </p:cBhvr>
                                      <p:to>
                                        <p:strVal val="visible"/>
                                      </p:to>
                                    </p:set>
                                    <p:animEffect transition="in" filter="wipe(left)">
                                      <p:cBhvr>
                                        <p:cTn id="22" dur="500"/>
                                        <p:tgtEl>
                                          <p:spTgt spid="51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26"/>
                                        </p:tgtEl>
                                        <p:attrNameLst>
                                          <p:attrName>style.visibility</p:attrName>
                                        </p:attrNameLst>
                                      </p:cBhvr>
                                      <p:to>
                                        <p:strVal val="visible"/>
                                      </p:to>
                                    </p:set>
                                    <p:animEffect transition="in" filter="wipe(left)">
                                      <p:cBhvr>
                                        <p:cTn id="27"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autoUpdateAnimBg="0"/>
      <p:bldP spid="5124" grpId="0" autoUpdateAnimBg="0"/>
      <p:bldP spid="5125" grpId="0" autoUpdateAnimBg="0"/>
      <p:bldP spid="5126" grpId="0" autoUpdateAnimBg="0"/>
      <p:bldP spid="5127"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ChangeArrowheads="1"/>
          </p:cNvSpPr>
          <p:nvPr/>
        </p:nvSpPr>
        <p:spPr bwMode="auto">
          <a:xfrm>
            <a:off x="179388" y="188913"/>
            <a:ext cx="8677275"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40000"/>
              </a:lnSpc>
            </a:pPr>
            <a:r>
              <a:rPr lang="en-US" altLang="zh-CN" sz="3200">
                <a:solidFill>
                  <a:schemeClr val="tx1"/>
                </a:solidFill>
                <a:ea typeface="楷体_GB2312" pitchFamily="49" charset="-122"/>
              </a:rPr>
              <a:t>5</a:t>
            </a:r>
            <a:r>
              <a:rPr lang="zh-CN" altLang="en-US" sz="3200">
                <a:solidFill>
                  <a:schemeClr val="tx1"/>
                </a:solidFill>
                <a:ea typeface="楷体_GB2312" pitchFamily="49" charset="-122"/>
              </a:rPr>
              <a:t>．将 </a:t>
            </a:r>
            <a:r>
              <a:rPr lang="en-US" altLang="zh-CN" sz="3200">
                <a:solidFill>
                  <a:schemeClr val="tx1"/>
                </a:solidFill>
                <a:ea typeface="楷体_GB2312" pitchFamily="49" charset="-122"/>
              </a:rPr>
              <a:t>LA </a:t>
            </a:r>
            <a:r>
              <a:rPr lang="zh-CN" altLang="en-US" sz="3200">
                <a:solidFill>
                  <a:schemeClr val="tx1"/>
                </a:solidFill>
                <a:ea typeface="楷体_GB2312" pitchFamily="49" charset="-122"/>
              </a:rPr>
              <a:t>表或 </a:t>
            </a:r>
            <a:r>
              <a:rPr lang="en-US" altLang="zh-CN" sz="3200">
                <a:solidFill>
                  <a:schemeClr val="tx1"/>
                </a:solidFill>
                <a:ea typeface="楷体_GB2312" pitchFamily="49" charset="-122"/>
              </a:rPr>
              <a:t>LB </a:t>
            </a:r>
            <a:r>
              <a:rPr lang="zh-CN" altLang="en-US" sz="3200">
                <a:solidFill>
                  <a:schemeClr val="tx1"/>
                </a:solidFill>
                <a:ea typeface="楷体_GB2312" pitchFamily="49" charset="-122"/>
              </a:rPr>
              <a:t>表中剩余元素复制插入到</a:t>
            </a:r>
            <a:r>
              <a:rPr lang="en-US" altLang="zh-CN" sz="3200">
                <a:solidFill>
                  <a:schemeClr val="tx1"/>
                </a:solidFill>
                <a:ea typeface="楷体_GB2312" pitchFamily="49" charset="-122"/>
              </a:rPr>
              <a:t>LC </a:t>
            </a:r>
            <a:r>
              <a:rPr lang="zh-CN" altLang="en-US" sz="3200">
                <a:solidFill>
                  <a:schemeClr val="tx1"/>
                </a:solidFill>
                <a:ea typeface="楷体_GB2312" pitchFamily="49" charset="-122"/>
              </a:rPr>
              <a:t>表中。</a:t>
            </a:r>
          </a:p>
        </p:txBody>
      </p:sp>
    </p:spTree>
  </p:cSld>
  <p:clrMapOvr>
    <a:masterClrMapping/>
  </p:clrMapOvr>
  <p:transition spd="med">
    <p:strips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4"/>
          <p:cNvSpPr txBox="1">
            <a:spLocks noChangeArrowheads="1"/>
          </p:cNvSpPr>
          <p:nvPr/>
        </p:nvSpPr>
        <p:spPr bwMode="auto">
          <a:xfrm>
            <a:off x="179388" y="188913"/>
            <a:ext cx="8893175" cy="6342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3200" b="1">
                <a:solidFill>
                  <a:schemeClr val="tx1"/>
                </a:solidFill>
                <a:ea typeface="楷体_GB2312" pitchFamily="49" charset="-122"/>
              </a:rPr>
              <a:t>void MergeList(List La, List Lb, List &amp;Lc) {  </a:t>
            </a:r>
          </a:p>
          <a:p>
            <a:pPr algn="l" eaLnBrk="1" hangingPunct="1">
              <a:spcBef>
                <a:spcPct val="50000"/>
              </a:spcBef>
            </a:pPr>
            <a:r>
              <a:rPr lang="en-US" altLang="zh-CN" sz="2000" b="1">
                <a:solidFill>
                  <a:schemeClr val="tx1"/>
                </a:solidFill>
                <a:ea typeface="楷体_GB2312" pitchFamily="49" charset="-122"/>
              </a:rPr>
              <a:t>// </a:t>
            </a:r>
            <a:r>
              <a:rPr lang="zh-CN" altLang="en-US" sz="2000" b="1">
                <a:solidFill>
                  <a:schemeClr val="tx1"/>
                </a:solidFill>
                <a:ea typeface="楷体_GB2312" pitchFamily="49" charset="-122"/>
              </a:rPr>
              <a:t>算法</a:t>
            </a:r>
            <a:r>
              <a:rPr lang="en-US" altLang="zh-CN" sz="2000" b="1">
                <a:solidFill>
                  <a:schemeClr val="tx1"/>
                </a:solidFill>
                <a:ea typeface="楷体_GB2312" pitchFamily="49" charset="-122"/>
              </a:rPr>
              <a:t>2.2</a:t>
            </a:r>
          </a:p>
          <a:p>
            <a:pPr algn="l" eaLnBrk="1" hangingPunct="1">
              <a:spcBef>
                <a:spcPct val="50000"/>
              </a:spcBef>
            </a:pPr>
            <a:r>
              <a:rPr lang="en-US" altLang="zh-CN" sz="2000" b="1">
                <a:solidFill>
                  <a:schemeClr val="tx1"/>
                </a:solidFill>
                <a:ea typeface="楷体_GB2312" pitchFamily="49" charset="-122"/>
              </a:rPr>
              <a:t>  </a:t>
            </a:r>
            <a:r>
              <a:rPr lang="en-US" altLang="zh-CN" sz="2000">
                <a:solidFill>
                  <a:schemeClr val="tx1"/>
                </a:solidFill>
                <a:ea typeface="楷体_GB2312" pitchFamily="49" charset="-122"/>
              </a:rPr>
              <a:t>// </a:t>
            </a:r>
            <a:r>
              <a:rPr lang="zh-CN" altLang="en-US" sz="2000">
                <a:solidFill>
                  <a:schemeClr val="tx1"/>
                </a:solidFill>
                <a:ea typeface="楷体_GB2312" pitchFamily="49" charset="-122"/>
              </a:rPr>
              <a:t>已知线性表</a:t>
            </a:r>
            <a:r>
              <a:rPr lang="en-US" altLang="zh-CN" sz="2000">
                <a:solidFill>
                  <a:schemeClr val="tx1"/>
                </a:solidFill>
                <a:ea typeface="楷体_GB2312" pitchFamily="49" charset="-122"/>
              </a:rPr>
              <a:t>La</a:t>
            </a:r>
            <a:r>
              <a:rPr lang="zh-CN" altLang="en-US" sz="2000">
                <a:solidFill>
                  <a:schemeClr val="tx1"/>
                </a:solidFill>
                <a:ea typeface="楷体_GB2312" pitchFamily="49" charset="-122"/>
              </a:rPr>
              <a:t>和</a:t>
            </a:r>
            <a:r>
              <a:rPr lang="en-US" altLang="zh-CN" sz="2000">
                <a:solidFill>
                  <a:schemeClr val="tx1"/>
                </a:solidFill>
                <a:ea typeface="楷体_GB2312" pitchFamily="49" charset="-122"/>
              </a:rPr>
              <a:t>Lb</a:t>
            </a:r>
            <a:r>
              <a:rPr lang="zh-CN" altLang="en-US" sz="2000">
                <a:solidFill>
                  <a:schemeClr val="tx1"/>
                </a:solidFill>
                <a:ea typeface="楷体_GB2312" pitchFamily="49" charset="-122"/>
              </a:rPr>
              <a:t>中的元素按值非递减排列。</a:t>
            </a:r>
          </a:p>
          <a:p>
            <a:pPr algn="l" eaLnBrk="1" hangingPunct="1">
              <a:spcBef>
                <a:spcPct val="50000"/>
              </a:spcBef>
            </a:pPr>
            <a:r>
              <a:rPr lang="zh-CN" altLang="en-US" sz="2000">
                <a:solidFill>
                  <a:schemeClr val="tx1"/>
                </a:solidFill>
                <a:ea typeface="楷体_GB2312" pitchFamily="49" charset="-122"/>
              </a:rPr>
              <a:t>  </a:t>
            </a:r>
            <a:r>
              <a:rPr lang="en-US" altLang="zh-CN" sz="2000">
                <a:solidFill>
                  <a:schemeClr val="tx1"/>
                </a:solidFill>
                <a:ea typeface="楷体_GB2312" pitchFamily="49" charset="-122"/>
              </a:rPr>
              <a:t>// </a:t>
            </a:r>
            <a:r>
              <a:rPr lang="zh-CN" altLang="en-US" sz="2000">
                <a:solidFill>
                  <a:schemeClr val="tx1"/>
                </a:solidFill>
                <a:ea typeface="楷体_GB2312" pitchFamily="49" charset="-122"/>
              </a:rPr>
              <a:t>归并</a:t>
            </a:r>
            <a:r>
              <a:rPr lang="en-US" altLang="zh-CN" sz="2000">
                <a:solidFill>
                  <a:schemeClr val="tx1"/>
                </a:solidFill>
                <a:ea typeface="楷体_GB2312" pitchFamily="49" charset="-122"/>
              </a:rPr>
              <a:t>La</a:t>
            </a:r>
            <a:r>
              <a:rPr lang="zh-CN" altLang="en-US" sz="2000">
                <a:solidFill>
                  <a:schemeClr val="tx1"/>
                </a:solidFill>
                <a:ea typeface="楷体_GB2312" pitchFamily="49" charset="-122"/>
              </a:rPr>
              <a:t>和</a:t>
            </a:r>
            <a:r>
              <a:rPr lang="en-US" altLang="zh-CN" sz="2000">
                <a:solidFill>
                  <a:schemeClr val="tx1"/>
                </a:solidFill>
                <a:ea typeface="楷体_GB2312" pitchFamily="49" charset="-122"/>
              </a:rPr>
              <a:t>Lb</a:t>
            </a:r>
            <a:r>
              <a:rPr lang="zh-CN" altLang="en-US" sz="2000">
                <a:solidFill>
                  <a:schemeClr val="tx1"/>
                </a:solidFill>
                <a:ea typeface="楷体_GB2312" pitchFamily="49" charset="-122"/>
              </a:rPr>
              <a:t>得到新的线性表</a:t>
            </a:r>
            <a:r>
              <a:rPr lang="en-US" altLang="zh-CN" sz="2000">
                <a:solidFill>
                  <a:schemeClr val="tx1"/>
                </a:solidFill>
                <a:ea typeface="楷体_GB2312" pitchFamily="49" charset="-122"/>
              </a:rPr>
              <a:t>Lc</a:t>
            </a:r>
            <a:r>
              <a:rPr lang="zh-CN" altLang="en-US" sz="2000">
                <a:solidFill>
                  <a:schemeClr val="tx1"/>
                </a:solidFill>
                <a:ea typeface="楷体_GB2312" pitchFamily="49" charset="-122"/>
              </a:rPr>
              <a:t>，</a:t>
            </a:r>
            <a:r>
              <a:rPr lang="en-US" altLang="zh-CN" sz="2000">
                <a:solidFill>
                  <a:schemeClr val="tx1"/>
                </a:solidFill>
                <a:ea typeface="楷体_GB2312" pitchFamily="49" charset="-122"/>
              </a:rPr>
              <a:t>Lc</a:t>
            </a:r>
            <a:r>
              <a:rPr lang="zh-CN" altLang="en-US" sz="2000">
                <a:solidFill>
                  <a:schemeClr val="tx1"/>
                </a:solidFill>
                <a:ea typeface="楷体_GB2312" pitchFamily="49" charset="-122"/>
              </a:rPr>
              <a:t>的元素也按值非递减排列。</a:t>
            </a:r>
          </a:p>
          <a:p>
            <a:pPr algn="l" eaLnBrk="1" hangingPunct="1">
              <a:spcBef>
                <a:spcPct val="50000"/>
              </a:spcBef>
            </a:pPr>
            <a:r>
              <a:rPr lang="zh-CN" altLang="en-US" sz="3200" b="1">
                <a:solidFill>
                  <a:schemeClr val="tx1"/>
                </a:solidFill>
                <a:ea typeface="楷体_GB2312" pitchFamily="49" charset="-122"/>
              </a:rPr>
              <a:t>  </a:t>
            </a:r>
            <a:r>
              <a:rPr lang="en-US" altLang="zh-CN" sz="3200" b="1">
                <a:solidFill>
                  <a:schemeClr val="tx1"/>
                </a:solidFill>
                <a:ea typeface="楷体_GB2312" pitchFamily="49" charset="-122"/>
              </a:rPr>
              <a:t>int La_len, Lb_len;</a:t>
            </a:r>
          </a:p>
          <a:p>
            <a:pPr algn="l" eaLnBrk="1" hangingPunct="1">
              <a:spcBef>
                <a:spcPct val="50000"/>
              </a:spcBef>
            </a:pPr>
            <a:r>
              <a:rPr lang="en-US" altLang="zh-CN" sz="3200" b="1">
                <a:solidFill>
                  <a:schemeClr val="tx1"/>
                </a:solidFill>
                <a:ea typeface="楷体_GB2312" pitchFamily="49" charset="-122"/>
              </a:rPr>
              <a:t>  ElemType ai, bj;	  </a:t>
            </a:r>
          </a:p>
          <a:p>
            <a:pPr algn="l" eaLnBrk="1" hangingPunct="1">
              <a:spcBef>
                <a:spcPct val="50000"/>
              </a:spcBef>
            </a:pPr>
            <a:r>
              <a:rPr lang="en-US" altLang="zh-CN" sz="3200" b="1">
                <a:solidFill>
                  <a:schemeClr val="tx1"/>
                </a:solidFill>
                <a:ea typeface="楷体_GB2312" pitchFamily="49" charset="-122"/>
              </a:rPr>
              <a:t>  int i=1, j=1, k=0;</a:t>
            </a:r>
          </a:p>
          <a:p>
            <a:pPr algn="l" eaLnBrk="1" hangingPunct="1">
              <a:spcBef>
                <a:spcPct val="50000"/>
              </a:spcBef>
            </a:pPr>
            <a:r>
              <a:rPr lang="en-US" altLang="zh-CN" sz="3200" b="1">
                <a:solidFill>
                  <a:schemeClr val="tx1"/>
                </a:solidFill>
                <a:ea typeface="楷体_GB2312" pitchFamily="49" charset="-122"/>
              </a:rPr>
              <a:t>  InitList(Lc);</a:t>
            </a:r>
          </a:p>
          <a:p>
            <a:pPr algn="l" eaLnBrk="1" hangingPunct="1">
              <a:spcBef>
                <a:spcPct val="50000"/>
              </a:spcBef>
            </a:pPr>
            <a:r>
              <a:rPr lang="en-US" altLang="zh-CN" sz="3200" b="1">
                <a:solidFill>
                  <a:schemeClr val="tx1"/>
                </a:solidFill>
                <a:ea typeface="楷体_GB2312" pitchFamily="49" charset="-122"/>
              </a:rPr>
              <a:t>  La_len = ListLength(La);    </a:t>
            </a:r>
          </a:p>
          <a:p>
            <a:pPr algn="l" eaLnBrk="1" hangingPunct="1">
              <a:spcBef>
                <a:spcPct val="50000"/>
              </a:spcBef>
            </a:pPr>
            <a:r>
              <a:rPr lang="en-US" altLang="zh-CN" sz="3200" b="1">
                <a:solidFill>
                  <a:schemeClr val="tx1"/>
                </a:solidFill>
                <a:ea typeface="楷体_GB2312" pitchFamily="49" charset="-122"/>
              </a:rPr>
              <a:t>  Lb_len = ListLength(Lb);</a:t>
            </a:r>
          </a:p>
        </p:txBody>
      </p:sp>
    </p:spTree>
  </p:cSld>
  <p:clrMapOvr>
    <a:masterClrMapping/>
  </p:clrMapOvr>
  <p:transition spd="med">
    <p:strips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5"/>
          <p:cNvSpPr txBox="1">
            <a:spLocks noChangeArrowheads="1"/>
          </p:cNvSpPr>
          <p:nvPr/>
        </p:nvSpPr>
        <p:spPr bwMode="auto">
          <a:xfrm>
            <a:off x="179388" y="44450"/>
            <a:ext cx="7634287" cy="679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000" b="1">
                <a:solidFill>
                  <a:schemeClr val="tx1"/>
                </a:solidFill>
                <a:ea typeface="楷体_GB2312" pitchFamily="49" charset="-122"/>
              </a:rPr>
              <a:t>while ((i &lt;= La_len) &amp;&amp; (j &lt;= Lb_len)) {  </a:t>
            </a:r>
            <a:r>
              <a:rPr lang="en-US" altLang="zh-CN" sz="2000">
                <a:solidFill>
                  <a:schemeClr val="tx1"/>
                </a:solidFill>
                <a:ea typeface="楷体_GB2312" pitchFamily="49" charset="-122"/>
              </a:rPr>
              <a:t>// La</a:t>
            </a:r>
            <a:r>
              <a:rPr lang="zh-CN" altLang="en-US" sz="2000">
                <a:solidFill>
                  <a:schemeClr val="tx1"/>
                </a:solidFill>
                <a:ea typeface="楷体_GB2312" pitchFamily="49" charset="-122"/>
              </a:rPr>
              <a:t>和</a:t>
            </a:r>
            <a:r>
              <a:rPr lang="en-US" altLang="zh-CN" sz="2000">
                <a:solidFill>
                  <a:schemeClr val="tx1"/>
                </a:solidFill>
                <a:ea typeface="楷体_GB2312" pitchFamily="49" charset="-122"/>
              </a:rPr>
              <a:t>Lb</a:t>
            </a:r>
            <a:r>
              <a:rPr lang="zh-CN" altLang="en-US" sz="2000">
                <a:solidFill>
                  <a:schemeClr val="tx1"/>
                </a:solidFill>
                <a:ea typeface="楷体_GB2312" pitchFamily="49" charset="-122"/>
              </a:rPr>
              <a:t>均非空</a:t>
            </a:r>
          </a:p>
          <a:p>
            <a:pPr algn="l" eaLnBrk="1" hangingPunct="1">
              <a:spcBef>
                <a:spcPct val="50000"/>
              </a:spcBef>
            </a:pPr>
            <a:r>
              <a:rPr lang="zh-CN" altLang="en-US" sz="2000" b="1">
                <a:solidFill>
                  <a:schemeClr val="tx1"/>
                </a:solidFill>
                <a:ea typeface="楷体_GB2312" pitchFamily="49" charset="-122"/>
              </a:rPr>
              <a:t>    </a:t>
            </a:r>
            <a:r>
              <a:rPr lang="en-US" altLang="zh-CN" sz="2000" b="1">
                <a:solidFill>
                  <a:schemeClr val="tx1"/>
                </a:solidFill>
                <a:ea typeface="楷体_GB2312" pitchFamily="49" charset="-122"/>
              </a:rPr>
              <a:t>GetElem(La, i, ai);</a:t>
            </a:r>
          </a:p>
          <a:p>
            <a:pPr algn="l" eaLnBrk="1" hangingPunct="1">
              <a:spcBef>
                <a:spcPct val="50000"/>
              </a:spcBef>
            </a:pPr>
            <a:r>
              <a:rPr lang="en-US" altLang="zh-CN" sz="2000" b="1">
                <a:solidFill>
                  <a:schemeClr val="tx1"/>
                </a:solidFill>
                <a:ea typeface="楷体_GB2312" pitchFamily="49" charset="-122"/>
              </a:rPr>
              <a:t>    GetElem(Lb, j, bj);</a:t>
            </a:r>
          </a:p>
          <a:p>
            <a:pPr algn="l" eaLnBrk="1" hangingPunct="1">
              <a:spcBef>
                <a:spcPct val="50000"/>
              </a:spcBef>
            </a:pPr>
            <a:r>
              <a:rPr lang="en-US" altLang="zh-CN" sz="2000" b="1">
                <a:solidFill>
                  <a:schemeClr val="tx1"/>
                </a:solidFill>
                <a:ea typeface="楷体_GB2312" pitchFamily="49" charset="-122"/>
              </a:rPr>
              <a:t>    if (ai &lt;= bj) {      </a:t>
            </a:r>
            <a:r>
              <a:rPr lang="en-US" altLang="zh-CN" sz="2000">
                <a:solidFill>
                  <a:schemeClr val="tx1"/>
                </a:solidFill>
                <a:ea typeface="楷体_GB2312" pitchFamily="49" charset="-122"/>
              </a:rPr>
              <a:t>// </a:t>
            </a:r>
            <a:r>
              <a:rPr lang="zh-CN" altLang="en-US" sz="2000">
                <a:solidFill>
                  <a:schemeClr val="tx1"/>
                </a:solidFill>
                <a:ea typeface="楷体_GB2312" pitchFamily="49" charset="-122"/>
              </a:rPr>
              <a:t>将 </a:t>
            </a:r>
            <a:r>
              <a:rPr lang="en-US" altLang="zh-CN" sz="2000">
                <a:solidFill>
                  <a:schemeClr val="tx1"/>
                </a:solidFill>
                <a:ea typeface="楷体_GB2312" pitchFamily="49" charset="-122"/>
              </a:rPr>
              <a:t>ai </a:t>
            </a:r>
            <a:r>
              <a:rPr lang="zh-CN" altLang="en-US" sz="2000">
                <a:solidFill>
                  <a:schemeClr val="tx1"/>
                </a:solidFill>
                <a:ea typeface="楷体_GB2312" pitchFamily="49" charset="-122"/>
              </a:rPr>
              <a:t>插入到 </a:t>
            </a:r>
            <a:r>
              <a:rPr lang="en-US" altLang="zh-CN" sz="2000">
                <a:solidFill>
                  <a:schemeClr val="tx1"/>
                </a:solidFill>
                <a:ea typeface="楷体_GB2312" pitchFamily="49" charset="-122"/>
              </a:rPr>
              <a:t>Lc </a:t>
            </a:r>
            <a:r>
              <a:rPr lang="zh-CN" altLang="en-US" sz="2000">
                <a:solidFill>
                  <a:schemeClr val="tx1"/>
                </a:solidFill>
                <a:ea typeface="楷体_GB2312" pitchFamily="49" charset="-122"/>
              </a:rPr>
              <a:t>中</a:t>
            </a:r>
          </a:p>
          <a:p>
            <a:pPr algn="l" eaLnBrk="1" hangingPunct="1">
              <a:spcBef>
                <a:spcPct val="50000"/>
              </a:spcBef>
            </a:pPr>
            <a:r>
              <a:rPr lang="zh-CN" altLang="en-US" sz="2000" b="1">
                <a:solidFill>
                  <a:schemeClr val="tx1"/>
                </a:solidFill>
                <a:ea typeface="楷体_GB2312" pitchFamily="49" charset="-122"/>
              </a:rPr>
              <a:t>           </a:t>
            </a:r>
            <a:r>
              <a:rPr lang="en-US" altLang="zh-CN" sz="2000" b="1">
                <a:solidFill>
                  <a:schemeClr val="tx1"/>
                </a:solidFill>
                <a:ea typeface="楷体_GB2312" pitchFamily="49" charset="-122"/>
              </a:rPr>
              <a:t>ListInsert(Lc, ++k, ai);  ++i; </a:t>
            </a:r>
          </a:p>
          <a:p>
            <a:pPr algn="l" eaLnBrk="1" hangingPunct="1">
              <a:spcBef>
                <a:spcPct val="50000"/>
              </a:spcBef>
            </a:pPr>
            <a:r>
              <a:rPr lang="en-US" altLang="zh-CN" sz="2000" b="1">
                <a:solidFill>
                  <a:schemeClr val="tx1"/>
                </a:solidFill>
                <a:ea typeface="楷体_GB2312" pitchFamily="49" charset="-122"/>
              </a:rPr>
              <a:t>        } // if</a:t>
            </a:r>
          </a:p>
          <a:p>
            <a:pPr algn="l" eaLnBrk="1" hangingPunct="1">
              <a:spcBef>
                <a:spcPct val="50000"/>
              </a:spcBef>
            </a:pPr>
            <a:r>
              <a:rPr lang="en-US" altLang="zh-CN" sz="2000" b="1">
                <a:solidFill>
                  <a:schemeClr val="tx1"/>
                </a:solidFill>
                <a:ea typeface="楷体_GB2312" pitchFamily="49" charset="-122"/>
              </a:rPr>
              <a:t>    else {      </a:t>
            </a:r>
            <a:r>
              <a:rPr lang="en-US" altLang="zh-CN" sz="2000">
                <a:solidFill>
                  <a:schemeClr val="tx1"/>
                </a:solidFill>
                <a:ea typeface="楷体_GB2312" pitchFamily="49" charset="-122"/>
              </a:rPr>
              <a:t>// </a:t>
            </a:r>
            <a:r>
              <a:rPr lang="zh-CN" altLang="en-US" sz="2000">
                <a:solidFill>
                  <a:schemeClr val="tx1"/>
                </a:solidFill>
                <a:ea typeface="楷体_GB2312" pitchFamily="49" charset="-122"/>
              </a:rPr>
              <a:t>将 </a:t>
            </a:r>
            <a:r>
              <a:rPr lang="en-US" altLang="zh-CN" sz="2000">
                <a:solidFill>
                  <a:schemeClr val="tx1"/>
                </a:solidFill>
                <a:ea typeface="楷体_GB2312" pitchFamily="49" charset="-122"/>
              </a:rPr>
              <a:t>bj </a:t>
            </a:r>
            <a:r>
              <a:rPr lang="zh-CN" altLang="en-US" sz="2000">
                <a:solidFill>
                  <a:schemeClr val="tx1"/>
                </a:solidFill>
                <a:ea typeface="楷体_GB2312" pitchFamily="49" charset="-122"/>
              </a:rPr>
              <a:t>插入到 </a:t>
            </a:r>
            <a:r>
              <a:rPr lang="en-US" altLang="zh-CN" sz="2000">
                <a:solidFill>
                  <a:schemeClr val="tx1"/>
                </a:solidFill>
                <a:ea typeface="楷体_GB2312" pitchFamily="49" charset="-122"/>
              </a:rPr>
              <a:t>Lc </a:t>
            </a:r>
            <a:r>
              <a:rPr lang="zh-CN" altLang="en-US" sz="2000">
                <a:solidFill>
                  <a:schemeClr val="tx1"/>
                </a:solidFill>
                <a:ea typeface="楷体_GB2312" pitchFamily="49" charset="-122"/>
              </a:rPr>
              <a:t>中</a:t>
            </a:r>
          </a:p>
          <a:p>
            <a:pPr algn="l" eaLnBrk="1" hangingPunct="1">
              <a:spcBef>
                <a:spcPct val="50000"/>
              </a:spcBef>
            </a:pPr>
            <a:r>
              <a:rPr lang="zh-CN" altLang="en-US" sz="2000" b="1">
                <a:solidFill>
                  <a:schemeClr val="tx1"/>
                </a:solidFill>
                <a:ea typeface="楷体_GB2312" pitchFamily="49" charset="-122"/>
              </a:rPr>
              <a:t>         </a:t>
            </a:r>
            <a:r>
              <a:rPr lang="en-US" altLang="zh-CN" sz="2000" b="1">
                <a:solidFill>
                  <a:schemeClr val="tx1"/>
                </a:solidFill>
                <a:ea typeface="楷体_GB2312" pitchFamily="49" charset="-122"/>
              </a:rPr>
              <a:t>ListInsert(Lc, ++k, bj);   ++j;  </a:t>
            </a:r>
          </a:p>
          <a:p>
            <a:pPr algn="l" eaLnBrk="1" hangingPunct="1">
              <a:spcBef>
                <a:spcPct val="50000"/>
              </a:spcBef>
            </a:pPr>
            <a:r>
              <a:rPr lang="en-US" altLang="zh-CN" sz="2000" b="1">
                <a:solidFill>
                  <a:schemeClr val="tx1"/>
                </a:solidFill>
                <a:ea typeface="楷体_GB2312" pitchFamily="49" charset="-122"/>
              </a:rPr>
              <a:t>     }//else</a:t>
            </a:r>
          </a:p>
          <a:p>
            <a:pPr algn="l" eaLnBrk="1" hangingPunct="1">
              <a:spcBef>
                <a:spcPct val="50000"/>
              </a:spcBef>
            </a:pPr>
            <a:r>
              <a:rPr lang="en-US" altLang="zh-CN" sz="2000" b="1">
                <a:solidFill>
                  <a:schemeClr val="tx1"/>
                </a:solidFill>
                <a:ea typeface="楷体_GB2312" pitchFamily="49" charset="-122"/>
              </a:rPr>
              <a:t>  }//while</a:t>
            </a:r>
          </a:p>
          <a:p>
            <a:pPr algn="l" eaLnBrk="1" hangingPunct="1">
              <a:spcBef>
                <a:spcPct val="50000"/>
              </a:spcBef>
            </a:pPr>
            <a:r>
              <a:rPr lang="en-US" altLang="zh-CN" sz="2000" b="1">
                <a:solidFill>
                  <a:schemeClr val="tx1"/>
                </a:solidFill>
                <a:ea typeface="楷体_GB2312" pitchFamily="49" charset="-122"/>
              </a:rPr>
              <a:t>  while (i &lt;= La_len) {      </a:t>
            </a:r>
            <a:r>
              <a:rPr lang="en-US" altLang="zh-CN" sz="2000">
                <a:solidFill>
                  <a:schemeClr val="tx1"/>
                </a:solidFill>
                <a:ea typeface="楷体_GB2312" pitchFamily="49" charset="-122"/>
              </a:rPr>
              <a:t>// </a:t>
            </a:r>
            <a:r>
              <a:rPr lang="zh-CN" altLang="en-US" sz="2000">
                <a:solidFill>
                  <a:schemeClr val="tx1"/>
                </a:solidFill>
                <a:ea typeface="楷体_GB2312" pitchFamily="49" charset="-122"/>
              </a:rPr>
              <a:t>若 </a:t>
            </a:r>
            <a:r>
              <a:rPr lang="en-US" altLang="zh-CN" sz="2000">
                <a:solidFill>
                  <a:schemeClr val="tx1"/>
                </a:solidFill>
                <a:ea typeface="楷体_GB2312" pitchFamily="49" charset="-122"/>
              </a:rPr>
              <a:t>La </a:t>
            </a:r>
            <a:r>
              <a:rPr lang="zh-CN" altLang="en-US" sz="2000">
                <a:solidFill>
                  <a:schemeClr val="tx1"/>
                </a:solidFill>
                <a:ea typeface="楷体_GB2312" pitchFamily="49" charset="-122"/>
              </a:rPr>
              <a:t>不空</a:t>
            </a:r>
          </a:p>
          <a:p>
            <a:pPr algn="l" eaLnBrk="1" hangingPunct="1">
              <a:spcBef>
                <a:spcPct val="50000"/>
              </a:spcBef>
            </a:pPr>
            <a:r>
              <a:rPr lang="zh-CN" altLang="en-US" sz="2000" b="1">
                <a:solidFill>
                  <a:schemeClr val="tx1"/>
                </a:solidFill>
                <a:ea typeface="楷体_GB2312" pitchFamily="49" charset="-122"/>
              </a:rPr>
              <a:t>         </a:t>
            </a:r>
            <a:r>
              <a:rPr lang="en-US" altLang="zh-CN" sz="2000" b="1">
                <a:solidFill>
                  <a:schemeClr val="tx1"/>
                </a:solidFill>
                <a:ea typeface="楷体_GB2312" pitchFamily="49" charset="-122"/>
              </a:rPr>
              <a:t>GetElem(La, i++, ai);  ListInsert(Lc, ++k, ai); }</a:t>
            </a:r>
          </a:p>
          <a:p>
            <a:pPr algn="l" eaLnBrk="1" hangingPunct="1">
              <a:spcBef>
                <a:spcPct val="50000"/>
              </a:spcBef>
            </a:pPr>
            <a:r>
              <a:rPr lang="en-US" altLang="zh-CN" sz="2000" b="1">
                <a:solidFill>
                  <a:schemeClr val="tx1"/>
                </a:solidFill>
                <a:ea typeface="楷体_GB2312" pitchFamily="49" charset="-122"/>
              </a:rPr>
              <a:t>  while (j &lt;= Lb_len) {       </a:t>
            </a:r>
            <a:r>
              <a:rPr lang="en-US" altLang="zh-CN" sz="2000">
                <a:solidFill>
                  <a:schemeClr val="tx1"/>
                </a:solidFill>
                <a:ea typeface="楷体_GB2312" pitchFamily="49" charset="-122"/>
              </a:rPr>
              <a:t>// </a:t>
            </a:r>
            <a:r>
              <a:rPr lang="zh-CN" altLang="en-US" sz="2000">
                <a:solidFill>
                  <a:schemeClr val="tx1"/>
                </a:solidFill>
                <a:ea typeface="楷体_GB2312" pitchFamily="49" charset="-122"/>
              </a:rPr>
              <a:t>若 </a:t>
            </a:r>
            <a:r>
              <a:rPr lang="en-US" altLang="zh-CN" sz="2000">
                <a:solidFill>
                  <a:schemeClr val="tx1"/>
                </a:solidFill>
                <a:ea typeface="楷体_GB2312" pitchFamily="49" charset="-122"/>
              </a:rPr>
              <a:t>Lb</a:t>
            </a:r>
            <a:r>
              <a:rPr lang="zh-CN" altLang="en-US" sz="2000">
                <a:solidFill>
                  <a:schemeClr val="tx1"/>
                </a:solidFill>
                <a:ea typeface="楷体_GB2312" pitchFamily="49" charset="-122"/>
              </a:rPr>
              <a:t>不空</a:t>
            </a:r>
          </a:p>
          <a:p>
            <a:pPr algn="l" eaLnBrk="1" hangingPunct="1">
              <a:spcBef>
                <a:spcPct val="50000"/>
              </a:spcBef>
            </a:pPr>
            <a:r>
              <a:rPr lang="zh-CN" altLang="en-US" sz="2000" b="1">
                <a:solidFill>
                  <a:schemeClr val="tx1"/>
                </a:solidFill>
                <a:ea typeface="楷体_GB2312" pitchFamily="49" charset="-122"/>
              </a:rPr>
              <a:t>        </a:t>
            </a:r>
            <a:r>
              <a:rPr lang="en-US" altLang="zh-CN" sz="2000" b="1">
                <a:solidFill>
                  <a:schemeClr val="tx1"/>
                </a:solidFill>
                <a:ea typeface="楷体_GB2312" pitchFamily="49" charset="-122"/>
              </a:rPr>
              <a:t>GetElem(Lb, j++, bj);  ListInsert(Lc, ++k, bj); }</a:t>
            </a:r>
          </a:p>
          <a:p>
            <a:pPr algn="l" eaLnBrk="1" hangingPunct="1">
              <a:spcBef>
                <a:spcPct val="50000"/>
              </a:spcBef>
            </a:pPr>
            <a:r>
              <a:rPr lang="en-US" altLang="zh-CN" sz="2000" b="1">
                <a:solidFill>
                  <a:schemeClr val="tx1"/>
                </a:solidFill>
                <a:ea typeface="楷体_GB2312" pitchFamily="49" charset="-122"/>
              </a:rPr>
              <a:t>} // MergeList</a:t>
            </a:r>
          </a:p>
        </p:txBody>
      </p:sp>
      <p:sp>
        <p:nvSpPr>
          <p:cNvPr id="206855" name="AutoShape 7"/>
          <p:cNvSpPr>
            <a:spLocks noChangeArrowheads="1"/>
          </p:cNvSpPr>
          <p:nvPr/>
        </p:nvSpPr>
        <p:spPr bwMode="auto">
          <a:xfrm>
            <a:off x="4932363" y="836613"/>
            <a:ext cx="3887787" cy="2016125"/>
          </a:xfrm>
          <a:prstGeom prst="cloudCallout">
            <a:avLst>
              <a:gd name="adj1" fmla="val -32606"/>
              <a:gd name="adj2" fmla="val 94014"/>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lang="zh-CN" altLang="en-US" sz="2400" b="1">
                <a:solidFill>
                  <a:srgbClr val="000000"/>
                </a:solidFill>
                <a:ea typeface="楷体_GB2312" pitchFamily="49" charset="-122"/>
              </a:rPr>
              <a:t>算法时间复杂度为：</a:t>
            </a:r>
            <a:r>
              <a:rPr lang="en-US" altLang="zh-CN" sz="2400" b="1">
                <a:solidFill>
                  <a:srgbClr val="000000"/>
                </a:solidFill>
                <a:ea typeface="楷体_GB2312" pitchFamily="49" charset="-122"/>
              </a:rPr>
              <a:t>O(La_len+Lb_len)</a:t>
            </a:r>
          </a:p>
          <a:p>
            <a:pPr algn="l"/>
            <a:endParaRPr lang="en-US" altLang="zh-CN" sz="2000" b="1">
              <a:solidFill>
                <a:srgbClr val="000000"/>
              </a:solidFill>
              <a:ea typeface="楷体_GB2312" pitchFamily="49" charset="-122"/>
            </a:endParaRP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6855"/>
                                        </p:tgtEl>
                                        <p:attrNameLst>
                                          <p:attrName>style.visibility</p:attrName>
                                        </p:attrNameLst>
                                      </p:cBhvr>
                                      <p:to>
                                        <p:strVal val="visible"/>
                                      </p:to>
                                    </p:set>
                                    <p:animEffect transition="in" filter="blinds(horizontal)">
                                      <p:cBhvr>
                                        <p:cTn id="7" dur="500"/>
                                        <p:tgtEl>
                                          <p:spTgt spid="2068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4"/>
          <p:cNvPicPr>
            <a:picLocks noChangeAspect="1" noChangeArrowheads="1"/>
          </p:cNvPicPr>
          <p:nvPr/>
        </p:nvPicPr>
        <p:blipFill>
          <a:blip r:embed="rId2">
            <a:extLst>
              <a:ext uri="{28A0092B-C50C-407E-A947-70E740481C1C}">
                <a14:useLocalDpi xmlns:a14="http://schemas.microsoft.com/office/drawing/2010/main" val="0"/>
              </a:ext>
            </a:extLst>
          </a:blip>
          <a:srcRect l="7765" t="17902" r="46211" b="31940"/>
          <a:stretch>
            <a:fillRect/>
          </a:stretch>
        </p:blipFill>
        <p:spPr bwMode="auto">
          <a:xfrm>
            <a:off x="250825" y="765175"/>
            <a:ext cx="8569325" cy="525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trips dir="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3"/>
          <p:cNvSpPr txBox="1">
            <a:spLocks noChangeArrowheads="1"/>
          </p:cNvSpPr>
          <p:nvPr/>
        </p:nvSpPr>
        <p:spPr bwMode="auto">
          <a:xfrm>
            <a:off x="539750" y="573088"/>
            <a:ext cx="61134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zh-CN" altLang="en-US" sz="3200" b="1">
                <a:solidFill>
                  <a:srgbClr val="CC0099"/>
                </a:solidFill>
                <a:latin typeface="隶书" pitchFamily="49" charset="-122"/>
                <a:ea typeface="隶书" pitchFamily="49" charset="-122"/>
              </a:rPr>
              <a:t>例 </a:t>
            </a:r>
            <a:r>
              <a:rPr lang="en-US" altLang="zh-CN" sz="3200" b="1">
                <a:solidFill>
                  <a:srgbClr val="CC0099"/>
                </a:solidFill>
                <a:ea typeface="隶书" pitchFamily="49" charset="-122"/>
              </a:rPr>
              <a:t>2-3   </a:t>
            </a:r>
            <a:r>
              <a:rPr lang="zh-CN" altLang="en-US" sz="3200">
                <a:solidFill>
                  <a:schemeClr val="tx1"/>
                </a:solidFill>
                <a:ea typeface="楷体_GB2312" pitchFamily="49" charset="-122"/>
              </a:rPr>
              <a:t>判别两个集合是否相等。</a:t>
            </a:r>
            <a:endParaRPr lang="zh-CN" altLang="en-US" sz="3200">
              <a:solidFill>
                <a:srgbClr val="CC0099"/>
              </a:solidFill>
              <a:latin typeface="楷体_GB2312" pitchFamily="49" charset="-122"/>
              <a:ea typeface="楷体_GB2312" pitchFamily="49" charset="-122"/>
            </a:endParaRPr>
          </a:p>
        </p:txBody>
      </p:sp>
      <p:grpSp>
        <p:nvGrpSpPr>
          <p:cNvPr id="50183" name="Group 1031"/>
          <p:cNvGrpSpPr>
            <a:grpSpLocks/>
          </p:cNvGrpSpPr>
          <p:nvPr/>
        </p:nvGrpSpPr>
        <p:grpSpPr bwMode="auto">
          <a:xfrm>
            <a:off x="511175" y="1365250"/>
            <a:ext cx="8382000" cy="3573463"/>
            <a:chOff x="322" y="860"/>
            <a:chExt cx="5280" cy="2251"/>
          </a:xfrm>
        </p:grpSpPr>
        <p:sp>
          <p:nvSpPr>
            <p:cNvPr id="25604" name="Text Box 5"/>
            <p:cNvSpPr txBox="1">
              <a:spLocks noChangeArrowheads="1"/>
            </p:cNvSpPr>
            <p:nvPr/>
          </p:nvSpPr>
          <p:spPr bwMode="auto">
            <a:xfrm>
              <a:off x="322" y="860"/>
              <a:ext cx="5280" cy="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20000"/>
                </a:lnSpc>
                <a:spcBef>
                  <a:spcPct val="50000"/>
                </a:spcBef>
              </a:pPr>
              <a:r>
                <a:rPr lang="zh-CN" altLang="en-US" sz="3200">
                  <a:solidFill>
                    <a:schemeClr val="tx1"/>
                  </a:solidFill>
                  <a:ea typeface="楷体_GB2312" pitchFamily="49" charset="-122"/>
                </a:rPr>
                <a:t>分析：集合相等的条件是 两者所含元素个数相同，且所有对应元素都相等。仍以线性表表示集合，并假设这两个集合是有序集合。</a:t>
              </a:r>
            </a:p>
          </p:txBody>
        </p:sp>
        <p:sp>
          <p:nvSpPr>
            <p:cNvPr id="25605" name="Text Box 7"/>
            <p:cNvSpPr txBox="1">
              <a:spLocks noChangeArrowheads="1"/>
            </p:cNvSpPr>
            <p:nvPr/>
          </p:nvSpPr>
          <p:spPr bwMode="auto">
            <a:xfrm>
              <a:off x="322" y="1949"/>
              <a:ext cx="5280" cy="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20000"/>
                </a:lnSpc>
                <a:spcBef>
                  <a:spcPct val="50000"/>
                </a:spcBef>
              </a:pPr>
              <a:r>
                <a:rPr lang="zh-CN" altLang="en-US" sz="3200">
                  <a:solidFill>
                    <a:schemeClr val="tx1"/>
                  </a:solidFill>
                  <a:ea typeface="楷体_GB2312" pitchFamily="49" charset="-122"/>
                </a:rPr>
                <a:t>则算法的策略为：在两个线性表的长度相等的前提下，只要判别一个表中的元素在另一个表中都存在即可。</a:t>
              </a:r>
            </a:p>
          </p:txBody>
        </p:sp>
      </p:gr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395288" y="44450"/>
            <a:ext cx="8424862" cy="656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pPr>
            <a:r>
              <a:rPr lang="en-US" altLang="zh-CN" sz="2000" b="1">
                <a:solidFill>
                  <a:schemeClr val="tx1"/>
                </a:solidFill>
              </a:rPr>
              <a:t>bool</a:t>
            </a:r>
            <a:r>
              <a:rPr lang="en-US" altLang="zh-CN" sz="2000">
                <a:solidFill>
                  <a:schemeClr val="tx1"/>
                </a:solidFill>
              </a:rPr>
              <a:t> isEqual(List LA, List LB) </a:t>
            </a:r>
            <a:r>
              <a:rPr lang="en-US" altLang="zh-CN" sz="2000" b="1">
                <a:solidFill>
                  <a:schemeClr val="tx1"/>
                </a:solidFill>
              </a:rPr>
              <a:t>{</a:t>
            </a:r>
          </a:p>
          <a:p>
            <a:pPr algn="just">
              <a:lnSpc>
                <a:spcPct val="125000"/>
              </a:lnSpc>
            </a:pPr>
            <a:r>
              <a:rPr lang="en-US" altLang="zh-CN" sz="2000">
                <a:solidFill>
                  <a:schemeClr val="tx1"/>
                </a:solidFill>
                <a:latin typeface="宋体" pitchFamily="2" charset="-122"/>
              </a:rPr>
              <a:t> </a:t>
            </a:r>
            <a:r>
              <a:rPr lang="en-US" altLang="zh-CN" sz="2000">
                <a:solidFill>
                  <a:schemeClr val="tx1"/>
                </a:solidFill>
              </a:rPr>
              <a:t>// </a:t>
            </a:r>
            <a:r>
              <a:rPr lang="zh-CN" altLang="en-US" sz="2000">
                <a:solidFill>
                  <a:schemeClr val="tx1"/>
                </a:solidFill>
                <a:ea typeface="隶书" pitchFamily="49" charset="-122"/>
              </a:rPr>
              <a:t>若线性表</a:t>
            </a:r>
            <a:r>
              <a:rPr lang="en-US" altLang="zh-CN" sz="2000">
                <a:solidFill>
                  <a:schemeClr val="tx1"/>
                </a:solidFill>
                <a:ea typeface="隶书" pitchFamily="49" charset="-122"/>
              </a:rPr>
              <a:t>LA</a:t>
            </a:r>
            <a:r>
              <a:rPr lang="zh-CN" altLang="en-US" sz="2000">
                <a:solidFill>
                  <a:schemeClr val="tx1"/>
                </a:solidFill>
                <a:ea typeface="隶书" pitchFamily="49" charset="-122"/>
              </a:rPr>
              <a:t>和</a:t>
            </a:r>
            <a:r>
              <a:rPr lang="en-US" altLang="zh-CN" sz="2000">
                <a:solidFill>
                  <a:schemeClr val="tx1"/>
                </a:solidFill>
                <a:ea typeface="隶书" pitchFamily="49" charset="-122"/>
              </a:rPr>
              <a:t>LB</a:t>
            </a:r>
            <a:r>
              <a:rPr lang="zh-CN" altLang="en-US" sz="2000">
                <a:solidFill>
                  <a:schemeClr val="tx1"/>
                </a:solidFill>
                <a:ea typeface="隶书" pitchFamily="49" charset="-122"/>
              </a:rPr>
              <a:t>不仅长度相等，且所含数据元素也相同</a:t>
            </a:r>
            <a:r>
              <a:rPr lang="zh-CN" altLang="en-US" sz="2000">
                <a:solidFill>
                  <a:schemeClr val="tx1"/>
                </a:solidFill>
              </a:rPr>
              <a:t>，</a:t>
            </a:r>
            <a:r>
              <a:rPr lang="zh-CN" altLang="en-US" sz="2000">
                <a:solidFill>
                  <a:schemeClr val="tx1"/>
                </a:solidFill>
                <a:ea typeface="隶书" pitchFamily="49" charset="-122"/>
              </a:rPr>
              <a:t>则    </a:t>
            </a:r>
          </a:p>
          <a:p>
            <a:pPr algn="just">
              <a:lnSpc>
                <a:spcPct val="125000"/>
              </a:lnSpc>
            </a:pPr>
            <a:r>
              <a:rPr lang="zh-CN" altLang="en-US" sz="2000">
                <a:solidFill>
                  <a:schemeClr val="tx1"/>
                </a:solidFill>
                <a:ea typeface="隶书" pitchFamily="49" charset="-122"/>
              </a:rPr>
              <a:t> </a:t>
            </a:r>
            <a:r>
              <a:rPr lang="en-US" altLang="zh-CN" sz="2000">
                <a:solidFill>
                  <a:schemeClr val="tx1"/>
                </a:solidFill>
                <a:ea typeface="隶书" pitchFamily="49" charset="-122"/>
              </a:rPr>
              <a:t>//</a:t>
            </a:r>
            <a:r>
              <a:rPr lang="zh-CN" altLang="en-US" sz="2000">
                <a:solidFill>
                  <a:schemeClr val="tx1"/>
                </a:solidFill>
                <a:ea typeface="隶书" pitchFamily="49" charset="-122"/>
              </a:rPr>
              <a:t>返回 </a:t>
            </a:r>
            <a:r>
              <a:rPr lang="en-US" altLang="zh-CN" sz="2000">
                <a:solidFill>
                  <a:schemeClr val="tx1"/>
                </a:solidFill>
                <a:ea typeface="隶书" pitchFamily="49" charset="-122"/>
              </a:rPr>
              <a:t>TRUE, </a:t>
            </a:r>
            <a:r>
              <a:rPr lang="zh-CN" altLang="en-US" sz="2000">
                <a:solidFill>
                  <a:schemeClr val="tx1"/>
                </a:solidFill>
                <a:ea typeface="隶书" pitchFamily="49" charset="-122"/>
              </a:rPr>
              <a:t>否则返回 </a:t>
            </a:r>
            <a:r>
              <a:rPr lang="en-US" altLang="zh-CN" sz="2000">
                <a:solidFill>
                  <a:schemeClr val="tx1"/>
                </a:solidFill>
                <a:ea typeface="隶书" pitchFamily="49" charset="-122"/>
              </a:rPr>
              <a:t>FALSE</a:t>
            </a:r>
            <a:endParaRPr lang="en-US" altLang="zh-CN" sz="2000" b="1">
              <a:solidFill>
                <a:schemeClr val="tx1"/>
              </a:solidFill>
            </a:endParaRPr>
          </a:p>
          <a:p>
            <a:pPr algn="l">
              <a:lnSpc>
                <a:spcPct val="125000"/>
              </a:lnSpc>
            </a:pPr>
            <a:r>
              <a:rPr lang="en-US" altLang="zh-CN" sz="2000" b="1">
                <a:solidFill>
                  <a:schemeClr val="tx1"/>
                </a:solidFill>
              </a:rPr>
              <a:t>   La_len = Listlength(LA);</a:t>
            </a:r>
          </a:p>
          <a:p>
            <a:pPr algn="l" eaLnBrk="0" hangingPunct="0">
              <a:lnSpc>
                <a:spcPct val="125000"/>
              </a:lnSpc>
            </a:pPr>
            <a:r>
              <a:rPr lang="en-US" altLang="zh-CN" sz="2000" b="1">
                <a:solidFill>
                  <a:schemeClr val="tx1"/>
                </a:solidFill>
              </a:rPr>
              <a:t>   Lb_len = Listlength(LB);</a:t>
            </a:r>
          </a:p>
          <a:p>
            <a:pPr algn="l" eaLnBrk="0" hangingPunct="0">
              <a:lnSpc>
                <a:spcPct val="125000"/>
              </a:lnSpc>
            </a:pPr>
            <a:r>
              <a:rPr lang="en-US" altLang="zh-CN" sz="2000" b="1">
                <a:solidFill>
                  <a:schemeClr val="tx1"/>
                </a:solidFill>
              </a:rPr>
              <a:t>   if ( La_len != Lb_len )</a:t>
            </a:r>
          </a:p>
          <a:p>
            <a:pPr algn="l" eaLnBrk="0" hangingPunct="0">
              <a:lnSpc>
                <a:spcPct val="125000"/>
              </a:lnSpc>
            </a:pPr>
            <a:r>
              <a:rPr lang="en-US" altLang="zh-CN" sz="2000" b="1">
                <a:solidFill>
                  <a:schemeClr val="tx1"/>
                </a:solidFill>
              </a:rPr>
              <a:t>       return FALSE; </a:t>
            </a:r>
            <a:r>
              <a:rPr lang="en-US" altLang="zh-CN" sz="2000" b="1">
                <a:solidFill>
                  <a:schemeClr val="tx1"/>
                </a:solidFill>
                <a:ea typeface="楷体_GB2312" pitchFamily="49" charset="-122"/>
              </a:rPr>
              <a:t>// </a:t>
            </a:r>
            <a:r>
              <a:rPr lang="zh-CN" altLang="en-US" sz="2000" b="1">
                <a:solidFill>
                  <a:schemeClr val="tx1"/>
                </a:solidFill>
                <a:ea typeface="楷体_GB2312" pitchFamily="49" charset="-122"/>
              </a:rPr>
              <a:t>两表的长度不等</a:t>
            </a:r>
            <a:endParaRPr lang="zh-CN" altLang="en-US" sz="2000" b="1">
              <a:solidFill>
                <a:schemeClr val="tx1"/>
              </a:solidFill>
            </a:endParaRPr>
          </a:p>
          <a:p>
            <a:pPr algn="l" eaLnBrk="0" hangingPunct="0">
              <a:lnSpc>
                <a:spcPct val="125000"/>
              </a:lnSpc>
            </a:pPr>
            <a:r>
              <a:rPr lang="zh-CN" altLang="en-US" sz="2000" b="1">
                <a:solidFill>
                  <a:schemeClr val="tx1"/>
                </a:solidFill>
              </a:rPr>
              <a:t>  </a:t>
            </a:r>
            <a:r>
              <a:rPr lang="en-US" altLang="zh-CN" sz="2000" b="1">
                <a:solidFill>
                  <a:schemeClr val="tx1"/>
                </a:solidFill>
              </a:rPr>
              <a:t>else  {</a:t>
            </a:r>
          </a:p>
          <a:p>
            <a:pPr algn="l" eaLnBrk="0" hangingPunct="0">
              <a:lnSpc>
                <a:spcPct val="125000"/>
              </a:lnSpc>
            </a:pPr>
            <a:r>
              <a:rPr lang="en-US" altLang="zh-CN" sz="2000" b="1">
                <a:solidFill>
                  <a:schemeClr val="tx1"/>
                </a:solidFill>
              </a:rPr>
              <a:t>       while ( i&lt;= La_len &amp;&amp; found ) {</a:t>
            </a:r>
          </a:p>
          <a:p>
            <a:pPr algn="l" eaLnBrk="0" hangingPunct="0">
              <a:lnSpc>
                <a:spcPct val="125000"/>
              </a:lnSpc>
            </a:pPr>
            <a:r>
              <a:rPr lang="en-US" altLang="zh-CN" sz="2000" b="1">
                <a:solidFill>
                  <a:schemeClr val="tx1"/>
                </a:solidFill>
              </a:rPr>
              <a:t>             GetElem(LA, i, e);  // </a:t>
            </a:r>
            <a:r>
              <a:rPr lang="zh-CN" altLang="en-US" sz="2000" b="1">
                <a:solidFill>
                  <a:schemeClr val="tx1"/>
                </a:solidFill>
              </a:rPr>
              <a:t>取得</a:t>
            </a:r>
            <a:r>
              <a:rPr lang="en-US" altLang="zh-CN" sz="2000" b="1">
                <a:solidFill>
                  <a:schemeClr val="tx1"/>
                </a:solidFill>
              </a:rPr>
              <a:t>LA</a:t>
            </a:r>
            <a:r>
              <a:rPr lang="zh-CN" altLang="en-US" sz="2000" b="1">
                <a:solidFill>
                  <a:schemeClr val="tx1"/>
                </a:solidFill>
              </a:rPr>
              <a:t>中一个元素</a:t>
            </a:r>
          </a:p>
          <a:p>
            <a:pPr algn="l" eaLnBrk="0" hangingPunct="0">
              <a:lnSpc>
                <a:spcPct val="125000"/>
              </a:lnSpc>
            </a:pPr>
            <a:r>
              <a:rPr lang="zh-CN" altLang="en-US" sz="2000" b="1">
                <a:solidFill>
                  <a:schemeClr val="tx1"/>
                </a:solidFill>
              </a:rPr>
              <a:t>             </a:t>
            </a:r>
            <a:r>
              <a:rPr lang="en-US" altLang="zh-CN" sz="2000" b="1">
                <a:solidFill>
                  <a:schemeClr val="tx1"/>
                </a:solidFill>
              </a:rPr>
              <a:t>if (LocateElem(LB, e, equal( ))</a:t>
            </a:r>
          </a:p>
          <a:p>
            <a:pPr algn="l" eaLnBrk="0" hangingPunct="0">
              <a:lnSpc>
                <a:spcPct val="125000"/>
              </a:lnSpc>
            </a:pPr>
            <a:r>
              <a:rPr lang="en-US" altLang="zh-CN" sz="2000" b="1">
                <a:solidFill>
                  <a:schemeClr val="tx1"/>
                </a:solidFill>
              </a:rPr>
              <a:t>                            i++;             // </a:t>
            </a:r>
            <a:r>
              <a:rPr lang="zh-CN" altLang="en-US" sz="2000" b="1">
                <a:solidFill>
                  <a:schemeClr val="tx1"/>
                </a:solidFill>
              </a:rPr>
              <a:t>依次处理下一个</a:t>
            </a:r>
          </a:p>
          <a:p>
            <a:pPr algn="l" eaLnBrk="0" hangingPunct="0">
              <a:lnSpc>
                <a:spcPct val="125000"/>
              </a:lnSpc>
            </a:pPr>
            <a:r>
              <a:rPr lang="zh-CN" altLang="en-US" sz="2000" b="1">
                <a:solidFill>
                  <a:schemeClr val="tx1"/>
                </a:solidFill>
              </a:rPr>
              <a:t>            </a:t>
            </a:r>
            <a:r>
              <a:rPr lang="en-US" altLang="zh-CN" sz="2000" b="1">
                <a:solidFill>
                  <a:schemeClr val="tx1"/>
                </a:solidFill>
              </a:rPr>
              <a:t>else   found = FALSE;  // LB</a:t>
            </a:r>
            <a:r>
              <a:rPr lang="zh-CN" altLang="en-US" sz="2000" b="1">
                <a:solidFill>
                  <a:schemeClr val="tx1"/>
                </a:solidFill>
              </a:rPr>
              <a:t>中没有和该元素相同的元素</a:t>
            </a:r>
          </a:p>
          <a:p>
            <a:pPr algn="l" eaLnBrk="0" hangingPunct="0">
              <a:lnSpc>
                <a:spcPct val="125000"/>
              </a:lnSpc>
            </a:pPr>
            <a:r>
              <a:rPr lang="zh-CN" altLang="en-US" sz="2000" b="1">
                <a:solidFill>
                  <a:schemeClr val="tx1"/>
                </a:solidFill>
              </a:rPr>
              <a:t>       </a:t>
            </a:r>
            <a:r>
              <a:rPr lang="en-US" altLang="zh-CN" sz="2000" b="1">
                <a:solidFill>
                  <a:schemeClr val="tx1"/>
                </a:solidFill>
              </a:rPr>
              <a:t>}//while</a:t>
            </a:r>
          </a:p>
          <a:p>
            <a:pPr algn="l" eaLnBrk="0" hangingPunct="0">
              <a:lnSpc>
                <a:spcPct val="125000"/>
              </a:lnSpc>
            </a:pPr>
            <a:r>
              <a:rPr lang="en-US" altLang="zh-CN" sz="2000" b="1">
                <a:solidFill>
                  <a:schemeClr val="tx1"/>
                </a:solidFill>
              </a:rPr>
              <a:t>   return found;                                </a:t>
            </a:r>
          </a:p>
          <a:p>
            <a:pPr algn="l" eaLnBrk="0" hangingPunct="0">
              <a:lnSpc>
                <a:spcPct val="125000"/>
              </a:lnSpc>
            </a:pPr>
            <a:r>
              <a:rPr lang="en-US" altLang="zh-CN" sz="2000" b="1">
                <a:solidFill>
                  <a:schemeClr val="tx1"/>
                </a:solidFill>
              </a:rPr>
              <a:t>  }// else</a:t>
            </a:r>
          </a:p>
          <a:p>
            <a:pPr algn="l" eaLnBrk="0" hangingPunct="0">
              <a:lnSpc>
                <a:spcPct val="125000"/>
              </a:lnSpc>
            </a:pPr>
            <a:r>
              <a:rPr lang="en-US" altLang="zh-CN" sz="2000" b="1">
                <a:solidFill>
                  <a:schemeClr val="tx1"/>
                </a:solidFill>
              </a:rPr>
              <a:t>}//isEqual </a:t>
            </a:r>
          </a:p>
        </p:txBody>
      </p:sp>
    </p:spTree>
  </p:cSld>
  <p:clrMapOvr>
    <a:masterClrMapping/>
  </p:clrMapOvr>
  <p:transition spd="med">
    <p:strips dir="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379413" y="2835275"/>
            <a:ext cx="7864475"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40000"/>
              </a:lnSpc>
            </a:pPr>
            <a:r>
              <a:rPr lang="zh-CN" altLang="en-US" sz="3200">
                <a:solidFill>
                  <a:schemeClr val="tx1"/>
                </a:solidFill>
                <a:ea typeface="楷体_GB2312" pitchFamily="49" charset="-122"/>
              </a:rPr>
              <a:t>最简单的一种顺序存储方法是：</a:t>
            </a:r>
          </a:p>
          <a:p>
            <a:pPr algn="l" eaLnBrk="1" hangingPunct="1">
              <a:lnSpc>
                <a:spcPct val="140000"/>
              </a:lnSpc>
            </a:pPr>
            <a:r>
              <a:rPr lang="zh-CN" altLang="en-US" sz="3200">
                <a:solidFill>
                  <a:schemeClr val="tx1"/>
                </a:solidFill>
                <a:ea typeface="楷体_GB2312" pitchFamily="49" charset="-122"/>
              </a:rPr>
              <a:t>  令 </a:t>
            </a:r>
            <a:r>
              <a:rPr lang="en-US" altLang="zh-CN" sz="3200">
                <a:solidFill>
                  <a:schemeClr val="tx1"/>
                </a:solidFill>
                <a:ea typeface="楷体_GB2312" pitchFamily="49" charset="-122"/>
              </a:rPr>
              <a:t>y </a:t>
            </a:r>
            <a:r>
              <a:rPr lang="zh-CN" altLang="en-US" sz="3200">
                <a:solidFill>
                  <a:schemeClr val="tx1"/>
                </a:solidFill>
                <a:ea typeface="楷体_GB2312" pitchFamily="49" charset="-122"/>
              </a:rPr>
              <a:t>的存储位置和 </a:t>
            </a:r>
            <a:r>
              <a:rPr lang="en-US" altLang="zh-CN" sz="3200">
                <a:solidFill>
                  <a:schemeClr val="tx1"/>
                </a:solidFill>
                <a:ea typeface="楷体_GB2312" pitchFamily="49" charset="-122"/>
              </a:rPr>
              <a:t>x </a:t>
            </a:r>
            <a:r>
              <a:rPr lang="zh-CN" altLang="en-US" sz="3200">
                <a:solidFill>
                  <a:schemeClr val="tx1"/>
                </a:solidFill>
                <a:ea typeface="楷体_GB2312" pitchFamily="49" charset="-122"/>
              </a:rPr>
              <a:t>的存储位置相邻。</a:t>
            </a:r>
          </a:p>
        </p:txBody>
      </p:sp>
      <p:sp>
        <p:nvSpPr>
          <p:cNvPr id="16388" name="Text Box 4"/>
          <p:cNvSpPr txBox="1">
            <a:spLocks noChangeArrowheads="1"/>
          </p:cNvSpPr>
          <p:nvPr/>
        </p:nvSpPr>
        <p:spPr bwMode="auto">
          <a:xfrm>
            <a:off x="395288" y="1268413"/>
            <a:ext cx="7635875" cy="147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40000"/>
              </a:lnSpc>
            </a:pPr>
            <a:r>
              <a:rPr lang="zh-CN" altLang="en-US" sz="3200" b="1">
                <a:solidFill>
                  <a:schemeClr val="accent2"/>
                </a:solidFill>
                <a:ea typeface="楷体_GB2312" pitchFamily="49" charset="-122"/>
              </a:rPr>
              <a:t>顺序存储：</a:t>
            </a:r>
            <a:r>
              <a:rPr lang="zh-CN" altLang="en-US" sz="3200">
                <a:solidFill>
                  <a:schemeClr val="tx1"/>
                </a:solidFill>
                <a:ea typeface="楷体_GB2312" pitchFamily="49" charset="-122"/>
              </a:rPr>
              <a:t>以 </a:t>
            </a:r>
            <a:r>
              <a:rPr lang="en-US" altLang="zh-CN" sz="3200">
                <a:solidFill>
                  <a:schemeClr val="tx1"/>
                </a:solidFill>
                <a:ea typeface="楷体_GB2312" pitchFamily="49" charset="-122"/>
              </a:rPr>
              <a:t>x </a:t>
            </a:r>
            <a:r>
              <a:rPr lang="zh-CN" altLang="en-US" sz="3200">
                <a:solidFill>
                  <a:schemeClr val="tx1"/>
                </a:solidFill>
                <a:ea typeface="楷体_GB2312" pitchFamily="49" charset="-122"/>
              </a:rPr>
              <a:t>的存储位置和 </a:t>
            </a:r>
            <a:r>
              <a:rPr lang="en-US" altLang="zh-CN" sz="3200">
                <a:solidFill>
                  <a:schemeClr val="tx1"/>
                </a:solidFill>
                <a:ea typeface="楷体_GB2312" pitchFamily="49" charset="-122"/>
              </a:rPr>
              <a:t>y </a:t>
            </a:r>
            <a:r>
              <a:rPr lang="zh-CN" altLang="en-US" sz="3200">
                <a:solidFill>
                  <a:schemeClr val="tx1"/>
                </a:solidFill>
                <a:ea typeface="楷体_GB2312" pitchFamily="49" charset="-122"/>
              </a:rPr>
              <a:t>的存储位置之间某种关系来表示逻辑关系</a:t>
            </a:r>
            <a:r>
              <a:rPr lang="en-US" altLang="zh-CN" sz="3200">
                <a:solidFill>
                  <a:schemeClr val="tx1"/>
                </a:solidFill>
                <a:ea typeface="楷体_GB2312" pitchFamily="49" charset="-122"/>
              </a:rPr>
              <a:t>&lt;</a:t>
            </a:r>
            <a:r>
              <a:rPr lang="en-US" altLang="zh-CN" sz="3200" i="1">
                <a:solidFill>
                  <a:schemeClr val="tx1"/>
                </a:solidFill>
                <a:ea typeface="楷体_GB2312" pitchFamily="49" charset="-122"/>
              </a:rPr>
              <a:t>x</a:t>
            </a:r>
            <a:r>
              <a:rPr lang="en-US" altLang="zh-CN" sz="3200">
                <a:solidFill>
                  <a:schemeClr val="tx1"/>
                </a:solidFill>
                <a:ea typeface="楷体_GB2312" pitchFamily="49" charset="-122"/>
              </a:rPr>
              <a:t>,</a:t>
            </a:r>
            <a:r>
              <a:rPr lang="en-US" altLang="zh-CN" sz="3200" i="1">
                <a:solidFill>
                  <a:schemeClr val="tx1"/>
                </a:solidFill>
                <a:ea typeface="楷体_GB2312" pitchFamily="49" charset="-122"/>
              </a:rPr>
              <a:t>y</a:t>
            </a:r>
            <a:r>
              <a:rPr lang="en-US" altLang="zh-CN" sz="3200">
                <a:solidFill>
                  <a:schemeClr val="tx1"/>
                </a:solidFill>
                <a:ea typeface="楷体_GB2312" pitchFamily="49" charset="-122"/>
              </a:rPr>
              <a:t>&gt;</a:t>
            </a:r>
          </a:p>
        </p:txBody>
      </p:sp>
      <p:sp>
        <p:nvSpPr>
          <p:cNvPr id="27652" name="Text Box 5">
            <a:hlinkClick r:id="" action="ppaction://hlinkshowjump?jump=nextslide"/>
          </p:cNvPr>
          <p:cNvSpPr txBox="1">
            <a:spLocks noChangeArrowheads="1"/>
          </p:cNvSpPr>
          <p:nvPr/>
        </p:nvSpPr>
        <p:spPr bwMode="auto">
          <a:xfrm>
            <a:off x="107950" y="688975"/>
            <a:ext cx="5492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b="1">
                <a:solidFill>
                  <a:schemeClr val="tx1"/>
                </a:solidFill>
                <a:latin typeface="楷体_GB2312" pitchFamily="49" charset="-122"/>
                <a:ea typeface="楷体_GB2312" pitchFamily="49" charset="-122"/>
              </a:rPr>
              <a:t>2.2.1 </a:t>
            </a:r>
            <a:r>
              <a:rPr lang="zh-CN" altLang="en-US" sz="3200" b="1">
                <a:solidFill>
                  <a:schemeClr val="tx1"/>
                </a:solidFill>
                <a:latin typeface="楷体_GB2312" pitchFamily="49" charset="-122"/>
                <a:ea typeface="楷体_GB2312" pitchFamily="49" charset="-122"/>
              </a:rPr>
              <a:t>线性表的顺序存储结构</a:t>
            </a:r>
            <a:endParaRPr lang="zh-CN" altLang="en-US" sz="3200">
              <a:solidFill>
                <a:schemeClr val="tx1"/>
              </a:solidFill>
              <a:latin typeface="楷体_GB2312" pitchFamily="49" charset="-122"/>
              <a:ea typeface="楷体_GB2312" pitchFamily="49" charset="-122"/>
            </a:endParaRPr>
          </a:p>
        </p:txBody>
      </p:sp>
      <p:grpSp>
        <p:nvGrpSpPr>
          <p:cNvPr id="16392" name="Group 8"/>
          <p:cNvGrpSpPr>
            <a:grpSpLocks/>
          </p:cNvGrpSpPr>
          <p:nvPr/>
        </p:nvGrpSpPr>
        <p:grpSpPr bwMode="auto">
          <a:xfrm>
            <a:off x="107950" y="4508500"/>
            <a:ext cx="8939213" cy="1885950"/>
            <a:chOff x="112" y="2614"/>
            <a:chExt cx="5631" cy="1188"/>
          </a:xfrm>
        </p:grpSpPr>
        <p:sp>
          <p:nvSpPr>
            <p:cNvPr id="27655" name="Text Box 6"/>
            <p:cNvSpPr txBox="1">
              <a:spLocks noChangeArrowheads="1"/>
            </p:cNvSpPr>
            <p:nvPr/>
          </p:nvSpPr>
          <p:spPr bwMode="auto">
            <a:xfrm>
              <a:off x="112" y="3008"/>
              <a:ext cx="5631" cy="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20000"/>
                </a:lnSpc>
              </a:pPr>
              <a:r>
                <a:rPr lang="en-US" altLang="zh-CN" sz="3200" b="1">
                  <a:solidFill>
                    <a:schemeClr val="tx1"/>
                  </a:solidFill>
                  <a:ea typeface="楷体_GB2312" pitchFamily="49" charset="-122"/>
                </a:rPr>
                <a:t> </a:t>
              </a:r>
              <a:r>
                <a:rPr lang="zh-CN" altLang="en-US" sz="3200">
                  <a:solidFill>
                    <a:schemeClr val="tx1"/>
                  </a:solidFill>
                  <a:ea typeface="楷体_GB2312" pitchFamily="49" charset="-122"/>
                </a:rPr>
                <a:t>用一组</a:t>
              </a:r>
              <a:r>
                <a:rPr lang="zh-CN" altLang="en-US" sz="3200" b="1">
                  <a:solidFill>
                    <a:schemeClr val="accent2"/>
                  </a:solidFill>
                  <a:ea typeface="楷体_GB2312" pitchFamily="49" charset="-122"/>
                </a:rPr>
                <a:t>地址连续</a:t>
              </a:r>
              <a:r>
                <a:rPr lang="zh-CN" altLang="en-US" sz="3200">
                  <a:solidFill>
                    <a:schemeClr val="tx1"/>
                  </a:solidFill>
                  <a:ea typeface="楷体_GB2312" pitchFamily="49" charset="-122"/>
                </a:rPr>
                <a:t>的存储单元 </a:t>
              </a:r>
            </a:p>
            <a:p>
              <a:pPr algn="l" eaLnBrk="1" hangingPunct="1">
                <a:lnSpc>
                  <a:spcPct val="120000"/>
                </a:lnSpc>
              </a:pPr>
              <a:r>
                <a:rPr lang="zh-CN" altLang="en-US" sz="3200">
                  <a:solidFill>
                    <a:schemeClr val="tx1"/>
                  </a:solidFill>
                  <a:ea typeface="楷体_GB2312" pitchFamily="49" charset="-122"/>
                </a:rPr>
                <a:t>      </a:t>
              </a:r>
              <a:r>
                <a:rPr lang="zh-CN" altLang="en-US" sz="3200" b="1">
                  <a:solidFill>
                    <a:schemeClr val="accent2"/>
                  </a:solidFill>
                  <a:ea typeface="楷体_GB2312" pitchFamily="49" charset="-122"/>
                </a:rPr>
                <a:t>依次（按逻辑顺序）存放</a:t>
              </a:r>
              <a:r>
                <a:rPr lang="zh-CN" altLang="en-US" sz="3200">
                  <a:solidFill>
                    <a:schemeClr val="tx1"/>
                  </a:solidFill>
                  <a:ea typeface="楷体_GB2312" pitchFamily="49" charset="-122"/>
                </a:rPr>
                <a:t>线性表中的数据元素</a:t>
              </a:r>
            </a:p>
          </p:txBody>
        </p:sp>
        <p:sp>
          <p:nvSpPr>
            <p:cNvPr id="27656" name="Rectangle 7"/>
            <p:cNvSpPr>
              <a:spLocks noChangeArrowheads="1"/>
            </p:cNvSpPr>
            <p:nvPr/>
          </p:nvSpPr>
          <p:spPr bwMode="auto">
            <a:xfrm>
              <a:off x="158" y="2614"/>
              <a:ext cx="281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3200">
                  <a:solidFill>
                    <a:schemeClr val="tx1"/>
                  </a:solidFill>
                  <a:ea typeface="楷体_GB2312" pitchFamily="49" charset="-122"/>
                </a:rPr>
                <a:t>线性表的</a:t>
              </a:r>
              <a:r>
                <a:rPr lang="zh-CN" altLang="en-US" sz="3200" b="1">
                  <a:solidFill>
                    <a:srgbClr val="EE0000"/>
                  </a:solidFill>
                  <a:ea typeface="楷体_GB2312" pitchFamily="49" charset="-122"/>
                </a:rPr>
                <a:t>顺序表示</a:t>
              </a:r>
              <a:r>
                <a:rPr lang="zh-CN" altLang="en-US" sz="3200">
                  <a:solidFill>
                    <a:schemeClr val="tx1"/>
                  </a:solidFill>
                  <a:ea typeface="楷体_GB2312" pitchFamily="49" charset="-122"/>
                </a:rPr>
                <a:t>：</a:t>
              </a:r>
            </a:p>
          </p:txBody>
        </p:sp>
      </p:grpSp>
      <p:sp>
        <p:nvSpPr>
          <p:cNvPr id="27654" name="Rectangle 9"/>
          <p:cNvSpPr>
            <a:spLocks noChangeArrowheads="1"/>
          </p:cNvSpPr>
          <p:nvPr/>
        </p:nvSpPr>
        <p:spPr bwMode="auto">
          <a:xfrm>
            <a:off x="1516063" y="52388"/>
            <a:ext cx="61515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1"/>
                </a:solidFill>
                <a:latin typeface="隶书" pitchFamily="49" charset="-122"/>
                <a:ea typeface="隶书" pitchFamily="49" charset="-122"/>
              </a:rPr>
              <a:t>2.2 </a:t>
            </a:r>
            <a:r>
              <a:rPr lang="zh-CN" altLang="en-US" b="1">
                <a:solidFill>
                  <a:schemeClr val="tx1"/>
                </a:solidFill>
                <a:latin typeface="隶书" pitchFamily="49" charset="-122"/>
                <a:ea typeface="隶书" pitchFamily="49" charset="-122"/>
              </a:rPr>
              <a:t>线性表的顺序表示和实现</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wipe(left)">
                                      <p:cBhvr>
                                        <p:cTn id="7" dur="500"/>
                                        <p:tgtEl>
                                          <p:spTgt spid="163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86"/>
                                        </p:tgtEl>
                                        <p:attrNameLst>
                                          <p:attrName>style.visibility</p:attrName>
                                        </p:attrNameLst>
                                      </p:cBhvr>
                                      <p:to>
                                        <p:strVal val="visible"/>
                                      </p:to>
                                    </p:set>
                                    <p:animEffect transition="in" filter="wipe(left)">
                                      <p:cBhvr>
                                        <p:cTn id="12" dur="500"/>
                                        <p:tgtEl>
                                          <p:spTgt spid="163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63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utoUpdateAnimBg="0"/>
      <p:bldP spid="16388"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64" name="Group 32"/>
          <p:cNvGrpSpPr>
            <a:grpSpLocks/>
          </p:cNvGrpSpPr>
          <p:nvPr/>
        </p:nvGrpSpPr>
        <p:grpSpPr bwMode="auto">
          <a:xfrm>
            <a:off x="539750" y="2005013"/>
            <a:ext cx="8007350" cy="2368550"/>
            <a:chOff x="340" y="1263"/>
            <a:chExt cx="5044" cy="1492"/>
          </a:xfrm>
        </p:grpSpPr>
        <p:sp>
          <p:nvSpPr>
            <p:cNvPr id="28695" name="Text Box 2"/>
            <p:cNvSpPr txBox="1">
              <a:spLocks noChangeArrowheads="1"/>
            </p:cNvSpPr>
            <p:nvPr/>
          </p:nvSpPr>
          <p:spPr bwMode="auto">
            <a:xfrm>
              <a:off x="340" y="1263"/>
              <a:ext cx="4461" cy="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40000"/>
                </a:lnSpc>
              </a:pPr>
              <a:r>
                <a:rPr lang="zh-CN" altLang="en-US" sz="3200">
                  <a:solidFill>
                    <a:schemeClr val="tx1"/>
                  </a:solidFill>
                  <a:ea typeface="楷体_GB2312" pitchFamily="49" charset="-122"/>
                </a:rPr>
                <a:t>以“</a:t>
              </a:r>
              <a:r>
                <a:rPr lang="zh-CN" altLang="en-US" sz="3200" b="1">
                  <a:solidFill>
                    <a:schemeClr val="tx1"/>
                  </a:solidFill>
                  <a:ea typeface="楷体_GB2312" pitchFamily="49" charset="-122"/>
                </a:rPr>
                <a:t>存储位置相邻</a:t>
              </a:r>
              <a:r>
                <a:rPr lang="zh-CN" altLang="en-US" sz="3200">
                  <a:solidFill>
                    <a:schemeClr val="tx1"/>
                  </a:solidFill>
                  <a:ea typeface="楷体_GB2312" pitchFamily="49" charset="-122"/>
                </a:rPr>
                <a:t>”表示有序对</a:t>
              </a:r>
              <a:r>
                <a:rPr lang="en-US" altLang="zh-CN" sz="3200" b="1">
                  <a:solidFill>
                    <a:schemeClr val="tx1"/>
                  </a:solidFill>
                  <a:ea typeface="楷体_GB2312" pitchFamily="49" charset="-122"/>
                </a:rPr>
                <a:t>&lt;a</a:t>
              </a:r>
              <a:r>
                <a:rPr lang="en-US" altLang="zh-CN" sz="3200" b="1" baseline="-25000">
                  <a:solidFill>
                    <a:schemeClr val="tx1"/>
                  </a:solidFill>
                  <a:ea typeface="楷体_GB2312" pitchFamily="49" charset="-122"/>
                </a:rPr>
                <a:t>i-1</a:t>
              </a:r>
              <a:r>
                <a:rPr lang="zh-CN" altLang="en-US" sz="3200" b="1">
                  <a:solidFill>
                    <a:schemeClr val="tx1"/>
                  </a:solidFill>
                  <a:ea typeface="楷体_GB2312" pitchFamily="49" charset="-122"/>
                </a:rPr>
                <a:t>，</a:t>
              </a:r>
              <a:r>
                <a:rPr lang="en-US" altLang="zh-CN" sz="3200" b="1">
                  <a:solidFill>
                    <a:schemeClr val="tx1"/>
                  </a:solidFill>
                  <a:ea typeface="楷体_GB2312" pitchFamily="49" charset="-122"/>
                </a:rPr>
                <a:t>a</a:t>
              </a:r>
              <a:r>
                <a:rPr lang="en-US" altLang="zh-CN" sz="3200" b="1" baseline="-25000">
                  <a:solidFill>
                    <a:schemeClr val="tx1"/>
                  </a:solidFill>
                  <a:ea typeface="楷体_GB2312" pitchFamily="49" charset="-122"/>
                </a:rPr>
                <a:t>i</a:t>
              </a:r>
              <a:r>
                <a:rPr lang="en-US" altLang="zh-CN" sz="3200" b="1">
                  <a:solidFill>
                    <a:schemeClr val="tx1"/>
                  </a:solidFill>
                  <a:ea typeface="楷体_GB2312" pitchFamily="49" charset="-122"/>
                </a:rPr>
                <a:t>&gt;</a:t>
              </a:r>
              <a:endParaRPr lang="en-US" altLang="zh-CN" sz="3200">
                <a:solidFill>
                  <a:schemeClr val="tx1"/>
                </a:solidFill>
                <a:ea typeface="楷体_GB2312" pitchFamily="49" charset="-122"/>
              </a:endParaRPr>
            </a:p>
            <a:p>
              <a:pPr algn="l" eaLnBrk="1" hangingPunct="1">
                <a:lnSpc>
                  <a:spcPct val="140000"/>
                </a:lnSpc>
              </a:pPr>
              <a:r>
                <a:rPr lang="en-US" altLang="zh-CN" sz="3200">
                  <a:solidFill>
                    <a:schemeClr val="tx1"/>
                  </a:solidFill>
                  <a:ea typeface="楷体_GB2312" pitchFamily="49" charset="-122"/>
                </a:rPr>
                <a:t>  </a:t>
              </a:r>
              <a:r>
                <a:rPr lang="zh-CN" altLang="en-US" sz="3200">
                  <a:solidFill>
                    <a:schemeClr val="tx1"/>
                  </a:solidFill>
                  <a:ea typeface="楷体_GB2312" pitchFamily="49" charset="-122"/>
                </a:rPr>
                <a:t>即：</a:t>
              </a:r>
              <a:r>
                <a:rPr lang="en-US" altLang="zh-CN" sz="3200">
                  <a:solidFill>
                    <a:schemeClr val="tx1"/>
                  </a:solidFill>
                  <a:ea typeface="楷体_GB2312" pitchFamily="49" charset="-122"/>
                </a:rPr>
                <a:t>LOC(a</a:t>
              </a:r>
              <a:r>
                <a:rPr lang="en-US" altLang="zh-CN" sz="3200" baseline="-25000">
                  <a:solidFill>
                    <a:schemeClr val="tx1"/>
                  </a:solidFill>
                  <a:ea typeface="楷体_GB2312" pitchFamily="49" charset="-122"/>
                </a:rPr>
                <a:t>i</a:t>
              </a:r>
              <a:r>
                <a:rPr lang="en-US" altLang="zh-CN" sz="3200">
                  <a:solidFill>
                    <a:schemeClr val="tx1"/>
                  </a:solidFill>
                  <a:ea typeface="楷体_GB2312" pitchFamily="49" charset="-122"/>
                </a:rPr>
                <a:t>) = LOC(a</a:t>
              </a:r>
              <a:r>
                <a:rPr lang="en-US" altLang="zh-CN" sz="3200" baseline="-25000">
                  <a:solidFill>
                    <a:schemeClr val="tx1"/>
                  </a:solidFill>
                  <a:ea typeface="楷体_GB2312" pitchFamily="49" charset="-122"/>
                </a:rPr>
                <a:t>i-1</a:t>
              </a:r>
              <a:r>
                <a:rPr lang="en-US" altLang="zh-CN" sz="3200">
                  <a:solidFill>
                    <a:schemeClr val="tx1"/>
                  </a:solidFill>
                  <a:ea typeface="楷体_GB2312" pitchFamily="49" charset="-122"/>
                </a:rPr>
                <a:t>) + L</a:t>
              </a:r>
            </a:p>
          </p:txBody>
        </p:sp>
        <p:sp>
          <p:nvSpPr>
            <p:cNvPr id="28696" name="Rectangle 6"/>
            <p:cNvSpPr>
              <a:spLocks noChangeArrowheads="1"/>
            </p:cNvSpPr>
            <p:nvPr/>
          </p:nvSpPr>
          <p:spPr bwMode="auto">
            <a:xfrm>
              <a:off x="2154" y="2387"/>
              <a:ext cx="3230"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200" b="1">
                  <a:solidFill>
                    <a:schemeClr val="tx1"/>
                  </a:solidFill>
                  <a:ea typeface="楷体_GB2312" pitchFamily="49" charset="-122"/>
                </a:rPr>
                <a:t>一个数据元素所占存储单元</a:t>
              </a:r>
              <a:endParaRPr lang="zh-CN" altLang="en-US" sz="3200">
                <a:solidFill>
                  <a:schemeClr val="tx1"/>
                </a:solidFill>
                <a:ea typeface="楷体_GB2312" pitchFamily="49" charset="-122"/>
              </a:endParaRPr>
            </a:p>
          </p:txBody>
        </p:sp>
        <p:sp>
          <p:nvSpPr>
            <p:cNvPr id="28697" name="Line 7"/>
            <p:cNvSpPr>
              <a:spLocks noChangeShapeType="1"/>
            </p:cNvSpPr>
            <p:nvPr/>
          </p:nvSpPr>
          <p:spPr bwMode="auto">
            <a:xfrm>
              <a:off x="3470" y="2115"/>
              <a:ext cx="0" cy="363"/>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465" name="Group 33"/>
          <p:cNvGrpSpPr>
            <a:grpSpLocks/>
          </p:cNvGrpSpPr>
          <p:nvPr/>
        </p:nvGrpSpPr>
        <p:grpSpPr bwMode="auto">
          <a:xfrm>
            <a:off x="609600" y="4313238"/>
            <a:ext cx="8210550" cy="2428875"/>
            <a:chOff x="384" y="2676"/>
            <a:chExt cx="5172" cy="1530"/>
          </a:xfrm>
        </p:grpSpPr>
        <p:sp>
          <p:nvSpPr>
            <p:cNvPr id="28692" name="Rectangle 3"/>
            <p:cNvSpPr>
              <a:spLocks noChangeArrowheads="1"/>
            </p:cNvSpPr>
            <p:nvPr/>
          </p:nvSpPr>
          <p:spPr bwMode="auto">
            <a:xfrm>
              <a:off x="384" y="2676"/>
              <a:ext cx="5172" cy="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pPr>
              <a:r>
                <a:rPr lang="zh-CN" altLang="en-US" sz="3200" b="1">
                  <a:solidFill>
                    <a:schemeClr val="tx1"/>
                  </a:solidFill>
                  <a:ea typeface="楷体_GB2312" pitchFamily="49" charset="-122"/>
                </a:rPr>
                <a:t>所有数据元素的存储位置均取决于</a:t>
              </a:r>
            </a:p>
            <a:p>
              <a:pPr algn="l">
                <a:lnSpc>
                  <a:spcPct val="120000"/>
                </a:lnSpc>
              </a:pPr>
              <a:r>
                <a:rPr lang="zh-CN" altLang="en-US" sz="3200" b="1">
                  <a:solidFill>
                    <a:schemeClr val="tx1"/>
                  </a:solidFill>
                  <a:ea typeface="楷体_GB2312" pitchFamily="49" charset="-122"/>
                </a:rPr>
                <a:t>                 第一个数据元素的存储位置</a:t>
              </a:r>
            </a:p>
            <a:p>
              <a:pPr algn="l">
                <a:lnSpc>
                  <a:spcPct val="120000"/>
                </a:lnSpc>
              </a:pPr>
              <a:r>
                <a:rPr lang="zh-CN" altLang="en-US" sz="3200" b="1">
                  <a:solidFill>
                    <a:schemeClr val="tx1"/>
                  </a:solidFill>
                  <a:ea typeface="楷体_GB2312" pitchFamily="49" charset="-122"/>
                </a:rPr>
                <a:t>      </a:t>
              </a:r>
              <a:r>
                <a:rPr lang="en-US" altLang="zh-CN" sz="3200" b="1">
                  <a:solidFill>
                    <a:schemeClr val="tx1"/>
                  </a:solidFill>
                  <a:ea typeface="楷体_GB2312" pitchFamily="49" charset="-122"/>
                </a:rPr>
                <a:t>LOC(a</a:t>
              </a:r>
              <a:r>
                <a:rPr lang="en-US" altLang="zh-CN" sz="3200" b="1" baseline="-25000">
                  <a:solidFill>
                    <a:schemeClr val="tx1"/>
                  </a:solidFill>
                  <a:ea typeface="楷体_GB2312" pitchFamily="49" charset="-122"/>
                </a:rPr>
                <a:t>i</a:t>
              </a:r>
              <a:r>
                <a:rPr lang="en-US" altLang="zh-CN" sz="3200" b="1">
                  <a:solidFill>
                    <a:schemeClr val="tx1"/>
                  </a:solidFill>
                  <a:ea typeface="楷体_GB2312" pitchFamily="49" charset="-122"/>
                </a:rPr>
                <a:t>) = </a:t>
              </a:r>
              <a:r>
                <a:rPr lang="en-US" altLang="zh-CN" sz="3200" b="1" u="sng">
                  <a:solidFill>
                    <a:schemeClr val="accent2"/>
                  </a:solidFill>
                  <a:ea typeface="楷体_GB2312" pitchFamily="49" charset="-122"/>
                </a:rPr>
                <a:t>LOC(a</a:t>
              </a:r>
              <a:r>
                <a:rPr lang="en-US" altLang="zh-CN" sz="3200" b="1" u="sng" baseline="-25000">
                  <a:solidFill>
                    <a:schemeClr val="accent2"/>
                  </a:solidFill>
                  <a:ea typeface="楷体_GB2312" pitchFamily="49" charset="-122"/>
                </a:rPr>
                <a:t>1</a:t>
              </a:r>
              <a:r>
                <a:rPr lang="en-US" altLang="zh-CN" sz="3200" b="1" u="sng">
                  <a:solidFill>
                    <a:schemeClr val="accent2"/>
                  </a:solidFill>
                  <a:ea typeface="楷体_GB2312" pitchFamily="49" charset="-122"/>
                </a:rPr>
                <a:t>)</a:t>
              </a:r>
              <a:r>
                <a:rPr lang="en-US" altLang="zh-CN" sz="3200" b="1">
                  <a:solidFill>
                    <a:schemeClr val="tx1"/>
                  </a:solidFill>
                  <a:ea typeface="楷体_GB2312" pitchFamily="49" charset="-122"/>
                </a:rPr>
                <a:t> + (i</a:t>
              </a:r>
              <a:r>
                <a:rPr lang="zh-CN" altLang="en-US" sz="2800" b="1">
                  <a:solidFill>
                    <a:schemeClr val="tx1"/>
                  </a:solidFill>
                  <a:latin typeface="宋体" pitchFamily="2" charset="-122"/>
                </a:rPr>
                <a:t>－</a:t>
              </a:r>
              <a:r>
                <a:rPr lang="en-US" altLang="zh-CN" sz="3200" b="1">
                  <a:solidFill>
                    <a:schemeClr val="tx1"/>
                  </a:solidFill>
                  <a:ea typeface="楷体_GB2312" pitchFamily="49" charset="-122"/>
                </a:rPr>
                <a:t>1)×L</a:t>
              </a:r>
            </a:p>
          </p:txBody>
        </p:sp>
        <p:sp>
          <p:nvSpPr>
            <p:cNvPr id="28693" name="Rectangle 4"/>
            <p:cNvSpPr>
              <a:spLocks noChangeArrowheads="1"/>
            </p:cNvSpPr>
            <p:nvPr/>
          </p:nvSpPr>
          <p:spPr bwMode="auto">
            <a:xfrm>
              <a:off x="2245" y="3841"/>
              <a:ext cx="8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200" b="1">
                  <a:solidFill>
                    <a:schemeClr val="tx1"/>
                  </a:solidFill>
                  <a:ea typeface="楷体_GB2312" pitchFamily="49" charset="-122"/>
                </a:rPr>
                <a:t>基地址</a:t>
              </a:r>
            </a:p>
          </p:txBody>
        </p:sp>
        <p:sp>
          <p:nvSpPr>
            <p:cNvPr id="28694" name="Line 10"/>
            <p:cNvSpPr>
              <a:spLocks noChangeShapeType="1"/>
            </p:cNvSpPr>
            <p:nvPr/>
          </p:nvSpPr>
          <p:spPr bwMode="auto">
            <a:xfrm>
              <a:off x="2245" y="3793"/>
              <a:ext cx="0" cy="363"/>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8676" name="Group 31"/>
          <p:cNvGrpSpPr>
            <a:grpSpLocks/>
          </p:cNvGrpSpPr>
          <p:nvPr/>
        </p:nvGrpSpPr>
        <p:grpSpPr bwMode="auto">
          <a:xfrm>
            <a:off x="565150" y="44450"/>
            <a:ext cx="7543800" cy="2074863"/>
            <a:chOff x="356" y="73"/>
            <a:chExt cx="4752" cy="1307"/>
          </a:xfrm>
        </p:grpSpPr>
        <p:sp>
          <p:nvSpPr>
            <p:cNvPr id="28677" name="Text Box 14"/>
            <p:cNvSpPr txBox="1">
              <a:spLocks noChangeArrowheads="1"/>
            </p:cNvSpPr>
            <p:nvPr/>
          </p:nvSpPr>
          <p:spPr bwMode="auto">
            <a:xfrm>
              <a:off x="884" y="676"/>
              <a:ext cx="2140" cy="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20000"/>
                </a:lnSpc>
              </a:pPr>
              <a:r>
                <a:rPr lang="zh-CN" altLang="en-US" sz="2800" b="1">
                  <a:solidFill>
                    <a:schemeClr val="accent2"/>
                  </a:solidFill>
                  <a:ea typeface="楷体_GB2312" pitchFamily="49" charset="-122"/>
                </a:rPr>
                <a:t>线性表的起始地址</a:t>
              </a:r>
              <a:r>
                <a:rPr lang="zh-CN" altLang="en-US" sz="2800">
                  <a:solidFill>
                    <a:schemeClr val="tx1"/>
                  </a:solidFill>
                  <a:ea typeface="楷体_GB2312" pitchFamily="49" charset="-122"/>
                </a:rPr>
                <a:t>，</a:t>
              </a:r>
            </a:p>
            <a:p>
              <a:pPr algn="l" eaLnBrk="1" hangingPunct="1">
                <a:lnSpc>
                  <a:spcPct val="120000"/>
                </a:lnSpc>
              </a:pPr>
              <a:r>
                <a:rPr lang="zh-CN" altLang="en-US" sz="2800">
                  <a:solidFill>
                    <a:schemeClr val="tx1"/>
                  </a:solidFill>
                  <a:ea typeface="楷体_GB2312" pitchFamily="49" charset="-122"/>
                </a:rPr>
                <a:t>称作线性表的</a:t>
              </a:r>
              <a:r>
                <a:rPr lang="zh-CN" altLang="en-US" sz="2800" b="1">
                  <a:solidFill>
                    <a:schemeClr val="accent2"/>
                  </a:solidFill>
                  <a:ea typeface="楷体_GB2312" pitchFamily="49" charset="-122"/>
                </a:rPr>
                <a:t>基地址</a:t>
              </a:r>
              <a:endParaRPr lang="zh-CN" altLang="en-US" sz="2800">
                <a:solidFill>
                  <a:schemeClr val="tx1"/>
                </a:solidFill>
              </a:endParaRPr>
            </a:p>
          </p:txBody>
        </p:sp>
        <p:grpSp>
          <p:nvGrpSpPr>
            <p:cNvPr id="28678" name="Group 15"/>
            <p:cNvGrpSpPr>
              <a:grpSpLocks/>
            </p:cNvGrpSpPr>
            <p:nvPr/>
          </p:nvGrpSpPr>
          <p:grpSpPr bwMode="auto">
            <a:xfrm>
              <a:off x="356" y="73"/>
              <a:ext cx="4752" cy="672"/>
              <a:chOff x="480" y="1920"/>
              <a:chExt cx="4752" cy="672"/>
            </a:xfrm>
          </p:grpSpPr>
          <p:sp>
            <p:nvSpPr>
              <p:cNvPr id="28680" name="Text Box 16"/>
              <p:cNvSpPr txBox="1">
                <a:spLocks noChangeArrowheads="1"/>
              </p:cNvSpPr>
              <p:nvPr/>
            </p:nvSpPr>
            <p:spPr bwMode="auto">
              <a:xfrm>
                <a:off x="768" y="1920"/>
                <a:ext cx="3898"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2400">
                    <a:solidFill>
                      <a:schemeClr val="tx1"/>
                    </a:solidFill>
                    <a:ea typeface="楷体_GB2312" pitchFamily="49" charset="-122"/>
                  </a:rPr>
                  <a:t> </a:t>
                </a:r>
                <a:r>
                  <a:rPr lang="en-US" altLang="zh-CN" sz="4000">
                    <a:solidFill>
                      <a:schemeClr val="tx1"/>
                    </a:solidFill>
                    <a:ea typeface="楷体_GB2312" pitchFamily="49" charset="-122"/>
                  </a:rPr>
                  <a:t>a</a:t>
                </a:r>
                <a:r>
                  <a:rPr lang="en-US" altLang="zh-CN" sz="4000" baseline="-25000">
                    <a:solidFill>
                      <a:schemeClr val="tx1"/>
                    </a:solidFill>
                    <a:ea typeface="楷体_GB2312" pitchFamily="49" charset="-122"/>
                  </a:rPr>
                  <a:t>1</a:t>
                </a:r>
                <a:r>
                  <a:rPr lang="en-US" altLang="zh-CN" sz="4000">
                    <a:solidFill>
                      <a:schemeClr val="tx1"/>
                    </a:solidFill>
                    <a:ea typeface="楷体_GB2312" pitchFamily="49" charset="-122"/>
                  </a:rPr>
                  <a:t>  a</a:t>
                </a:r>
                <a:r>
                  <a:rPr lang="en-US" altLang="zh-CN" sz="4000" baseline="-25000">
                    <a:solidFill>
                      <a:schemeClr val="tx1"/>
                    </a:solidFill>
                    <a:ea typeface="楷体_GB2312" pitchFamily="49" charset="-122"/>
                  </a:rPr>
                  <a:t>2</a:t>
                </a:r>
                <a:r>
                  <a:rPr lang="en-US" altLang="zh-CN" sz="4000">
                    <a:solidFill>
                      <a:schemeClr val="tx1"/>
                    </a:solidFill>
                    <a:ea typeface="楷体_GB2312" pitchFamily="49" charset="-122"/>
                  </a:rPr>
                  <a:t>     </a:t>
                </a:r>
                <a:r>
                  <a:rPr lang="en-US" altLang="zh-CN" sz="4000" b="1">
                    <a:solidFill>
                      <a:schemeClr val="tx1"/>
                    </a:solidFill>
                    <a:ea typeface="楷体_GB2312" pitchFamily="49" charset="-122"/>
                  </a:rPr>
                  <a:t>…</a:t>
                </a:r>
                <a:r>
                  <a:rPr lang="en-US" altLang="zh-CN" sz="4000">
                    <a:solidFill>
                      <a:schemeClr val="tx1"/>
                    </a:solidFill>
                    <a:ea typeface="楷体_GB2312" pitchFamily="49" charset="-122"/>
                  </a:rPr>
                  <a:t>    a</a:t>
                </a:r>
                <a:r>
                  <a:rPr lang="en-US" altLang="zh-CN" sz="4000" baseline="-25000">
                    <a:solidFill>
                      <a:schemeClr val="tx1"/>
                    </a:solidFill>
                    <a:ea typeface="楷体_GB2312" pitchFamily="49" charset="-122"/>
                  </a:rPr>
                  <a:t>i-1</a:t>
                </a:r>
                <a:r>
                  <a:rPr lang="en-US" altLang="zh-CN" sz="4000">
                    <a:solidFill>
                      <a:schemeClr val="tx1"/>
                    </a:solidFill>
                    <a:ea typeface="楷体_GB2312" pitchFamily="49" charset="-122"/>
                  </a:rPr>
                  <a:t>  a</a:t>
                </a:r>
                <a:r>
                  <a:rPr lang="en-US" altLang="zh-CN" sz="4000" baseline="-25000">
                    <a:solidFill>
                      <a:schemeClr val="tx1"/>
                    </a:solidFill>
                    <a:ea typeface="楷体_GB2312" pitchFamily="49" charset="-122"/>
                  </a:rPr>
                  <a:t>i</a:t>
                </a:r>
                <a:r>
                  <a:rPr lang="en-US" altLang="zh-CN" sz="4000">
                    <a:solidFill>
                      <a:schemeClr val="tx1"/>
                    </a:solidFill>
                    <a:ea typeface="楷体_GB2312" pitchFamily="49" charset="-122"/>
                  </a:rPr>
                  <a:t>    </a:t>
                </a:r>
                <a:r>
                  <a:rPr lang="en-US" altLang="zh-CN" sz="4000" b="1">
                    <a:solidFill>
                      <a:schemeClr val="tx1"/>
                    </a:solidFill>
                    <a:ea typeface="楷体_GB2312" pitchFamily="49" charset="-122"/>
                  </a:rPr>
                  <a:t>…</a:t>
                </a:r>
                <a:r>
                  <a:rPr lang="en-US" altLang="zh-CN" sz="4000">
                    <a:solidFill>
                      <a:schemeClr val="tx1"/>
                    </a:solidFill>
                    <a:ea typeface="楷体_GB2312" pitchFamily="49" charset="-122"/>
                  </a:rPr>
                  <a:t>     a</a:t>
                </a:r>
                <a:r>
                  <a:rPr lang="en-US" altLang="zh-CN" sz="4000" baseline="-25000">
                    <a:solidFill>
                      <a:schemeClr val="tx1"/>
                    </a:solidFill>
                    <a:ea typeface="楷体_GB2312" pitchFamily="49" charset="-122"/>
                  </a:rPr>
                  <a:t>n</a:t>
                </a:r>
              </a:p>
              <a:p>
                <a:pPr algn="l" eaLnBrk="1" hangingPunct="1"/>
                <a:endParaRPr lang="en-US" altLang="zh-CN" sz="2400">
                  <a:solidFill>
                    <a:schemeClr val="tx1"/>
                  </a:solidFill>
                </a:endParaRPr>
              </a:p>
            </p:txBody>
          </p:sp>
          <p:sp>
            <p:nvSpPr>
              <p:cNvPr id="28681" name="Line 17"/>
              <p:cNvSpPr>
                <a:spLocks noChangeShapeType="1"/>
              </p:cNvSpPr>
              <p:nvPr/>
            </p:nvSpPr>
            <p:spPr bwMode="auto">
              <a:xfrm>
                <a:off x="480" y="2016"/>
                <a:ext cx="47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2" name="Line 18"/>
              <p:cNvSpPr>
                <a:spLocks noChangeShapeType="1"/>
              </p:cNvSpPr>
              <p:nvPr/>
            </p:nvSpPr>
            <p:spPr bwMode="auto">
              <a:xfrm>
                <a:off x="480" y="2352"/>
                <a:ext cx="47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3" name="Line 19"/>
              <p:cNvSpPr>
                <a:spLocks noChangeShapeType="1"/>
              </p:cNvSpPr>
              <p:nvPr/>
            </p:nvSpPr>
            <p:spPr bwMode="auto">
              <a:xfrm>
                <a:off x="768" y="201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4" name="Line 20"/>
              <p:cNvSpPr>
                <a:spLocks noChangeShapeType="1"/>
              </p:cNvSpPr>
              <p:nvPr/>
            </p:nvSpPr>
            <p:spPr bwMode="auto">
              <a:xfrm>
                <a:off x="1152" y="201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5" name="Line 21"/>
              <p:cNvSpPr>
                <a:spLocks noChangeShapeType="1"/>
              </p:cNvSpPr>
              <p:nvPr/>
            </p:nvSpPr>
            <p:spPr bwMode="auto">
              <a:xfrm>
                <a:off x="1584" y="201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6" name="Line 22"/>
              <p:cNvSpPr>
                <a:spLocks noChangeShapeType="1"/>
              </p:cNvSpPr>
              <p:nvPr/>
            </p:nvSpPr>
            <p:spPr bwMode="auto">
              <a:xfrm>
                <a:off x="2496" y="201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7" name="Line 23"/>
              <p:cNvSpPr>
                <a:spLocks noChangeShapeType="1"/>
              </p:cNvSpPr>
              <p:nvPr/>
            </p:nvSpPr>
            <p:spPr bwMode="auto">
              <a:xfrm>
                <a:off x="2976" y="201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8" name="Line 24"/>
              <p:cNvSpPr>
                <a:spLocks noChangeShapeType="1"/>
              </p:cNvSpPr>
              <p:nvPr/>
            </p:nvSpPr>
            <p:spPr bwMode="auto">
              <a:xfrm>
                <a:off x="3408" y="201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9" name="Line 25"/>
              <p:cNvSpPr>
                <a:spLocks noChangeShapeType="1"/>
              </p:cNvSpPr>
              <p:nvPr/>
            </p:nvSpPr>
            <p:spPr bwMode="auto">
              <a:xfrm>
                <a:off x="4272" y="201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0" name="Line 26"/>
              <p:cNvSpPr>
                <a:spLocks noChangeShapeType="1"/>
              </p:cNvSpPr>
              <p:nvPr/>
            </p:nvSpPr>
            <p:spPr bwMode="auto">
              <a:xfrm>
                <a:off x="4704" y="201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1" name="Line 27"/>
              <p:cNvSpPr>
                <a:spLocks noChangeShapeType="1"/>
              </p:cNvSpPr>
              <p:nvPr/>
            </p:nvSpPr>
            <p:spPr bwMode="auto">
              <a:xfrm flipH="1">
                <a:off x="720" y="2352"/>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679" name="Line 28"/>
            <p:cNvSpPr>
              <a:spLocks noChangeShapeType="1"/>
            </p:cNvSpPr>
            <p:nvPr/>
          </p:nvSpPr>
          <p:spPr bwMode="auto">
            <a:xfrm flipH="1" flipV="1">
              <a:off x="884" y="505"/>
              <a:ext cx="12" cy="670"/>
            </a:xfrm>
            <a:prstGeom prst="line">
              <a:avLst/>
            </a:prstGeom>
            <a:noFill/>
            <a:ln w="317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ChangeArrowheads="1"/>
          </p:cNvSpPr>
          <p:nvPr/>
        </p:nvSpPr>
        <p:spPr bwMode="auto">
          <a:xfrm>
            <a:off x="179388" y="115888"/>
            <a:ext cx="8813800" cy="221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pPr>
            <a:r>
              <a:rPr lang="zh-CN" altLang="en-US" sz="3200">
                <a:solidFill>
                  <a:schemeClr val="tx1"/>
                </a:solidFill>
                <a:ea typeface="楷体_GB2312" pitchFamily="49" charset="-122"/>
              </a:rPr>
              <a:t>由于</a:t>
            </a:r>
            <a:r>
              <a:rPr lang="en-US" altLang="zh-CN" sz="3200">
                <a:solidFill>
                  <a:schemeClr val="tx1"/>
                </a:solidFill>
                <a:ea typeface="楷体_GB2312" pitchFamily="49" charset="-122"/>
              </a:rPr>
              <a:t>C</a:t>
            </a:r>
            <a:r>
              <a:rPr lang="zh-CN" altLang="en-US" sz="3200">
                <a:solidFill>
                  <a:schemeClr val="tx1"/>
                </a:solidFill>
                <a:ea typeface="楷体_GB2312" pitchFamily="49" charset="-122"/>
              </a:rPr>
              <a:t>语言中的一维数组也是采用顺序存储表示，故可以用数组类型来描述顺序表。另外，顺序表还应该用一个变量来表示线性表的长度属性，所以我们用结构类型来定义顺序表类型。</a:t>
            </a:r>
          </a:p>
        </p:txBody>
      </p:sp>
      <p:grpSp>
        <p:nvGrpSpPr>
          <p:cNvPr id="210954" name="Group 10"/>
          <p:cNvGrpSpPr>
            <a:grpSpLocks/>
          </p:cNvGrpSpPr>
          <p:nvPr/>
        </p:nvGrpSpPr>
        <p:grpSpPr bwMode="auto">
          <a:xfrm>
            <a:off x="323850" y="2889250"/>
            <a:ext cx="8337550" cy="3675063"/>
            <a:chOff x="204" y="1820"/>
            <a:chExt cx="5252" cy="2315"/>
          </a:xfrm>
        </p:grpSpPr>
        <p:sp>
          <p:nvSpPr>
            <p:cNvPr id="29700" name="Rectangle 6"/>
            <p:cNvSpPr>
              <a:spLocks noChangeArrowheads="1"/>
            </p:cNvSpPr>
            <p:nvPr/>
          </p:nvSpPr>
          <p:spPr bwMode="auto">
            <a:xfrm>
              <a:off x="204" y="1820"/>
              <a:ext cx="2339" cy="2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20000"/>
                </a:lnSpc>
              </a:pPr>
              <a:r>
                <a:rPr lang="en-US" altLang="zh-CN" sz="3200" b="1">
                  <a:solidFill>
                    <a:schemeClr val="tx1"/>
                  </a:solidFill>
                </a:rPr>
                <a:t>typedef  struct {</a:t>
              </a:r>
              <a:endParaRPr lang="en-US" altLang="zh-CN" sz="3200">
                <a:solidFill>
                  <a:schemeClr val="tx1"/>
                </a:solidFill>
              </a:endParaRPr>
            </a:p>
            <a:p>
              <a:pPr algn="l">
                <a:lnSpc>
                  <a:spcPct val="120000"/>
                </a:lnSpc>
              </a:pPr>
              <a:endParaRPr lang="en-US" altLang="zh-CN" sz="3200" b="1">
                <a:solidFill>
                  <a:schemeClr val="tx1"/>
                </a:solidFill>
              </a:endParaRPr>
            </a:p>
            <a:p>
              <a:pPr algn="l">
                <a:lnSpc>
                  <a:spcPct val="130000"/>
                </a:lnSpc>
              </a:pPr>
              <a:endParaRPr lang="en-US" altLang="zh-CN" sz="3200" b="1">
                <a:solidFill>
                  <a:schemeClr val="tx1"/>
                </a:solidFill>
              </a:endParaRPr>
            </a:p>
            <a:p>
              <a:pPr algn="l">
                <a:lnSpc>
                  <a:spcPct val="130000"/>
                </a:lnSpc>
              </a:pPr>
              <a:endParaRPr lang="en-US" altLang="zh-CN" sz="3200" b="1">
                <a:solidFill>
                  <a:schemeClr val="tx1"/>
                </a:solidFill>
              </a:endParaRPr>
            </a:p>
            <a:p>
              <a:pPr algn="l">
                <a:lnSpc>
                  <a:spcPct val="130000"/>
                </a:lnSpc>
              </a:pPr>
              <a:endParaRPr lang="en-US" altLang="zh-CN" sz="2400" b="1">
                <a:solidFill>
                  <a:schemeClr val="tx1"/>
                </a:solidFill>
              </a:endParaRPr>
            </a:p>
            <a:p>
              <a:pPr algn="l">
                <a:lnSpc>
                  <a:spcPct val="130000"/>
                </a:lnSpc>
              </a:pPr>
              <a:r>
                <a:rPr lang="en-US" altLang="zh-CN" sz="3200" b="1">
                  <a:solidFill>
                    <a:schemeClr val="tx1"/>
                  </a:solidFill>
                </a:rPr>
                <a:t>} </a:t>
              </a:r>
              <a:r>
                <a:rPr lang="en-US" altLang="zh-CN" sz="3200">
                  <a:solidFill>
                    <a:schemeClr val="tx1"/>
                  </a:solidFill>
                </a:rPr>
                <a:t>SqList;    </a:t>
              </a:r>
              <a:r>
                <a:rPr lang="en-US" altLang="zh-CN" sz="3200">
                  <a:solidFill>
                    <a:schemeClr val="tx1"/>
                  </a:solidFill>
                  <a:ea typeface="楷体_GB2312" pitchFamily="49" charset="-122"/>
                </a:rPr>
                <a:t>// </a:t>
              </a:r>
              <a:r>
                <a:rPr lang="zh-CN" altLang="en-US" sz="3200">
                  <a:solidFill>
                    <a:schemeClr val="tx1"/>
                  </a:solidFill>
                  <a:ea typeface="楷体_GB2312" pitchFamily="49" charset="-122"/>
                </a:rPr>
                <a:t> </a:t>
              </a:r>
              <a:r>
                <a:rPr lang="zh-CN" altLang="en-US" sz="3200" b="1">
                  <a:solidFill>
                    <a:schemeClr val="tx1"/>
                  </a:solidFill>
                  <a:ea typeface="楷体_GB2312" pitchFamily="49" charset="-122"/>
                </a:rPr>
                <a:t>顺序表</a:t>
              </a:r>
            </a:p>
          </p:txBody>
        </p:sp>
        <p:sp>
          <p:nvSpPr>
            <p:cNvPr id="29701" name="Rectangle 7"/>
            <p:cNvSpPr>
              <a:spLocks noChangeArrowheads="1"/>
            </p:cNvSpPr>
            <p:nvPr/>
          </p:nvSpPr>
          <p:spPr bwMode="auto">
            <a:xfrm>
              <a:off x="385" y="2191"/>
              <a:ext cx="395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a:solidFill>
                    <a:schemeClr val="tx1"/>
                  </a:solidFill>
                </a:rPr>
                <a:t>ElemType </a:t>
              </a:r>
              <a:r>
                <a:rPr lang="en-US" altLang="zh-CN" sz="3200" b="1">
                  <a:solidFill>
                    <a:schemeClr val="tx1"/>
                  </a:solidFill>
                </a:rPr>
                <a:t>*elem</a:t>
              </a:r>
              <a:r>
                <a:rPr lang="en-US" altLang="zh-CN" sz="3200">
                  <a:solidFill>
                    <a:schemeClr val="tx1"/>
                  </a:solidFill>
                </a:rPr>
                <a:t>;    // </a:t>
              </a:r>
              <a:r>
                <a:rPr lang="zh-CN" altLang="en-US" sz="3200">
                  <a:solidFill>
                    <a:schemeClr val="tx1"/>
                  </a:solidFill>
                  <a:ea typeface="楷体_GB2312" pitchFamily="49" charset="-122"/>
                </a:rPr>
                <a:t>存储空间基址</a:t>
              </a:r>
              <a:endParaRPr lang="zh-CN" altLang="en-US" sz="3200">
                <a:solidFill>
                  <a:schemeClr val="tx1"/>
                </a:solidFill>
              </a:endParaRPr>
            </a:p>
          </p:txBody>
        </p:sp>
        <p:sp>
          <p:nvSpPr>
            <p:cNvPr id="29702" name="Rectangle 8"/>
            <p:cNvSpPr>
              <a:spLocks noChangeArrowheads="1"/>
            </p:cNvSpPr>
            <p:nvPr/>
          </p:nvSpPr>
          <p:spPr bwMode="auto">
            <a:xfrm>
              <a:off x="504" y="2554"/>
              <a:ext cx="31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chemeClr val="tx1"/>
                  </a:solidFill>
                </a:rPr>
                <a:t>int</a:t>
              </a:r>
              <a:r>
                <a:rPr lang="en-US" altLang="zh-CN" sz="3200">
                  <a:solidFill>
                    <a:schemeClr val="tx1"/>
                  </a:solidFill>
                </a:rPr>
                <a:t>     </a:t>
              </a:r>
              <a:r>
                <a:rPr lang="en-US" altLang="zh-CN" sz="3200" b="1">
                  <a:solidFill>
                    <a:schemeClr val="tx1"/>
                  </a:solidFill>
                </a:rPr>
                <a:t> length</a:t>
              </a:r>
              <a:r>
                <a:rPr lang="en-US" altLang="zh-CN" sz="3200">
                  <a:solidFill>
                    <a:schemeClr val="tx1"/>
                  </a:solidFill>
                </a:rPr>
                <a:t>;     // </a:t>
              </a:r>
              <a:r>
                <a:rPr lang="zh-CN" altLang="en-US" sz="3200">
                  <a:solidFill>
                    <a:schemeClr val="tx1"/>
                  </a:solidFill>
                  <a:ea typeface="楷体_GB2312" pitchFamily="49" charset="-122"/>
                </a:rPr>
                <a:t>当前长度</a:t>
              </a:r>
              <a:endParaRPr lang="zh-CN" altLang="en-US" sz="3200">
                <a:solidFill>
                  <a:schemeClr val="tx1"/>
                </a:solidFill>
              </a:endParaRPr>
            </a:p>
          </p:txBody>
        </p:sp>
        <p:sp>
          <p:nvSpPr>
            <p:cNvPr id="29703" name="Rectangle 9"/>
            <p:cNvSpPr>
              <a:spLocks noChangeArrowheads="1"/>
            </p:cNvSpPr>
            <p:nvPr/>
          </p:nvSpPr>
          <p:spPr bwMode="auto">
            <a:xfrm>
              <a:off x="492" y="2928"/>
              <a:ext cx="4964"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chemeClr val="tx1"/>
                  </a:solidFill>
                </a:rPr>
                <a:t>int</a:t>
              </a:r>
              <a:r>
                <a:rPr lang="en-US" altLang="zh-CN" sz="3200">
                  <a:solidFill>
                    <a:schemeClr val="tx1"/>
                  </a:solidFill>
                </a:rPr>
                <a:t>     </a:t>
              </a:r>
              <a:r>
                <a:rPr lang="en-US" altLang="zh-CN" sz="3200" b="1">
                  <a:solidFill>
                    <a:schemeClr val="tx1"/>
                  </a:solidFill>
                </a:rPr>
                <a:t> listsize</a:t>
              </a:r>
              <a:r>
                <a:rPr lang="en-US" altLang="zh-CN" sz="3200">
                  <a:solidFill>
                    <a:schemeClr val="tx1"/>
                  </a:solidFill>
                </a:rPr>
                <a:t>;   // </a:t>
              </a:r>
              <a:r>
                <a:rPr lang="zh-CN" altLang="en-US" sz="3200">
                  <a:solidFill>
                    <a:schemeClr val="tx1"/>
                  </a:solidFill>
                  <a:ea typeface="楷体_GB2312" pitchFamily="49" charset="-122"/>
                </a:rPr>
                <a:t>当前分配的存储容量</a:t>
              </a:r>
              <a:r>
                <a:rPr lang="zh-CN" altLang="en-US" sz="3200">
                  <a:solidFill>
                    <a:schemeClr val="tx1"/>
                  </a:solidFill>
                </a:rPr>
                <a:t>  </a:t>
              </a:r>
            </a:p>
            <a:p>
              <a:pPr algn="l"/>
              <a:r>
                <a:rPr lang="zh-CN" altLang="en-US" sz="3200">
                  <a:solidFill>
                    <a:schemeClr val="tx1"/>
                  </a:solidFill>
                </a:rPr>
                <a:t>                         </a:t>
              </a:r>
              <a:r>
                <a:rPr lang="en-US" altLang="zh-CN" sz="3200">
                  <a:solidFill>
                    <a:schemeClr val="tx1"/>
                  </a:solidFill>
                </a:rPr>
                <a:t>// (</a:t>
              </a:r>
              <a:r>
                <a:rPr lang="zh-CN" altLang="en-US" sz="3200">
                  <a:solidFill>
                    <a:schemeClr val="tx1"/>
                  </a:solidFill>
                  <a:ea typeface="楷体_GB2312" pitchFamily="49" charset="-122"/>
                </a:rPr>
                <a:t>以</a:t>
              </a:r>
              <a:r>
                <a:rPr lang="en-US" altLang="zh-CN" sz="3200">
                  <a:solidFill>
                    <a:schemeClr val="tx1"/>
                  </a:solidFill>
                </a:rPr>
                <a:t>sizeof(ElemType)</a:t>
              </a:r>
              <a:r>
                <a:rPr lang="zh-CN" altLang="en-US" sz="3200">
                  <a:solidFill>
                    <a:schemeClr val="tx1"/>
                  </a:solidFill>
                  <a:ea typeface="楷体_GB2312" pitchFamily="49" charset="-122"/>
                </a:rPr>
                <a:t>为单位</a:t>
              </a:r>
              <a:r>
                <a:rPr lang="en-US" altLang="zh-CN" sz="3200">
                  <a:solidFill>
                    <a:schemeClr val="tx1"/>
                  </a:solidFill>
                </a:rPr>
                <a:t>)</a:t>
              </a:r>
            </a:p>
          </p:txBody>
        </p:sp>
      </p:gr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09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323850" y="1196975"/>
            <a:ext cx="8640763" cy="171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10000"/>
              </a:lnSpc>
            </a:pPr>
            <a:r>
              <a:rPr lang="zh-CN" altLang="en-US" sz="3200">
                <a:solidFill>
                  <a:schemeClr val="tx1"/>
                </a:solidFill>
                <a:ea typeface="楷体_GB2312" pitchFamily="49" charset="-122"/>
              </a:rPr>
              <a:t>线性表的顺序存储结构中，很容易实现线性表的一些操作，如 初始化、赋值、查找、修改、插入、删除、求长度等。  </a:t>
            </a:r>
          </a:p>
        </p:txBody>
      </p:sp>
      <p:sp>
        <p:nvSpPr>
          <p:cNvPr id="30723" name="Text Box 8">
            <a:hlinkClick r:id="rId2" action="ppaction://hlinksldjump"/>
          </p:cNvPr>
          <p:cNvSpPr txBox="1">
            <a:spLocks noChangeArrowheads="1"/>
          </p:cNvSpPr>
          <p:nvPr/>
        </p:nvSpPr>
        <p:spPr bwMode="auto">
          <a:xfrm>
            <a:off x="111125" y="188913"/>
            <a:ext cx="59007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b="1">
                <a:solidFill>
                  <a:schemeClr val="tx1"/>
                </a:solidFill>
                <a:latin typeface="隶书" pitchFamily="49" charset="-122"/>
                <a:ea typeface="隶书" pitchFamily="49" charset="-122"/>
              </a:rPr>
              <a:t>2.2.2 </a:t>
            </a:r>
            <a:r>
              <a:rPr lang="zh-CN" altLang="en-US" sz="3200" b="1">
                <a:solidFill>
                  <a:schemeClr val="tx1"/>
                </a:solidFill>
                <a:latin typeface="隶书" pitchFamily="49" charset="-122"/>
                <a:ea typeface="隶书" pitchFamily="49" charset="-122"/>
              </a:rPr>
              <a:t>顺序表中基本操作的实现</a:t>
            </a:r>
            <a:endParaRPr lang="zh-CN" altLang="en-US" sz="3200">
              <a:solidFill>
                <a:schemeClr val="tx1"/>
              </a:solidFill>
            </a:endParaRPr>
          </a:p>
        </p:txBody>
      </p:sp>
      <p:sp>
        <p:nvSpPr>
          <p:cNvPr id="20490" name="Rectangle 10"/>
          <p:cNvSpPr>
            <a:spLocks noChangeArrowheads="1"/>
          </p:cNvSpPr>
          <p:nvPr/>
        </p:nvSpPr>
        <p:spPr bwMode="auto">
          <a:xfrm>
            <a:off x="252413" y="3170238"/>
            <a:ext cx="8496300" cy="157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3200">
                <a:solidFill>
                  <a:schemeClr val="tx1"/>
                </a:solidFill>
                <a:ea typeface="楷体_GB2312" pitchFamily="49" charset="-122"/>
              </a:rPr>
              <a:t>    </a:t>
            </a:r>
            <a:r>
              <a:rPr lang="zh-CN" altLang="en-US" sz="3200">
                <a:solidFill>
                  <a:schemeClr val="tx1"/>
                </a:solidFill>
                <a:ea typeface="楷体_GB2312" pitchFamily="49" charset="-122"/>
              </a:rPr>
              <a:t>注意：</a:t>
            </a:r>
            <a:r>
              <a:rPr lang="en-US" altLang="zh-CN" sz="3200">
                <a:solidFill>
                  <a:schemeClr val="tx1"/>
                </a:solidFill>
                <a:ea typeface="楷体_GB2312" pitchFamily="49" charset="-122"/>
              </a:rPr>
              <a:t>C</a:t>
            </a:r>
            <a:r>
              <a:rPr lang="zh-CN" altLang="en-US" sz="3200">
                <a:solidFill>
                  <a:schemeClr val="tx1"/>
                </a:solidFill>
                <a:ea typeface="楷体_GB2312" pitchFamily="49" charset="-122"/>
              </a:rPr>
              <a:t>语言中的数组下标从“</a:t>
            </a:r>
            <a:r>
              <a:rPr lang="en-US" altLang="zh-CN" sz="3200">
                <a:solidFill>
                  <a:schemeClr val="tx1"/>
                </a:solidFill>
                <a:ea typeface="楷体_GB2312" pitchFamily="49" charset="-122"/>
              </a:rPr>
              <a:t>0”</a:t>
            </a:r>
            <a:r>
              <a:rPr lang="zh-CN" altLang="en-US" sz="3200">
                <a:solidFill>
                  <a:schemeClr val="tx1"/>
                </a:solidFill>
                <a:ea typeface="楷体_GB2312" pitchFamily="49" charset="-122"/>
              </a:rPr>
              <a:t>开始，因此，若</a:t>
            </a:r>
            <a:r>
              <a:rPr lang="en-US" altLang="zh-CN" sz="3200">
                <a:solidFill>
                  <a:schemeClr val="tx1"/>
                </a:solidFill>
                <a:ea typeface="楷体_GB2312" pitchFamily="49" charset="-122"/>
              </a:rPr>
              <a:t>L</a:t>
            </a:r>
            <a:r>
              <a:rPr lang="zh-CN" altLang="en-US" sz="3200">
                <a:solidFill>
                  <a:schemeClr val="tx1"/>
                </a:solidFill>
                <a:ea typeface="楷体_GB2312" pitchFamily="49" charset="-122"/>
              </a:rPr>
              <a:t>是</a:t>
            </a:r>
            <a:r>
              <a:rPr lang="en-US" altLang="zh-CN" sz="3200">
                <a:solidFill>
                  <a:schemeClr val="tx1"/>
                </a:solidFill>
                <a:ea typeface="楷体_GB2312" pitchFamily="49" charset="-122"/>
              </a:rPr>
              <a:t>SqLlist</a:t>
            </a:r>
            <a:r>
              <a:rPr lang="zh-CN" altLang="en-US" sz="3200">
                <a:solidFill>
                  <a:schemeClr val="tx1"/>
                </a:solidFill>
                <a:ea typeface="楷体_GB2312" pitchFamily="49" charset="-122"/>
              </a:rPr>
              <a:t>类型的顺序表，则表中第</a:t>
            </a:r>
            <a:r>
              <a:rPr lang="en-US" altLang="zh-CN" sz="3200">
                <a:solidFill>
                  <a:schemeClr val="tx1"/>
                </a:solidFill>
                <a:ea typeface="楷体_GB2312" pitchFamily="49" charset="-122"/>
              </a:rPr>
              <a:t>i</a:t>
            </a:r>
            <a:r>
              <a:rPr lang="zh-CN" altLang="en-US" sz="3200">
                <a:solidFill>
                  <a:schemeClr val="tx1"/>
                </a:solidFill>
                <a:ea typeface="楷体_GB2312" pitchFamily="49" charset="-122"/>
              </a:rPr>
              <a:t>个元素是</a:t>
            </a:r>
            <a:r>
              <a:rPr lang="en-US" altLang="zh-CN" sz="3200">
                <a:solidFill>
                  <a:schemeClr val="tx1"/>
                </a:solidFill>
                <a:ea typeface="楷体_GB2312" pitchFamily="49" charset="-122"/>
              </a:rPr>
              <a:t>L.data[i</a:t>
            </a:r>
            <a:r>
              <a:rPr lang="zh-CN" altLang="en-US" sz="2800">
                <a:solidFill>
                  <a:schemeClr val="tx1"/>
                </a:solidFill>
                <a:latin typeface="宋体" pitchFamily="2" charset="-122"/>
              </a:rPr>
              <a:t>－</a:t>
            </a:r>
            <a:r>
              <a:rPr lang="en-US" altLang="zh-CN" sz="3200">
                <a:solidFill>
                  <a:schemeClr val="tx1"/>
                </a:solidFill>
                <a:ea typeface="楷体_GB2312" pitchFamily="49" charset="-122"/>
              </a:rPr>
              <a:t>1]</a:t>
            </a:r>
            <a:r>
              <a:rPr lang="zh-CN" altLang="en-US" sz="3200">
                <a:solidFill>
                  <a:schemeClr val="tx1"/>
                </a:solidFill>
                <a:ea typeface="楷体_GB2312" pitchFamily="49" charset="-122"/>
              </a:rPr>
              <a:t>。</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04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utoUpdateAnimBg="0"/>
      <p:bldP spid="2049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ChangeArrowheads="1"/>
          </p:cNvSpPr>
          <p:nvPr/>
        </p:nvSpPr>
        <p:spPr bwMode="auto">
          <a:xfrm>
            <a:off x="2124075" y="188913"/>
            <a:ext cx="4756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accent2"/>
              </a:buClr>
              <a:buSzPct val="80000"/>
              <a:buFont typeface="Wingdings" pitchFamily="2" charset="2"/>
              <a:buNone/>
            </a:pPr>
            <a:r>
              <a:rPr lang="en-US" altLang="zh-CN">
                <a:solidFill>
                  <a:schemeClr val="tx1"/>
                </a:solidFill>
                <a:latin typeface="隶书" pitchFamily="49" charset="-122"/>
                <a:ea typeface="隶书" pitchFamily="49" charset="-122"/>
              </a:rPr>
              <a:t>2.1 </a:t>
            </a:r>
            <a:r>
              <a:rPr lang="zh-CN" altLang="en-US">
                <a:solidFill>
                  <a:schemeClr val="tx1"/>
                </a:solidFill>
                <a:latin typeface="隶书" pitchFamily="49" charset="-122"/>
                <a:ea typeface="隶书" pitchFamily="49" charset="-122"/>
              </a:rPr>
              <a:t>线性表的类型定义</a:t>
            </a:r>
          </a:p>
        </p:txBody>
      </p:sp>
      <p:sp>
        <p:nvSpPr>
          <p:cNvPr id="4099" name="Rectangle 7"/>
          <p:cNvSpPr>
            <a:spLocks noChangeArrowheads="1"/>
          </p:cNvSpPr>
          <p:nvPr/>
        </p:nvSpPr>
        <p:spPr bwMode="auto">
          <a:xfrm>
            <a:off x="250825" y="1171575"/>
            <a:ext cx="8569325" cy="22383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pPr>
            <a:r>
              <a:rPr lang="zh-CN" altLang="en-US" sz="3200" b="1">
                <a:solidFill>
                  <a:srgbClr val="0000FF"/>
                </a:solidFill>
                <a:ea typeface="楷体_GB2312" pitchFamily="49" charset="-122"/>
              </a:rPr>
              <a:t>线性表</a:t>
            </a:r>
            <a:r>
              <a:rPr lang="en-US" altLang="zh-CN" sz="3200" b="1">
                <a:solidFill>
                  <a:srgbClr val="0000FF"/>
                </a:solidFill>
                <a:ea typeface="楷体_GB2312" pitchFamily="49" charset="-122"/>
              </a:rPr>
              <a:t>(Linear List) </a:t>
            </a:r>
            <a:r>
              <a:rPr lang="zh-CN" altLang="en-US" sz="3200" b="1">
                <a:solidFill>
                  <a:srgbClr val="0000FF"/>
                </a:solidFill>
                <a:ea typeface="楷体_GB2312" pitchFamily="49" charset="-122"/>
              </a:rPr>
              <a:t>：</a:t>
            </a:r>
            <a:r>
              <a:rPr lang="zh-CN" altLang="en-US" sz="3200">
                <a:solidFill>
                  <a:schemeClr val="tx1"/>
                </a:solidFill>
                <a:ea typeface="楷体_GB2312" pitchFamily="49" charset="-122"/>
              </a:rPr>
              <a:t>由</a:t>
            </a:r>
            <a:r>
              <a:rPr lang="en-US" altLang="zh-CN" sz="3200">
                <a:solidFill>
                  <a:schemeClr val="tx1"/>
                </a:solidFill>
                <a:ea typeface="楷体_GB2312" pitchFamily="49" charset="-122"/>
              </a:rPr>
              <a:t>n(n</a:t>
            </a:r>
            <a:r>
              <a:rPr lang="en-US" altLang="en-US" sz="3200">
                <a:solidFill>
                  <a:schemeClr val="tx1"/>
                </a:solidFill>
                <a:ea typeface="楷体_GB2312" pitchFamily="49" charset="-122"/>
              </a:rPr>
              <a:t>≥</a:t>
            </a:r>
            <a:r>
              <a:rPr lang="en-US" altLang="zh-CN" sz="3200">
                <a:solidFill>
                  <a:schemeClr val="tx1"/>
                </a:solidFill>
                <a:ea typeface="楷体_GB2312" pitchFamily="49" charset="-122"/>
              </a:rPr>
              <a:t>0)</a:t>
            </a:r>
            <a:r>
              <a:rPr lang="zh-CN" altLang="en-US" sz="3200">
                <a:solidFill>
                  <a:schemeClr val="tx1"/>
                </a:solidFill>
                <a:ea typeface="楷体_GB2312" pitchFamily="49" charset="-122"/>
              </a:rPr>
              <a:t>个数据元素</a:t>
            </a:r>
            <a:r>
              <a:rPr lang="en-US" altLang="zh-CN" sz="3200">
                <a:solidFill>
                  <a:schemeClr val="tx1"/>
                </a:solidFill>
                <a:ea typeface="楷体_GB2312" pitchFamily="49" charset="-122"/>
              </a:rPr>
              <a:t>(</a:t>
            </a:r>
            <a:r>
              <a:rPr lang="zh-CN" altLang="en-US" sz="3200">
                <a:solidFill>
                  <a:schemeClr val="tx1"/>
                </a:solidFill>
                <a:ea typeface="楷体_GB2312" pitchFamily="49" charset="-122"/>
              </a:rPr>
              <a:t>结点</a:t>
            </a:r>
            <a:r>
              <a:rPr lang="en-US" altLang="zh-CN" sz="3200">
                <a:solidFill>
                  <a:schemeClr val="tx1"/>
                </a:solidFill>
                <a:ea typeface="楷体_GB2312" pitchFamily="49" charset="-122"/>
              </a:rPr>
              <a:t>)a</a:t>
            </a:r>
            <a:r>
              <a:rPr lang="en-US" altLang="zh-CN" sz="3200" baseline="-25000">
                <a:solidFill>
                  <a:schemeClr val="tx1"/>
                </a:solidFill>
                <a:ea typeface="楷体_GB2312" pitchFamily="49" charset="-122"/>
              </a:rPr>
              <a:t>1</a:t>
            </a:r>
            <a:r>
              <a:rPr lang="en-US" altLang="zh-CN" sz="3200">
                <a:solidFill>
                  <a:schemeClr val="tx1"/>
                </a:solidFill>
                <a:ea typeface="楷体_GB2312" pitchFamily="49" charset="-122"/>
              </a:rPr>
              <a:t>,a</a:t>
            </a:r>
            <a:r>
              <a:rPr lang="en-US" altLang="zh-CN" sz="3200" baseline="-25000">
                <a:solidFill>
                  <a:schemeClr val="tx1"/>
                </a:solidFill>
                <a:ea typeface="楷体_GB2312" pitchFamily="49" charset="-122"/>
              </a:rPr>
              <a:t>2</a:t>
            </a:r>
            <a:r>
              <a:rPr lang="en-US" altLang="zh-CN" sz="3200">
                <a:solidFill>
                  <a:schemeClr val="tx1"/>
                </a:solidFill>
                <a:ea typeface="楷体_GB2312" pitchFamily="49" charset="-122"/>
              </a:rPr>
              <a:t>,…,a</a:t>
            </a:r>
            <a:r>
              <a:rPr lang="en-US" altLang="zh-CN" sz="3200" baseline="-25000">
                <a:solidFill>
                  <a:schemeClr val="tx1"/>
                </a:solidFill>
                <a:ea typeface="楷体_GB2312" pitchFamily="49" charset="-122"/>
              </a:rPr>
              <a:t>n</a:t>
            </a:r>
            <a:r>
              <a:rPr lang="zh-CN" altLang="en-US" sz="3200">
                <a:solidFill>
                  <a:schemeClr val="tx1"/>
                </a:solidFill>
                <a:ea typeface="楷体_GB2312" pitchFamily="49" charset="-122"/>
              </a:rPr>
              <a:t>组成的有限序列。该序列中所有结点具有相同的数据类型。其中数据元素的个数</a:t>
            </a:r>
            <a:r>
              <a:rPr lang="en-US" altLang="zh-CN" sz="3200">
                <a:solidFill>
                  <a:schemeClr val="tx1"/>
                </a:solidFill>
                <a:ea typeface="楷体_GB2312" pitchFamily="49" charset="-122"/>
              </a:rPr>
              <a:t>n</a:t>
            </a:r>
            <a:r>
              <a:rPr lang="zh-CN" altLang="en-US" sz="3200">
                <a:solidFill>
                  <a:schemeClr val="tx1"/>
                </a:solidFill>
                <a:ea typeface="楷体_GB2312" pitchFamily="49" charset="-122"/>
              </a:rPr>
              <a:t>定义为表的长度，</a:t>
            </a:r>
          </a:p>
        </p:txBody>
      </p:sp>
      <p:sp>
        <p:nvSpPr>
          <p:cNvPr id="186380" name="Rectangle 12"/>
          <p:cNvSpPr>
            <a:spLocks noChangeArrowheads="1"/>
          </p:cNvSpPr>
          <p:nvPr/>
        </p:nvSpPr>
        <p:spPr bwMode="auto">
          <a:xfrm>
            <a:off x="323850" y="3763963"/>
            <a:ext cx="8497888" cy="204152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3200">
                <a:solidFill>
                  <a:schemeClr val="tx1"/>
                </a:solidFill>
                <a:ea typeface="楷体_GB2312" pitchFamily="49" charset="-122"/>
              </a:rPr>
              <a:t>当</a:t>
            </a:r>
            <a:r>
              <a:rPr lang="en-US" altLang="zh-CN" sz="3200">
                <a:solidFill>
                  <a:schemeClr val="tx1"/>
                </a:solidFill>
                <a:ea typeface="楷体_GB2312" pitchFamily="49" charset="-122"/>
              </a:rPr>
              <a:t>n=0</a:t>
            </a:r>
            <a:r>
              <a:rPr lang="zh-CN" altLang="en-US" sz="3200">
                <a:solidFill>
                  <a:schemeClr val="tx1"/>
                </a:solidFill>
                <a:ea typeface="楷体_GB2312" pitchFamily="49" charset="-122"/>
              </a:rPr>
              <a:t>时，称为空表。当</a:t>
            </a:r>
            <a:r>
              <a:rPr lang="en-US" altLang="zh-CN" sz="3200">
                <a:solidFill>
                  <a:schemeClr val="tx1"/>
                </a:solidFill>
                <a:ea typeface="楷体_GB2312" pitchFamily="49" charset="-122"/>
              </a:rPr>
              <a:t>n&gt;0</a:t>
            </a:r>
            <a:r>
              <a:rPr lang="zh-CN" altLang="en-US" sz="3200">
                <a:solidFill>
                  <a:schemeClr val="tx1"/>
                </a:solidFill>
                <a:ea typeface="楷体_GB2312" pitchFamily="49" charset="-122"/>
              </a:rPr>
              <a:t>时，非空的线性表记作（ </a:t>
            </a:r>
            <a:r>
              <a:rPr lang="en-US" altLang="zh-CN" sz="3200">
                <a:solidFill>
                  <a:schemeClr val="tx1"/>
                </a:solidFill>
                <a:ea typeface="楷体_GB2312" pitchFamily="49" charset="-122"/>
              </a:rPr>
              <a:t>a</a:t>
            </a:r>
            <a:r>
              <a:rPr lang="en-US" altLang="zh-CN" sz="3200" baseline="-25000">
                <a:solidFill>
                  <a:schemeClr val="tx1"/>
                </a:solidFill>
                <a:ea typeface="楷体_GB2312" pitchFamily="49" charset="-122"/>
              </a:rPr>
              <a:t>1</a:t>
            </a:r>
            <a:r>
              <a:rPr lang="en-US" altLang="zh-CN" sz="3200">
                <a:solidFill>
                  <a:schemeClr val="tx1"/>
                </a:solidFill>
                <a:ea typeface="楷体_GB2312" pitchFamily="49" charset="-122"/>
              </a:rPr>
              <a:t>,a</a:t>
            </a:r>
            <a:r>
              <a:rPr lang="en-US" altLang="zh-CN" sz="3200" baseline="-25000">
                <a:solidFill>
                  <a:schemeClr val="tx1"/>
                </a:solidFill>
                <a:ea typeface="楷体_GB2312" pitchFamily="49" charset="-122"/>
              </a:rPr>
              <a:t>2</a:t>
            </a:r>
            <a:r>
              <a:rPr lang="en-US" altLang="zh-CN" sz="3200">
                <a:solidFill>
                  <a:schemeClr val="tx1"/>
                </a:solidFill>
                <a:ea typeface="楷体_GB2312" pitchFamily="49" charset="-122"/>
              </a:rPr>
              <a:t>,…,a</a:t>
            </a:r>
            <a:r>
              <a:rPr lang="en-US" altLang="zh-CN" sz="3200" baseline="-25000">
                <a:solidFill>
                  <a:schemeClr val="tx1"/>
                </a:solidFill>
                <a:ea typeface="楷体_GB2312" pitchFamily="49" charset="-122"/>
              </a:rPr>
              <a:t>n</a:t>
            </a:r>
            <a:r>
              <a:rPr lang="en-US" altLang="zh-CN" sz="3200">
                <a:solidFill>
                  <a:schemeClr val="tx1"/>
                </a:solidFill>
                <a:ea typeface="楷体_GB2312" pitchFamily="49" charset="-122"/>
              </a:rPr>
              <a:t> </a:t>
            </a:r>
            <a:r>
              <a:rPr lang="zh-CN" altLang="en-US" sz="3200">
                <a:solidFill>
                  <a:schemeClr val="tx1"/>
                </a:solidFill>
                <a:ea typeface="楷体_GB2312" pitchFamily="49" charset="-122"/>
              </a:rPr>
              <a:t>）， </a:t>
            </a:r>
            <a:r>
              <a:rPr lang="en-US" altLang="zh-CN" sz="3200">
                <a:solidFill>
                  <a:schemeClr val="tx1"/>
                </a:solidFill>
                <a:ea typeface="楷体_GB2312" pitchFamily="49" charset="-122"/>
              </a:rPr>
              <a:t>a</a:t>
            </a:r>
            <a:r>
              <a:rPr lang="en-US" altLang="zh-CN" sz="3200" baseline="-25000">
                <a:solidFill>
                  <a:schemeClr val="tx1"/>
                </a:solidFill>
                <a:ea typeface="楷体_GB2312" pitchFamily="49" charset="-122"/>
              </a:rPr>
              <a:t>1</a:t>
            </a:r>
            <a:r>
              <a:rPr lang="zh-CN" altLang="en-US" sz="3200">
                <a:solidFill>
                  <a:schemeClr val="tx1"/>
                </a:solidFill>
                <a:ea typeface="楷体_GB2312" pitchFamily="49" charset="-122"/>
              </a:rPr>
              <a:t>称为线性表的第一个（首）结点，</a:t>
            </a:r>
            <a:r>
              <a:rPr lang="en-US" altLang="zh-CN" sz="3200">
                <a:solidFill>
                  <a:schemeClr val="tx1"/>
                </a:solidFill>
                <a:ea typeface="楷体_GB2312" pitchFamily="49" charset="-122"/>
              </a:rPr>
              <a:t>a</a:t>
            </a:r>
            <a:r>
              <a:rPr lang="en-US" altLang="zh-CN" sz="3200" baseline="-25000">
                <a:solidFill>
                  <a:schemeClr val="tx1"/>
                </a:solidFill>
                <a:ea typeface="楷体_GB2312" pitchFamily="49" charset="-122"/>
              </a:rPr>
              <a:t>n</a:t>
            </a:r>
            <a:r>
              <a:rPr lang="zh-CN" altLang="en-US" sz="3200">
                <a:solidFill>
                  <a:schemeClr val="tx1"/>
                </a:solidFill>
                <a:ea typeface="楷体_GB2312" pitchFamily="49" charset="-122"/>
              </a:rPr>
              <a:t>称为线性表的最后一个（尾）结点。</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63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8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3"/>
          <p:cNvSpPr txBox="1">
            <a:spLocks noChangeArrowheads="1"/>
          </p:cNvSpPr>
          <p:nvPr/>
        </p:nvSpPr>
        <p:spPr bwMode="auto">
          <a:xfrm>
            <a:off x="3708400" y="5370513"/>
            <a:ext cx="34432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zh-CN" altLang="en-US" sz="3200">
                <a:solidFill>
                  <a:schemeClr val="tx1"/>
                </a:solidFill>
                <a:ea typeface="隶书" pitchFamily="49" charset="-122"/>
              </a:rPr>
              <a:t>算法</a:t>
            </a:r>
            <a:r>
              <a:rPr lang="zh-CN" altLang="en-US" sz="3200" b="1">
                <a:solidFill>
                  <a:schemeClr val="tx1"/>
                </a:solidFill>
                <a:ea typeface="隶书" pitchFamily="49" charset="-122"/>
              </a:rPr>
              <a:t>时间复杂度</a:t>
            </a:r>
            <a:r>
              <a:rPr lang="zh-CN" altLang="en-US" sz="3200">
                <a:solidFill>
                  <a:schemeClr val="tx1"/>
                </a:solidFill>
                <a:ea typeface="隶书" pitchFamily="49" charset="-122"/>
              </a:rPr>
              <a:t>：</a:t>
            </a:r>
            <a:endParaRPr lang="zh-CN" altLang="en-US" sz="3200">
              <a:solidFill>
                <a:schemeClr val="tx1"/>
              </a:solidFill>
            </a:endParaRPr>
          </a:p>
        </p:txBody>
      </p:sp>
      <p:sp>
        <p:nvSpPr>
          <p:cNvPr id="21508" name="Text Box 4"/>
          <p:cNvSpPr txBox="1">
            <a:spLocks noChangeArrowheads="1"/>
          </p:cNvSpPr>
          <p:nvPr/>
        </p:nvSpPr>
        <p:spPr bwMode="auto">
          <a:xfrm>
            <a:off x="6877050" y="5383213"/>
            <a:ext cx="9731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b="1">
                <a:solidFill>
                  <a:schemeClr val="accent2"/>
                </a:solidFill>
              </a:rPr>
              <a:t>O(1)</a:t>
            </a:r>
            <a:endParaRPr lang="en-US" altLang="zh-CN" sz="3200">
              <a:solidFill>
                <a:schemeClr val="accent2"/>
              </a:solidFill>
            </a:endParaRPr>
          </a:p>
        </p:txBody>
      </p:sp>
      <p:sp>
        <p:nvSpPr>
          <p:cNvPr id="21509" name="Rectangle 5"/>
          <p:cNvSpPr>
            <a:spLocks noChangeArrowheads="1"/>
          </p:cNvSpPr>
          <p:nvPr/>
        </p:nvSpPr>
        <p:spPr bwMode="auto">
          <a:xfrm>
            <a:off x="34925" y="920750"/>
            <a:ext cx="9156700" cy="479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25000"/>
              </a:lnSpc>
            </a:pPr>
            <a:r>
              <a:rPr lang="en-US" altLang="zh-CN" sz="3200" b="1">
                <a:solidFill>
                  <a:schemeClr val="tx1"/>
                </a:solidFill>
              </a:rPr>
              <a:t>Status</a:t>
            </a:r>
            <a:r>
              <a:rPr lang="en-US" altLang="zh-CN" sz="3200">
                <a:solidFill>
                  <a:schemeClr val="tx1"/>
                </a:solidFill>
              </a:rPr>
              <a:t> InitList_Sq( SqList  </a:t>
            </a:r>
            <a:r>
              <a:rPr lang="en-US" altLang="zh-CN" sz="3200" b="1">
                <a:solidFill>
                  <a:schemeClr val="tx1"/>
                </a:solidFill>
              </a:rPr>
              <a:t>&amp;</a:t>
            </a:r>
            <a:r>
              <a:rPr lang="en-US" altLang="zh-CN" sz="3200">
                <a:solidFill>
                  <a:schemeClr val="tx1"/>
                </a:solidFill>
              </a:rPr>
              <a:t> L ) </a:t>
            </a:r>
            <a:r>
              <a:rPr lang="en-US" altLang="zh-CN" sz="3200" b="1">
                <a:solidFill>
                  <a:schemeClr val="tx1"/>
                </a:solidFill>
              </a:rPr>
              <a:t>{</a:t>
            </a:r>
            <a:r>
              <a:rPr lang="en-US" altLang="zh-CN" sz="2400">
                <a:solidFill>
                  <a:schemeClr val="tx1"/>
                </a:solidFill>
              </a:rPr>
              <a:t>// </a:t>
            </a:r>
            <a:r>
              <a:rPr lang="zh-CN" altLang="en-US" sz="2400">
                <a:solidFill>
                  <a:schemeClr val="tx1"/>
                </a:solidFill>
                <a:ea typeface="楷体_GB2312" pitchFamily="49" charset="-122"/>
              </a:rPr>
              <a:t>构造一个空的顺序表</a:t>
            </a:r>
            <a:r>
              <a:rPr lang="en-US" altLang="zh-CN" sz="2400">
                <a:solidFill>
                  <a:schemeClr val="tx1"/>
                </a:solidFill>
                <a:ea typeface="楷体_GB2312" pitchFamily="49" charset="-122"/>
              </a:rPr>
              <a:t>L</a:t>
            </a:r>
            <a:r>
              <a:rPr lang="en-US" altLang="zh-CN" sz="3200">
                <a:solidFill>
                  <a:schemeClr val="tx1"/>
                </a:solidFill>
              </a:rPr>
              <a:t> </a:t>
            </a:r>
          </a:p>
          <a:p>
            <a:pPr algn="l">
              <a:lnSpc>
                <a:spcPct val="120000"/>
              </a:lnSpc>
            </a:pPr>
            <a:r>
              <a:rPr lang="en-US" altLang="zh-CN" sz="3200">
                <a:solidFill>
                  <a:schemeClr val="tx1"/>
                </a:solidFill>
              </a:rPr>
              <a:t>    L.elem = (ElemType *)</a:t>
            </a:r>
          </a:p>
          <a:p>
            <a:pPr algn="l">
              <a:lnSpc>
                <a:spcPct val="120000"/>
              </a:lnSpc>
            </a:pPr>
            <a:r>
              <a:rPr lang="en-US" altLang="zh-CN" sz="3200">
                <a:solidFill>
                  <a:schemeClr val="tx1"/>
                </a:solidFill>
              </a:rPr>
              <a:t>              malloc(LIST_INIT_SIZE*sizeof(ElemType))</a:t>
            </a:r>
            <a:endParaRPr lang="en-US" altLang="zh-CN" sz="3200">
              <a:solidFill>
                <a:schemeClr val="tx1"/>
              </a:solidFill>
              <a:latin typeface="楷体_GB2312" pitchFamily="49" charset="-122"/>
              <a:ea typeface="楷体_GB2312" pitchFamily="49" charset="-122"/>
            </a:endParaRPr>
          </a:p>
          <a:p>
            <a:pPr algn="l">
              <a:lnSpc>
                <a:spcPct val="120000"/>
              </a:lnSpc>
            </a:pPr>
            <a:r>
              <a:rPr lang="en-US" altLang="zh-CN" sz="3200" b="1">
                <a:solidFill>
                  <a:schemeClr val="tx1"/>
                </a:solidFill>
              </a:rPr>
              <a:t>    if</a:t>
            </a:r>
            <a:r>
              <a:rPr lang="en-US" altLang="zh-CN" sz="3200">
                <a:solidFill>
                  <a:schemeClr val="tx1"/>
                </a:solidFill>
              </a:rPr>
              <a:t> (</a:t>
            </a:r>
            <a:r>
              <a:rPr lang="en-US" altLang="zh-CN" sz="3200" b="1">
                <a:solidFill>
                  <a:schemeClr val="tx1"/>
                </a:solidFill>
              </a:rPr>
              <a:t>!</a:t>
            </a:r>
            <a:r>
              <a:rPr lang="en-US" altLang="zh-CN" sz="3200">
                <a:solidFill>
                  <a:schemeClr val="tx1"/>
                </a:solidFill>
              </a:rPr>
              <a:t>L.elem)   </a:t>
            </a:r>
            <a:r>
              <a:rPr lang="en-US" altLang="zh-CN" sz="3200" b="1">
                <a:solidFill>
                  <a:schemeClr val="tx1"/>
                </a:solidFill>
              </a:rPr>
              <a:t>exit</a:t>
            </a:r>
            <a:r>
              <a:rPr lang="en-US" altLang="zh-CN" sz="3200">
                <a:solidFill>
                  <a:schemeClr val="tx1"/>
                </a:solidFill>
              </a:rPr>
              <a:t>(OVERFLOW);    </a:t>
            </a:r>
            <a:r>
              <a:rPr lang="en-US" altLang="zh-CN" sz="2400">
                <a:solidFill>
                  <a:schemeClr val="tx1"/>
                </a:solidFill>
                <a:ea typeface="楷体_GB2312" pitchFamily="49" charset="-122"/>
              </a:rPr>
              <a:t>//</a:t>
            </a:r>
            <a:r>
              <a:rPr lang="zh-CN" altLang="en-US" sz="2400">
                <a:solidFill>
                  <a:schemeClr val="tx1"/>
                </a:solidFill>
                <a:ea typeface="楷体_GB2312" pitchFamily="49" charset="-122"/>
              </a:rPr>
              <a:t>存储分配失败</a:t>
            </a:r>
          </a:p>
          <a:p>
            <a:pPr algn="l">
              <a:lnSpc>
                <a:spcPct val="120000"/>
              </a:lnSpc>
            </a:pPr>
            <a:r>
              <a:rPr lang="zh-CN" altLang="en-US" sz="3200">
                <a:solidFill>
                  <a:schemeClr val="tx1"/>
                </a:solidFill>
              </a:rPr>
              <a:t>      </a:t>
            </a:r>
            <a:r>
              <a:rPr lang="en-US" altLang="zh-CN" sz="3200">
                <a:solidFill>
                  <a:schemeClr val="tx1"/>
                </a:solidFill>
              </a:rPr>
              <a:t>L.length = 0;   </a:t>
            </a:r>
            <a:r>
              <a:rPr lang="en-US" altLang="zh-CN" sz="2400">
                <a:solidFill>
                  <a:schemeClr val="tx1"/>
                </a:solidFill>
                <a:ea typeface="楷体_GB2312" pitchFamily="49" charset="-122"/>
              </a:rPr>
              <a:t>//</a:t>
            </a:r>
            <a:r>
              <a:rPr lang="zh-CN" altLang="en-US" sz="2400">
                <a:solidFill>
                  <a:schemeClr val="tx1"/>
                </a:solidFill>
                <a:ea typeface="楷体_GB2312" pitchFamily="49" charset="-122"/>
              </a:rPr>
              <a:t>空表长度为</a:t>
            </a:r>
            <a:r>
              <a:rPr lang="en-US" altLang="zh-CN" sz="2400">
                <a:solidFill>
                  <a:schemeClr val="tx1"/>
                </a:solidFill>
                <a:ea typeface="楷体_GB2312" pitchFamily="49" charset="-122"/>
              </a:rPr>
              <a:t>0</a:t>
            </a:r>
          </a:p>
          <a:p>
            <a:pPr algn="l">
              <a:lnSpc>
                <a:spcPct val="120000"/>
              </a:lnSpc>
            </a:pPr>
            <a:r>
              <a:rPr lang="en-US" altLang="zh-CN" sz="3200">
                <a:solidFill>
                  <a:schemeClr val="tx1"/>
                </a:solidFill>
              </a:rPr>
              <a:t>      L.listsize = LIST_INIT_SIZE;     </a:t>
            </a:r>
            <a:r>
              <a:rPr lang="en-US" altLang="zh-CN" sz="2400">
                <a:solidFill>
                  <a:schemeClr val="tx1"/>
                </a:solidFill>
                <a:ea typeface="楷体_GB2312" pitchFamily="49" charset="-122"/>
              </a:rPr>
              <a:t>//</a:t>
            </a:r>
            <a:r>
              <a:rPr lang="zh-CN" altLang="en-US" sz="2400">
                <a:solidFill>
                  <a:schemeClr val="tx1"/>
                </a:solidFill>
                <a:ea typeface="楷体_GB2312" pitchFamily="49" charset="-122"/>
              </a:rPr>
              <a:t>初始存储容量</a:t>
            </a:r>
          </a:p>
          <a:p>
            <a:pPr algn="l">
              <a:lnSpc>
                <a:spcPct val="120000"/>
              </a:lnSpc>
            </a:pPr>
            <a:r>
              <a:rPr lang="zh-CN" altLang="en-US" sz="3200" b="1">
                <a:solidFill>
                  <a:schemeClr val="tx1"/>
                </a:solidFill>
              </a:rPr>
              <a:t>   </a:t>
            </a:r>
            <a:r>
              <a:rPr lang="en-US" altLang="zh-CN" sz="3200" b="1">
                <a:solidFill>
                  <a:schemeClr val="tx1"/>
                </a:solidFill>
              </a:rPr>
              <a:t>return</a:t>
            </a:r>
            <a:r>
              <a:rPr lang="en-US" altLang="zh-CN" sz="3200">
                <a:solidFill>
                  <a:schemeClr val="tx1"/>
                </a:solidFill>
              </a:rPr>
              <a:t> OK;</a:t>
            </a:r>
          </a:p>
          <a:p>
            <a:pPr algn="l">
              <a:lnSpc>
                <a:spcPct val="120000"/>
              </a:lnSpc>
            </a:pPr>
            <a:r>
              <a:rPr lang="en-US" altLang="zh-CN" sz="3200" b="1">
                <a:solidFill>
                  <a:schemeClr val="tx1"/>
                </a:solidFill>
              </a:rPr>
              <a:t>}</a:t>
            </a:r>
            <a:r>
              <a:rPr lang="en-US" altLang="zh-CN" sz="3200">
                <a:solidFill>
                  <a:schemeClr val="tx1"/>
                </a:solidFill>
              </a:rPr>
              <a:t> // InitList_Sq</a:t>
            </a:r>
          </a:p>
        </p:txBody>
      </p:sp>
      <p:sp>
        <p:nvSpPr>
          <p:cNvPr id="31749" name="Rectangle 9"/>
          <p:cNvSpPr>
            <a:spLocks noChangeArrowheads="1"/>
          </p:cNvSpPr>
          <p:nvPr/>
        </p:nvSpPr>
        <p:spPr bwMode="auto">
          <a:xfrm>
            <a:off x="179388" y="260350"/>
            <a:ext cx="46148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chemeClr val="tx1"/>
                </a:solidFill>
                <a:ea typeface="楷体_GB2312" pitchFamily="49" charset="-122"/>
              </a:rPr>
              <a:t>1</a:t>
            </a:r>
            <a:r>
              <a:rPr lang="zh-CN" altLang="en-US" sz="3200" b="1">
                <a:solidFill>
                  <a:schemeClr val="tx1"/>
                </a:solidFill>
                <a:ea typeface="楷体_GB2312" pitchFamily="49" charset="-122"/>
              </a:rPr>
              <a:t>、初始化   </a:t>
            </a:r>
            <a:r>
              <a:rPr lang="en-US" altLang="zh-CN" sz="3200" b="1">
                <a:solidFill>
                  <a:schemeClr val="tx1"/>
                </a:solidFill>
              </a:rPr>
              <a:t>InitList(&amp;L) </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9">
                                            <p:txEl>
                                              <p:pRg st="0" end="0"/>
                                            </p:txEl>
                                          </p:spTgt>
                                        </p:tgtEl>
                                        <p:attrNameLst>
                                          <p:attrName>style.visibility</p:attrName>
                                        </p:attrNameLst>
                                      </p:cBhvr>
                                      <p:to>
                                        <p:strVal val="visible"/>
                                      </p:to>
                                    </p:set>
                                    <p:animEffect transition="in" filter="wipe(left)">
                                      <p:cBhvr>
                                        <p:cTn id="7" dur="500"/>
                                        <p:tgtEl>
                                          <p:spTgt spid="2150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9">
                                            <p:txEl>
                                              <p:pRg st="1" end="1"/>
                                            </p:txEl>
                                          </p:spTgt>
                                        </p:tgtEl>
                                        <p:attrNameLst>
                                          <p:attrName>style.visibility</p:attrName>
                                        </p:attrNameLst>
                                      </p:cBhvr>
                                      <p:to>
                                        <p:strVal val="visible"/>
                                      </p:to>
                                    </p:set>
                                    <p:animEffect transition="in" filter="wipe(left)">
                                      <p:cBhvr>
                                        <p:cTn id="12" dur="500"/>
                                        <p:tgtEl>
                                          <p:spTgt spid="2150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09">
                                            <p:txEl>
                                              <p:pRg st="2" end="2"/>
                                            </p:txEl>
                                          </p:spTgt>
                                        </p:tgtEl>
                                        <p:attrNameLst>
                                          <p:attrName>style.visibility</p:attrName>
                                        </p:attrNameLst>
                                      </p:cBhvr>
                                      <p:to>
                                        <p:strVal val="visible"/>
                                      </p:to>
                                    </p:set>
                                    <p:animEffect transition="in" filter="wipe(left)">
                                      <p:cBhvr>
                                        <p:cTn id="17" dur="500"/>
                                        <p:tgtEl>
                                          <p:spTgt spid="2150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509">
                                            <p:txEl>
                                              <p:pRg st="3" end="3"/>
                                            </p:txEl>
                                          </p:spTgt>
                                        </p:tgtEl>
                                        <p:attrNameLst>
                                          <p:attrName>style.visibility</p:attrName>
                                        </p:attrNameLst>
                                      </p:cBhvr>
                                      <p:to>
                                        <p:strVal val="visible"/>
                                      </p:to>
                                    </p:set>
                                    <p:animEffect transition="in" filter="wipe(left)">
                                      <p:cBhvr>
                                        <p:cTn id="22" dur="500"/>
                                        <p:tgtEl>
                                          <p:spTgt spid="2150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509">
                                            <p:txEl>
                                              <p:pRg st="4" end="4"/>
                                            </p:txEl>
                                          </p:spTgt>
                                        </p:tgtEl>
                                        <p:attrNameLst>
                                          <p:attrName>style.visibility</p:attrName>
                                        </p:attrNameLst>
                                      </p:cBhvr>
                                      <p:to>
                                        <p:strVal val="visible"/>
                                      </p:to>
                                    </p:set>
                                    <p:animEffect transition="in" filter="wipe(left)">
                                      <p:cBhvr>
                                        <p:cTn id="27" dur="500"/>
                                        <p:tgtEl>
                                          <p:spTgt spid="2150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509">
                                            <p:txEl>
                                              <p:pRg st="5" end="5"/>
                                            </p:txEl>
                                          </p:spTgt>
                                        </p:tgtEl>
                                        <p:attrNameLst>
                                          <p:attrName>style.visibility</p:attrName>
                                        </p:attrNameLst>
                                      </p:cBhvr>
                                      <p:to>
                                        <p:strVal val="visible"/>
                                      </p:to>
                                    </p:set>
                                    <p:animEffect transition="in" filter="wipe(left)">
                                      <p:cBhvr>
                                        <p:cTn id="32" dur="500"/>
                                        <p:tgtEl>
                                          <p:spTgt spid="2150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1509">
                                            <p:txEl>
                                              <p:pRg st="6" end="6"/>
                                            </p:txEl>
                                          </p:spTgt>
                                        </p:tgtEl>
                                        <p:attrNameLst>
                                          <p:attrName>style.visibility</p:attrName>
                                        </p:attrNameLst>
                                      </p:cBhvr>
                                      <p:to>
                                        <p:strVal val="visible"/>
                                      </p:to>
                                    </p:set>
                                    <p:animEffect transition="in" filter="wipe(left)">
                                      <p:cBhvr>
                                        <p:cTn id="37" dur="500"/>
                                        <p:tgtEl>
                                          <p:spTgt spid="2150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509">
                                            <p:txEl>
                                              <p:pRg st="7" end="7"/>
                                            </p:txEl>
                                          </p:spTgt>
                                        </p:tgtEl>
                                        <p:attrNameLst>
                                          <p:attrName>style.visibility</p:attrName>
                                        </p:attrNameLst>
                                      </p:cBhvr>
                                      <p:to>
                                        <p:strVal val="visible"/>
                                      </p:to>
                                    </p:set>
                                    <p:animEffect transition="in" filter="wipe(left)">
                                      <p:cBhvr>
                                        <p:cTn id="42" dur="500"/>
                                        <p:tgtEl>
                                          <p:spTgt spid="2150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1507">
                                            <p:txEl>
                                              <p:pRg st="0" end="0"/>
                                            </p:txEl>
                                          </p:spTgt>
                                        </p:tgtEl>
                                        <p:attrNameLst>
                                          <p:attrName>style.visibility</p:attrName>
                                        </p:attrNameLst>
                                      </p:cBhvr>
                                      <p:to>
                                        <p:strVal val="visible"/>
                                      </p:to>
                                    </p:set>
                                    <p:animEffect transition="in" filter="wipe(left)">
                                      <p:cBhvr>
                                        <p:cTn id="47" dur="500"/>
                                        <p:tgtEl>
                                          <p:spTgt spid="21507">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1508">
                                            <p:txEl>
                                              <p:pRg st="0" end="0"/>
                                            </p:txEl>
                                          </p:spTgt>
                                        </p:tgtEl>
                                        <p:attrNameLst>
                                          <p:attrName>style.visibility</p:attrName>
                                        </p:attrNameLst>
                                      </p:cBhvr>
                                      <p:to>
                                        <p:strVal val="visible"/>
                                      </p:to>
                                    </p:set>
                                    <p:animEffect transition="in" filter="wipe(left)">
                                      <p:cBhvr>
                                        <p:cTn id="52" dur="500"/>
                                        <p:tgtEl>
                                          <p:spTgt spid="2150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autoUpdateAnimBg="0"/>
      <p:bldP spid="21508" grpId="0" build="p" autoUpdateAnimBg="0"/>
      <p:bldP spid="21509"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Text Box 2"/>
          <p:cNvSpPr txBox="1">
            <a:spLocks noChangeArrowheads="1"/>
          </p:cNvSpPr>
          <p:nvPr/>
        </p:nvSpPr>
        <p:spPr bwMode="auto">
          <a:xfrm>
            <a:off x="344488" y="1711325"/>
            <a:ext cx="5111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a:solidFill>
                  <a:schemeClr val="tx1"/>
                </a:solidFill>
                <a:ea typeface="楷体_GB2312" pitchFamily="49" charset="-122"/>
              </a:rPr>
              <a:t> (a</a:t>
            </a:r>
            <a:r>
              <a:rPr lang="en-US" altLang="zh-CN" sz="3200" baseline="-25000">
                <a:solidFill>
                  <a:schemeClr val="tx1"/>
                </a:solidFill>
                <a:ea typeface="楷体_GB2312" pitchFamily="49" charset="-122"/>
              </a:rPr>
              <a:t>1</a:t>
            </a:r>
            <a:r>
              <a:rPr lang="en-US" altLang="zh-CN" sz="3200">
                <a:solidFill>
                  <a:schemeClr val="tx1"/>
                </a:solidFill>
                <a:ea typeface="楷体_GB2312" pitchFamily="49" charset="-122"/>
              </a:rPr>
              <a:t>, …, </a:t>
            </a:r>
            <a:r>
              <a:rPr lang="en-US" altLang="zh-CN" sz="3200" b="1">
                <a:solidFill>
                  <a:schemeClr val="tx1"/>
                </a:solidFill>
                <a:ea typeface="楷体_GB2312" pitchFamily="49" charset="-122"/>
              </a:rPr>
              <a:t>a</a:t>
            </a:r>
            <a:r>
              <a:rPr lang="en-US" altLang="zh-CN" sz="3200" b="1" baseline="-25000">
                <a:solidFill>
                  <a:schemeClr val="tx1"/>
                </a:solidFill>
                <a:ea typeface="楷体_GB2312" pitchFamily="49" charset="-122"/>
              </a:rPr>
              <a:t>i-1</a:t>
            </a:r>
            <a:r>
              <a:rPr lang="en-US" altLang="zh-CN" sz="3200" b="1">
                <a:solidFill>
                  <a:schemeClr val="tx1"/>
                </a:solidFill>
                <a:ea typeface="楷体_GB2312" pitchFamily="49" charset="-122"/>
              </a:rPr>
              <a:t>, a</a:t>
            </a:r>
            <a:r>
              <a:rPr lang="en-US" altLang="zh-CN" sz="3200" b="1" baseline="-25000">
                <a:solidFill>
                  <a:schemeClr val="tx1"/>
                </a:solidFill>
                <a:ea typeface="楷体_GB2312" pitchFamily="49" charset="-122"/>
              </a:rPr>
              <a:t>i</a:t>
            </a:r>
            <a:r>
              <a:rPr lang="en-US" altLang="zh-CN" sz="3200" b="1">
                <a:solidFill>
                  <a:schemeClr val="tx1"/>
                </a:solidFill>
                <a:ea typeface="楷体_GB2312" pitchFamily="49" charset="-122"/>
              </a:rPr>
              <a:t>, </a:t>
            </a:r>
            <a:r>
              <a:rPr lang="en-US" altLang="zh-CN" sz="3200">
                <a:solidFill>
                  <a:schemeClr val="tx1"/>
                </a:solidFill>
                <a:ea typeface="楷体_GB2312" pitchFamily="49" charset="-122"/>
              </a:rPr>
              <a:t>…, a</a:t>
            </a:r>
            <a:r>
              <a:rPr lang="en-US" altLang="zh-CN" sz="3200" baseline="-25000">
                <a:solidFill>
                  <a:schemeClr val="tx1"/>
                </a:solidFill>
                <a:ea typeface="楷体_GB2312" pitchFamily="49" charset="-122"/>
              </a:rPr>
              <a:t>n</a:t>
            </a:r>
            <a:r>
              <a:rPr lang="en-US" altLang="zh-CN" sz="3200">
                <a:solidFill>
                  <a:schemeClr val="tx1"/>
                </a:solidFill>
                <a:ea typeface="楷体_GB2312" pitchFamily="49" charset="-122"/>
              </a:rPr>
              <a:t>) </a:t>
            </a:r>
            <a:r>
              <a:rPr lang="zh-CN" altLang="en-US" sz="3200">
                <a:solidFill>
                  <a:schemeClr val="tx1"/>
                </a:solidFill>
                <a:ea typeface="楷体_GB2312" pitchFamily="49" charset="-122"/>
              </a:rPr>
              <a:t>改变为</a:t>
            </a:r>
            <a:endParaRPr lang="zh-CN" altLang="en-US" sz="3200">
              <a:solidFill>
                <a:schemeClr val="tx1"/>
              </a:solidFill>
            </a:endParaRPr>
          </a:p>
        </p:txBody>
      </p:sp>
      <p:grpSp>
        <p:nvGrpSpPr>
          <p:cNvPr id="225283" name="Group 3"/>
          <p:cNvGrpSpPr>
            <a:grpSpLocks/>
          </p:cNvGrpSpPr>
          <p:nvPr/>
        </p:nvGrpSpPr>
        <p:grpSpPr bwMode="auto">
          <a:xfrm>
            <a:off x="107950" y="3678238"/>
            <a:ext cx="9472613" cy="990600"/>
            <a:chOff x="0" y="2208"/>
            <a:chExt cx="5967" cy="624"/>
          </a:xfrm>
        </p:grpSpPr>
        <p:sp>
          <p:nvSpPr>
            <p:cNvPr id="32814" name="Text Box 4"/>
            <p:cNvSpPr txBox="1">
              <a:spLocks noChangeArrowheads="1"/>
            </p:cNvSpPr>
            <p:nvPr/>
          </p:nvSpPr>
          <p:spPr bwMode="auto">
            <a:xfrm>
              <a:off x="159" y="2208"/>
              <a:ext cx="5808"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4800">
                  <a:solidFill>
                    <a:schemeClr val="tx1"/>
                  </a:solidFill>
                  <a:ea typeface="楷体_GB2312" pitchFamily="49" charset="-122"/>
                </a:rPr>
                <a:t>a</a:t>
              </a:r>
              <a:r>
                <a:rPr lang="en-US" altLang="zh-CN" sz="4800" baseline="-25000">
                  <a:solidFill>
                    <a:schemeClr val="tx1"/>
                  </a:solidFill>
                  <a:ea typeface="楷体_GB2312" pitchFamily="49" charset="-122"/>
                </a:rPr>
                <a:t>1</a:t>
              </a:r>
              <a:r>
                <a:rPr lang="en-US" altLang="zh-CN" sz="4800">
                  <a:solidFill>
                    <a:schemeClr val="tx1"/>
                  </a:solidFill>
                  <a:ea typeface="楷体_GB2312" pitchFamily="49" charset="-122"/>
                </a:rPr>
                <a:t>  a</a:t>
              </a:r>
              <a:r>
                <a:rPr lang="en-US" altLang="zh-CN" sz="4800" baseline="-25000">
                  <a:solidFill>
                    <a:schemeClr val="tx1"/>
                  </a:solidFill>
                  <a:ea typeface="楷体_GB2312" pitchFamily="49" charset="-122"/>
                </a:rPr>
                <a:t>2</a:t>
              </a:r>
              <a:r>
                <a:rPr lang="en-US" altLang="zh-CN" sz="4800">
                  <a:solidFill>
                    <a:schemeClr val="tx1"/>
                  </a:solidFill>
                  <a:ea typeface="楷体_GB2312" pitchFamily="49" charset="-122"/>
                </a:rPr>
                <a:t>    </a:t>
              </a:r>
              <a:r>
                <a:rPr lang="en-US" altLang="zh-CN" sz="4800" b="1">
                  <a:solidFill>
                    <a:schemeClr val="tx1"/>
                  </a:solidFill>
                  <a:ea typeface="楷体_GB2312" pitchFamily="49" charset="-122"/>
                </a:rPr>
                <a:t>…</a:t>
              </a:r>
              <a:r>
                <a:rPr lang="en-US" altLang="zh-CN" sz="4800">
                  <a:solidFill>
                    <a:schemeClr val="tx1"/>
                  </a:solidFill>
                  <a:ea typeface="楷体_GB2312" pitchFamily="49" charset="-122"/>
                </a:rPr>
                <a:t>    a</a:t>
              </a:r>
              <a:r>
                <a:rPr lang="en-US" altLang="zh-CN" sz="4800" baseline="-25000">
                  <a:solidFill>
                    <a:schemeClr val="tx1"/>
                  </a:solidFill>
                  <a:ea typeface="楷体_GB2312" pitchFamily="49" charset="-122"/>
                </a:rPr>
                <a:t>i-1</a:t>
              </a:r>
              <a:r>
                <a:rPr lang="en-US" altLang="zh-CN" sz="4800">
                  <a:solidFill>
                    <a:schemeClr val="tx1"/>
                  </a:solidFill>
                  <a:ea typeface="楷体_GB2312" pitchFamily="49" charset="-122"/>
                </a:rPr>
                <a:t>   a</a:t>
              </a:r>
              <a:r>
                <a:rPr lang="en-US" altLang="zh-CN" sz="4800" baseline="-25000">
                  <a:solidFill>
                    <a:schemeClr val="tx1"/>
                  </a:solidFill>
                  <a:ea typeface="楷体_GB2312" pitchFamily="49" charset="-122"/>
                </a:rPr>
                <a:t>i</a:t>
              </a:r>
              <a:r>
                <a:rPr lang="en-US" altLang="zh-CN" sz="4800">
                  <a:solidFill>
                    <a:schemeClr val="tx1"/>
                  </a:solidFill>
                  <a:ea typeface="楷体_GB2312" pitchFamily="49" charset="-122"/>
                </a:rPr>
                <a:t>  </a:t>
              </a:r>
              <a:r>
                <a:rPr lang="en-US" altLang="zh-CN" sz="4800" b="1" baseline="-25000">
                  <a:solidFill>
                    <a:schemeClr val="tx1"/>
                  </a:solidFill>
                  <a:ea typeface="楷体_GB2312" pitchFamily="49" charset="-122"/>
                </a:rPr>
                <a:t> </a:t>
              </a:r>
              <a:r>
                <a:rPr lang="en-US" altLang="zh-CN" sz="4800">
                  <a:solidFill>
                    <a:schemeClr val="tx1"/>
                  </a:solidFill>
                  <a:ea typeface="楷体_GB2312" pitchFamily="49" charset="-122"/>
                </a:rPr>
                <a:t>  </a:t>
              </a:r>
              <a:r>
                <a:rPr lang="en-US" altLang="zh-CN" sz="4800" b="1">
                  <a:solidFill>
                    <a:schemeClr val="tx1"/>
                  </a:solidFill>
                  <a:ea typeface="楷体_GB2312" pitchFamily="49" charset="-122"/>
                </a:rPr>
                <a:t>…</a:t>
              </a:r>
              <a:r>
                <a:rPr lang="en-US" altLang="zh-CN" sz="4800">
                  <a:solidFill>
                    <a:schemeClr val="tx1"/>
                  </a:solidFill>
                  <a:ea typeface="楷体_GB2312" pitchFamily="49" charset="-122"/>
                </a:rPr>
                <a:t>    a</a:t>
              </a:r>
              <a:r>
                <a:rPr lang="en-US" altLang="zh-CN" sz="4800" baseline="-25000">
                  <a:solidFill>
                    <a:schemeClr val="tx1"/>
                  </a:solidFill>
                  <a:ea typeface="楷体_GB2312" pitchFamily="49" charset="-122"/>
                </a:rPr>
                <a:t>n</a:t>
              </a:r>
            </a:p>
          </p:txBody>
        </p:sp>
        <p:sp>
          <p:nvSpPr>
            <p:cNvPr id="32815" name="Line 5"/>
            <p:cNvSpPr>
              <a:spLocks noChangeShapeType="1"/>
            </p:cNvSpPr>
            <p:nvPr/>
          </p:nvSpPr>
          <p:spPr bwMode="auto">
            <a:xfrm>
              <a:off x="0" y="2304"/>
              <a:ext cx="55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16" name="Line 6"/>
            <p:cNvSpPr>
              <a:spLocks noChangeShapeType="1"/>
            </p:cNvSpPr>
            <p:nvPr/>
          </p:nvSpPr>
          <p:spPr bwMode="auto">
            <a:xfrm>
              <a:off x="0" y="2784"/>
              <a:ext cx="55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17" name="Line 7"/>
            <p:cNvSpPr>
              <a:spLocks noChangeShapeType="1"/>
            </p:cNvSpPr>
            <p:nvPr/>
          </p:nvSpPr>
          <p:spPr bwMode="auto">
            <a:xfrm>
              <a:off x="1968" y="2304"/>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18" name="Line 8"/>
            <p:cNvSpPr>
              <a:spLocks noChangeShapeType="1"/>
            </p:cNvSpPr>
            <p:nvPr/>
          </p:nvSpPr>
          <p:spPr bwMode="auto">
            <a:xfrm>
              <a:off x="2736" y="2304"/>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19" name="Line 9"/>
            <p:cNvSpPr>
              <a:spLocks noChangeShapeType="1"/>
            </p:cNvSpPr>
            <p:nvPr/>
          </p:nvSpPr>
          <p:spPr bwMode="auto">
            <a:xfrm>
              <a:off x="3312" y="2304"/>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20" name="Line 10"/>
            <p:cNvSpPr>
              <a:spLocks noChangeShapeType="1"/>
            </p:cNvSpPr>
            <p:nvPr/>
          </p:nvSpPr>
          <p:spPr bwMode="auto">
            <a:xfrm>
              <a:off x="4896" y="2304"/>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21" name="Line 11"/>
            <p:cNvSpPr>
              <a:spLocks noChangeShapeType="1"/>
            </p:cNvSpPr>
            <p:nvPr/>
          </p:nvSpPr>
          <p:spPr bwMode="auto">
            <a:xfrm>
              <a:off x="591" y="2304"/>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22" name="Line 12"/>
            <p:cNvSpPr>
              <a:spLocks noChangeShapeType="1"/>
            </p:cNvSpPr>
            <p:nvPr/>
          </p:nvSpPr>
          <p:spPr bwMode="auto">
            <a:xfrm>
              <a:off x="1152" y="2304"/>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23" name="Line 13"/>
            <p:cNvSpPr>
              <a:spLocks noChangeShapeType="1"/>
            </p:cNvSpPr>
            <p:nvPr/>
          </p:nvSpPr>
          <p:spPr bwMode="auto">
            <a:xfrm>
              <a:off x="4128" y="2304"/>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294" name="Group 14"/>
          <p:cNvGrpSpPr>
            <a:grpSpLocks/>
          </p:cNvGrpSpPr>
          <p:nvPr/>
        </p:nvGrpSpPr>
        <p:grpSpPr bwMode="auto">
          <a:xfrm>
            <a:off x="107950" y="5126038"/>
            <a:ext cx="4384675" cy="914400"/>
            <a:chOff x="0" y="3120"/>
            <a:chExt cx="2762" cy="576"/>
          </a:xfrm>
        </p:grpSpPr>
        <p:sp>
          <p:nvSpPr>
            <p:cNvPr id="32807" name="Text Box 15"/>
            <p:cNvSpPr txBox="1">
              <a:spLocks noChangeArrowheads="1"/>
            </p:cNvSpPr>
            <p:nvPr/>
          </p:nvSpPr>
          <p:spPr bwMode="auto">
            <a:xfrm>
              <a:off x="144" y="3120"/>
              <a:ext cx="2618"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4800">
                  <a:solidFill>
                    <a:schemeClr val="tx1"/>
                  </a:solidFill>
                  <a:ea typeface="楷体_GB2312" pitchFamily="49" charset="-122"/>
                </a:rPr>
                <a:t>a</a:t>
              </a:r>
              <a:r>
                <a:rPr lang="en-US" altLang="zh-CN" sz="4800" baseline="-25000">
                  <a:solidFill>
                    <a:schemeClr val="tx1"/>
                  </a:solidFill>
                  <a:ea typeface="楷体_GB2312" pitchFamily="49" charset="-122"/>
                </a:rPr>
                <a:t>1</a:t>
              </a:r>
              <a:r>
                <a:rPr lang="en-US" altLang="zh-CN" sz="4800">
                  <a:solidFill>
                    <a:schemeClr val="tx1"/>
                  </a:solidFill>
                  <a:ea typeface="楷体_GB2312" pitchFamily="49" charset="-122"/>
                </a:rPr>
                <a:t>  a</a:t>
              </a:r>
              <a:r>
                <a:rPr lang="en-US" altLang="zh-CN" sz="4800" baseline="-25000">
                  <a:solidFill>
                    <a:schemeClr val="tx1"/>
                  </a:solidFill>
                  <a:ea typeface="楷体_GB2312" pitchFamily="49" charset="-122"/>
                </a:rPr>
                <a:t>2</a:t>
              </a:r>
              <a:r>
                <a:rPr lang="en-US" altLang="zh-CN" sz="4800">
                  <a:solidFill>
                    <a:schemeClr val="tx1"/>
                  </a:solidFill>
                  <a:ea typeface="楷体_GB2312" pitchFamily="49" charset="-122"/>
                </a:rPr>
                <a:t>    </a:t>
              </a:r>
              <a:r>
                <a:rPr lang="en-US" altLang="zh-CN" sz="4800" b="1">
                  <a:solidFill>
                    <a:schemeClr val="tx1"/>
                  </a:solidFill>
                  <a:ea typeface="楷体_GB2312" pitchFamily="49" charset="-122"/>
                </a:rPr>
                <a:t>…</a:t>
              </a:r>
              <a:r>
                <a:rPr lang="en-US" altLang="zh-CN" sz="4800">
                  <a:solidFill>
                    <a:schemeClr val="tx1"/>
                  </a:solidFill>
                  <a:ea typeface="楷体_GB2312" pitchFamily="49" charset="-122"/>
                </a:rPr>
                <a:t>    a</a:t>
              </a:r>
              <a:r>
                <a:rPr lang="en-US" altLang="zh-CN" sz="4800" baseline="-25000">
                  <a:solidFill>
                    <a:schemeClr val="tx1"/>
                  </a:solidFill>
                  <a:ea typeface="楷体_GB2312" pitchFamily="49" charset="-122"/>
                </a:rPr>
                <a:t>i-1</a:t>
              </a:r>
              <a:r>
                <a:rPr lang="en-US" altLang="zh-CN" sz="5400">
                  <a:solidFill>
                    <a:schemeClr val="tx1"/>
                  </a:solidFill>
                  <a:ea typeface="楷体_GB2312" pitchFamily="49" charset="-122"/>
                </a:rPr>
                <a:t> </a:t>
              </a:r>
              <a:endParaRPr lang="en-US" altLang="zh-CN" sz="5400" b="1">
                <a:solidFill>
                  <a:schemeClr val="tx1"/>
                </a:solidFill>
                <a:ea typeface="楷体_GB2312" pitchFamily="49" charset="-122"/>
              </a:endParaRPr>
            </a:p>
          </p:txBody>
        </p:sp>
        <p:sp>
          <p:nvSpPr>
            <p:cNvPr id="32808" name="Line 16"/>
            <p:cNvSpPr>
              <a:spLocks noChangeShapeType="1"/>
            </p:cNvSpPr>
            <p:nvPr/>
          </p:nvSpPr>
          <p:spPr bwMode="auto">
            <a:xfrm>
              <a:off x="1152" y="321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9" name="Line 17"/>
            <p:cNvSpPr>
              <a:spLocks noChangeShapeType="1"/>
            </p:cNvSpPr>
            <p:nvPr/>
          </p:nvSpPr>
          <p:spPr bwMode="auto">
            <a:xfrm>
              <a:off x="1968" y="321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10" name="Line 18"/>
            <p:cNvSpPr>
              <a:spLocks noChangeShapeType="1"/>
            </p:cNvSpPr>
            <p:nvPr/>
          </p:nvSpPr>
          <p:spPr bwMode="auto">
            <a:xfrm>
              <a:off x="0" y="3216"/>
              <a:ext cx="2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11" name="Line 19"/>
            <p:cNvSpPr>
              <a:spLocks noChangeShapeType="1"/>
            </p:cNvSpPr>
            <p:nvPr/>
          </p:nvSpPr>
          <p:spPr bwMode="auto">
            <a:xfrm>
              <a:off x="0" y="3696"/>
              <a:ext cx="2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12" name="Line 20"/>
            <p:cNvSpPr>
              <a:spLocks noChangeShapeType="1"/>
            </p:cNvSpPr>
            <p:nvPr/>
          </p:nvSpPr>
          <p:spPr bwMode="auto">
            <a:xfrm>
              <a:off x="591" y="321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13" name="Line 21"/>
            <p:cNvSpPr>
              <a:spLocks noChangeShapeType="1"/>
            </p:cNvSpPr>
            <p:nvPr/>
          </p:nvSpPr>
          <p:spPr bwMode="auto">
            <a:xfrm>
              <a:off x="2736" y="321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302" name="Group 22"/>
          <p:cNvGrpSpPr>
            <a:grpSpLocks/>
          </p:cNvGrpSpPr>
          <p:nvPr/>
        </p:nvGrpSpPr>
        <p:grpSpPr bwMode="auto">
          <a:xfrm>
            <a:off x="6661150" y="5126038"/>
            <a:ext cx="1143000" cy="914400"/>
            <a:chOff x="4128" y="3120"/>
            <a:chExt cx="720" cy="576"/>
          </a:xfrm>
        </p:grpSpPr>
        <p:sp>
          <p:nvSpPr>
            <p:cNvPr id="32803" name="Text Box 23"/>
            <p:cNvSpPr txBox="1">
              <a:spLocks noChangeArrowheads="1"/>
            </p:cNvSpPr>
            <p:nvPr/>
          </p:nvSpPr>
          <p:spPr bwMode="auto">
            <a:xfrm>
              <a:off x="4224" y="3120"/>
              <a:ext cx="548"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5400" b="1">
                  <a:solidFill>
                    <a:schemeClr val="tx1"/>
                  </a:solidFill>
                  <a:ea typeface="楷体_GB2312" pitchFamily="49" charset="-122"/>
                </a:rPr>
                <a:t>…</a:t>
              </a:r>
            </a:p>
          </p:txBody>
        </p:sp>
        <p:sp>
          <p:nvSpPr>
            <p:cNvPr id="32804" name="Line 24"/>
            <p:cNvSpPr>
              <a:spLocks noChangeShapeType="1"/>
            </p:cNvSpPr>
            <p:nvPr/>
          </p:nvSpPr>
          <p:spPr bwMode="auto">
            <a:xfrm>
              <a:off x="4128" y="3216"/>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5" name="Line 25"/>
            <p:cNvSpPr>
              <a:spLocks noChangeShapeType="1"/>
            </p:cNvSpPr>
            <p:nvPr/>
          </p:nvSpPr>
          <p:spPr bwMode="auto">
            <a:xfrm>
              <a:off x="4128" y="3696"/>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6" name="Line 26"/>
            <p:cNvSpPr>
              <a:spLocks noChangeShapeType="1"/>
            </p:cNvSpPr>
            <p:nvPr/>
          </p:nvSpPr>
          <p:spPr bwMode="auto">
            <a:xfrm>
              <a:off x="4128" y="321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307" name="Group 27"/>
          <p:cNvGrpSpPr>
            <a:grpSpLocks/>
          </p:cNvGrpSpPr>
          <p:nvPr/>
        </p:nvGrpSpPr>
        <p:grpSpPr bwMode="auto">
          <a:xfrm>
            <a:off x="5441950" y="5126038"/>
            <a:ext cx="1295400" cy="914400"/>
            <a:chOff x="3360" y="3120"/>
            <a:chExt cx="816" cy="576"/>
          </a:xfrm>
        </p:grpSpPr>
        <p:sp>
          <p:nvSpPr>
            <p:cNvPr id="32797" name="Line 28"/>
            <p:cNvSpPr>
              <a:spLocks noChangeShapeType="1"/>
            </p:cNvSpPr>
            <p:nvPr/>
          </p:nvSpPr>
          <p:spPr bwMode="auto">
            <a:xfrm>
              <a:off x="3360" y="3216"/>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798" name="Group 29"/>
            <p:cNvGrpSpPr>
              <a:grpSpLocks/>
            </p:cNvGrpSpPr>
            <p:nvPr/>
          </p:nvGrpSpPr>
          <p:grpSpPr bwMode="auto">
            <a:xfrm>
              <a:off x="3360" y="3120"/>
              <a:ext cx="768" cy="576"/>
              <a:chOff x="3360" y="3120"/>
              <a:chExt cx="768" cy="576"/>
            </a:xfrm>
          </p:grpSpPr>
          <p:sp>
            <p:nvSpPr>
              <p:cNvPr id="32799" name="Text Box 30"/>
              <p:cNvSpPr txBox="1">
                <a:spLocks noChangeArrowheads="1"/>
              </p:cNvSpPr>
              <p:nvPr/>
            </p:nvSpPr>
            <p:spPr bwMode="auto">
              <a:xfrm>
                <a:off x="3504" y="3120"/>
                <a:ext cx="357"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4800">
                    <a:solidFill>
                      <a:schemeClr val="tx1"/>
                    </a:solidFill>
                    <a:ea typeface="楷体_GB2312" pitchFamily="49" charset="-122"/>
                  </a:rPr>
                  <a:t>a</a:t>
                </a:r>
                <a:r>
                  <a:rPr lang="en-US" altLang="zh-CN" sz="4800" baseline="-25000">
                    <a:solidFill>
                      <a:schemeClr val="tx1"/>
                    </a:solidFill>
                    <a:ea typeface="楷体_GB2312" pitchFamily="49" charset="-122"/>
                  </a:rPr>
                  <a:t>i</a:t>
                </a:r>
                <a:endParaRPr lang="en-US" altLang="zh-CN" sz="5400" b="1" baseline="-25000">
                  <a:solidFill>
                    <a:schemeClr val="tx1"/>
                  </a:solidFill>
                  <a:ea typeface="楷体_GB2312" pitchFamily="49" charset="-122"/>
                </a:endParaRPr>
              </a:p>
            </p:txBody>
          </p:sp>
          <p:sp>
            <p:nvSpPr>
              <p:cNvPr id="32800" name="Line 31"/>
              <p:cNvSpPr>
                <a:spLocks noChangeShapeType="1"/>
              </p:cNvSpPr>
              <p:nvPr/>
            </p:nvSpPr>
            <p:spPr bwMode="auto">
              <a:xfrm>
                <a:off x="3615" y="3696"/>
                <a:ext cx="1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1" name="Line 32"/>
              <p:cNvSpPr>
                <a:spLocks noChangeShapeType="1"/>
              </p:cNvSpPr>
              <p:nvPr/>
            </p:nvSpPr>
            <p:spPr bwMode="auto">
              <a:xfrm>
                <a:off x="3360" y="3696"/>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2" name="Line 33"/>
              <p:cNvSpPr>
                <a:spLocks noChangeShapeType="1"/>
              </p:cNvSpPr>
              <p:nvPr/>
            </p:nvSpPr>
            <p:spPr bwMode="auto">
              <a:xfrm>
                <a:off x="3360" y="321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25314" name="Group 34"/>
          <p:cNvGrpSpPr>
            <a:grpSpLocks/>
          </p:cNvGrpSpPr>
          <p:nvPr/>
        </p:nvGrpSpPr>
        <p:grpSpPr bwMode="auto">
          <a:xfrm>
            <a:off x="4451350" y="5202238"/>
            <a:ext cx="990600" cy="838200"/>
            <a:chOff x="2736" y="3168"/>
            <a:chExt cx="624" cy="528"/>
          </a:xfrm>
        </p:grpSpPr>
        <p:sp>
          <p:nvSpPr>
            <p:cNvPr id="32794" name="Line 35"/>
            <p:cNvSpPr>
              <a:spLocks noChangeShapeType="1"/>
            </p:cNvSpPr>
            <p:nvPr/>
          </p:nvSpPr>
          <p:spPr bwMode="auto">
            <a:xfrm>
              <a:off x="2736" y="3216"/>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5" name="Line 36"/>
            <p:cNvSpPr>
              <a:spLocks noChangeShapeType="1"/>
            </p:cNvSpPr>
            <p:nvPr/>
          </p:nvSpPr>
          <p:spPr bwMode="auto">
            <a:xfrm>
              <a:off x="2736" y="3696"/>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6" name="Text Box 37"/>
            <p:cNvSpPr txBox="1">
              <a:spLocks noChangeArrowheads="1"/>
            </p:cNvSpPr>
            <p:nvPr/>
          </p:nvSpPr>
          <p:spPr bwMode="auto">
            <a:xfrm>
              <a:off x="2784" y="3168"/>
              <a:ext cx="382"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4800" b="1">
                  <a:solidFill>
                    <a:srgbClr val="CC0099"/>
                  </a:solidFill>
                  <a:ea typeface="楷体_GB2312" pitchFamily="49" charset="-122"/>
                </a:rPr>
                <a:t> e</a:t>
              </a:r>
              <a:endParaRPr lang="en-US" altLang="zh-CN" sz="4400" b="1">
                <a:solidFill>
                  <a:srgbClr val="CC0099"/>
                </a:solidFill>
                <a:ea typeface="楷体_GB2312" pitchFamily="49" charset="-122"/>
              </a:endParaRPr>
            </a:p>
          </p:txBody>
        </p:sp>
      </p:grpSp>
      <p:grpSp>
        <p:nvGrpSpPr>
          <p:cNvPr id="225318" name="Group 38"/>
          <p:cNvGrpSpPr>
            <a:grpSpLocks/>
          </p:cNvGrpSpPr>
          <p:nvPr/>
        </p:nvGrpSpPr>
        <p:grpSpPr bwMode="auto">
          <a:xfrm>
            <a:off x="7804150" y="5126038"/>
            <a:ext cx="1219200" cy="914400"/>
            <a:chOff x="4848" y="3120"/>
            <a:chExt cx="768" cy="576"/>
          </a:xfrm>
        </p:grpSpPr>
        <p:sp>
          <p:nvSpPr>
            <p:cNvPr id="32789" name="Text Box 39"/>
            <p:cNvSpPr txBox="1">
              <a:spLocks noChangeArrowheads="1"/>
            </p:cNvSpPr>
            <p:nvPr/>
          </p:nvSpPr>
          <p:spPr bwMode="auto">
            <a:xfrm>
              <a:off x="4992" y="3120"/>
              <a:ext cx="465"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5400">
                  <a:solidFill>
                    <a:schemeClr val="tx1"/>
                  </a:solidFill>
                  <a:ea typeface="楷体_GB2312" pitchFamily="49" charset="-122"/>
                </a:rPr>
                <a:t>a</a:t>
              </a:r>
              <a:r>
                <a:rPr lang="en-US" altLang="zh-CN" sz="5400" baseline="-25000">
                  <a:solidFill>
                    <a:schemeClr val="tx1"/>
                  </a:solidFill>
                  <a:ea typeface="楷体_GB2312" pitchFamily="49" charset="-122"/>
                </a:rPr>
                <a:t>n</a:t>
              </a:r>
            </a:p>
          </p:txBody>
        </p:sp>
        <p:sp>
          <p:nvSpPr>
            <p:cNvPr id="32790" name="Line 40"/>
            <p:cNvSpPr>
              <a:spLocks noChangeShapeType="1"/>
            </p:cNvSpPr>
            <p:nvPr/>
          </p:nvSpPr>
          <p:spPr bwMode="auto">
            <a:xfrm>
              <a:off x="4848" y="321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1" name="Line 41"/>
            <p:cNvSpPr>
              <a:spLocks noChangeShapeType="1"/>
            </p:cNvSpPr>
            <p:nvPr/>
          </p:nvSpPr>
          <p:spPr bwMode="auto">
            <a:xfrm>
              <a:off x="4848" y="3216"/>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2" name="Line 42"/>
            <p:cNvSpPr>
              <a:spLocks noChangeShapeType="1"/>
            </p:cNvSpPr>
            <p:nvPr/>
          </p:nvSpPr>
          <p:spPr bwMode="auto">
            <a:xfrm>
              <a:off x="4848" y="3696"/>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3" name="Line 43"/>
            <p:cNvSpPr>
              <a:spLocks noChangeShapeType="1"/>
            </p:cNvSpPr>
            <p:nvPr/>
          </p:nvSpPr>
          <p:spPr bwMode="auto">
            <a:xfrm>
              <a:off x="5616" y="321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5324" name="Text Box 44"/>
          <p:cNvSpPr txBox="1">
            <a:spLocks noChangeArrowheads="1"/>
          </p:cNvSpPr>
          <p:nvPr/>
        </p:nvSpPr>
        <p:spPr bwMode="auto">
          <a:xfrm>
            <a:off x="685800" y="2862263"/>
            <a:ext cx="16287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b="1">
                <a:solidFill>
                  <a:schemeClr val="tx1"/>
                </a:solidFill>
              </a:rPr>
              <a:t>&lt;a</a:t>
            </a:r>
            <a:r>
              <a:rPr lang="en-US" altLang="zh-CN" sz="3200" b="1" baseline="-25000">
                <a:solidFill>
                  <a:schemeClr val="tx1"/>
                </a:solidFill>
              </a:rPr>
              <a:t>i-1</a:t>
            </a:r>
            <a:r>
              <a:rPr lang="en-US" altLang="zh-CN" sz="3200" b="1">
                <a:solidFill>
                  <a:schemeClr val="tx1"/>
                </a:solidFill>
              </a:rPr>
              <a:t>, a</a:t>
            </a:r>
            <a:r>
              <a:rPr lang="en-US" altLang="zh-CN" sz="3200" b="1" baseline="-25000">
                <a:solidFill>
                  <a:schemeClr val="tx1"/>
                </a:solidFill>
              </a:rPr>
              <a:t>i</a:t>
            </a:r>
            <a:r>
              <a:rPr lang="en-US" altLang="zh-CN" sz="3200" b="1">
                <a:solidFill>
                  <a:schemeClr val="tx1"/>
                </a:solidFill>
              </a:rPr>
              <a:t>&gt;</a:t>
            </a:r>
            <a:endParaRPr lang="en-US" altLang="zh-CN" sz="3200">
              <a:solidFill>
                <a:schemeClr val="tx1"/>
              </a:solidFill>
            </a:endParaRPr>
          </a:p>
        </p:txBody>
      </p:sp>
      <p:sp>
        <p:nvSpPr>
          <p:cNvPr id="225325" name="AutoShape 45"/>
          <p:cNvSpPr>
            <a:spLocks noChangeArrowheads="1"/>
          </p:cNvSpPr>
          <p:nvPr/>
        </p:nvSpPr>
        <p:spPr bwMode="auto">
          <a:xfrm>
            <a:off x="2273300" y="3094038"/>
            <a:ext cx="1219200" cy="228600"/>
          </a:xfrm>
          <a:prstGeom prst="notchedRightArrow">
            <a:avLst>
              <a:gd name="adj1" fmla="val 50000"/>
              <a:gd name="adj2" fmla="val 133333"/>
            </a:avLst>
          </a:prstGeom>
          <a:solidFill>
            <a:srgbClr val="6600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26" name="Text Box 46"/>
          <p:cNvSpPr txBox="1">
            <a:spLocks noChangeArrowheads="1"/>
          </p:cNvSpPr>
          <p:nvPr/>
        </p:nvSpPr>
        <p:spPr bwMode="auto">
          <a:xfrm>
            <a:off x="3419475" y="2862263"/>
            <a:ext cx="29622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b="1">
                <a:solidFill>
                  <a:schemeClr val="tx1"/>
                </a:solidFill>
              </a:rPr>
              <a:t>&lt;a</a:t>
            </a:r>
            <a:r>
              <a:rPr lang="en-US" altLang="zh-CN" sz="3200" b="1" baseline="-25000">
                <a:solidFill>
                  <a:schemeClr val="tx1"/>
                </a:solidFill>
              </a:rPr>
              <a:t>i-1</a:t>
            </a:r>
            <a:r>
              <a:rPr lang="en-US" altLang="zh-CN" sz="3200" b="1">
                <a:solidFill>
                  <a:schemeClr val="tx1"/>
                </a:solidFill>
              </a:rPr>
              <a:t>, e&gt;,  &lt;e, a</a:t>
            </a:r>
            <a:r>
              <a:rPr lang="en-US" altLang="zh-CN" sz="3200" b="1" baseline="-25000">
                <a:solidFill>
                  <a:schemeClr val="tx1"/>
                </a:solidFill>
              </a:rPr>
              <a:t>i</a:t>
            </a:r>
            <a:r>
              <a:rPr lang="en-US" altLang="zh-CN" sz="3200" b="1">
                <a:solidFill>
                  <a:schemeClr val="tx1"/>
                </a:solidFill>
              </a:rPr>
              <a:t>&gt;</a:t>
            </a:r>
            <a:endParaRPr lang="en-US" altLang="zh-CN" sz="3200">
              <a:solidFill>
                <a:schemeClr val="tx1"/>
              </a:solidFill>
            </a:endParaRPr>
          </a:p>
        </p:txBody>
      </p:sp>
      <p:sp>
        <p:nvSpPr>
          <p:cNvPr id="225327" name="Line 47"/>
          <p:cNvSpPr>
            <a:spLocks noChangeShapeType="1"/>
          </p:cNvSpPr>
          <p:nvPr/>
        </p:nvSpPr>
        <p:spPr bwMode="auto">
          <a:xfrm>
            <a:off x="4805363" y="4592638"/>
            <a:ext cx="990600" cy="68580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28" name="Line 48"/>
          <p:cNvSpPr>
            <a:spLocks noChangeShapeType="1"/>
          </p:cNvSpPr>
          <p:nvPr/>
        </p:nvSpPr>
        <p:spPr bwMode="auto">
          <a:xfrm>
            <a:off x="7524750" y="4592638"/>
            <a:ext cx="1143000" cy="68580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5329" name="Group 49"/>
          <p:cNvGrpSpPr>
            <a:grpSpLocks/>
          </p:cNvGrpSpPr>
          <p:nvPr/>
        </p:nvGrpSpPr>
        <p:grpSpPr bwMode="auto">
          <a:xfrm>
            <a:off x="4832350" y="6040438"/>
            <a:ext cx="3657600" cy="701675"/>
            <a:chOff x="2976" y="3696"/>
            <a:chExt cx="2304" cy="442"/>
          </a:xfrm>
        </p:grpSpPr>
        <p:sp>
          <p:nvSpPr>
            <p:cNvPr id="32787" name="Text Box 50"/>
            <p:cNvSpPr txBox="1">
              <a:spLocks noChangeArrowheads="1"/>
            </p:cNvSpPr>
            <p:nvPr/>
          </p:nvSpPr>
          <p:spPr bwMode="auto">
            <a:xfrm>
              <a:off x="2976" y="3696"/>
              <a:ext cx="203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zh-CN" altLang="en-US" sz="4000">
                  <a:solidFill>
                    <a:srgbClr val="9900FF"/>
                  </a:solidFill>
                  <a:ea typeface="隶书" pitchFamily="49" charset="-122"/>
                </a:rPr>
                <a:t>表的长度增加</a:t>
              </a:r>
              <a:endParaRPr lang="zh-CN" altLang="en-US" sz="2400">
                <a:solidFill>
                  <a:schemeClr val="tx1"/>
                </a:solidFill>
              </a:endParaRPr>
            </a:p>
          </p:txBody>
        </p:sp>
        <p:sp>
          <p:nvSpPr>
            <p:cNvPr id="32788" name="AutoShape 51"/>
            <p:cNvSpPr>
              <a:spLocks noChangeArrowheads="1"/>
            </p:cNvSpPr>
            <p:nvPr/>
          </p:nvSpPr>
          <p:spPr bwMode="auto">
            <a:xfrm>
              <a:off x="5184" y="3696"/>
              <a:ext cx="96" cy="432"/>
            </a:xfrm>
            <a:prstGeom prst="upArrow">
              <a:avLst>
                <a:gd name="adj1" fmla="val 50000"/>
                <a:gd name="adj2" fmla="val 112500"/>
              </a:avLst>
            </a:prstGeom>
            <a:solidFill>
              <a:srgbClr val="99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sp>
        <p:nvSpPr>
          <p:cNvPr id="225332" name="Rectangle 52"/>
          <p:cNvSpPr>
            <a:spLocks noChangeArrowheads="1"/>
          </p:cNvSpPr>
          <p:nvPr/>
        </p:nvSpPr>
        <p:spPr bwMode="auto">
          <a:xfrm>
            <a:off x="412750" y="2214563"/>
            <a:ext cx="40735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a:solidFill>
                  <a:schemeClr val="tx1"/>
                </a:solidFill>
                <a:ea typeface="楷体_GB2312" pitchFamily="49" charset="-122"/>
              </a:rPr>
              <a:t>(a</a:t>
            </a:r>
            <a:r>
              <a:rPr lang="en-US" altLang="zh-CN" sz="3200" baseline="-25000">
                <a:solidFill>
                  <a:schemeClr val="tx1"/>
                </a:solidFill>
                <a:ea typeface="楷体_GB2312" pitchFamily="49" charset="-122"/>
              </a:rPr>
              <a:t>1</a:t>
            </a:r>
            <a:r>
              <a:rPr lang="en-US" altLang="zh-CN" sz="3200">
                <a:solidFill>
                  <a:schemeClr val="tx1"/>
                </a:solidFill>
                <a:ea typeface="楷体_GB2312" pitchFamily="49" charset="-122"/>
              </a:rPr>
              <a:t>, …,</a:t>
            </a:r>
            <a:r>
              <a:rPr lang="en-US" altLang="zh-CN" sz="3200" b="1">
                <a:solidFill>
                  <a:srgbClr val="FF00FF"/>
                </a:solidFill>
                <a:ea typeface="楷体_GB2312" pitchFamily="49" charset="-122"/>
              </a:rPr>
              <a:t> </a:t>
            </a:r>
            <a:r>
              <a:rPr lang="en-US" altLang="zh-CN" sz="3200" b="1">
                <a:solidFill>
                  <a:srgbClr val="CC0099"/>
                </a:solidFill>
                <a:ea typeface="楷体_GB2312" pitchFamily="49" charset="-122"/>
              </a:rPr>
              <a:t>a</a:t>
            </a:r>
            <a:r>
              <a:rPr lang="en-US" altLang="zh-CN" sz="3200" b="1" baseline="-25000">
                <a:solidFill>
                  <a:srgbClr val="CC0099"/>
                </a:solidFill>
                <a:ea typeface="楷体_GB2312" pitchFamily="49" charset="-122"/>
              </a:rPr>
              <a:t>i-1</a:t>
            </a:r>
            <a:r>
              <a:rPr lang="en-US" altLang="zh-CN" sz="3200" b="1">
                <a:solidFill>
                  <a:srgbClr val="CC0099"/>
                </a:solidFill>
                <a:ea typeface="楷体_GB2312" pitchFamily="49" charset="-122"/>
              </a:rPr>
              <a:t>, e, a</a:t>
            </a:r>
            <a:r>
              <a:rPr lang="en-US" altLang="zh-CN" sz="3200" b="1" baseline="-25000">
                <a:solidFill>
                  <a:srgbClr val="CC0099"/>
                </a:solidFill>
                <a:ea typeface="楷体_GB2312" pitchFamily="49" charset="-122"/>
              </a:rPr>
              <a:t>i</a:t>
            </a:r>
            <a:r>
              <a:rPr lang="en-US" altLang="zh-CN" sz="3200">
                <a:solidFill>
                  <a:schemeClr val="tx1"/>
                </a:solidFill>
                <a:ea typeface="楷体_GB2312" pitchFamily="49" charset="-122"/>
              </a:rPr>
              <a:t>, …, a</a:t>
            </a:r>
            <a:r>
              <a:rPr lang="en-US" altLang="zh-CN" sz="3200" baseline="-25000">
                <a:solidFill>
                  <a:schemeClr val="tx1"/>
                </a:solidFill>
                <a:ea typeface="楷体_GB2312" pitchFamily="49" charset="-122"/>
              </a:rPr>
              <a:t>n</a:t>
            </a:r>
            <a:r>
              <a:rPr lang="en-US" altLang="zh-CN" sz="3200">
                <a:solidFill>
                  <a:schemeClr val="tx1"/>
                </a:solidFill>
                <a:ea typeface="楷体_GB2312" pitchFamily="49" charset="-122"/>
              </a:rPr>
              <a:t>)</a:t>
            </a:r>
          </a:p>
        </p:txBody>
      </p:sp>
      <p:sp>
        <p:nvSpPr>
          <p:cNvPr id="225333" name="Text Box 53"/>
          <p:cNvSpPr txBox="1">
            <a:spLocks noChangeArrowheads="1"/>
          </p:cNvSpPr>
          <p:nvPr/>
        </p:nvSpPr>
        <p:spPr bwMode="auto">
          <a:xfrm>
            <a:off x="539750" y="573088"/>
            <a:ext cx="19510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zh-CN" altLang="en-US" sz="3200" b="1">
                <a:solidFill>
                  <a:schemeClr val="tx1"/>
                </a:solidFill>
                <a:ea typeface="楷体_GB2312" pitchFamily="49" charset="-122"/>
              </a:rPr>
              <a:t>首先分析</a:t>
            </a:r>
            <a:r>
              <a:rPr lang="en-US" altLang="zh-CN" sz="3200" b="1">
                <a:solidFill>
                  <a:schemeClr val="tx1"/>
                </a:solidFill>
                <a:ea typeface="楷体_GB2312" pitchFamily="49" charset="-122"/>
              </a:rPr>
              <a:t>:</a:t>
            </a:r>
            <a:endParaRPr lang="en-US" altLang="zh-CN" sz="3200">
              <a:solidFill>
                <a:schemeClr val="tx1"/>
              </a:solidFill>
              <a:ea typeface="楷体_GB2312" pitchFamily="49" charset="-122"/>
            </a:endParaRPr>
          </a:p>
        </p:txBody>
      </p:sp>
      <p:sp>
        <p:nvSpPr>
          <p:cNvPr id="225334" name="Text Box 54"/>
          <p:cNvSpPr txBox="1">
            <a:spLocks noChangeArrowheads="1"/>
          </p:cNvSpPr>
          <p:nvPr/>
        </p:nvSpPr>
        <p:spPr bwMode="auto">
          <a:xfrm>
            <a:off x="250825" y="925513"/>
            <a:ext cx="8836025"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40000"/>
              </a:lnSpc>
            </a:pPr>
            <a:r>
              <a:rPr lang="zh-CN" altLang="en-US" sz="3200">
                <a:solidFill>
                  <a:schemeClr val="tx1"/>
                </a:solidFill>
                <a:ea typeface="楷体_GB2312" pitchFamily="49" charset="-122"/>
              </a:rPr>
              <a:t>插入元素时，线性表的</a:t>
            </a:r>
            <a:r>
              <a:rPr lang="zh-CN" altLang="en-US" sz="3200" b="1">
                <a:solidFill>
                  <a:schemeClr val="accent2"/>
                </a:solidFill>
                <a:ea typeface="楷体_GB2312" pitchFamily="49" charset="-122"/>
              </a:rPr>
              <a:t>逻辑结构</a:t>
            </a:r>
            <a:r>
              <a:rPr lang="zh-CN" altLang="en-US" sz="3200" b="1">
                <a:solidFill>
                  <a:schemeClr val="tx1"/>
                </a:solidFill>
                <a:ea typeface="楷体_GB2312" pitchFamily="49" charset="-122"/>
              </a:rPr>
              <a:t>发生什么变化 </a:t>
            </a:r>
            <a:r>
              <a:rPr lang="zh-CN" altLang="en-US" sz="3200">
                <a:solidFill>
                  <a:schemeClr val="tx1"/>
                </a:solidFill>
                <a:ea typeface="楷体_GB2312" pitchFamily="49" charset="-122"/>
              </a:rPr>
              <a:t>？</a:t>
            </a:r>
            <a:endParaRPr lang="zh-CN" altLang="en-US" sz="3200">
              <a:solidFill>
                <a:schemeClr val="tx1"/>
              </a:solidFill>
            </a:endParaRPr>
          </a:p>
        </p:txBody>
      </p:sp>
      <p:sp>
        <p:nvSpPr>
          <p:cNvPr id="32786" name="Rectangle 55"/>
          <p:cNvSpPr>
            <a:spLocks noChangeArrowheads="1"/>
          </p:cNvSpPr>
          <p:nvPr/>
        </p:nvSpPr>
        <p:spPr bwMode="auto">
          <a:xfrm>
            <a:off x="-44450" y="-3175"/>
            <a:ext cx="4908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chemeClr val="tx1"/>
                </a:solidFill>
                <a:ea typeface="楷体_GB2312" pitchFamily="49" charset="-122"/>
              </a:rPr>
              <a:t>2</a:t>
            </a:r>
            <a:r>
              <a:rPr lang="zh-CN" altLang="en-US" sz="3200" b="1">
                <a:solidFill>
                  <a:schemeClr val="tx1"/>
                </a:solidFill>
                <a:ea typeface="楷体_GB2312" pitchFamily="49" charset="-122"/>
              </a:rPr>
              <a:t>、插入</a:t>
            </a:r>
            <a:r>
              <a:rPr lang="en-US" altLang="zh-CN" sz="3200" b="1">
                <a:solidFill>
                  <a:schemeClr val="tx1"/>
                </a:solidFill>
                <a:ea typeface="楷体_GB2312" pitchFamily="49" charset="-122"/>
              </a:rPr>
              <a:t>ListInsert(&amp;L, i, e)</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33"/>
                                        </p:tgtEl>
                                        <p:attrNameLst>
                                          <p:attrName>style.visibility</p:attrName>
                                        </p:attrNameLst>
                                      </p:cBhvr>
                                      <p:to>
                                        <p:strVal val="visible"/>
                                      </p:to>
                                    </p:set>
                                    <p:animEffect transition="in" filter="wipe(left)">
                                      <p:cBhvr>
                                        <p:cTn id="7" dur="500"/>
                                        <p:tgtEl>
                                          <p:spTgt spid="22533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iterate type="wd">
                                    <p:tmPct val="100000"/>
                                  </p:iterate>
                                  <p:childTnLst>
                                    <p:set>
                                      <p:cBhvr>
                                        <p:cTn id="10" dur="1" fill="hold">
                                          <p:stCondLst>
                                            <p:cond delay="0"/>
                                          </p:stCondLst>
                                        </p:cTn>
                                        <p:tgtEl>
                                          <p:spTgt spid="225334"/>
                                        </p:tgtEl>
                                        <p:attrNameLst>
                                          <p:attrName>style.visibility</p:attrName>
                                        </p:attrNameLst>
                                      </p:cBhvr>
                                      <p:to>
                                        <p:strVal val="visible"/>
                                      </p:to>
                                    </p:set>
                                    <p:animEffect transition="in" filter="wipe(left)">
                                      <p:cBhvr>
                                        <p:cTn id="11" dur="300"/>
                                        <p:tgtEl>
                                          <p:spTgt spid="22533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25282"/>
                                        </p:tgtEl>
                                        <p:attrNameLst>
                                          <p:attrName>style.visibility</p:attrName>
                                        </p:attrNameLst>
                                      </p:cBhvr>
                                      <p:to>
                                        <p:strVal val="visible"/>
                                      </p:to>
                                    </p:set>
                                    <p:animEffect transition="in" filter="wipe(left)">
                                      <p:cBhvr>
                                        <p:cTn id="16" dur="500"/>
                                        <p:tgtEl>
                                          <p:spTgt spid="22528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iterate type="lt">
                                    <p:tmPct val="100000"/>
                                  </p:iterate>
                                  <p:childTnLst>
                                    <p:set>
                                      <p:cBhvr>
                                        <p:cTn id="20" dur="1" fill="hold">
                                          <p:stCondLst>
                                            <p:cond delay="0"/>
                                          </p:stCondLst>
                                        </p:cTn>
                                        <p:tgtEl>
                                          <p:spTgt spid="225332"/>
                                        </p:tgtEl>
                                        <p:attrNameLst>
                                          <p:attrName>style.visibility</p:attrName>
                                        </p:attrNameLst>
                                      </p:cBhvr>
                                      <p:to>
                                        <p:strVal val="visible"/>
                                      </p:to>
                                    </p:set>
                                    <p:animEffect transition="in" filter="wipe(left)">
                                      <p:cBhvr>
                                        <p:cTn id="21" dur="75"/>
                                        <p:tgtEl>
                                          <p:spTgt spid="22533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5" fill="hold" grpId="0" nodeType="clickEffect">
                                  <p:stCondLst>
                                    <p:cond delay="0"/>
                                  </p:stCondLst>
                                  <p:childTnLst>
                                    <p:set>
                                      <p:cBhvr>
                                        <p:cTn id="25" dur="1" fill="hold">
                                          <p:stCondLst>
                                            <p:cond delay="0"/>
                                          </p:stCondLst>
                                        </p:cTn>
                                        <p:tgtEl>
                                          <p:spTgt spid="225324"/>
                                        </p:tgtEl>
                                        <p:attrNameLst>
                                          <p:attrName>style.visibility</p:attrName>
                                        </p:attrNameLst>
                                      </p:cBhvr>
                                      <p:to>
                                        <p:strVal val="visible"/>
                                      </p:to>
                                    </p:set>
                                    <p:animEffect transition="in" filter="blinds(vertical)">
                                      <p:cBhvr>
                                        <p:cTn id="26" dur="500"/>
                                        <p:tgtEl>
                                          <p:spTgt spid="22532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225325"/>
                                        </p:tgtEl>
                                        <p:attrNameLst>
                                          <p:attrName>style.visibility</p:attrName>
                                        </p:attrNameLst>
                                      </p:cBhvr>
                                      <p:to>
                                        <p:strVal val="visible"/>
                                      </p:to>
                                    </p:set>
                                    <p:anim calcmode="lin" valueType="num">
                                      <p:cBhvr>
                                        <p:cTn id="31" dur="500" fill="hold"/>
                                        <p:tgtEl>
                                          <p:spTgt spid="225325"/>
                                        </p:tgtEl>
                                        <p:attrNameLst>
                                          <p:attrName>ppt_x</p:attrName>
                                        </p:attrNameLst>
                                      </p:cBhvr>
                                      <p:tavLst>
                                        <p:tav tm="0">
                                          <p:val>
                                            <p:strVal val="#ppt_x-#ppt_w/2"/>
                                          </p:val>
                                        </p:tav>
                                        <p:tav tm="100000">
                                          <p:val>
                                            <p:strVal val="#ppt_x"/>
                                          </p:val>
                                        </p:tav>
                                      </p:tavLst>
                                    </p:anim>
                                    <p:anim calcmode="lin" valueType="num">
                                      <p:cBhvr>
                                        <p:cTn id="32" dur="500" fill="hold"/>
                                        <p:tgtEl>
                                          <p:spTgt spid="225325"/>
                                        </p:tgtEl>
                                        <p:attrNameLst>
                                          <p:attrName>ppt_y</p:attrName>
                                        </p:attrNameLst>
                                      </p:cBhvr>
                                      <p:tavLst>
                                        <p:tav tm="0">
                                          <p:val>
                                            <p:strVal val="#ppt_y"/>
                                          </p:val>
                                        </p:tav>
                                        <p:tav tm="100000">
                                          <p:val>
                                            <p:strVal val="#ppt_y"/>
                                          </p:val>
                                        </p:tav>
                                      </p:tavLst>
                                    </p:anim>
                                    <p:anim calcmode="lin" valueType="num">
                                      <p:cBhvr>
                                        <p:cTn id="33" dur="500" fill="hold"/>
                                        <p:tgtEl>
                                          <p:spTgt spid="225325"/>
                                        </p:tgtEl>
                                        <p:attrNameLst>
                                          <p:attrName>ppt_w</p:attrName>
                                        </p:attrNameLst>
                                      </p:cBhvr>
                                      <p:tavLst>
                                        <p:tav tm="0">
                                          <p:val>
                                            <p:fltVal val="0"/>
                                          </p:val>
                                        </p:tav>
                                        <p:tav tm="100000">
                                          <p:val>
                                            <p:strVal val="#ppt_w"/>
                                          </p:val>
                                        </p:tav>
                                      </p:tavLst>
                                    </p:anim>
                                    <p:anim calcmode="lin" valueType="num">
                                      <p:cBhvr>
                                        <p:cTn id="34" dur="500" fill="hold"/>
                                        <p:tgtEl>
                                          <p:spTgt spid="225325"/>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5" fill="hold" grpId="0" nodeType="clickEffect">
                                  <p:stCondLst>
                                    <p:cond delay="0"/>
                                  </p:stCondLst>
                                  <p:childTnLst>
                                    <p:set>
                                      <p:cBhvr>
                                        <p:cTn id="38" dur="1" fill="hold">
                                          <p:stCondLst>
                                            <p:cond delay="0"/>
                                          </p:stCondLst>
                                        </p:cTn>
                                        <p:tgtEl>
                                          <p:spTgt spid="225326"/>
                                        </p:tgtEl>
                                        <p:attrNameLst>
                                          <p:attrName>style.visibility</p:attrName>
                                        </p:attrNameLst>
                                      </p:cBhvr>
                                      <p:to>
                                        <p:strVal val="visible"/>
                                      </p:to>
                                    </p:set>
                                    <p:animEffect transition="in" filter="blinds(vertical)">
                                      <p:cBhvr>
                                        <p:cTn id="39" dur="500"/>
                                        <p:tgtEl>
                                          <p:spTgt spid="22532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225283"/>
                                        </p:tgtEl>
                                        <p:attrNameLst>
                                          <p:attrName>style.visibility</p:attrName>
                                        </p:attrNameLst>
                                      </p:cBhvr>
                                      <p:to>
                                        <p:strVal val="visible"/>
                                      </p:to>
                                    </p:set>
                                    <p:animEffect transition="in" filter="wipe(left)">
                                      <p:cBhvr>
                                        <p:cTn id="44" dur="500"/>
                                        <p:tgtEl>
                                          <p:spTgt spid="22528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225294"/>
                                        </p:tgtEl>
                                        <p:attrNameLst>
                                          <p:attrName>style.visibility</p:attrName>
                                        </p:attrNameLst>
                                      </p:cBhvr>
                                      <p:to>
                                        <p:strVal val="visible"/>
                                      </p:to>
                                    </p:set>
                                    <p:animEffect transition="in" filter="wipe(left)">
                                      <p:cBhvr>
                                        <p:cTn id="49" dur="500"/>
                                        <p:tgtEl>
                                          <p:spTgt spid="22529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225328"/>
                                        </p:tgtEl>
                                        <p:attrNameLst>
                                          <p:attrName>style.visibility</p:attrName>
                                        </p:attrNameLst>
                                      </p:cBhvr>
                                      <p:to>
                                        <p:strVal val="visible"/>
                                      </p:to>
                                    </p:set>
                                    <p:animEffect transition="in" filter="wipe(up)">
                                      <p:cBhvr>
                                        <p:cTn id="54" dur="500"/>
                                        <p:tgtEl>
                                          <p:spTgt spid="225328"/>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225318"/>
                                        </p:tgtEl>
                                        <p:attrNameLst>
                                          <p:attrName>style.visibility</p:attrName>
                                        </p:attrNameLst>
                                      </p:cBhvr>
                                      <p:to>
                                        <p:strVal val="visible"/>
                                      </p:to>
                                    </p:set>
                                    <p:animEffect transition="in" filter="wipe(left)">
                                      <p:cBhvr>
                                        <p:cTn id="59" dur="500"/>
                                        <p:tgtEl>
                                          <p:spTgt spid="22531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225302"/>
                                        </p:tgtEl>
                                        <p:attrNameLst>
                                          <p:attrName>style.visibility</p:attrName>
                                        </p:attrNameLst>
                                      </p:cBhvr>
                                      <p:to>
                                        <p:strVal val="visible"/>
                                      </p:to>
                                    </p:set>
                                    <p:animEffect transition="in" filter="wipe(left)">
                                      <p:cBhvr>
                                        <p:cTn id="64" dur="500"/>
                                        <p:tgtEl>
                                          <p:spTgt spid="225302"/>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225327"/>
                                        </p:tgtEl>
                                        <p:attrNameLst>
                                          <p:attrName>style.visibility</p:attrName>
                                        </p:attrNameLst>
                                      </p:cBhvr>
                                      <p:to>
                                        <p:strVal val="visible"/>
                                      </p:to>
                                    </p:set>
                                    <p:animEffect transition="in" filter="wipe(up)">
                                      <p:cBhvr>
                                        <p:cTn id="69" dur="500"/>
                                        <p:tgtEl>
                                          <p:spTgt spid="225327"/>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225307"/>
                                        </p:tgtEl>
                                        <p:attrNameLst>
                                          <p:attrName>style.visibility</p:attrName>
                                        </p:attrNameLst>
                                      </p:cBhvr>
                                      <p:to>
                                        <p:strVal val="visible"/>
                                      </p:to>
                                    </p:set>
                                    <p:animEffect transition="in" filter="wipe(left)">
                                      <p:cBhvr>
                                        <p:cTn id="74" dur="500"/>
                                        <p:tgtEl>
                                          <p:spTgt spid="225307"/>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nodeType="clickEffect">
                                  <p:stCondLst>
                                    <p:cond delay="0"/>
                                  </p:stCondLst>
                                  <p:childTnLst>
                                    <p:set>
                                      <p:cBhvr>
                                        <p:cTn id="78" dur="1" fill="hold">
                                          <p:stCondLst>
                                            <p:cond delay="0"/>
                                          </p:stCondLst>
                                        </p:cTn>
                                        <p:tgtEl>
                                          <p:spTgt spid="225314"/>
                                        </p:tgtEl>
                                        <p:attrNameLst>
                                          <p:attrName>style.visibility</p:attrName>
                                        </p:attrNameLst>
                                      </p:cBhvr>
                                      <p:to>
                                        <p:strVal val="visible"/>
                                      </p:to>
                                    </p:set>
                                    <p:animEffect transition="in" filter="wipe(left)">
                                      <p:cBhvr>
                                        <p:cTn id="79" dur="500"/>
                                        <p:tgtEl>
                                          <p:spTgt spid="225314"/>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nodeType="clickEffect">
                                  <p:stCondLst>
                                    <p:cond delay="0"/>
                                  </p:stCondLst>
                                  <p:childTnLst>
                                    <p:set>
                                      <p:cBhvr>
                                        <p:cTn id="83" dur="1" fill="hold">
                                          <p:stCondLst>
                                            <p:cond delay="0"/>
                                          </p:stCondLst>
                                        </p:cTn>
                                        <p:tgtEl>
                                          <p:spTgt spid="225329"/>
                                        </p:tgtEl>
                                        <p:attrNameLst>
                                          <p:attrName>style.visibility</p:attrName>
                                        </p:attrNameLst>
                                      </p:cBhvr>
                                      <p:to>
                                        <p:strVal val="visible"/>
                                      </p:to>
                                    </p:set>
                                    <p:animEffect transition="in" filter="wipe(left)">
                                      <p:cBhvr>
                                        <p:cTn id="84" dur="500"/>
                                        <p:tgtEl>
                                          <p:spTgt spid="2253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2" grpId="0" autoUpdateAnimBg="0"/>
      <p:bldP spid="225324" grpId="0" autoUpdateAnimBg="0"/>
      <p:bldP spid="225325" grpId="0" animBg="1"/>
      <p:bldP spid="225326" grpId="0" autoUpdateAnimBg="0"/>
      <p:bldP spid="225327" grpId="0" animBg="1"/>
      <p:bldP spid="225328" grpId="0" animBg="1"/>
      <p:bldP spid="225332" grpId="0" autoUpdateAnimBg="0"/>
      <p:bldP spid="225333" grpId="0" autoUpdateAnimBg="0"/>
      <p:bldP spid="225334"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179388" y="0"/>
            <a:ext cx="8893175" cy="282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40000"/>
              </a:lnSpc>
            </a:pPr>
            <a:r>
              <a:rPr lang="zh-CN" altLang="en-US" sz="3200">
                <a:solidFill>
                  <a:schemeClr val="tx1"/>
                </a:solidFill>
                <a:ea typeface="楷体_GB2312" pitchFamily="49" charset="-122"/>
              </a:rPr>
              <a:t>在线性表的顺序结构中，由于逻辑上相邻的数据元素在物理位置上也是相邻的，因此，除非</a:t>
            </a:r>
            <a:r>
              <a:rPr lang="en-US" altLang="zh-CN" sz="3200">
                <a:solidFill>
                  <a:schemeClr val="tx1"/>
                </a:solidFill>
                <a:ea typeface="楷体_GB2312" pitchFamily="49" charset="-122"/>
              </a:rPr>
              <a:t>i=n+1</a:t>
            </a:r>
            <a:r>
              <a:rPr lang="zh-CN" altLang="en-US" sz="3200">
                <a:solidFill>
                  <a:schemeClr val="tx1"/>
                </a:solidFill>
                <a:ea typeface="楷体_GB2312" pitchFamily="49" charset="-122"/>
              </a:rPr>
              <a:t>，否则必须移动元素才能反映这个逻辑关系的变化。</a:t>
            </a:r>
            <a:endParaRPr lang="zh-CN" altLang="en-US" sz="3200">
              <a:solidFill>
                <a:schemeClr val="tx1"/>
              </a:solidFill>
            </a:endParaRPr>
          </a:p>
        </p:txBody>
      </p:sp>
      <p:sp>
        <p:nvSpPr>
          <p:cNvPr id="226307" name="Text Box 3"/>
          <p:cNvSpPr txBox="1">
            <a:spLocks noChangeArrowheads="1"/>
          </p:cNvSpPr>
          <p:nvPr/>
        </p:nvSpPr>
        <p:spPr bwMode="auto">
          <a:xfrm>
            <a:off x="144463" y="3736975"/>
            <a:ext cx="8748712" cy="213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40000"/>
              </a:lnSpc>
            </a:pPr>
            <a:r>
              <a:rPr lang="en-US" altLang="zh-CN" sz="3200">
                <a:solidFill>
                  <a:schemeClr val="tx1"/>
                </a:solidFill>
                <a:ea typeface="楷体_GB2312" pitchFamily="49" charset="-122"/>
              </a:rPr>
              <a:t>        </a:t>
            </a:r>
            <a:r>
              <a:rPr lang="zh-CN" altLang="en-US" sz="3200">
                <a:solidFill>
                  <a:schemeClr val="tx1"/>
                </a:solidFill>
                <a:ea typeface="楷体_GB2312" pitchFamily="49" charset="-122"/>
              </a:rPr>
              <a:t>一般情况下，在第</a:t>
            </a:r>
            <a:r>
              <a:rPr lang="en-US" altLang="zh-CN" sz="3200">
                <a:solidFill>
                  <a:schemeClr val="tx1"/>
                </a:solidFill>
                <a:ea typeface="楷体_GB2312" pitchFamily="49" charset="-122"/>
              </a:rPr>
              <a:t>i(1</a:t>
            </a:r>
            <a:r>
              <a:rPr lang="en-US" altLang="en-US" sz="3200">
                <a:solidFill>
                  <a:schemeClr val="tx1"/>
                </a:solidFill>
                <a:ea typeface="楷体_GB2312" pitchFamily="49" charset="-122"/>
              </a:rPr>
              <a:t>≤</a:t>
            </a:r>
            <a:r>
              <a:rPr lang="en-US" altLang="zh-CN" sz="3200">
                <a:solidFill>
                  <a:schemeClr val="tx1"/>
                </a:solidFill>
                <a:ea typeface="楷体_GB2312" pitchFamily="49" charset="-122"/>
              </a:rPr>
              <a:t>i </a:t>
            </a:r>
            <a:r>
              <a:rPr lang="en-US" altLang="en-US" sz="3200">
                <a:solidFill>
                  <a:schemeClr val="tx1"/>
                </a:solidFill>
                <a:ea typeface="楷体_GB2312" pitchFamily="49" charset="-122"/>
              </a:rPr>
              <a:t>≤</a:t>
            </a:r>
            <a:r>
              <a:rPr lang="en-US" altLang="zh-CN" sz="3200">
                <a:solidFill>
                  <a:schemeClr val="tx1"/>
                </a:solidFill>
                <a:ea typeface="楷体_GB2312" pitchFamily="49" charset="-122"/>
              </a:rPr>
              <a:t>n)</a:t>
            </a:r>
            <a:r>
              <a:rPr lang="zh-CN" altLang="en-US" sz="3200">
                <a:solidFill>
                  <a:schemeClr val="tx1"/>
                </a:solidFill>
                <a:ea typeface="楷体_GB2312" pitchFamily="49" charset="-122"/>
              </a:rPr>
              <a:t>个元素之前插入一个元素时，需将第</a:t>
            </a:r>
            <a:r>
              <a:rPr lang="en-US" altLang="zh-CN" sz="3200">
                <a:solidFill>
                  <a:schemeClr val="tx1"/>
                </a:solidFill>
                <a:ea typeface="楷体_GB2312" pitchFamily="49" charset="-122"/>
              </a:rPr>
              <a:t>n</a:t>
            </a:r>
            <a:r>
              <a:rPr lang="zh-CN" altLang="en-US" sz="3200">
                <a:solidFill>
                  <a:schemeClr val="tx1"/>
                </a:solidFill>
                <a:ea typeface="楷体_GB2312" pitchFamily="49" charset="-122"/>
              </a:rPr>
              <a:t>至第</a:t>
            </a:r>
            <a:r>
              <a:rPr lang="en-US" altLang="zh-CN" sz="3200">
                <a:solidFill>
                  <a:schemeClr val="tx1"/>
                </a:solidFill>
                <a:ea typeface="楷体_GB2312" pitchFamily="49" charset="-122"/>
              </a:rPr>
              <a:t>i</a:t>
            </a:r>
            <a:r>
              <a:rPr lang="zh-CN" altLang="en-US" sz="3200">
                <a:solidFill>
                  <a:schemeClr val="tx1"/>
                </a:solidFill>
                <a:ea typeface="楷体_GB2312" pitchFamily="49" charset="-122"/>
              </a:rPr>
              <a:t>个</a:t>
            </a:r>
            <a:r>
              <a:rPr lang="en-US" altLang="zh-CN" sz="3200">
                <a:solidFill>
                  <a:schemeClr val="tx1"/>
                </a:solidFill>
                <a:ea typeface="楷体_GB2312" pitchFamily="49" charset="-122"/>
              </a:rPr>
              <a:t>(</a:t>
            </a:r>
            <a:r>
              <a:rPr lang="zh-CN" altLang="en-US" sz="3200">
                <a:solidFill>
                  <a:schemeClr val="tx1"/>
                </a:solidFill>
                <a:ea typeface="楷体_GB2312" pitchFamily="49" charset="-122"/>
              </a:rPr>
              <a:t>共</a:t>
            </a:r>
            <a:r>
              <a:rPr lang="en-US" altLang="zh-CN" sz="3200">
                <a:solidFill>
                  <a:schemeClr val="tx1"/>
                </a:solidFill>
                <a:ea typeface="楷体_GB2312" pitchFamily="49" charset="-122"/>
              </a:rPr>
              <a:t>n</a:t>
            </a:r>
            <a:r>
              <a:rPr lang="en-US" altLang="zh-CN" sz="3200">
                <a:solidFill>
                  <a:schemeClr val="tx1"/>
                </a:solidFill>
                <a:latin typeface="Symbol" pitchFamily="18" charset="2"/>
                <a:ea typeface="楷体_GB2312" pitchFamily="49" charset="-122"/>
              </a:rPr>
              <a:t>-</a:t>
            </a:r>
            <a:r>
              <a:rPr lang="en-US" altLang="zh-CN" sz="3200">
                <a:solidFill>
                  <a:schemeClr val="tx1"/>
                </a:solidFill>
                <a:ea typeface="楷体_GB2312" pitchFamily="49" charset="-122"/>
              </a:rPr>
              <a:t>i+1</a:t>
            </a:r>
            <a:r>
              <a:rPr lang="zh-CN" altLang="en-US" sz="3200">
                <a:solidFill>
                  <a:schemeClr val="tx1"/>
                </a:solidFill>
                <a:ea typeface="楷体_GB2312" pitchFamily="49" charset="-122"/>
              </a:rPr>
              <a:t>个</a:t>
            </a:r>
            <a:r>
              <a:rPr lang="en-US" altLang="zh-CN" sz="3200">
                <a:solidFill>
                  <a:schemeClr val="tx1"/>
                </a:solidFill>
                <a:ea typeface="楷体_GB2312" pitchFamily="49" charset="-122"/>
              </a:rPr>
              <a:t>)</a:t>
            </a:r>
            <a:r>
              <a:rPr lang="zh-CN" altLang="en-US" sz="3200">
                <a:solidFill>
                  <a:schemeClr val="tx1"/>
                </a:solidFill>
                <a:ea typeface="楷体_GB2312" pitchFamily="49" charset="-122"/>
              </a:rPr>
              <a:t>元素向后移动一个位置。</a:t>
            </a:r>
          </a:p>
        </p:txBody>
      </p:sp>
      <p:sp>
        <p:nvSpPr>
          <p:cNvPr id="226308" name="Rectangle 4"/>
          <p:cNvSpPr>
            <a:spLocks noChangeArrowheads="1"/>
          </p:cNvSpPr>
          <p:nvPr/>
        </p:nvSpPr>
        <p:spPr bwMode="auto">
          <a:xfrm>
            <a:off x="611188" y="3065463"/>
            <a:ext cx="22240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200" b="1">
                <a:solidFill>
                  <a:schemeClr val="accent2"/>
                </a:solidFill>
                <a:ea typeface="楷体_GB2312" pitchFamily="49" charset="-122"/>
              </a:rPr>
              <a:t>怎样移动？</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6308"/>
                                        </p:tgtEl>
                                        <p:attrNameLst>
                                          <p:attrName>style.visibility</p:attrName>
                                        </p:attrNameLst>
                                      </p:cBhvr>
                                      <p:to>
                                        <p:strVal val="visible"/>
                                      </p:to>
                                    </p:set>
                                    <p:animEffect transition="in" filter="blinds(horizontal)">
                                      <p:cBhvr>
                                        <p:cTn id="7" dur="500"/>
                                        <p:tgtEl>
                                          <p:spTgt spid="2263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226307"/>
                                        </p:tgtEl>
                                        <p:attrNameLst>
                                          <p:attrName>style.visibility</p:attrName>
                                        </p:attrNameLst>
                                      </p:cBhvr>
                                      <p:to>
                                        <p:strVal val="visible"/>
                                      </p:to>
                                    </p:set>
                                    <p:animEffect transition="in" filter="wipe(left)">
                                      <p:cBhvr>
                                        <p:cTn id="12" dur="300"/>
                                        <p:tgtEl>
                                          <p:spTgt spid="226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autoUpdateAnimBg="0"/>
      <p:bldP spid="22630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ChangeArrowheads="1"/>
          </p:cNvSpPr>
          <p:nvPr/>
        </p:nvSpPr>
        <p:spPr bwMode="auto">
          <a:xfrm>
            <a:off x="250825" y="404813"/>
            <a:ext cx="8497888" cy="291623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accent2"/>
              </a:buClr>
              <a:buSzPct val="80000"/>
              <a:buFont typeface="Wingdings" pitchFamily="2" charset="2"/>
              <a:buNone/>
            </a:pPr>
            <a:r>
              <a:rPr lang="zh-CN" altLang="en-US" sz="3200">
                <a:solidFill>
                  <a:schemeClr val="tx1"/>
                </a:solidFill>
                <a:ea typeface="楷体_GB2312" pitchFamily="49" charset="-122"/>
              </a:rPr>
              <a:t>实现步骤：</a:t>
            </a:r>
          </a:p>
          <a:p>
            <a:pPr algn="l">
              <a:spcBef>
                <a:spcPct val="20000"/>
              </a:spcBef>
              <a:buClr>
                <a:schemeClr val="accent2"/>
              </a:buClr>
              <a:buSzPct val="80000"/>
              <a:buFont typeface="Wingdings" pitchFamily="2" charset="2"/>
              <a:buNone/>
            </a:pPr>
            <a:r>
              <a:rPr lang="zh-CN" altLang="en-US" sz="3200">
                <a:solidFill>
                  <a:schemeClr val="tx1"/>
                </a:solidFill>
                <a:ea typeface="楷体_GB2312" pitchFamily="49" charset="-122"/>
              </a:rPr>
              <a:t>（</a:t>
            </a:r>
            <a:r>
              <a:rPr lang="en-US" altLang="zh-CN" sz="3200">
                <a:solidFill>
                  <a:schemeClr val="tx1"/>
                </a:solidFill>
                <a:ea typeface="楷体_GB2312" pitchFamily="49" charset="-122"/>
              </a:rPr>
              <a:t>1</a:t>
            </a:r>
            <a:r>
              <a:rPr lang="zh-CN" altLang="en-US" sz="3200">
                <a:solidFill>
                  <a:schemeClr val="tx1"/>
                </a:solidFill>
                <a:ea typeface="楷体_GB2312" pitchFamily="49" charset="-122"/>
              </a:rPr>
              <a:t>）将线性表</a:t>
            </a:r>
            <a:r>
              <a:rPr lang="en-US" altLang="zh-CN" sz="3200">
                <a:solidFill>
                  <a:schemeClr val="tx1"/>
                </a:solidFill>
                <a:ea typeface="楷体_GB2312" pitchFamily="49" charset="-122"/>
              </a:rPr>
              <a:t>L</a:t>
            </a:r>
            <a:r>
              <a:rPr lang="zh-CN" altLang="en-US" sz="3200">
                <a:solidFill>
                  <a:schemeClr val="tx1"/>
                </a:solidFill>
                <a:ea typeface="楷体_GB2312" pitchFamily="49" charset="-122"/>
              </a:rPr>
              <a:t>中的第</a:t>
            </a:r>
            <a:r>
              <a:rPr lang="en-US" altLang="zh-CN" sz="3200">
                <a:solidFill>
                  <a:schemeClr val="tx1"/>
                </a:solidFill>
                <a:ea typeface="楷体_GB2312" pitchFamily="49" charset="-122"/>
              </a:rPr>
              <a:t>n</a:t>
            </a:r>
            <a:r>
              <a:rPr lang="zh-CN" altLang="en-US" sz="3200">
                <a:solidFill>
                  <a:schemeClr val="tx1"/>
                </a:solidFill>
                <a:ea typeface="楷体_GB2312" pitchFamily="49" charset="-122"/>
              </a:rPr>
              <a:t>个至第</a:t>
            </a:r>
            <a:r>
              <a:rPr lang="en-US" altLang="zh-CN" sz="3200">
                <a:solidFill>
                  <a:schemeClr val="tx1"/>
                </a:solidFill>
                <a:ea typeface="楷体_GB2312" pitchFamily="49" charset="-122"/>
              </a:rPr>
              <a:t>i</a:t>
            </a:r>
            <a:r>
              <a:rPr lang="zh-CN" altLang="en-US" sz="3200">
                <a:solidFill>
                  <a:schemeClr val="tx1"/>
                </a:solidFill>
                <a:ea typeface="楷体_GB2312" pitchFamily="49" charset="-122"/>
              </a:rPr>
              <a:t>个结点后移一     </a:t>
            </a:r>
          </a:p>
          <a:p>
            <a:pPr algn="l">
              <a:spcBef>
                <a:spcPct val="20000"/>
              </a:spcBef>
              <a:buClr>
                <a:schemeClr val="accent2"/>
              </a:buClr>
              <a:buSzPct val="80000"/>
              <a:buFont typeface="Wingdings" pitchFamily="2" charset="2"/>
              <a:buNone/>
            </a:pPr>
            <a:r>
              <a:rPr lang="zh-CN" altLang="en-US" sz="3200">
                <a:solidFill>
                  <a:schemeClr val="tx1"/>
                </a:solidFill>
                <a:ea typeface="楷体_GB2312" pitchFamily="49" charset="-122"/>
              </a:rPr>
              <a:t>          个位置</a:t>
            </a:r>
          </a:p>
          <a:p>
            <a:pPr algn="l">
              <a:spcBef>
                <a:spcPct val="20000"/>
              </a:spcBef>
              <a:buClr>
                <a:schemeClr val="accent2"/>
              </a:buClr>
              <a:buSzPct val="80000"/>
              <a:buFont typeface="Wingdings" pitchFamily="2" charset="2"/>
              <a:buNone/>
            </a:pPr>
            <a:r>
              <a:rPr lang="zh-CN" altLang="en-US" sz="3200">
                <a:solidFill>
                  <a:schemeClr val="tx1"/>
                </a:solidFill>
                <a:ea typeface="楷体_GB2312" pitchFamily="49" charset="-122"/>
              </a:rPr>
              <a:t>（</a:t>
            </a:r>
            <a:r>
              <a:rPr lang="en-US" altLang="zh-CN" sz="3200">
                <a:solidFill>
                  <a:schemeClr val="tx1"/>
                </a:solidFill>
                <a:ea typeface="楷体_GB2312" pitchFamily="49" charset="-122"/>
              </a:rPr>
              <a:t>2</a:t>
            </a:r>
            <a:r>
              <a:rPr lang="zh-CN" altLang="en-US" sz="3200">
                <a:solidFill>
                  <a:schemeClr val="tx1"/>
                </a:solidFill>
                <a:ea typeface="楷体_GB2312" pitchFamily="49" charset="-122"/>
              </a:rPr>
              <a:t>）将结点</a:t>
            </a:r>
            <a:r>
              <a:rPr lang="en-US" altLang="zh-CN" sz="3200">
                <a:solidFill>
                  <a:schemeClr val="tx1"/>
                </a:solidFill>
                <a:ea typeface="楷体_GB2312" pitchFamily="49" charset="-122"/>
              </a:rPr>
              <a:t>e</a:t>
            </a:r>
            <a:r>
              <a:rPr lang="zh-CN" altLang="en-US" sz="3200">
                <a:solidFill>
                  <a:schemeClr val="tx1"/>
                </a:solidFill>
                <a:ea typeface="楷体_GB2312" pitchFamily="49" charset="-122"/>
              </a:rPr>
              <a:t>插入到结点</a:t>
            </a:r>
            <a:r>
              <a:rPr lang="en-US" altLang="zh-CN" sz="3200">
                <a:solidFill>
                  <a:schemeClr val="tx1"/>
                </a:solidFill>
                <a:ea typeface="楷体_GB2312" pitchFamily="49" charset="-122"/>
              </a:rPr>
              <a:t>a</a:t>
            </a:r>
            <a:r>
              <a:rPr lang="en-US" altLang="zh-CN" sz="3200" baseline="-25000">
                <a:solidFill>
                  <a:schemeClr val="tx1"/>
                </a:solidFill>
                <a:ea typeface="楷体_GB2312" pitchFamily="49" charset="-122"/>
              </a:rPr>
              <a:t>i-1</a:t>
            </a:r>
            <a:r>
              <a:rPr lang="zh-CN" altLang="en-US" sz="3200">
                <a:solidFill>
                  <a:schemeClr val="tx1"/>
                </a:solidFill>
                <a:ea typeface="楷体_GB2312" pitchFamily="49" charset="-122"/>
              </a:rPr>
              <a:t>之后</a:t>
            </a:r>
          </a:p>
          <a:p>
            <a:pPr algn="l">
              <a:spcBef>
                <a:spcPct val="20000"/>
              </a:spcBef>
              <a:buClr>
                <a:schemeClr val="accent2"/>
              </a:buClr>
              <a:buSzPct val="80000"/>
              <a:buFont typeface="Wingdings" pitchFamily="2" charset="2"/>
              <a:buNone/>
            </a:pPr>
            <a:r>
              <a:rPr lang="zh-CN" altLang="en-US" sz="3200">
                <a:solidFill>
                  <a:schemeClr val="tx1"/>
                </a:solidFill>
                <a:ea typeface="楷体_GB2312" pitchFamily="49" charset="-122"/>
              </a:rPr>
              <a:t>（</a:t>
            </a:r>
            <a:r>
              <a:rPr lang="en-US" altLang="zh-CN" sz="3200">
                <a:solidFill>
                  <a:schemeClr val="tx1"/>
                </a:solidFill>
                <a:ea typeface="楷体_GB2312" pitchFamily="49" charset="-122"/>
              </a:rPr>
              <a:t>3</a:t>
            </a:r>
            <a:r>
              <a:rPr lang="zh-CN" altLang="en-US" sz="3200">
                <a:solidFill>
                  <a:schemeClr val="tx1"/>
                </a:solidFill>
                <a:ea typeface="楷体_GB2312" pitchFamily="49" charset="-122"/>
              </a:rPr>
              <a:t>）线性表长度增</a:t>
            </a:r>
            <a:r>
              <a:rPr lang="en-US" altLang="zh-CN" sz="3200">
                <a:solidFill>
                  <a:schemeClr val="tx1"/>
                </a:solidFill>
                <a:ea typeface="楷体_GB2312" pitchFamily="49" charset="-122"/>
              </a:rPr>
              <a:t>1</a:t>
            </a:r>
          </a:p>
        </p:txBody>
      </p:sp>
    </p:spTree>
  </p:cSld>
  <p:clrMapOvr>
    <a:masterClrMapping/>
  </p:clrMapOvr>
  <p:transition spd="med">
    <p:strips dir="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76200" y="-26988"/>
            <a:ext cx="8991600" cy="6324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2400">
                <a:solidFill>
                  <a:schemeClr val="tx1"/>
                </a:solidFill>
              </a:rPr>
              <a:t> </a:t>
            </a:r>
            <a:r>
              <a:rPr lang="en-US" altLang="zh-CN" sz="3200" b="1">
                <a:solidFill>
                  <a:schemeClr val="tx1"/>
                </a:solidFill>
              </a:rPr>
              <a:t>Status</a:t>
            </a:r>
            <a:r>
              <a:rPr lang="en-US" altLang="zh-CN" sz="3200">
                <a:solidFill>
                  <a:schemeClr val="tx1"/>
                </a:solidFill>
              </a:rPr>
              <a:t> ListInsert(SqList </a:t>
            </a:r>
            <a:r>
              <a:rPr lang="en-US" altLang="zh-CN" sz="3200" b="1">
                <a:solidFill>
                  <a:schemeClr val="tx1"/>
                </a:solidFill>
              </a:rPr>
              <a:t>&amp;</a:t>
            </a:r>
            <a:r>
              <a:rPr lang="en-US" altLang="zh-CN" sz="3200">
                <a:solidFill>
                  <a:schemeClr val="tx1"/>
                </a:solidFill>
              </a:rPr>
              <a:t>L, int i, ElemType e) </a:t>
            </a:r>
            <a:r>
              <a:rPr lang="en-US" altLang="zh-CN" sz="3200" b="1">
                <a:solidFill>
                  <a:schemeClr val="tx1"/>
                </a:solidFill>
              </a:rPr>
              <a:t>{</a:t>
            </a:r>
            <a:endParaRPr lang="en-US" altLang="zh-CN" sz="3200">
              <a:solidFill>
                <a:schemeClr val="tx1"/>
              </a:solidFill>
            </a:endParaRPr>
          </a:p>
          <a:p>
            <a:pPr algn="l" eaLnBrk="1" hangingPunct="1"/>
            <a:r>
              <a:rPr lang="en-US" altLang="zh-CN" sz="3200">
                <a:solidFill>
                  <a:schemeClr val="tx1"/>
                </a:solidFill>
              </a:rPr>
              <a:t>  </a:t>
            </a:r>
            <a:r>
              <a:rPr lang="en-US" altLang="zh-CN" sz="2400">
                <a:solidFill>
                  <a:schemeClr val="tx1"/>
                </a:solidFill>
              </a:rPr>
              <a:t>//</a:t>
            </a:r>
            <a:r>
              <a:rPr lang="en-US" altLang="zh-CN" sz="2400">
                <a:solidFill>
                  <a:schemeClr val="tx1"/>
                </a:solidFill>
                <a:latin typeface="隶书" pitchFamily="49" charset="-122"/>
                <a:ea typeface="隶书" pitchFamily="49" charset="-122"/>
              </a:rPr>
              <a:t> </a:t>
            </a:r>
            <a:r>
              <a:rPr lang="zh-CN" altLang="en-US" sz="2400">
                <a:solidFill>
                  <a:schemeClr val="tx1"/>
                </a:solidFill>
                <a:latin typeface="隶书" pitchFamily="49" charset="-122"/>
                <a:ea typeface="隶书" pitchFamily="49" charset="-122"/>
              </a:rPr>
              <a:t>在顺序表</a:t>
            </a:r>
            <a:r>
              <a:rPr lang="en-US" altLang="zh-CN" sz="2400">
                <a:solidFill>
                  <a:schemeClr val="tx1"/>
                </a:solidFill>
                <a:ea typeface="隶书" pitchFamily="49" charset="-122"/>
              </a:rPr>
              <a:t>L</a:t>
            </a:r>
            <a:r>
              <a:rPr lang="zh-CN" altLang="en-US" sz="2400">
                <a:solidFill>
                  <a:schemeClr val="tx1"/>
                </a:solidFill>
                <a:latin typeface="隶书" pitchFamily="49" charset="-122"/>
                <a:ea typeface="隶书" pitchFamily="49" charset="-122"/>
              </a:rPr>
              <a:t>的第 </a:t>
            </a:r>
            <a:r>
              <a:rPr lang="en-US" altLang="zh-CN" sz="2400">
                <a:solidFill>
                  <a:schemeClr val="tx1"/>
                </a:solidFill>
                <a:ea typeface="隶书" pitchFamily="49" charset="-122"/>
              </a:rPr>
              <a:t>i </a:t>
            </a:r>
            <a:r>
              <a:rPr lang="zh-CN" altLang="en-US" sz="2400">
                <a:solidFill>
                  <a:schemeClr val="tx1"/>
                </a:solidFill>
                <a:latin typeface="隶书" pitchFamily="49" charset="-122"/>
                <a:ea typeface="隶书" pitchFamily="49" charset="-122"/>
              </a:rPr>
              <a:t>个位置之前插入新的元素</a:t>
            </a:r>
            <a:r>
              <a:rPr lang="en-US" altLang="zh-CN" sz="2400">
                <a:solidFill>
                  <a:schemeClr val="tx1"/>
                </a:solidFill>
                <a:latin typeface="隶书" pitchFamily="49" charset="-122"/>
                <a:ea typeface="隶书" pitchFamily="49" charset="-122"/>
              </a:rPr>
              <a:t>e,</a:t>
            </a:r>
          </a:p>
          <a:p>
            <a:pPr algn="l" eaLnBrk="1" hangingPunct="1">
              <a:lnSpc>
                <a:spcPct val="125000"/>
              </a:lnSpc>
            </a:pPr>
            <a:endParaRPr lang="en-US" altLang="zh-CN" sz="3200">
              <a:solidFill>
                <a:schemeClr val="tx1"/>
              </a:solidFill>
            </a:endParaRPr>
          </a:p>
          <a:p>
            <a:pPr algn="l" eaLnBrk="1" hangingPunct="1">
              <a:lnSpc>
                <a:spcPct val="125000"/>
              </a:lnSpc>
            </a:pPr>
            <a:endParaRPr lang="en-US" altLang="zh-CN" sz="3200" b="1">
              <a:solidFill>
                <a:schemeClr val="tx1"/>
              </a:solidFill>
            </a:endParaRPr>
          </a:p>
          <a:p>
            <a:pPr algn="l" eaLnBrk="1" hangingPunct="1">
              <a:lnSpc>
                <a:spcPct val="125000"/>
              </a:lnSpc>
            </a:pPr>
            <a:endParaRPr lang="en-US" altLang="zh-CN" sz="3200" b="1">
              <a:solidFill>
                <a:schemeClr val="tx1"/>
              </a:solidFill>
            </a:endParaRPr>
          </a:p>
          <a:p>
            <a:pPr algn="l" eaLnBrk="1" hangingPunct="1">
              <a:lnSpc>
                <a:spcPct val="125000"/>
              </a:lnSpc>
            </a:pPr>
            <a:endParaRPr lang="en-US" altLang="zh-CN" sz="3200" b="1">
              <a:solidFill>
                <a:schemeClr val="tx1"/>
              </a:solidFill>
            </a:endParaRPr>
          </a:p>
          <a:p>
            <a:pPr algn="l" eaLnBrk="1" hangingPunct="1">
              <a:lnSpc>
                <a:spcPct val="125000"/>
              </a:lnSpc>
            </a:pPr>
            <a:endParaRPr lang="en-US" altLang="zh-CN" sz="3200" b="1">
              <a:solidFill>
                <a:schemeClr val="tx1"/>
              </a:solidFill>
            </a:endParaRPr>
          </a:p>
          <a:p>
            <a:pPr algn="l" eaLnBrk="1" hangingPunct="1">
              <a:lnSpc>
                <a:spcPct val="125000"/>
              </a:lnSpc>
            </a:pPr>
            <a:endParaRPr lang="en-US" altLang="zh-CN" sz="3200" b="1">
              <a:solidFill>
                <a:schemeClr val="tx1"/>
              </a:solidFill>
            </a:endParaRPr>
          </a:p>
          <a:p>
            <a:pPr algn="l" eaLnBrk="1" hangingPunct="1">
              <a:lnSpc>
                <a:spcPct val="125000"/>
              </a:lnSpc>
            </a:pPr>
            <a:endParaRPr lang="en-US" altLang="zh-CN" sz="3200" b="1">
              <a:solidFill>
                <a:schemeClr val="tx1"/>
              </a:solidFill>
            </a:endParaRPr>
          </a:p>
          <a:p>
            <a:pPr algn="l" eaLnBrk="1" hangingPunct="1">
              <a:lnSpc>
                <a:spcPct val="125000"/>
              </a:lnSpc>
            </a:pPr>
            <a:endParaRPr lang="en-US" altLang="zh-CN" sz="2000" b="1">
              <a:solidFill>
                <a:schemeClr val="tx1"/>
              </a:solidFill>
            </a:endParaRPr>
          </a:p>
          <a:p>
            <a:pPr algn="l" eaLnBrk="1" hangingPunct="1">
              <a:lnSpc>
                <a:spcPct val="125000"/>
              </a:lnSpc>
            </a:pPr>
            <a:r>
              <a:rPr lang="en-US" altLang="zh-CN" sz="3200" b="1">
                <a:solidFill>
                  <a:schemeClr val="tx1"/>
                </a:solidFill>
              </a:rPr>
              <a:t>}</a:t>
            </a:r>
            <a:r>
              <a:rPr lang="en-US" altLang="zh-CN" sz="3200">
                <a:solidFill>
                  <a:schemeClr val="tx1"/>
                </a:solidFill>
              </a:rPr>
              <a:t> // ListInsert  </a:t>
            </a:r>
            <a:r>
              <a:rPr lang="en-US" altLang="zh-CN" sz="2400">
                <a:solidFill>
                  <a:schemeClr val="tx1"/>
                </a:solidFill>
              </a:rPr>
              <a:t>                       </a:t>
            </a:r>
          </a:p>
        </p:txBody>
      </p:sp>
      <p:sp>
        <p:nvSpPr>
          <p:cNvPr id="227331" name="Text Box 3"/>
          <p:cNvSpPr txBox="1">
            <a:spLocks noChangeArrowheads="1"/>
          </p:cNvSpPr>
          <p:nvPr/>
        </p:nvSpPr>
        <p:spPr bwMode="auto">
          <a:xfrm>
            <a:off x="3810000" y="5464175"/>
            <a:ext cx="43640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zh-CN" altLang="en-US" sz="4000" b="1">
                <a:solidFill>
                  <a:schemeClr val="tx1"/>
                </a:solidFill>
                <a:latin typeface="隶书" pitchFamily="49" charset="-122"/>
                <a:ea typeface="隶书" pitchFamily="49" charset="-122"/>
              </a:rPr>
              <a:t>算法</a:t>
            </a:r>
            <a:r>
              <a:rPr lang="zh-CN" altLang="en-US" sz="4000" b="1">
                <a:solidFill>
                  <a:schemeClr val="accent2"/>
                </a:solidFill>
                <a:latin typeface="隶书" pitchFamily="49" charset="-122"/>
                <a:ea typeface="隶书" pitchFamily="49" charset="-122"/>
              </a:rPr>
              <a:t>时间复杂度</a:t>
            </a:r>
            <a:r>
              <a:rPr lang="zh-CN" altLang="en-US" sz="3200" b="1">
                <a:solidFill>
                  <a:schemeClr val="tx1"/>
                </a:solidFill>
                <a:latin typeface="隶书" pitchFamily="49" charset="-122"/>
                <a:ea typeface="隶书" pitchFamily="49" charset="-122"/>
              </a:rPr>
              <a:t>为</a:t>
            </a:r>
            <a:r>
              <a:rPr lang="en-US" altLang="zh-CN" sz="3200" b="1">
                <a:solidFill>
                  <a:schemeClr val="tx1"/>
                </a:solidFill>
                <a:latin typeface="隶书" pitchFamily="49" charset="-122"/>
                <a:ea typeface="隶书" pitchFamily="49" charset="-122"/>
              </a:rPr>
              <a:t>:</a:t>
            </a:r>
            <a:endParaRPr lang="en-US" altLang="zh-CN" sz="4000">
              <a:solidFill>
                <a:schemeClr val="tx1"/>
              </a:solidFill>
            </a:endParaRPr>
          </a:p>
        </p:txBody>
      </p:sp>
      <p:sp>
        <p:nvSpPr>
          <p:cNvPr id="227332" name="Rectangle 4">
            <a:hlinkClick r:id="rId2" action="ppaction://hlinksldjump"/>
          </p:cNvPr>
          <p:cNvSpPr>
            <a:spLocks noChangeArrowheads="1"/>
          </p:cNvSpPr>
          <p:nvPr/>
        </p:nvSpPr>
        <p:spPr bwMode="auto">
          <a:xfrm>
            <a:off x="323850" y="2598738"/>
            <a:ext cx="8748713" cy="306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5000"/>
              </a:lnSpc>
            </a:pPr>
            <a:r>
              <a:rPr lang="en-US" altLang="zh-CN" sz="2800" b="1">
                <a:solidFill>
                  <a:schemeClr val="tx1"/>
                </a:solidFill>
              </a:rPr>
              <a:t>for</a:t>
            </a:r>
            <a:r>
              <a:rPr lang="en-US" altLang="zh-CN" sz="2800">
                <a:solidFill>
                  <a:schemeClr val="tx1"/>
                </a:solidFill>
              </a:rPr>
              <a:t> (j=L.length</a:t>
            </a:r>
            <a:r>
              <a:rPr lang="en-US" altLang="zh-CN" sz="2800">
                <a:solidFill>
                  <a:schemeClr val="tx1"/>
                </a:solidFill>
                <a:latin typeface="Symbol" pitchFamily="18" charset="2"/>
              </a:rPr>
              <a:t>-</a:t>
            </a:r>
            <a:r>
              <a:rPr lang="en-US" altLang="zh-CN" sz="2800">
                <a:solidFill>
                  <a:schemeClr val="tx1"/>
                </a:solidFill>
              </a:rPr>
              <a:t>1; j&gt;=i</a:t>
            </a:r>
            <a:r>
              <a:rPr lang="en-US" altLang="zh-CN" sz="2800">
                <a:solidFill>
                  <a:schemeClr val="tx1"/>
                </a:solidFill>
                <a:latin typeface="Symbol" pitchFamily="18" charset="2"/>
              </a:rPr>
              <a:t>-</a:t>
            </a:r>
            <a:r>
              <a:rPr lang="en-US" altLang="zh-CN" sz="2800">
                <a:solidFill>
                  <a:schemeClr val="tx1"/>
                </a:solidFill>
              </a:rPr>
              <a:t>1; --j)</a:t>
            </a:r>
          </a:p>
          <a:p>
            <a:pPr algn="l">
              <a:lnSpc>
                <a:spcPct val="125000"/>
              </a:lnSpc>
            </a:pPr>
            <a:r>
              <a:rPr lang="en-US" altLang="zh-CN" sz="2800">
                <a:solidFill>
                  <a:schemeClr val="tx1"/>
                </a:solidFill>
              </a:rPr>
              <a:t>   </a:t>
            </a:r>
            <a:r>
              <a:rPr lang="en-US" altLang="zh-CN" sz="2800">
                <a:solidFill>
                  <a:schemeClr val="accent2"/>
                </a:solidFill>
              </a:rPr>
              <a:t>L.elem[j+1] = L.elem[j];</a:t>
            </a:r>
            <a:r>
              <a:rPr lang="en-US" altLang="zh-CN" sz="3200">
                <a:solidFill>
                  <a:schemeClr val="tx1"/>
                </a:solidFill>
              </a:rPr>
              <a:t>  </a:t>
            </a:r>
            <a:r>
              <a:rPr lang="en-US" altLang="zh-CN" sz="2400">
                <a:solidFill>
                  <a:schemeClr val="tx1"/>
                </a:solidFill>
              </a:rPr>
              <a:t>// </a:t>
            </a:r>
            <a:r>
              <a:rPr lang="zh-CN" altLang="en-US" sz="2400">
                <a:solidFill>
                  <a:schemeClr val="tx1"/>
                </a:solidFill>
              </a:rPr>
              <a:t>插入位置及之后的元素右移</a:t>
            </a:r>
          </a:p>
          <a:p>
            <a:pPr algn="l">
              <a:lnSpc>
                <a:spcPct val="125000"/>
              </a:lnSpc>
            </a:pPr>
            <a:r>
              <a:rPr lang="zh-CN" altLang="en-US" sz="2800">
                <a:solidFill>
                  <a:schemeClr val="tx1"/>
                </a:solidFill>
              </a:rPr>
              <a:t>   </a:t>
            </a:r>
            <a:r>
              <a:rPr lang="en-US" altLang="zh-CN" sz="2800">
                <a:solidFill>
                  <a:schemeClr val="tx1"/>
                </a:solidFill>
              </a:rPr>
              <a:t>L.elem[i</a:t>
            </a:r>
            <a:r>
              <a:rPr lang="en-US" altLang="zh-CN" sz="2800">
                <a:solidFill>
                  <a:schemeClr val="tx1"/>
                </a:solidFill>
                <a:latin typeface="Symbol" pitchFamily="18" charset="2"/>
              </a:rPr>
              <a:t>-</a:t>
            </a:r>
            <a:r>
              <a:rPr lang="en-US" altLang="zh-CN" sz="2800">
                <a:solidFill>
                  <a:schemeClr val="tx1"/>
                </a:solidFill>
              </a:rPr>
              <a:t>1] = e;</a:t>
            </a:r>
            <a:r>
              <a:rPr lang="en-US" altLang="zh-CN" sz="3200">
                <a:solidFill>
                  <a:schemeClr val="tx1"/>
                </a:solidFill>
              </a:rPr>
              <a:t>             </a:t>
            </a:r>
            <a:r>
              <a:rPr lang="en-US" altLang="zh-CN" sz="2400">
                <a:solidFill>
                  <a:schemeClr val="tx1"/>
                </a:solidFill>
              </a:rPr>
              <a:t>// </a:t>
            </a:r>
            <a:r>
              <a:rPr lang="zh-CN" altLang="en-US" sz="2400">
                <a:solidFill>
                  <a:schemeClr val="tx1"/>
                </a:solidFill>
              </a:rPr>
              <a:t>插入</a:t>
            </a:r>
            <a:r>
              <a:rPr lang="en-US" altLang="zh-CN" sz="2400">
                <a:solidFill>
                  <a:schemeClr val="tx1"/>
                </a:solidFill>
              </a:rPr>
              <a:t>e</a:t>
            </a:r>
          </a:p>
          <a:p>
            <a:pPr algn="l">
              <a:lnSpc>
                <a:spcPct val="125000"/>
              </a:lnSpc>
            </a:pPr>
            <a:r>
              <a:rPr lang="en-US" altLang="zh-CN" sz="2800">
                <a:solidFill>
                  <a:schemeClr val="tx1"/>
                </a:solidFill>
              </a:rPr>
              <a:t>   ++L.length;</a:t>
            </a:r>
            <a:r>
              <a:rPr lang="en-US" altLang="zh-CN" sz="3200">
                <a:solidFill>
                  <a:schemeClr val="tx1"/>
                </a:solidFill>
              </a:rPr>
              <a:t>                  </a:t>
            </a:r>
            <a:r>
              <a:rPr lang="en-US" altLang="zh-CN" sz="2400">
                <a:solidFill>
                  <a:schemeClr val="tx1"/>
                </a:solidFill>
              </a:rPr>
              <a:t>// </a:t>
            </a:r>
            <a:r>
              <a:rPr lang="zh-CN" altLang="en-US" sz="2400">
                <a:solidFill>
                  <a:schemeClr val="tx1"/>
                </a:solidFill>
              </a:rPr>
              <a:t>表长增</a:t>
            </a:r>
            <a:r>
              <a:rPr lang="en-US" altLang="zh-CN" sz="2400">
                <a:solidFill>
                  <a:schemeClr val="tx1"/>
                </a:solidFill>
              </a:rPr>
              <a:t>1</a:t>
            </a:r>
          </a:p>
          <a:p>
            <a:pPr algn="l">
              <a:lnSpc>
                <a:spcPct val="125000"/>
              </a:lnSpc>
            </a:pPr>
            <a:r>
              <a:rPr lang="en-US" altLang="zh-CN" sz="2800" b="1">
                <a:solidFill>
                  <a:schemeClr val="tx1"/>
                </a:solidFill>
              </a:rPr>
              <a:t>   return TRUE</a:t>
            </a:r>
            <a:r>
              <a:rPr lang="en-US" altLang="zh-CN" sz="2800">
                <a:solidFill>
                  <a:schemeClr val="tx1"/>
                </a:solidFill>
              </a:rPr>
              <a:t>;</a:t>
            </a:r>
            <a:r>
              <a:rPr lang="en-US" altLang="zh-CN" sz="3200">
                <a:solidFill>
                  <a:schemeClr val="tx1"/>
                </a:solidFill>
              </a:rPr>
              <a:t> </a:t>
            </a:r>
          </a:p>
        </p:txBody>
      </p:sp>
      <p:sp>
        <p:nvSpPr>
          <p:cNvPr id="227333" name="Text Box 5"/>
          <p:cNvSpPr txBox="1">
            <a:spLocks noChangeArrowheads="1"/>
          </p:cNvSpPr>
          <p:nvPr/>
        </p:nvSpPr>
        <p:spPr bwMode="auto">
          <a:xfrm>
            <a:off x="4343400" y="6003925"/>
            <a:ext cx="42513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4000" b="1">
                <a:solidFill>
                  <a:schemeClr val="accent2"/>
                </a:solidFill>
              </a:rPr>
              <a:t>O( ListLength(L) )</a:t>
            </a:r>
            <a:endParaRPr lang="en-US" altLang="zh-CN" sz="2400" b="1">
              <a:solidFill>
                <a:schemeClr val="accent2"/>
              </a:solidFill>
            </a:endParaRPr>
          </a:p>
        </p:txBody>
      </p:sp>
      <p:sp>
        <p:nvSpPr>
          <p:cNvPr id="227334" name="Rectangle 6">
            <a:hlinkClick r:id="" action="ppaction://hlinkshowjump?jump=nextslide"/>
          </p:cNvPr>
          <p:cNvSpPr>
            <a:spLocks noChangeArrowheads="1"/>
          </p:cNvSpPr>
          <p:nvPr/>
        </p:nvSpPr>
        <p:spPr bwMode="auto">
          <a:xfrm>
            <a:off x="7004050" y="3306763"/>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a:solidFill>
                  <a:schemeClr val="accent2"/>
                </a:solidFill>
              </a:rPr>
              <a:t>元素右移</a:t>
            </a:r>
          </a:p>
        </p:txBody>
      </p:sp>
      <p:sp>
        <p:nvSpPr>
          <p:cNvPr id="227335" name="Rectangle 7"/>
          <p:cNvSpPr>
            <a:spLocks noChangeArrowheads="1"/>
          </p:cNvSpPr>
          <p:nvPr/>
        </p:nvSpPr>
        <p:spPr bwMode="auto">
          <a:xfrm>
            <a:off x="323850" y="1808163"/>
            <a:ext cx="8640763"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pPr>
            <a:r>
              <a:rPr lang="en-US" altLang="zh-CN" sz="2800" b="1">
                <a:solidFill>
                  <a:schemeClr val="tx1"/>
                </a:solidFill>
              </a:rPr>
              <a:t>if</a:t>
            </a:r>
            <a:r>
              <a:rPr lang="en-US" altLang="zh-CN" sz="2800">
                <a:solidFill>
                  <a:schemeClr val="tx1"/>
                </a:solidFill>
              </a:rPr>
              <a:t> ((i&lt;1)||(i &gt;L.length+1))   </a:t>
            </a:r>
            <a:r>
              <a:rPr lang="en-US" altLang="zh-CN" sz="2800" b="1">
                <a:solidFill>
                  <a:schemeClr val="tx1"/>
                </a:solidFill>
              </a:rPr>
              <a:t>return</a:t>
            </a:r>
            <a:r>
              <a:rPr lang="en-US" altLang="zh-CN" sz="2800">
                <a:solidFill>
                  <a:schemeClr val="tx1"/>
                </a:solidFill>
              </a:rPr>
              <a:t> ERROR;</a:t>
            </a:r>
            <a:r>
              <a:rPr lang="en-US" altLang="zh-CN" sz="3200">
                <a:solidFill>
                  <a:schemeClr val="tx1"/>
                </a:solidFill>
              </a:rPr>
              <a:t>  </a:t>
            </a:r>
          </a:p>
          <a:p>
            <a:pPr algn="l">
              <a:lnSpc>
                <a:spcPct val="120000"/>
              </a:lnSpc>
            </a:pPr>
            <a:r>
              <a:rPr lang="en-US" altLang="zh-CN" sz="3200">
                <a:solidFill>
                  <a:schemeClr val="tx1"/>
                </a:solidFill>
              </a:rPr>
              <a:t>                                                      </a:t>
            </a:r>
            <a:r>
              <a:rPr lang="en-US" altLang="zh-CN" sz="2400">
                <a:solidFill>
                  <a:schemeClr val="tx1"/>
                </a:solidFill>
              </a:rPr>
              <a:t>//</a:t>
            </a:r>
            <a:r>
              <a:rPr lang="en-US" altLang="zh-CN" sz="2400">
                <a:solidFill>
                  <a:schemeClr val="tx1"/>
                </a:solidFill>
                <a:latin typeface="隶书" pitchFamily="49" charset="-122"/>
                <a:ea typeface="隶书" pitchFamily="49" charset="-122"/>
              </a:rPr>
              <a:t> </a:t>
            </a:r>
            <a:r>
              <a:rPr lang="zh-CN" altLang="en-US" sz="2400">
                <a:solidFill>
                  <a:schemeClr val="tx1"/>
                </a:solidFill>
                <a:latin typeface="隶书" pitchFamily="49" charset="-122"/>
                <a:ea typeface="隶书" pitchFamily="49" charset="-122"/>
              </a:rPr>
              <a:t>插入位置不合法</a:t>
            </a:r>
          </a:p>
        </p:txBody>
      </p:sp>
      <p:sp>
        <p:nvSpPr>
          <p:cNvPr id="227336" name="Text Box 8"/>
          <p:cNvSpPr txBox="1">
            <a:spLocks noChangeArrowheads="1"/>
          </p:cNvSpPr>
          <p:nvPr/>
        </p:nvSpPr>
        <p:spPr bwMode="auto">
          <a:xfrm>
            <a:off x="323850" y="981075"/>
            <a:ext cx="8569325" cy="104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20000"/>
              </a:lnSpc>
            </a:pPr>
            <a:r>
              <a:rPr lang="en-US" altLang="zh-CN" sz="2800" b="1">
                <a:solidFill>
                  <a:schemeClr val="tx1"/>
                </a:solidFill>
              </a:rPr>
              <a:t>if</a:t>
            </a:r>
            <a:r>
              <a:rPr lang="en-US" altLang="zh-CN" sz="2800">
                <a:solidFill>
                  <a:schemeClr val="tx1"/>
                </a:solidFill>
              </a:rPr>
              <a:t> (L.length &gt;= L.listsize)   </a:t>
            </a:r>
            <a:r>
              <a:rPr lang="en-US" altLang="zh-CN" sz="2800" b="1">
                <a:solidFill>
                  <a:schemeClr val="tx1"/>
                </a:solidFill>
              </a:rPr>
              <a:t>return  </a:t>
            </a:r>
            <a:r>
              <a:rPr lang="en-US" altLang="zh-CN" sz="2800">
                <a:solidFill>
                  <a:schemeClr val="tx1"/>
                </a:solidFill>
              </a:rPr>
              <a:t>OVERFLOW;    </a:t>
            </a:r>
          </a:p>
          <a:p>
            <a:pPr algn="l" eaLnBrk="1" hangingPunct="1">
              <a:lnSpc>
                <a:spcPct val="120000"/>
              </a:lnSpc>
            </a:pPr>
            <a:r>
              <a:rPr lang="en-US" altLang="zh-CN" sz="2400">
                <a:solidFill>
                  <a:schemeClr val="tx1"/>
                </a:solidFill>
              </a:rPr>
              <a:t>                                                                          // </a:t>
            </a:r>
            <a:r>
              <a:rPr lang="zh-CN" altLang="en-US" sz="2400">
                <a:solidFill>
                  <a:schemeClr val="tx1"/>
                </a:solidFill>
                <a:ea typeface="隶书" pitchFamily="49" charset="-122"/>
              </a:rPr>
              <a:t>当前存储空间已满</a:t>
            </a:r>
            <a:r>
              <a:rPr lang="zh-CN" altLang="en-US" sz="2400">
                <a:solidFill>
                  <a:schemeClr val="tx1"/>
                </a:solidFill>
              </a:rPr>
              <a:t>                        </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3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8" presetClass="entr" presetSubtype="6" fill="hold" grpId="0" nodeType="clickEffect">
                                  <p:stCondLst>
                                    <p:cond delay="0"/>
                                  </p:stCondLst>
                                  <p:iterate type="lt">
                                    <p:tmPct val="100000"/>
                                  </p:iterate>
                                  <p:childTnLst>
                                    <p:set>
                                      <p:cBhvr>
                                        <p:cTn id="10" dur="1" fill="hold">
                                          <p:stCondLst>
                                            <p:cond delay="0"/>
                                          </p:stCondLst>
                                        </p:cTn>
                                        <p:tgtEl>
                                          <p:spTgt spid="227336"/>
                                        </p:tgtEl>
                                        <p:attrNameLst>
                                          <p:attrName>style.visibility</p:attrName>
                                        </p:attrNameLst>
                                      </p:cBhvr>
                                      <p:to>
                                        <p:strVal val="visible"/>
                                      </p:to>
                                    </p:set>
                                    <p:animEffect transition="in" filter="strips(downRight)">
                                      <p:cBhvr>
                                        <p:cTn id="11" dur="75"/>
                                        <p:tgtEl>
                                          <p:spTgt spid="22733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iterate type="lt">
                                    <p:tmPct val="100000"/>
                                  </p:iterate>
                                  <p:childTnLst>
                                    <p:set>
                                      <p:cBhvr>
                                        <p:cTn id="15" dur="1" fill="hold">
                                          <p:stCondLst>
                                            <p:cond delay="0"/>
                                          </p:stCondLst>
                                        </p:cTn>
                                        <p:tgtEl>
                                          <p:spTgt spid="227335"/>
                                        </p:tgtEl>
                                        <p:attrNameLst>
                                          <p:attrName>style.visibility</p:attrName>
                                        </p:attrNameLst>
                                      </p:cBhvr>
                                      <p:to>
                                        <p:strVal val="visible"/>
                                      </p:to>
                                    </p:set>
                                    <p:animEffect transition="in" filter="strips(downRight)">
                                      <p:cBhvr>
                                        <p:cTn id="16" dur="75"/>
                                        <p:tgtEl>
                                          <p:spTgt spid="22733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27331"/>
                                        </p:tgtEl>
                                        <p:attrNameLst>
                                          <p:attrName>style.visibility</p:attrName>
                                        </p:attrNameLst>
                                      </p:cBhvr>
                                      <p:to>
                                        <p:strVal val="visible"/>
                                      </p:to>
                                    </p:set>
                                    <p:animEffect transition="in" filter="wipe(left)">
                                      <p:cBhvr>
                                        <p:cTn id="21" dur="500"/>
                                        <p:tgtEl>
                                          <p:spTgt spid="22733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27334"/>
                                        </p:tgtEl>
                                        <p:attrNameLst>
                                          <p:attrName>style.visibility</p:attrName>
                                        </p:attrNameLst>
                                      </p:cBhvr>
                                      <p:to>
                                        <p:strVal val="visible"/>
                                      </p:to>
                                    </p:set>
                                    <p:animEffect transition="in" filter="dissolve">
                                      <p:cBhvr>
                                        <p:cTn id="26" dur="500"/>
                                        <p:tgtEl>
                                          <p:spTgt spid="22733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iterate type="wd">
                                    <p:tmPct val="100000"/>
                                  </p:iterate>
                                  <p:childTnLst>
                                    <p:set>
                                      <p:cBhvr>
                                        <p:cTn id="30" dur="1" fill="hold">
                                          <p:stCondLst>
                                            <p:cond delay="0"/>
                                          </p:stCondLst>
                                        </p:cTn>
                                        <p:tgtEl>
                                          <p:spTgt spid="227333"/>
                                        </p:tgtEl>
                                        <p:attrNameLst>
                                          <p:attrName>style.visibility</p:attrName>
                                        </p:attrNameLst>
                                      </p:cBhvr>
                                      <p:to>
                                        <p:strVal val="visible"/>
                                      </p:to>
                                    </p:set>
                                    <p:animEffect transition="in" filter="wipe(left)">
                                      <p:cBhvr>
                                        <p:cTn id="31" dur="300"/>
                                        <p:tgtEl>
                                          <p:spTgt spid="227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autoUpdateAnimBg="0"/>
      <p:bldP spid="227332" grpId="0" autoUpdateAnimBg="0"/>
      <p:bldP spid="227333" grpId="0" autoUpdateAnimBg="0"/>
      <p:bldP spid="227334" grpId="0" autoUpdateAnimBg="0"/>
      <p:bldP spid="227335" grpId="0" autoUpdateAnimBg="0"/>
      <p:bldP spid="227336"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9378" name="Group 2"/>
          <p:cNvGrpSpPr>
            <a:grpSpLocks/>
          </p:cNvGrpSpPr>
          <p:nvPr/>
        </p:nvGrpSpPr>
        <p:grpSpPr bwMode="auto">
          <a:xfrm>
            <a:off x="914400" y="3886200"/>
            <a:ext cx="7543800" cy="641350"/>
            <a:chOff x="576" y="2160"/>
            <a:chExt cx="4752" cy="404"/>
          </a:xfrm>
        </p:grpSpPr>
        <p:sp>
          <p:nvSpPr>
            <p:cNvPr id="36903" name="Text Box 3"/>
            <p:cNvSpPr txBox="1">
              <a:spLocks noChangeArrowheads="1"/>
            </p:cNvSpPr>
            <p:nvPr/>
          </p:nvSpPr>
          <p:spPr bwMode="auto">
            <a:xfrm>
              <a:off x="614" y="2160"/>
              <a:ext cx="299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b="1">
                  <a:solidFill>
                    <a:schemeClr val="tx1"/>
                  </a:solidFill>
                </a:rPr>
                <a:t>21  18  30  75  42  56  87</a:t>
              </a:r>
              <a:endParaRPr lang="en-US" altLang="zh-CN">
                <a:solidFill>
                  <a:schemeClr val="tx1"/>
                </a:solidFill>
              </a:endParaRPr>
            </a:p>
          </p:txBody>
        </p:sp>
        <p:grpSp>
          <p:nvGrpSpPr>
            <p:cNvPr id="36904" name="Group 4"/>
            <p:cNvGrpSpPr>
              <a:grpSpLocks/>
            </p:cNvGrpSpPr>
            <p:nvPr/>
          </p:nvGrpSpPr>
          <p:grpSpPr bwMode="auto">
            <a:xfrm>
              <a:off x="576" y="2180"/>
              <a:ext cx="4752" cy="384"/>
              <a:chOff x="576" y="2448"/>
              <a:chExt cx="4752" cy="384"/>
            </a:xfrm>
          </p:grpSpPr>
          <p:sp>
            <p:nvSpPr>
              <p:cNvPr id="36905" name="Rectangle 5"/>
              <p:cNvSpPr>
                <a:spLocks noChangeArrowheads="1"/>
              </p:cNvSpPr>
              <p:nvPr/>
            </p:nvSpPr>
            <p:spPr bwMode="auto">
              <a:xfrm>
                <a:off x="576" y="2448"/>
                <a:ext cx="4752" cy="384"/>
              </a:xfrm>
              <a:prstGeom prst="rect">
                <a:avLst/>
              </a:prstGeom>
              <a:noFill/>
              <a:ln w="9525">
                <a:solidFill>
                  <a:srgbClr val="6600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6" name="Line 6"/>
              <p:cNvSpPr>
                <a:spLocks noChangeShapeType="1"/>
              </p:cNvSpPr>
              <p:nvPr/>
            </p:nvSpPr>
            <p:spPr bwMode="auto">
              <a:xfrm>
                <a:off x="1008"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7" name="Line 7"/>
              <p:cNvSpPr>
                <a:spLocks noChangeShapeType="1"/>
              </p:cNvSpPr>
              <p:nvPr/>
            </p:nvSpPr>
            <p:spPr bwMode="auto">
              <a:xfrm>
                <a:off x="1440"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8" name="Line 8"/>
              <p:cNvSpPr>
                <a:spLocks noChangeShapeType="1"/>
              </p:cNvSpPr>
              <p:nvPr/>
            </p:nvSpPr>
            <p:spPr bwMode="auto">
              <a:xfrm>
                <a:off x="1872"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9" name="Line 9"/>
              <p:cNvSpPr>
                <a:spLocks noChangeShapeType="1"/>
              </p:cNvSpPr>
              <p:nvPr/>
            </p:nvSpPr>
            <p:spPr bwMode="auto">
              <a:xfrm>
                <a:off x="2304"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0" name="Line 10"/>
              <p:cNvSpPr>
                <a:spLocks noChangeShapeType="1"/>
              </p:cNvSpPr>
              <p:nvPr/>
            </p:nvSpPr>
            <p:spPr bwMode="auto">
              <a:xfrm>
                <a:off x="2736"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1" name="Line 11"/>
              <p:cNvSpPr>
                <a:spLocks noChangeShapeType="1"/>
              </p:cNvSpPr>
              <p:nvPr/>
            </p:nvSpPr>
            <p:spPr bwMode="auto">
              <a:xfrm>
                <a:off x="3168"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2" name="Line 12"/>
              <p:cNvSpPr>
                <a:spLocks noChangeShapeType="1"/>
              </p:cNvSpPr>
              <p:nvPr/>
            </p:nvSpPr>
            <p:spPr bwMode="auto">
              <a:xfrm>
                <a:off x="3600"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3" name="Line 13"/>
              <p:cNvSpPr>
                <a:spLocks noChangeShapeType="1"/>
              </p:cNvSpPr>
              <p:nvPr/>
            </p:nvSpPr>
            <p:spPr bwMode="auto">
              <a:xfrm>
                <a:off x="4896"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4" name="Line 14"/>
              <p:cNvSpPr>
                <a:spLocks noChangeShapeType="1"/>
              </p:cNvSpPr>
              <p:nvPr/>
            </p:nvSpPr>
            <p:spPr bwMode="auto">
              <a:xfrm>
                <a:off x="4032"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29391" name="Group 15"/>
          <p:cNvGrpSpPr>
            <a:grpSpLocks/>
          </p:cNvGrpSpPr>
          <p:nvPr/>
        </p:nvGrpSpPr>
        <p:grpSpPr bwMode="auto">
          <a:xfrm>
            <a:off x="914400" y="5302250"/>
            <a:ext cx="7543800" cy="641350"/>
            <a:chOff x="576" y="3052"/>
            <a:chExt cx="4752" cy="404"/>
          </a:xfrm>
        </p:grpSpPr>
        <p:grpSp>
          <p:nvGrpSpPr>
            <p:cNvPr id="36891" name="Group 16"/>
            <p:cNvGrpSpPr>
              <a:grpSpLocks/>
            </p:cNvGrpSpPr>
            <p:nvPr/>
          </p:nvGrpSpPr>
          <p:grpSpPr bwMode="auto">
            <a:xfrm>
              <a:off x="576" y="3072"/>
              <a:ext cx="4752" cy="384"/>
              <a:chOff x="576" y="2448"/>
              <a:chExt cx="4752" cy="384"/>
            </a:xfrm>
          </p:grpSpPr>
          <p:sp>
            <p:nvSpPr>
              <p:cNvPr id="36893" name="Rectangle 17"/>
              <p:cNvSpPr>
                <a:spLocks noChangeArrowheads="1"/>
              </p:cNvSpPr>
              <p:nvPr/>
            </p:nvSpPr>
            <p:spPr bwMode="auto">
              <a:xfrm>
                <a:off x="576" y="2448"/>
                <a:ext cx="4752" cy="384"/>
              </a:xfrm>
              <a:prstGeom prst="rect">
                <a:avLst/>
              </a:prstGeom>
              <a:noFill/>
              <a:ln w="9525">
                <a:solidFill>
                  <a:srgbClr val="6600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4" name="Line 18"/>
              <p:cNvSpPr>
                <a:spLocks noChangeShapeType="1"/>
              </p:cNvSpPr>
              <p:nvPr/>
            </p:nvSpPr>
            <p:spPr bwMode="auto">
              <a:xfrm>
                <a:off x="1008"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5" name="Line 19"/>
              <p:cNvSpPr>
                <a:spLocks noChangeShapeType="1"/>
              </p:cNvSpPr>
              <p:nvPr/>
            </p:nvSpPr>
            <p:spPr bwMode="auto">
              <a:xfrm>
                <a:off x="1440"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6" name="Line 20"/>
              <p:cNvSpPr>
                <a:spLocks noChangeShapeType="1"/>
              </p:cNvSpPr>
              <p:nvPr/>
            </p:nvSpPr>
            <p:spPr bwMode="auto">
              <a:xfrm>
                <a:off x="1872"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7" name="Line 21"/>
              <p:cNvSpPr>
                <a:spLocks noChangeShapeType="1"/>
              </p:cNvSpPr>
              <p:nvPr/>
            </p:nvSpPr>
            <p:spPr bwMode="auto">
              <a:xfrm>
                <a:off x="2304"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8" name="Line 22"/>
              <p:cNvSpPr>
                <a:spLocks noChangeShapeType="1"/>
              </p:cNvSpPr>
              <p:nvPr/>
            </p:nvSpPr>
            <p:spPr bwMode="auto">
              <a:xfrm>
                <a:off x="2736"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9" name="Line 23"/>
              <p:cNvSpPr>
                <a:spLocks noChangeShapeType="1"/>
              </p:cNvSpPr>
              <p:nvPr/>
            </p:nvSpPr>
            <p:spPr bwMode="auto">
              <a:xfrm>
                <a:off x="3168"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0" name="Line 24"/>
              <p:cNvSpPr>
                <a:spLocks noChangeShapeType="1"/>
              </p:cNvSpPr>
              <p:nvPr/>
            </p:nvSpPr>
            <p:spPr bwMode="auto">
              <a:xfrm>
                <a:off x="3600"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1" name="Line 25"/>
              <p:cNvSpPr>
                <a:spLocks noChangeShapeType="1"/>
              </p:cNvSpPr>
              <p:nvPr/>
            </p:nvSpPr>
            <p:spPr bwMode="auto">
              <a:xfrm>
                <a:off x="4896"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2" name="Line 26"/>
              <p:cNvSpPr>
                <a:spLocks noChangeShapeType="1"/>
              </p:cNvSpPr>
              <p:nvPr/>
            </p:nvSpPr>
            <p:spPr bwMode="auto">
              <a:xfrm>
                <a:off x="4032"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6892" name="Text Box 27"/>
            <p:cNvSpPr txBox="1">
              <a:spLocks noChangeArrowheads="1"/>
            </p:cNvSpPr>
            <p:nvPr/>
          </p:nvSpPr>
          <p:spPr bwMode="auto">
            <a:xfrm>
              <a:off x="604" y="3052"/>
              <a:ext cx="170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b="1">
                  <a:solidFill>
                    <a:schemeClr val="tx1"/>
                  </a:solidFill>
                </a:rPr>
                <a:t>21  18  30  75</a:t>
              </a:r>
              <a:endParaRPr lang="en-US" altLang="zh-CN">
                <a:solidFill>
                  <a:schemeClr val="tx1"/>
                </a:solidFill>
              </a:endParaRPr>
            </a:p>
          </p:txBody>
        </p:sp>
      </p:grpSp>
      <p:sp>
        <p:nvSpPr>
          <p:cNvPr id="36868" name="Text Box 28"/>
          <p:cNvSpPr txBox="1">
            <a:spLocks noChangeArrowheads="1"/>
          </p:cNvSpPr>
          <p:nvPr/>
        </p:nvSpPr>
        <p:spPr bwMode="auto">
          <a:xfrm>
            <a:off x="669925" y="115888"/>
            <a:ext cx="5302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zh-CN" altLang="en-US" b="1">
                <a:solidFill>
                  <a:srgbClr val="CC0099"/>
                </a:solidFill>
                <a:ea typeface="隶书" pitchFamily="49" charset="-122"/>
              </a:rPr>
              <a:t>例</a:t>
            </a:r>
            <a:r>
              <a:rPr lang="en-US" altLang="zh-CN" b="1">
                <a:solidFill>
                  <a:srgbClr val="CC0099"/>
                </a:solidFill>
                <a:ea typeface="隶书" pitchFamily="49" charset="-122"/>
              </a:rPr>
              <a:t>2-4</a:t>
            </a:r>
            <a:r>
              <a:rPr lang="zh-CN" altLang="en-US">
                <a:solidFill>
                  <a:srgbClr val="0C3130"/>
                </a:solidFill>
              </a:rPr>
              <a:t>：</a:t>
            </a:r>
            <a:r>
              <a:rPr lang="en-US" altLang="zh-CN">
                <a:solidFill>
                  <a:srgbClr val="0C3130"/>
                </a:solidFill>
              </a:rPr>
              <a:t>ListInsert(L, 5, 66)</a:t>
            </a:r>
            <a:r>
              <a:rPr lang="en-US" altLang="zh-CN">
                <a:solidFill>
                  <a:schemeClr val="tx1"/>
                </a:solidFill>
              </a:rPr>
              <a:t> </a:t>
            </a:r>
          </a:p>
        </p:txBody>
      </p:sp>
      <p:sp>
        <p:nvSpPr>
          <p:cNvPr id="229405" name="Text Box 29"/>
          <p:cNvSpPr txBox="1">
            <a:spLocks noChangeArrowheads="1"/>
          </p:cNvSpPr>
          <p:nvPr/>
        </p:nvSpPr>
        <p:spPr bwMode="auto">
          <a:xfrm>
            <a:off x="1111250" y="4495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2400" b="1">
                <a:solidFill>
                  <a:srgbClr val="CC0000"/>
                </a:solidFill>
              </a:rPr>
              <a:t>0</a:t>
            </a:r>
            <a:endParaRPr lang="en-US" altLang="zh-CN">
              <a:solidFill>
                <a:schemeClr val="tx1"/>
              </a:solidFill>
            </a:endParaRPr>
          </a:p>
        </p:txBody>
      </p:sp>
      <p:grpSp>
        <p:nvGrpSpPr>
          <p:cNvPr id="229406" name="Group 30"/>
          <p:cNvGrpSpPr>
            <a:grpSpLocks/>
          </p:cNvGrpSpPr>
          <p:nvPr/>
        </p:nvGrpSpPr>
        <p:grpSpPr bwMode="auto">
          <a:xfrm>
            <a:off x="3641725" y="2990850"/>
            <a:ext cx="396875" cy="895350"/>
            <a:chOff x="2102" y="1596"/>
            <a:chExt cx="250" cy="564"/>
          </a:xfrm>
        </p:grpSpPr>
        <p:sp>
          <p:nvSpPr>
            <p:cNvPr id="36889" name="Line 31"/>
            <p:cNvSpPr>
              <a:spLocks noChangeShapeType="1"/>
            </p:cNvSpPr>
            <p:nvPr/>
          </p:nvSpPr>
          <p:spPr bwMode="auto">
            <a:xfrm>
              <a:off x="2352" y="1680"/>
              <a:ext cx="0" cy="480"/>
            </a:xfrm>
            <a:prstGeom prst="line">
              <a:avLst/>
            </a:prstGeom>
            <a:noFill/>
            <a:ln w="381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0" name="Text Box 32"/>
            <p:cNvSpPr txBox="1">
              <a:spLocks noChangeArrowheads="1"/>
            </p:cNvSpPr>
            <p:nvPr/>
          </p:nvSpPr>
          <p:spPr bwMode="auto">
            <a:xfrm>
              <a:off x="2102" y="1596"/>
              <a:ext cx="2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b="1"/>
                <a:t>j</a:t>
              </a:r>
              <a:endParaRPr lang="en-US" altLang="zh-CN">
                <a:solidFill>
                  <a:schemeClr val="tx1"/>
                </a:solidFill>
              </a:endParaRPr>
            </a:p>
          </p:txBody>
        </p:sp>
      </p:grpSp>
      <p:sp>
        <p:nvSpPr>
          <p:cNvPr id="229409" name="Text Box 33"/>
          <p:cNvSpPr txBox="1">
            <a:spLocks noChangeArrowheads="1"/>
          </p:cNvSpPr>
          <p:nvPr/>
        </p:nvSpPr>
        <p:spPr bwMode="auto">
          <a:xfrm>
            <a:off x="5759450" y="5302250"/>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b="1">
                <a:solidFill>
                  <a:srgbClr val="0000FF"/>
                </a:solidFill>
              </a:rPr>
              <a:t>87</a:t>
            </a:r>
            <a:endParaRPr lang="en-US" altLang="zh-CN">
              <a:solidFill>
                <a:srgbClr val="0000FF"/>
              </a:solidFill>
            </a:endParaRPr>
          </a:p>
        </p:txBody>
      </p:sp>
      <p:sp>
        <p:nvSpPr>
          <p:cNvPr id="229410" name="Text Box 34"/>
          <p:cNvSpPr txBox="1">
            <a:spLocks noChangeArrowheads="1"/>
          </p:cNvSpPr>
          <p:nvPr/>
        </p:nvSpPr>
        <p:spPr bwMode="auto">
          <a:xfrm>
            <a:off x="5073650" y="5302250"/>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b="1">
                <a:solidFill>
                  <a:srgbClr val="0000FF"/>
                </a:solidFill>
              </a:rPr>
              <a:t>56</a:t>
            </a:r>
            <a:endParaRPr lang="en-US" altLang="zh-CN">
              <a:solidFill>
                <a:srgbClr val="0000FF"/>
              </a:solidFill>
            </a:endParaRPr>
          </a:p>
        </p:txBody>
      </p:sp>
      <p:sp>
        <p:nvSpPr>
          <p:cNvPr id="229411" name="Text Box 35"/>
          <p:cNvSpPr txBox="1">
            <a:spLocks noChangeArrowheads="1"/>
          </p:cNvSpPr>
          <p:nvPr/>
        </p:nvSpPr>
        <p:spPr bwMode="auto">
          <a:xfrm>
            <a:off x="4387850" y="5302250"/>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b="1">
                <a:solidFill>
                  <a:srgbClr val="0000FF"/>
                </a:solidFill>
              </a:rPr>
              <a:t>42</a:t>
            </a:r>
            <a:endParaRPr lang="en-US" altLang="zh-CN">
              <a:solidFill>
                <a:srgbClr val="0000FF"/>
              </a:solidFill>
            </a:endParaRPr>
          </a:p>
        </p:txBody>
      </p:sp>
      <p:sp>
        <p:nvSpPr>
          <p:cNvPr id="229412" name="Text Box 36"/>
          <p:cNvSpPr txBox="1">
            <a:spLocks noChangeArrowheads="1"/>
          </p:cNvSpPr>
          <p:nvPr/>
        </p:nvSpPr>
        <p:spPr bwMode="auto">
          <a:xfrm>
            <a:off x="3702050" y="5302250"/>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b="1">
                <a:solidFill>
                  <a:srgbClr val="FF0000"/>
                </a:solidFill>
              </a:rPr>
              <a:t>66</a:t>
            </a:r>
            <a:endParaRPr lang="en-US" altLang="zh-CN">
              <a:solidFill>
                <a:schemeClr val="tx1"/>
              </a:solidFill>
            </a:endParaRPr>
          </a:p>
        </p:txBody>
      </p:sp>
      <p:sp>
        <p:nvSpPr>
          <p:cNvPr id="229413" name="Rectangle 37"/>
          <p:cNvSpPr>
            <a:spLocks noChangeArrowheads="1"/>
          </p:cNvSpPr>
          <p:nvPr/>
        </p:nvSpPr>
        <p:spPr bwMode="auto">
          <a:xfrm>
            <a:off x="793750" y="960438"/>
            <a:ext cx="5535613"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25000"/>
              </a:lnSpc>
            </a:pPr>
            <a:r>
              <a:rPr lang="en-US" altLang="zh-CN" sz="3200" b="1">
                <a:solidFill>
                  <a:srgbClr val="0C3130"/>
                </a:solidFill>
              </a:rPr>
              <a:t>for</a:t>
            </a:r>
            <a:r>
              <a:rPr lang="en-US" altLang="zh-CN" sz="3200">
                <a:solidFill>
                  <a:srgbClr val="0C3130"/>
                </a:solidFill>
              </a:rPr>
              <a:t> (j=L.length</a:t>
            </a:r>
            <a:r>
              <a:rPr lang="en-US" altLang="zh-CN" sz="3200">
                <a:solidFill>
                  <a:srgbClr val="0C3130"/>
                </a:solidFill>
                <a:latin typeface="Symbol" pitchFamily="18" charset="2"/>
              </a:rPr>
              <a:t>-</a:t>
            </a:r>
            <a:r>
              <a:rPr lang="en-US" altLang="zh-CN" sz="3200">
                <a:solidFill>
                  <a:srgbClr val="0C3130"/>
                </a:solidFill>
              </a:rPr>
              <a:t>1; j &gt;=i</a:t>
            </a:r>
            <a:r>
              <a:rPr lang="en-US" altLang="zh-CN" sz="3200">
                <a:solidFill>
                  <a:srgbClr val="0C3130"/>
                </a:solidFill>
                <a:latin typeface="Symbol" pitchFamily="18" charset="2"/>
              </a:rPr>
              <a:t>-</a:t>
            </a:r>
            <a:r>
              <a:rPr lang="en-US" altLang="zh-CN" sz="3200">
                <a:solidFill>
                  <a:srgbClr val="0C3130"/>
                </a:solidFill>
              </a:rPr>
              <a:t>1;  --j)  </a:t>
            </a:r>
          </a:p>
          <a:p>
            <a:pPr algn="l">
              <a:lnSpc>
                <a:spcPct val="125000"/>
              </a:lnSpc>
            </a:pPr>
            <a:r>
              <a:rPr lang="en-US" altLang="zh-CN" sz="3200">
                <a:solidFill>
                  <a:srgbClr val="0C3130"/>
                </a:solidFill>
              </a:rPr>
              <a:t>   L.elem[j+1]= L.elem[j];</a:t>
            </a:r>
          </a:p>
        </p:txBody>
      </p:sp>
      <p:sp>
        <p:nvSpPr>
          <p:cNvPr id="229414" name="Text Box 38"/>
          <p:cNvSpPr txBox="1">
            <a:spLocks noChangeArrowheads="1"/>
          </p:cNvSpPr>
          <p:nvPr/>
        </p:nvSpPr>
        <p:spPr bwMode="auto">
          <a:xfrm>
            <a:off x="3886200" y="4495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2400" b="1">
                <a:solidFill>
                  <a:srgbClr val="CC0000"/>
                </a:solidFill>
              </a:rPr>
              <a:t>4</a:t>
            </a:r>
            <a:endParaRPr lang="en-US" altLang="zh-CN">
              <a:solidFill>
                <a:schemeClr val="tx1"/>
              </a:solidFill>
            </a:endParaRPr>
          </a:p>
        </p:txBody>
      </p:sp>
      <p:grpSp>
        <p:nvGrpSpPr>
          <p:cNvPr id="229415" name="Group 39"/>
          <p:cNvGrpSpPr>
            <a:grpSpLocks/>
          </p:cNvGrpSpPr>
          <p:nvPr/>
        </p:nvGrpSpPr>
        <p:grpSpPr bwMode="auto">
          <a:xfrm>
            <a:off x="5013325" y="2971800"/>
            <a:ext cx="396875" cy="895350"/>
            <a:chOff x="2102" y="1596"/>
            <a:chExt cx="250" cy="564"/>
          </a:xfrm>
        </p:grpSpPr>
        <p:sp>
          <p:nvSpPr>
            <p:cNvPr id="36887" name="Line 40"/>
            <p:cNvSpPr>
              <a:spLocks noChangeShapeType="1"/>
            </p:cNvSpPr>
            <p:nvPr/>
          </p:nvSpPr>
          <p:spPr bwMode="auto">
            <a:xfrm>
              <a:off x="2352" y="1680"/>
              <a:ext cx="0" cy="480"/>
            </a:xfrm>
            <a:prstGeom prst="line">
              <a:avLst/>
            </a:prstGeom>
            <a:noFill/>
            <a:ln w="381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8" name="Text Box 41"/>
            <p:cNvSpPr txBox="1">
              <a:spLocks noChangeArrowheads="1"/>
            </p:cNvSpPr>
            <p:nvPr/>
          </p:nvSpPr>
          <p:spPr bwMode="auto">
            <a:xfrm>
              <a:off x="2102" y="1596"/>
              <a:ext cx="2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b="1"/>
                <a:t>j</a:t>
              </a:r>
              <a:endParaRPr lang="en-US" altLang="zh-CN">
                <a:solidFill>
                  <a:schemeClr val="tx1"/>
                </a:solidFill>
              </a:endParaRPr>
            </a:p>
          </p:txBody>
        </p:sp>
      </p:grpSp>
      <p:grpSp>
        <p:nvGrpSpPr>
          <p:cNvPr id="229418" name="Group 42"/>
          <p:cNvGrpSpPr>
            <a:grpSpLocks/>
          </p:cNvGrpSpPr>
          <p:nvPr/>
        </p:nvGrpSpPr>
        <p:grpSpPr bwMode="auto">
          <a:xfrm>
            <a:off x="4327525" y="2990850"/>
            <a:ext cx="396875" cy="895350"/>
            <a:chOff x="2102" y="1596"/>
            <a:chExt cx="250" cy="564"/>
          </a:xfrm>
        </p:grpSpPr>
        <p:sp>
          <p:nvSpPr>
            <p:cNvPr id="36885" name="Line 43"/>
            <p:cNvSpPr>
              <a:spLocks noChangeShapeType="1"/>
            </p:cNvSpPr>
            <p:nvPr/>
          </p:nvSpPr>
          <p:spPr bwMode="auto">
            <a:xfrm>
              <a:off x="2352" y="1680"/>
              <a:ext cx="0" cy="480"/>
            </a:xfrm>
            <a:prstGeom prst="line">
              <a:avLst/>
            </a:prstGeom>
            <a:noFill/>
            <a:ln w="381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6" name="Text Box 44"/>
            <p:cNvSpPr txBox="1">
              <a:spLocks noChangeArrowheads="1"/>
            </p:cNvSpPr>
            <p:nvPr/>
          </p:nvSpPr>
          <p:spPr bwMode="auto">
            <a:xfrm>
              <a:off x="2102" y="1596"/>
              <a:ext cx="2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b="1"/>
                <a:t>j</a:t>
              </a:r>
              <a:endParaRPr lang="en-US" altLang="zh-CN">
                <a:solidFill>
                  <a:schemeClr val="tx1"/>
                </a:solidFill>
              </a:endParaRPr>
            </a:p>
          </p:txBody>
        </p:sp>
      </p:grpSp>
      <p:sp useBgFill="1">
        <p:nvSpPr>
          <p:cNvPr id="229421" name="Rectangle 45"/>
          <p:cNvSpPr>
            <a:spLocks noChangeArrowheads="1"/>
          </p:cNvSpPr>
          <p:nvPr/>
        </p:nvSpPr>
        <p:spPr bwMode="auto">
          <a:xfrm>
            <a:off x="4343400" y="3124200"/>
            <a:ext cx="533400" cy="762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229422" name="Rectangle 46"/>
          <p:cNvSpPr>
            <a:spLocks noChangeArrowheads="1"/>
          </p:cNvSpPr>
          <p:nvPr/>
        </p:nvSpPr>
        <p:spPr bwMode="auto">
          <a:xfrm>
            <a:off x="5029200" y="3048000"/>
            <a:ext cx="533400" cy="838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9423" name="Group 47"/>
          <p:cNvGrpSpPr>
            <a:grpSpLocks/>
          </p:cNvGrpSpPr>
          <p:nvPr/>
        </p:nvGrpSpPr>
        <p:grpSpPr bwMode="auto">
          <a:xfrm>
            <a:off x="4724400" y="4530725"/>
            <a:ext cx="1304925" cy="482600"/>
            <a:chOff x="2976" y="2854"/>
            <a:chExt cx="822" cy="304"/>
          </a:xfrm>
        </p:grpSpPr>
        <p:sp>
          <p:nvSpPr>
            <p:cNvPr id="36883" name="Text Box 48"/>
            <p:cNvSpPr txBox="1">
              <a:spLocks noChangeArrowheads="1"/>
            </p:cNvSpPr>
            <p:nvPr/>
          </p:nvSpPr>
          <p:spPr bwMode="auto">
            <a:xfrm>
              <a:off x="2976" y="2908"/>
              <a:ext cx="82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2000" b="1">
                  <a:solidFill>
                    <a:srgbClr val="CC0000"/>
                  </a:solidFill>
                </a:rPr>
                <a:t>L.length-1</a:t>
              </a:r>
              <a:endParaRPr lang="en-US" altLang="zh-CN">
                <a:solidFill>
                  <a:schemeClr val="tx1"/>
                </a:solidFill>
              </a:endParaRPr>
            </a:p>
          </p:txBody>
        </p:sp>
        <p:sp>
          <p:nvSpPr>
            <p:cNvPr id="36884" name="Line 49"/>
            <p:cNvSpPr>
              <a:spLocks noChangeShapeType="1"/>
            </p:cNvSpPr>
            <p:nvPr/>
          </p:nvSpPr>
          <p:spPr bwMode="auto">
            <a:xfrm flipV="1">
              <a:off x="3379" y="2854"/>
              <a:ext cx="0"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 name="矩形 1"/>
          <p:cNvSpPr>
            <a:spLocks noChangeArrowheads="1"/>
          </p:cNvSpPr>
          <p:nvPr/>
        </p:nvSpPr>
        <p:spPr bwMode="auto">
          <a:xfrm>
            <a:off x="1476375" y="2271713"/>
            <a:ext cx="30956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solidFill>
                  <a:schemeClr val="tx1"/>
                </a:solidFill>
              </a:rPr>
              <a:t>L.elem[i</a:t>
            </a:r>
            <a:r>
              <a:rPr lang="en-US" altLang="zh-CN">
                <a:solidFill>
                  <a:schemeClr val="tx1"/>
                </a:solidFill>
                <a:latin typeface="Symbol" pitchFamily="18" charset="2"/>
              </a:rPr>
              <a:t>-</a:t>
            </a:r>
            <a:r>
              <a:rPr lang="en-US" altLang="zh-CN">
                <a:solidFill>
                  <a:schemeClr val="tx1"/>
                </a:solidFill>
              </a:rPr>
              <a:t>1] = e</a:t>
            </a:r>
            <a:endParaRPr lang="zh-CN" altLang="en-US"/>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9378"/>
                                        </p:tgtEl>
                                        <p:attrNameLst>
                                          <p:attrName>style.visibility</p:attrName>
                                        </p:attrNameLst>
                                      </p:cBhvr>
                                      <p:to>
                                        <p:strVal val="visible"/>
                                      </p:to>
                                    </p:set>
                                    <p:animEffect transition="in" filter="wipe(left)">
                                      <p:cBhvr>
                                        <p:cTn id="7" dur="500"/>
                                        <p:tgtEl>
                                          <p:spTgt spid="2293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29413"/>
                                        </p:tgtEl>
                                        <p:attrNameLst>
                                          <p:attrName>style.visibility</p:attrName>
                                        </p:attrNameLst>
                                      </p:cBhvr>
                                      <p:to>
                                        <p:strVal val="visible"/>
                                      </p:to>
                                    </p:set>
                                    <p:animEffect transition="in" filter="blinds(vertical)">
                                      <p:cBhvr>
                                        <p:cTn id="12" dur="500"/>
                                        <p:tgtEl>
                                          <p:spTgt spid="2294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9405"/>
                                        </p:tgtEl>
                                        <p:attrNameLst>
                                          <p:attrName>style.visibility</p:attrName>
                                        </p:attrNameLst>
                                      </p:cBhvr>
                                      <p:to>
                                        <p:strVal val="visible"/>
                                      </p:to>
                                    </p:set>
                                    <p:animEffect transition="in" filter="wipe(left)">
                                      <p:cBhvr>
                                        <p:cTn id="17" dur="500"/>
                                        <p:tgtEl>
                                          <p:spTgt spid="229405"/>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229414"/>
                                        </p:tgtEl>
                                        <p:attrNameLst>
                                          <p:attrName>style.visibility</p:attrName>
                                        </p:attrNameLst>
                                      </p:cBhvr>
                                      <p:to>
                                        <p:strVal val="visible"/>
                                      </p:to>
                                    </p:set>
                                    <p:animEffect transition="in" filter="wipe(left)">
                                      <p:cBhvr>
                                        <p:cTn id="21" dur="500"/>
                                        <p:tgtEl>
                                          <p:spTgt spid="229414"/>
                                        </p:tgtEl>
                                      </p:cBhvr>
                                    </p:animEffect>
                                  </p:childTnLst>
                                </p:cTn>
                              </p:par>
                            </p:childTnLst>
                          </p:cTn>
                        </p:par>
                        <p:par>
                          <p:cTn id="22" fill="hold" nodeType="afterGroup">
                            <p:stCondLst>
                              <p:cond delay="1000"/>
                            </p:stCondLst>
                            <p:childTnLst>
                              <p:par>
                                <p:cTn id="23" presetID="3" presetClass="entr" presetSubtype="10" fill="hold" nodeType="afterEffect">
                                  <p:stCondLst>
                                    <p:cond delay="0"/>
                                  </p:stCondLst>
                                  <p:childTnLst>
                                    <p:set>
                                      <p:cBhvr>
                                        <p:cTn id="24" dur="1" fill="hold">
                                          <p:stCondLst>
                                            <p:cond delay="0"/>
                                          </p:stCondLst>
                                        </p:cTn>
                                        <p:tgtEl>
                                          <p:spTgt spid="229423"/>
                                        </p:tgtEl>
                                        <p:attrNameLst>
                                          <p:attrName>style.visibility</p:attrName>
                                        </p:attrNameLst>
                                      </p:cBhvr>
                                      <p:to>
                                        <p:strVal val="visible"/>
                                      </p:to>
                                    </p:set>
                                    <p:animEffect transition="in" filter="blinds(horizontal)">
                                      <p:cBhvr>
                                        <p:cTn id="25" dur="500"/>
                                        <p:tgtEl>
                                          <p:spTgt spid="22942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229391"/>
                                        </p:tgtEl>
                                        <p:attrNameLst>
                                          <p:attrName>style.visibility</p:attrName>
                                        </p:attrNameLst>
                                      </p:cBhvr>
                                      <p:to>
                                        <p:strVal val="visible"/>
                                      </p:to>
                                    </p:set>
                                    <p:animEffect transition="in" filter="wipe(left)">
                                      <p:cBhvr>
                                        <p:cTn id="30" dur="500"/>
                                        <p:tgtEl>
                                          <p:spTgt spid="22939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229415"/>
                                        </p:tgtEl>
                                        <p:attrNameLst>
                                          <p:attrName>style.visibility</p:attrName>
                                        </p:attrNameLst>
                                      </p:cBhvr>
                                      <p:to>
                                        <p:strVal val="visible"/>
                                      </p:to>
                                    </p:set>
                                    <p:animEffect transition="in" filter="wipe(up)">
                                      <p:cBhvr>
                                        <p:cTn id="35" dur="500"/>
                                        <p:tgtEl>
                                          <p:spTgt spid="22941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29409"/>
                                        </p:tgtEl>
                                        <p:attrNameLst>
                                          <p:attrName>style.visibility</p:attrName>
                                        </p:attrNameLst>
                                      </p:cBhvr>
                                      <p:to>
                                        <p:strVal val="visible"/>
                                      </p:to>
                                    </p:set>
                                    <p:animEffect transition="in" filter="wipe(left)">
                                      <p:cBhvr>
                                        <p:cTn id="40" dur="500"/>
                                        <p:tgtEl>
                                          <p:spTgt spid="22940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2" fill="hold" grpId="0" nodeType="clickEffect">
                                  <p:stCondLst>
                                    <p:cond delay="0"/>
                                  </p:stCondLst>
                                  <p:childTnLst>
                                    <p:set>
                                      <p:cBhvr>
                                        <p:cTn id="44" dur="1" fill="hold">
                                          <p:stCondLst>
                                            <p:cond delay="0"/>
                                          </p:stCondLst>
                                        </p:cTn>
                                        <p:tgtEl>
                                          <p:spTgt spid="229422"/>
                                        </p:tgtEl>
                                        <p:attrNameLst>
                                          <p:attrName>style.visibility</p:attrName>
                                        </p:attrNameLst>
                                      </p:cBhvr>
                                      <p:to>
                                        <p:strVal val="visible"/>
                                      </p:to>
                                    </p:set>
                                    <p:animEffect transition="in" filter="wipe(right)">
                                      <p:cBhvr>
                                        <p:cTn id="45" dur="500"/>
                                        <p:tgtEl>
                                          <p:spTgt spid="229422"/>
                                        </p:tgtEl>
                                      </p:cBhvr>
                                    </p:animEffect>
                                  </p:childTnLst>
                                </p:cTn>
                              </p:par>
                            </p:childTnLst>
                          </p:cTn>
                        </p:par>
                        <p:par>
                          <p:cTn id="46" fill="hold" nodeType="afterGroup">
                            <p:stCondLst>
                              <p:cond delay="500"/>
                            </p:stCondLst>
                            <p:childTnLst>
                              <p:par>
                                <p:cTn id="47" presetID="22" presetClass="entr" presetSubtype="2" fill="hold" nodeType="afterEffect">
                                  <p:stCondLst>
                                    <p:cond delay="0"/>
                                  </p:stCondLst>
                                  <p:childTnLst>
                                    <p:set>
                                      <p:cBhvr>
                                        <p:cTn id="48" dur="1" fill="hold">
                                          <p:stCondLst>
                                            <p:cond delay="0"/>
                                          </p:stCondLst>
                                        </p:cTn>
                                        <p:tgtEl>
                                          <p:spTgt spid="229418"/>
                                        </p:tgtEl>
                                        <p:attrNameLst>
                                          <p:attrName>style.visibility</p:attrName>
                                        </p:attrNameLst>
                                      </p:cBhvr>
                                      <p:to>
                                        <p:strVal val="visible"/>
                                      </p:to>
                                    </p:set>
                                    <p:animEffect transition="in" filter="wipe(right)">
                                      <p:cBhvr>
                                        <p:cTn id="49" dur="500"/>
                                        <p:tgtEl>
                                          <p:spTgt spid="229418"/>
                                        </p:tgtEl>
                                      </p:cBhvr>
                                    </p:animEffect>
                                  </p:childTnLst>
                                </p:cTn>
                              </p:par>
                            </p:childTnLst>
                          </p:cTn>
                        </p:par>
                        <p:par>
                          <p:cTn id="50" fill="hold" nodeType="afterGroup">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229410"/>
                                        </p:tgtEl>
                                        <p:attrNameLst>
                                          <p:attrName>style.visibility</p:attrName>
                                        </p:attrNameLst>
                                      </p:cBhvr>
                                      <p:to>
                                        <p:strVal val="visible"/>
                                      </p:to>
                                    </p:set>
                                    <p:animEffect transition="in" filter="wipe(left)">
                                      <p:cBhvr>
                                        <p:cTn id="53" dur="500"/>
                                        <p:tgtEl>
                                          <p:spTgt spid="22941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2" fill="hold" grpId="0" nodeType="clickEffect">
                                  <p:stCondLst>
                                    <p:cond delay="0"/>
                                  </p:stCondLst>
                                  <p:childTnLst>
                                    <p:set>
                                      <p:cBhvr>
                                        <p:cTn id="57" dur="1" fill="hold">
                                          <p:stCondLst>
                                            <p:cond delay="0"/>
                                          </p:stCondLst>
                                        </p:cTn>
                                        <p:tgtEl>
                                          <p:spTgt spid="229421"/>
                                        </p:tgtEl>
                                        <p:attrNameLst>
                                          <p:attrName>style.visibility</p:attrName>
                                        </p:attrNameLst>
                                      </p:cBhvr>
                                      <p:to>
                                        <p:strVal val="visible"/>
                                      </p:to>
                                    </p:set>
                                    <p:animEffect transition="in" filter="wipe(right)">
                                      <p:cBhvr>
                                        <p:cTn id="58" dur="500"/>
                                        <p:tgtEl>
                                          <p:spTgt spid="229421"/>
                                        </p:tgtEl>
                                      </p:cBhvr>
                                    </p:animEffect>
                                  </p:childTnLst>
                                </p:cTn>
                              </p:par>
                            </p:childTnLst>
                          </p:cTn>
                        </p:par>
                        <p:par>
                          <p:cTn id="59" fill="hold" nodeType="afterGroup">
                            <p:stCondLst>
                              <p:cond delay="500"/>
                            </p:stCondLst>
                            <p:childTnLst>
                              <p:par>
                                <p:cTn id="60" presetID="22" presetClass="entr" presetSubtype="2" fill="hold" nodeType="afterEffect">
                                  <p:stCondLst>
                                    <p:cond delay="0"/>
                                  </p:stCondLst>
                                  <p:childTnLst>
                                    <p:set>
                                      <p:cBhvr>
                                        <p:cTn id="61" dur="1" fill="hold">
                                          <p:stCondLst>
                                            <p:cond delay="0"/>
                                          </p:stCondLst>
                                        </p:cTn>
                                        <p:tgtEl>
                                          <p:spTgt spid="229406"/>
                                        </p:tgtEl>
                                        <p:attrNameLst>
                                          <p:attrName>style.visibility</p:attrName>
                                        </p:attrNameLst>
                                      </p:cBhvr>
                                      <p:to>
                                        <p:strVal val="visible"/>
                                      </p:to>
                                    </p:set>
                                    <p:animEffect transition="in" filter="wipe(right)">
                                      <p:cBhvr>
                                        <p:cTn id="62" dur="500"/>
                                        <p:tgtEl>
                                          <p:spTgt spid="229406"/>
                                        </p:tgtEl>
                                      </p:cBhvr>
                                    </p:animEffect>
                                  </p:childTnLst>
                                </p:cTn>
                              </p:par>
                            </p:childTnLst>
                          </p:cTn>
                        </p:par>
                        <p:par>
                          <p:cTn id="63" fill="hold" nodeType="afterGroup">
                            <p:stCondLst>
                              <p:cond delay="1000"/>
                            </p:stCondLst>
                            <p:childTnLst>
                              <p:par>
                                <p:cTn id="64" presetID="22" presetClass="entr" presetSubtype="8" fill="hold" grpId="0" nodeType="afterEffect">
                                  <p:stCondLst>
                                    <p:cond delay="0"/>
                                  </p:stCondLst>
                                  <p:childTnLst>
                                    <p:set>
                                      <p:cBhvr>
                                        <p:cTn id="65" dur="1" fill="hold">
                                          <p:stCondLst>
                                            <p:cond delay="0"/>
                                          </p:stCondLst>
                                        </p:cTn>
                                        <p:tgtEl>
                                          <p:spTgt spid="229411"/>
                                        </p:tgtEl>
                                        <p:attrNameLst>
                                          <p:attrName>style.visibility</p:attrName>
                                        </p:attrNameLst>
                                      </p:cBhvr>
                                      <p:to>
                                        <p:strVal val="visible"/>
                                      </p:to>
                                    </p:set>
                                    <p:animEffect transition="in" filter="wipe(left)">
                                      <p:cBhvr>
                                        <p:cTn id="66" dur="500"/>
                                        <p:tgtEl>
                                          <p:spTgt spid="229411"/>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2"/>
                                        </p:tgtEl>
                                        <p:attrNameLst>
                                          <p:attrName>style.visibility</p:attrName>
                                        </p:attrNameLst>
                                      </p:cBhvr>
                                      <p:to>
                                        <p:strVal val="visible"/>
                                      </p:to>
                                    </p:set>
                                    <p:animEffect transition="in" filter="wipe(down)">
                                      <p:cBhvr>
                                        <p:cTn id="71" dur="500"/>
                                        <p:tgtEl>
                                          <p:spTgt spid="2"/>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229412"/>
                                        </p:tgtEl>
                                        <p:attrNameLst>
                                          <p:attrName>style.visibility</p:attrName>
                                        </p:attrNameLst>
                                      </p:cBhvr>
                                      <p:to>
                                        <p:strVal val="visible"/>
                                      </p:to>
                                    </p:set>
                                    <p:animEffect transition="in" filter="wipe(left)">
                                      <p:cBhvr>
                                        <p:cTn id="76" dur="500"/>
                                        <p:tgtEl>
                                          <p:spTgt spid="229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405" grpId="0" autoUpdateAnimBg="0"/>
      <p:bldP spid="229409" grpId="0" autoUpdateAnimBg="0"/>
      <p:bldP spid="229410" grpId="0" autoUpdateAnimBg="0"/>
      <p:bldP spid="229411" grpId="0" autoUpdateAnimBg="0"/>
      <p:bldP spid="229412" grpId="0" autoUpdateAnimBg="0"/>
      <p:bldP spid="229413" grpId="0" autoUpdateAnimBg="0"/>
      <p:bldP spid="229414" grpId="0" autoUpdateAnimBg="0"/>
      <p:bldP spid="229421" grpId="0" animBg="1"/>
      <p:bldP spid="229422" grpId="0" animBg="1"/>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ChangeArrowheads="1"/>
          </p:cNvSpPr>
          <p:nvPr/>
        </p:nvSpPr>
        <p:spPr bwMode="auto">
          <a:xfrm>
            <a:off x="323850" y="115888"/>
            <a:ext cx="8497888" cy="671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spcBef>
                <a:spcPct val="50000"/>
              </a:spcBef>
            </a:pPr>
            <a:r>
              <a:rPr lang="en-US" altLang="zh-CN" sz="2000" b="1">
                <a:solidFill>
                  <a:schemeClr val="tx1"/>
                </a:solidFill>
                <a:ea typeface="楷体_GB2312" pitchFamily="49" charset="-122"/>
              </a:rPr>
              <a:t>Status ListInsert_Sq(SqList &amp;L, int i, ElemType e) {  // </a:t>
            </a:r>
            <a:r>
              <a:rPr lang="zh-CN" altLang="en-US" sz="2000" b="1">
                <a:solidFill>
                  <a:schemeClr val="tx1"/>
                </a:solidFill>
                <a:ea typeface="楷体_GB2312" pitchFamily="49" charset="-122"/>
              </a:rPr>
              <a:t>算法</a:t>
            </a:r>
            <a:r>
              <a:rPr lang="en-US" altLang="zh-CN" sz="2000" b="1">
                <a:solidFill>
                  <a:schemeClr val="tx1"/>
                </a:solidFill>
                <a:ea typeface="楷体_GB2312" pitchFamily="49" charset="-122"/>
              </a:rPr>
              <a:t>2.4</a:t>
            </a:r>
          </a:p>
          <a:p>
            <a:pPr algn="l">
              <a:lnSpc>
                <a:spcPct val="70000"/>
              </a:lnSpc>
              <a:spcBef>
                <a:spcPct val="50000"/>
              </a:spcBef>
            </a:pPr>
            <a:r>
              <a:rPr lang="en-US" altLang="zh-CN" sz="2000" b="1">
                <a:solidFill>
                  <a:schemeClr val="tx1"/>
                </a:solidFill>
                <a:ea typeface="楷体_GB2312" pitchFamily="49" charset="-122"/>
              </a:rPr>
              <a:t>    ElemType *p;</a:t>
            </a:r>
          </a:p>
          <a:p>
            <a:pPr algn="l">
              <a:lnSpc>
                <a:spcPct val="90000"/>
              </a:lnSpc>
              <a:spcBef>
                <a:spcPct val="50000"/>
              </a:spcBef>
            </a:pPr>
            <a:r>
              <a:rPr lang="en-US" altLang="zh-CN" sz="2000" b="1">
                <a:solidFill>
                  <a:schemeClr val="tx1"/>
                </a:solidFill>
                <a:ea typeface="楷体_GB2312" pitchFamily="49" charset="-122"/>
              </a:rPr>
              <a:t>   if (i &lt; 1 || i &gt; L.length+1) return ERROR;  </a:t>
            </a:r>
            <a:r>
              <a:rPr lang="en-US" altLang="zh-CN" sz="2000">
                <a:solidFill>
                  <a:schemeClr val="tx1"/>
                </a:solidFill>
                <a:ea typeface="楷体_GB2312" pitchFamily="49" charset="-122"/>
              </a:rPr>
              <a:t>// i</a:t>
            </a:r>
            <a:r>
              <a:rPr lang="zh-CN" altLang="en-US" sz="2000">
                <a:solidFill>
                  <a:schemeClr val="tx1"/>
                </a:solidFill>
                <a:ea typeface="楷体_GB2312" pitchFamily="49" charset="-122"/>
              </a:rPr>
              <a:t>值不合法</a:t>
            </a:r>
          </a:p>
          <a:p>
            <a:pPr algn="l">
              <a:lnSpc>
                <a:spcPct val="90000"/>
              </a:lnSpc>
              <a:spcBef>
                <a:spcPct val="50000"/>
              </a:spcBef>
            </a:pPr>
            <a:r>
              <a:rPr lang="zh-CN" altLang="en-US" sz="2000" b="1">
                <a:solidFill>
                  <a:schemeClr val="tx1"/>
                </a:solidFill>
                <a:ea typeface="楷体_GB2312" pitchFamily="49" charset="-122"/>
              </a:rPr>
              <a:t>   </a:t>
            </a:r>
            <a:r>
              <a:rPr lang="en-US" altLang="zh-CN" sz="2000" b="1">
                <a:solidFill>
                  <a:schemeClr val="tx1"/>
                </a:solidFill>
                <a:ea typeface="楷体_GB2312" pitchFamily="49" charset="-122"/>
              </a:rPr>
              <a:t>if (L.length &gt;= L.listsize) {   </a:t>
            </a:r>
            <a:r>
              <a:rPr lang="en-US" altLang="zh-CN" sz="2000">
                <a:solidFill>
                  <a:schemeClr val="tx1"/>
                </a:solidFill>
                <a:ea typeface="楷体_GB2312" pitchFamily="49" charset="-122"/>
              </a:rPr>
              <a:t>// </a:t>
            </a:r>
            <a:r>
              <a:rPr lang="zh-CN" altLang="en-US" sz="2000">
                <a:solidFill>
                  <a:schemeClr val="tx1"/>
                </a:solidFill>
                <a:ea typeface="楷体_GB2312" pitchFamily="49" charset="-122"/>
              </a:rPr>
              <a:t>当前存储空间已满，增加容量</a:t>
            </a:r>
          </a:p>
          <a:p>
            <a:pPr algn="l">
              <a:lnSpc>
                <a:spcPct val="90000"/>
              </a:lnSpc>
              <a:spcBef>
                <a:spcPct val="50000"/>
              </a:spcBef>
            </a:pPr>
            <a:r>
              <a:rPr lang="zh-CN" altLang="en-US" sz="2000" b="1">
                <a:solidFill>
                  <a:schemeClr val="tx1"/>
                </a:solidFill>
                <a:ea typeface="楷体_GB2312" pitchFamily="49" charset="-122"/>
              </a:rPr>
              <a:t>       </a:t>
            </a:r>
            <a:r>
              <a:rPr lang="en-US" altLang="zh-CN" sz="2000" b="1">
                <a:solidFill>
                  <a:schemeClr val="tx1"/>
                </a:solidFill>
                <a:ea typeface="楷体_GB2312" pitchFamily="49" charset="-122"/>
              </a:rPr>
              <a:t>ElemType *newbase = (ElemType *)realloc(L.elem,</a:t>
            </a:r>
          </a:p>
          <a:p>
            <a:pPr algn="l">
              <a:lnSpc>
                <a:spcPct val="90000"/>
              </a:lnSpc>
              <a:spcBef>
                <a:spcPct val="50000"/>
              </a:spcBef>
            </a:pPr>
            <a:r>
              <a:rPr lang="en-US" altLang="zh-CN" sz="2000" b="1">
                <a:solidFill>
                  <a:schemeClr val="tx1"/>
                </a:solidFill>
                <a:ea typeface="楷体_GB2312" pitchFamily="49" charset="-122"/>
              </a:rPr>
              <a:t>                       (L.listsize+LISTINCREMENT)*sizeof (ElemType));</a:t>
            </a:r>
          </a:p>
          <a:p>
            <a:pPr algn="l">
              <a:lnSpc>
                <a:spcPct val="90000"/>
              </a:lnSpc>
              <a:spcBef>
                <a:spcPct val="50000"/>
              </a:spcBef>
            </a:pPr>
            <a:r>
              <a:rPr lang="en-US" altLang="zh-CN" sz="2000" b="1">
                <a:solidFill>
                  <a:schemeClr val="tx1"/>
                </a:solidFill>
                <a:ea typeface="楷体_GB2312" pitchFamily="49" charset="-122"/>
              </a:rPr>
              <a:t>         if (!newbase) return ERROR;   </a:t>
            </a:r>
            <a:r>
              <a:rPr lang="en-US" altLang="zh-CN" sz="2000">
                <a:solidFill>
                  <a:schemeClr val="tx1"/>
                </a:solidFill>
                <a:ea typeface="楷体_GB2312" pitchFamily="49" charset="-122"/>
              </a:rPr>
              <a:t>// </a:t>
            </a:r>
            <a:r>
              <a:rPr lang="zh-CN" altLang="en-US" sz="2000">
                <a:solidFill>
                  <a:schemeClr val="tx1"/>
                </a:solidFill>
                <a:ea typeface="楷体_GB2312" pitchFamily="49" charset="-122"/>
              </a:rPr>
              <a:t>存储分配失败</a:t>
            </a:r>
          </a:p>
          <a:p>
            <a:pPr algn="l">
              <a:lnSpc>
                <a:spcPct val="90000"/>
              </a:lnSpc>
              <a:spcBef>
                <a:spcPct val="50000"/>
              </a:spcBef>
            </a:pPr>
            <a:r>
              <a:rPr lang="zh-CN" altLang="en-US" sz="2000" b="1">
                <a:solidFill>
                  <a:schemeClr val="tx1"/>
                </a:solidFill>
                <a:ea typeface="楷体_GB2312" pitchFamily="49" charset="-122"/>
              </a:rPr>
              <a:t>            </a:t>
            </a:r>
            <a:r>
              <a:rPr lang="en-US" altLang="zh-CN" sz="2000" b="1">
                <a:solidFill>
                  <a:schemeClr val="tx1"/>
                </a:solidFill>
                <a:ea typeface="楷体_GB2312" pitchFamily="49" charset="-122"/>
              </a:rPr>
              <a:t>L.elem = newbase;             </a:t>
            </a:r>
            <a:r>
              <a:rPr lang="en-US" altLang="zh-CN" sz="2000">
                <a:solidFill>
                  <a:schemeClr val="tx1"/>
                </a:solidFill>
                <a:ea typeface="楷体_GB2312" pitchFamily="49" charset="-122"/>
              </a:rPr>
              <a:t>// </a:t>
            </a:r>
            <a:r>
              <a:rPr lang="zh-CN" altLang="en-US" sz="2000">
                <a:solidFill>
                  <a:schemeClr val="tx1"/>
                </a:solidFill>
                <a:ea typeface="楷体_GB2312" pitchFamily="49" charset="-122"/>
              </a:rPr>
              <a:t>新基址</a:t>
            </a:r>
          </a:p>
          <a:p>
            <a:pPr algn="l">
              <a:lnSpc>
                <a:spcPct val="90000"/>
              </a:lnSpc>
              <a:spcBef>
                <a:spcPct val="50000"/>
              </a:spcBef>
            </a:pPr>
            <a:r>
              <a:rPr lang="zh-CN" altLang="en-US" sz="2000" b="1">
                <a:solidFill>
                  <a:schemeClr val="tx1"/>
                </a:solidFill>
                <a:ea typeface="楷体_GB2312" pitchFamily="49" charset="-122"/>
              </a:rPr>
              <a:t>           </a:t>
            </a:r>
            <a:r>
              <a:rPr lang="en-US" altLang="zh-CN" sz="2000" b="1">
                <a:solidFill>
                  <a:schemeClr val="tx1"/>
                </a:solidFill>
                <a:ea typeface="楷体_GB2312" pitchFamily="49" charset="-122"/>
              </a:rPr>
              <a:t>L.listsize += LISTINCREMENT;  </a:t>
            </a:r>
            <a:r>
              <a:rPr lang="en-US" altLang="zh-CN" sz="2000">
                <a:solidFill>
                  <a:schemeClr val="tx1"/>
                </a:solidFill>
                <a:ea typeface="楷体_GB2312" pitchFamily="49" charset="-122"/>
              </a:rPr>
              <a:t>// </a:t>
            </a:r>
            <a:r>
              <a:rPr lang="zh-CN" altLang="en-US" sz="2000">
                <a:solidFill>
                  <a:schemeClr val="tx1"/>
                </a:solidFill>
                <a:ea typeface="楷体_GB2312" pitchFamily="49" charset="-122"/>
              </a:rPr>
              <a:t>增加存储容量</a:t>
            </a:r>
          </a:p>
          <a:p>
            <a:pPr algn="l">
              <a:lnSpc>
                <a:spcPct val="90000"/>
              </a:lnSpc>
              <a:spcBef>
                <a:spcPct val="50000"/>
              </a:spcBef>
            </a:pPr>
            <a:r>
              <a:rPr lang="zh-CN" altLang="en-US" sz="2000" b="1">
                <a:solidFill>
                  <a:schemeClr val="tx1"/>
                </a:solidFill>
                <a:ea typeface="楷体_GB2312" pitchFamily="49" charset="-122"/>
              </a:rPr>
              <a:t>     </a:t>
            </a:r>
            <a:r>
              <a:rPr lang="en-US" altLang="zh-CN" sz="2000" b="1">
                <a:solidFill>
                  <a:schemeClr val="tx1"/>
                </a:solidFill>
                <a:ea typeface="楷体_GB2312" pitchFamily="49" charset="-122"/>
              </a:rPr>
              <a:t>}//if</a:t>
            </a:r>
          </a:p>
          <a:p>
            <a:pPr algn="l">
              <a:lnSpc>
                <a:spcPct val="90000"/>
              </a:lnSpc>
              <a:spcBef>
                <a:spcPct val="50000"/>
              </a:spcBef>
            </a:pPr>
            <a:r>
              <a:rPr lang="en-US" altLang="zh-CN" sz="2000" b="1">
                <a:solidFill>
                  <a:schemeClr val="tx1"/>
                </a:solidFill>
                <a:ea typeface="楷体_GB2312" pitchFamily="49" charset="-122"/>
              </a:rPr>
              <a:t>   ElemType *q = &amp;(L.elem[i-1]);   </a:t>
            </a:r>
            <a:r>
              <a:rPr lang="en-US" altLang="zh-CN" sz="2000">
                <a:solidFill>
                  <a:schemeClr val="tx1"/>
                </a:solidFill>
                <a:ea typeface="楷体_GB2312" pitchFamily="49" charset="-122"/>
              </a:rPr>
              <a:t>// q</a:t>
            </a:r>
            <a:r>
              <a:rPr lang="zh-CN" altLang="en-US" sz="2000">
                <a:solidFill>
                  <a:schemeClr val="tx1"/>
                </a:solidFill>
                <a:ea typeface="楷体_GB2312" pitchFamily="49" charset="-122"/>
              </a:rPr>
              <a:t>为插入位置</a:t>
            </a:r>
          </a:p>
          <a:p>
            <a:pPr algn="l">
              <a:lnSpc>
                <a:spcPct val="90000"/>
              </a:lnSpc>
              <a:spcBef>
                <a:spcPct val="50000"/>
              </a:spcBef>
            </a:pPr>
            <a:r>
              <a:rPr lang="zh-CN" altLang="en-US" sz="2000" b="1">
                <a:solidFill>
                  <a:schemeClr val="tx1"/>
                </a:solidFill>
                <a:ea typeface="楷体_GB2312" pitchFamily="49" charset="-122"/>
              </a:rPr>
              <a:t>   </a:t>
            </a:r>
            <a:r>
              <a:rPr lang="en-US" altLang="zh-CN" sz="2000" b="1">
                <a:solidFill>
                  <a:schemeClr val="tx1"/>
                </a:solidFill>
                <a:ea typeface="楷体_GB2312" pitchFamily="49" charset="-122"/>
              </a:rPr>
              <a:t>for (p = &amp;(L.elem[L.length-1]); p&gt;=q; --p) *(p+1) = *p;  </a:t>
            </a:r>
            <a:r>
              <a:rPr lang="en-US" altLang="zh-CN" sz="2000">
                <a:solidFill>
                  <a:schemeClr val="tx1"/>
                </a:solidFill>
                <a:ea typeface="楷体_GB2312" pitchFamily="49" charset="-122"/>
              </a:rPr>
              <a:t>// </a:t>
            </a:r>
            <a:r>
              <a:rPr lang="zh-CN" altLang="en-US" sz="2000">
                <a:solidFill>
                  <a:schemeClr val="tx1"/>
                </a:solidFill>
                <a:ea typeface="楷体_GB2312" pitchFamily="49" charset="-122"/>
              </a:rPr>
              <a:t>元素右移</a:t>
            </a:r>
          </a:p>
          <a:p>
            <a:pPr algn="l">
              <a:lnSpc>
                <a:spcPct val="90000"/>
              </a:lnSpc>
              <a:spcBef>
                <a:spcPct val="50000"/>
              </a:spcBef>
            </a:pPr>
            <a:r>
              <a:rPr lang="zh-CN" altLang="en-US" sz="2000" b="1">
                <a:solidFill>
                  <a:schemeClr val="tx1"/>
                </a:solidFill>
                <a:ea typeface="楷体_GB2312" pitchFamily="49" charset="-122"/>
              </a:rPr>
              <a:t>       *</a:t>
            </a:r>
            <a:r>
              <a:rPr lang="en-US" altLang="zh-CN" sz="2000" b="1">
                <a:solidFill>
                  <a:schemeClr val="tx1"/>
                </a:solidFill>
                <a:ea typeface="楷体_GB2312" pitchFamily="49" charset="-122"/>
              </a:rPr>
              <a:t>q = e;       </a:t>
            </a:r>
            <a:r>
              <a:rPr lang="en-US" altLang="zh-CN" sz="2000">
                <a:solidFill>
                  <a:schemeClr val="tx1"/>
                </a:solidFill>
                <a:ea typeface="楷体_GB2312" pitchFamily="49" charset="-122"/>
              </a:rPr>
              <a:t>// </a:t>
            </a:r>
            <a:r>
              <a:rPr lang="zh-CN" altLang="en-US" sz="2000">
                <a:solidFill>
                  <a:schemeClr val="tx1"/>
                </a:solidFill>
                <a:ea typeface="楷体_GB2312" pitchFamily="49" charset="-122"/>
              </a:rPr>
              <a:t>插入</a:t>
            </a:r>
            <a:r>
              <a:rPr lang="en-US" altLang="zh-CN" sz="2000">
                <a:solidFill>
                  <a:schemeClr val="tx1"/>
                </a:solidFill>
                <a:ea typeface="楷体_GB2312" pitchFamily="49" charset="-122"/>
              </a:rPr>
              <a:t>e</a:t>
            </a:r>
          </a:p>
          <a:p>
            <a:pPr algn="l">
              <a:lnSpc>
                <a:spcPct val="90000"/>
              </a:lnSpc>
              <a:spcBef>
                <a:spcPct val="50000"/>
              </a:spcBef>
            </a:pPr>
            <a:r>
              <a:rPr lang="en-US" altLang="zh-CN" sz="2000" b="1">
                <a:solidFill>
                  <a:schemeClr val="tx1"/>
                </a:solidFill>
                <a:ea typeface="楷体_GB2312" pitchFamily="49" charset="-122"/>
              </a:rPr>
              <a:t>       ++L.length;   </a:t>
            </a:r>
            <a:r>
              <a:rPr lang="en-US" altLang="zh-CN" sz="2000">
                <a:solidFill>
                  <a:schemeClr val="tx1"/>
                </a:solidFill>
                <a:ea typeface="楷体_GB2312" pitchFamily="49" charset="-122"/>
              </a:rPr>
              <a:t>// </a:t>
            </a:r>
            <a:r>
              <a:rPr lang="zh-CN" altLang="en-US" sz="2000">
                <a:solidFill>
                  <a:schemeClr val="tx1"/>
                </a:solidFill>
                <a:ea typeface="楷体_GB2312" pitchFamily="49" charset="-122"/>
              </a:rPr>
              <a:t>表长增</a:t>
            </a:r>
            <a:r>
              <a:rPr lang="en-US" altLang="zh-CN" sz="2000">
                <a:solidFill>
                  <a:schemeClr val="tx1"/>
                </a:solidFill>
                <a:ea typeface="楷体_GB2312" pitchFamily="49" charset="-122"/>
              </a:rPr>
              <a:t>1</a:t>
            </a:r>
          </a:p>
          <a:p>
            <a:pPr algn="l">
              <a:lnSpc>
                <a:spcPct val="90000"/>
              </a:lnSpc>
              <a:spcBef>
                <a:spcPct val="50000"/>
              </a:spcBef>
            </a:pPr>
            <a:r>
              <a:rPr lang="en-US" altLang="zh-CN" sz="2000" b="1">
                <a:solidFill>
                  <a:schemeClr val="tx1"/>
                </a:solidFill>
                <a:ea typeface="楷体_GB2312" pitchFamily="49" charset="-122"/>
              </a:rPr>
              <a:t>       return OK;</a:t>
            </a:r>
          </a:p>
          <a:p>
            <a:pPr algn="l">
              <a:lnSpc>
                <a:spcPct val="90000"/>
              </a:lnSpc>
              <a:spcBef>
                <a:spcPct val="50000"/>
              </a:spcBef>
            </a:pPr>
            <a:r>
              <a:rPr lang="en-US" altLang="zh-CN" sz="2000" b="1">
                <a:solidFill>
                  <a:schemeClr val="tx1"/>
                </a:solidFill>
                <a:ea typeface="楷体_GB2312" pitchFamily="49" charset="-122"/>
              </a:rPr>
              <a:t>} // ListInsert_Sq</a:t>
            </a:r>
          </a:p>
        </p:txBody>
      </p:sp>
    </p:spTree>
  </p:cSld>
  <p:clrMapOvr>
    <a:masterClrMapping/>
  </p:clrMapOvr>
  <p:transition spd="med">
    <p:strips dir="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4"/>
          <p:cNvPicPr>
            <a:picLocks noChangeAspect="1" noChangeArrowheads="1"/>
          </p:cNvPicPr>
          <p:nvPr/>
        </p:nvPicPr>
        <p:blipFill>
          <a:blip r:embed="rId2">
            <a:extLst>
              <a:ext uri="{28A0092B-C50C-407E-A947-70E740481C1C}">
                <a14:useLocalDpi xmlns:a14="http://schemas.microsoft.com/office/drawing/2010/main" val="0"/>
              </a:ext>
            </a:extLst>
          </a:blip>
          <a:srcRect l="11334" t="31209" r="54051" b="24652"/>
          <a:stretch>
            <a:fillRect/>
          </a:stretch>
        </p:blipFill>
        <p:spPr bwMode="auto">
          <a:xfrm>
            <a:off x="323850" y="476250"/>
            <a:ext cx="8208963" cy="588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trips dir="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Text Box 3"/>
          <p:cNvSpPr txBox="1">
            <a:spLocks noChangeArrowheads="1"/>
          </p:cNvSpPr>
          <p:nvPr/>
        </p:nvSpPr>
        <p:spPr bwMode="auto">
          <a:xfrm>
            <a:off x="179388" y="2736850"/>
            <a:ext cx="8893175"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20000"/>
              </a:lnSpc>
            </a:pPr>
            <a:r>
              <a:rPr lang="en-US" altLang="zh-CN" sz="3200">
                <a:solidFill>
                  <a:schemeClr val="tx1"/>
                </a:solidFill>
                <a:ea typeface="楷体_GB2312" pitchFamily="49" charset="-122"/>
              </a:rPr>
              <a:t>       </a:t>
            </a:r>
            <a:r>
              <a:rPr lang="zh-CN" altLang="en-US" sz="3200">
                <a:solidFill>
                  <a:schemeClr val="tx1"/>
                </a:solidFill>
                <a:ea typeface="楷体_GB2312" pitchFamily="49" charset="-122"/>
              </a:rPr>
              <a:t>假设在</a:t>
            </a:r>
            <a:r>
              <a:rPr lang="en-US" altLang="zh-CN" sz="3200">
                <a:solidFill>
                  <a:schemeClr val="tx1"/>
                </a:solidFill>
                <a:ea typeface="楷体_GB2312" pitchFamily="49" charset="-122"/>
              </a:rPr>
              <a:t>L</a:t>
            </a:r>
            <a:r>
              <a:rPr lang="zh-CN" altLang="en-US" sz="3200">
                <a:solidFill>
                  <a:schemeClr val="tx1"/>
                </a:solidFill>
                <a:ea typeface="楷体_GB2312" pitchFamily="49" charset="-122"/>
              </a:rPr>
              <a:t>的第</a:t>
            </a:r>
            <a:r>
              <a:rPr lang="zh-CN" altLang="en-US" sz="3200">
                <a:solidFill>
                  <a:schemeClr val="tx1"/>
                </a:solidFill>
              </a:rPr>
              <a:t> </a:t>
            </a:r>
            <a:r>
              <a:rPr lang="en-US" altLang="zh-CN" sz="3200">
                <a:solidFill>
                  <a:schemeClr val="tx1"/>
                </a:solidFill>
              </a:rPr>
              <a:t>i </a:t>
            </a:r>
            <a:r>
              <a:rPr lang="zh-CN" altLang="en-US" sz="3200">
                <a:solidFill>
                  <a:schemeClr val="tx1"/>
                </a:solidFill>
                <a:ea typeface="楷体_GB2312" pitchFamily="49" charset="-122"/>
              </a:rPr>
              <a:t>个位置之前插入的概率为 </a:t>
            </a:r>
            <a:r>
              <a:rPr lang="en-US" altLang="zh-CN" sz="3200" i="1">
                <a:solidFill>
                  <a:schemeClr val="tx1"/>
                </a:solidFill>
                <a:ea typeface="楷体_GB2312" pitchFamily="49" charset="-122"/>
              </a:rPr>
              <a:t>p</a:t>
            </a:r>
            <a:r>
              <a:rPr lang="en-US" altLang="zh-CN" sz="3200" i="1" baseline="-25000">
                <a:solidFill>
                  <a:schemeClr val="tx1"/>
                </a:solidFill>
                <a:ea typeface="楷体_GB2312" pitchFamily="49" charset="-122"/>
              </a:rPr>
              <a:t>i</a:t>
            </a:r>
            <a:r>
              <a:rPr lang="en-US" altLang="zh-CN" sz="3200">
                <a:solidFill>
                  <a:schemeClr val="tx1"/>
                </a:solidFill>
                <a:ea typeface="楷体_GB2312" pitchFamily="49" charset="-122"/>
              </a:rPr>
              <a:t> </a:t>
            </a:r>
            <a:r>
              <a:rPr lang="zh-CN" altLang="en-US" sz="3200">
                <a:solidFill>
                  <a:schemeClr val="tx1"/>
                </a:solidFill>
                <a:ea typeface="楷体_GB2312" pitchFamily="49" charset="-122"/>
              </a:rPr>
              <a:t>，</a:t>
            </a:r>
            <a:r>
              <a:rPr lang="zh-CN" altLang="en-US" sz="3200">
                <a:solidFill>
                  <a:schemeClr val="tx1"/>
                </a:solidFill>
              </a:rPr>
              <a:t>      </a:t>
            </a:r>
          </a:p>
          <a:p>
            <a:pPr algn="l" eaLnBrk="1" hangingPunct="1">
              <a:lnSpc>
                <a:spcPct val="120000"/>
              </a:lnSpc>
            </a:pPr>
            <a:r>
              <a:rPr lang="zh-CN" altLang="en-US" sz="3200">
                <a:solidFill>
                  <a:schemeClr val="tx1"/>
                </a:solidFill>
                <a:ea typeface="楷体_GB2312" pitchFamily="49" charset="-122"/>
              </a:rPr>
              <a:t>则在长度为</a:t>
            </a:r>
            <a:r>
              <a:rPr lang="en-US" altLang="zh-CN" sz="3200" i="1">
                <a:solidFill>
                  <a:schemeClr val="tx1"/>
                </a:solidFill>
              </a:rPr>
              <a:t>n </a:t>
            </a:r>
            <a:r>
              <a:rPr lang="zh-CN" altLang="en-US" sz="3200">
                <a:solidFill>
                  <a:schemeClr val="tx1"/>
                </a:solidFill>
                <a:ea typeface="楷体_GB2312" pitchFamily="49" charset="-122"/>
              </a:rPr>
              <a:t>的线性表中</a:t>
            </a:r>
            <a:r>
              <a:rPr lang="zh-CN" altLang="en-US" sz="3200" b="1">
                <a:solidFill>
                  <a:schemeClr val="tx1"/>
                </a:solidFill>
                <a:ea typeface="楷体_GB2312" pitchFamily="49" charset="-122"/>
              </a:rPr>
              <a:t>插入一个元素所需移动元素次数的期望值</a:t>
            </a:r>
            <a:r>
              <a:rPr lang="zh-CN" altLang="en-US" sz="3200">
                <a:solidFill>
                  <a:schemeClr val="tx1"/>
                </a:solidFill>
                <a:ea typeface="楷体_GB2312" pitchFamily="49" charset="-122"/>
              </a:rPr>
              <a:t>为：</a:t>
            </a:r>
            <a:endParaRPr lang="zh-CN" altLang="en-US" sz="3200">
              <a:solidFill>
                <a:schemeClr val="tx1"/>
              </a:solidFill>
            </a:endParaRPr>
          </a:p>
        </p:txBody>
      </p:sp>
      <p:graphicFrame>
        <p:nvGraphicFramePr>
          <p:cNvPr id="228356" name="Object 4"/>
          <p:cNvGraphicFramePr>
            <a:graphicFrameLocks noChangeAspect="1"/>
          </p:cNvGraphicFramePr>
          <p:nvPr/>
        </p:nvGraphicFramePr>
        <p:xfrm>
          <a:off x="2809875" y="4724400"/>
          <a:ext cx="3706813" cy="1284288"/>
        </p:xfrm>
        <a:graphic>
          <a:graphicData uri="http://schemas.openxmlformats.org/presentationml/2006/ole">
            <mc:AlternateContent xmlns:mc="http://schemas.openxmlformats.org/markup-compatibility/2006">
              <mc:Choice xmlns:v="urn:schemas-microsoft-com:vml" Requires="v">
                <p:oleObj spid="_x0000_s39942" name="公式" r:id="rId3" imgW="1209804" imgH="400195" progId="Equation.3">
                  <p:embed/>
                </p:oleObj>
              </mc:Choice>
              <mc:Fallback>
                <p:oleObj name="公式" r:id="rId3" imgW="1209804" imgH="40019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9875" y="4724400"/>
                        <a:ext cx="3706813" cy="1284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0" name="Rectangle 8"/>
          <p:cNvSpPr>
            <a:spLocks noChangeArrowheads="1"/>
          </p:cNvSpPr>
          <p:nvPr/>
        </p:nvSpPr>
        <p:spPr bwMode="auto">
          <a:xfrm>
            <a:off x="250825" y="115888"/>
            <a:ext cx="30400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200" b="1">
                <a:solidFill>
                  <a:schemeClr val="tx1"/>
                </a:solidFill>
                <a:latin typeface="隶书" pitchFamily="49" charset="-122"/>
                <a:ea typeface="隶书" pitchFamily="49" charset="-122"/>
              </a:rPr>
              <a:t>算法复杂度分析</a:t>
            </a:r>
          </a:p>
        </p:txBody>
      </p:sp>
      <p:sp>
        <p:nvSpPr>
          <p:cNvPr id="39941" name="Rectangle 9"/>
          <p:cNvSpPr>
            <a:spLocks noChangeArrowheads="1"/>
          </p:cNvSpPr>
          <p:nvPr/>
        </p:nvSpPr>
        <p:spPr bwMode="auto">
          <a:xfrm>
            <a:off x="250825" y="935038"/>
            <a:ext cx="8893175"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3200">
                <a:solidFill>
                  <a:schemeClr val="tx1"/>
                </a:solidFill>
                <a:ea typeface="楷体_GB2312" pitchFamily="49" charset="-122"/>
              </a:rPr>
              <a:t>该问题规模是表的长度，设它的值为</a:t>
            </a:r>
            <a:r>
              <a:rPr lang="en-US" altLang="zh-CN" sz="3200">
                <a:solidFill>
                  <a:schemeClr val="tx1"/>
                </a:solidFill>
                <a:ea typeface="楷体_GB2312" pitchFamily="49" charset="-122"/>
              </a:rPr>
              <a:t>n</a:t>
            </a:r>
            <a:r>
              <a:rPr lang="zh-CN" altLang="en-US" sz="3200">
                <a:solidFill>
                  <a:schemeClr val="tx1"/>
                </a:solidFill>
                <a:ea typeface="楷体_GB2312" pitchFamily="49" charset="-122"/>
              </a:rPr>
              <a:t>。由于插入可能在表中任何位置上进行，因此需分析算法的平均复杂度。</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28355"/>
                                        </p:tgtEl>
                                        <p:attrNameLst>
                                          <p:attrName>style.visibility</p:attrName>
                                        </p:attrNameLst>
                                      </p:cBhvr>
                                      <p:to>
                                        <p:strVal val="visible"/>
                                      </p:to>
                                    </p:set>
                                    <p:anim calcmode="lin" valueType="num">
                                      <p:cBhvr>
                                        <p:cTn id="7" dur="500" fill="hold"/>
                                        <p:tgtEl>
                                          <p:spTgt spid="228355"/>
                                        </p:tgtEl>
                                        <p:attrNameLst>
                                          <p:attrName>ppt_x</p:attrName>
                                        </p:attrNameLst>
                                      </p:cBhvr>
                                      <p:tavLst>
                                        <p:tav tm="0">
                                          <p:val>
                                            <p:strVal val="#ppt_x-#ppt_w/2"/>
                                          </p:val>
                                        </p:tav>
                                        <p:tav tm="100000">
                                          <p:val>
                                            <p:strVal val="#ppt_x"/>
                                          </p:val>
                                        </p:tav>
                                      </p:tavLst>
                                    </p:anim>
                                    <p:anim calcmode="lin" valueType="num">
                                      <p:cBhvr>
                                        <p:cTn id="8" dur="500" fill="hold"/>
                                        <p:tgtEl>
                                          <p:spTgt spid="228355"/>
                                        </p:tgtEl>
                                        <p:attrNameLst>
                                          <p:attrName>ppt_y</p:attrName>
                                        </p:attrNameLst>
                                      </p:cBhvr>
                                      <p:tavLst>
                                        <p:tav tm="0">
                                          <p:val>
                                            <p:strVal val="#ppt_y"/>
                                          </p:val>
                                        </p:tav>
                                        <p:tav tm="100000">
                                          <p:val>
                                            <p:strVal val="#ppt_y"/>
                                          </p:val>
                                        </p:tav>
                                      </p:tavLst>
                                    </p:anim>
                                    <p:anim calcmode="lin" valueType="num">
                                      <p:cBhvr>
                                        <p:cTn id="9" dur="500" fill="hold"/>
                                        <p:tgtEl>
                                          <p:spTgt spid="228355"/>
                                        </p:tgtEl>
                                        <p:attrNameLst>
                                          <p:attrName>ppt_w</p:attrName>
                                        </p:attrNameLst>
                                      </p:cBhvr>
                                      <p:tavLst>
                                        <p:tav tm="0">
                                          <p:val>
                                            <p:fltVal val="0"/>
                                          </p:val>
                                        </p:tav>
                                        <p:tav tm="100000">
                                          <p:val>
                                            <p:strVal val="#ppt_w"/>
                                          </p:val>
                                        </p:tav>
                                      </p:tavLst>
                                    </p:anim>
                                    <p:anim calcmode="lin" valueType="num">
                                      <p:cBhvr>
                                        <p:cTn id="10" dur="500" fill="hold"/>
                                        <p:tgtEl>
                                          <p:spTgt spid="228355"/>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228356"/>
                                        </p:tgtEl>
                                        <p:attrNameLst>
                                          <p:attrName>style.visibility</p:attrName>
                                        </p:attrNameLst>
                                      </p:cBhvr>
                                      <p:to>
                                        <p:strVal val="visible"/>
                                      </p:to>
                                    </p:set>
                                    <p:animEffect transition="in" filter="checkerboard(across)">
                                      <p:cBhvr>
                                        <p:cTn id="15" dur="500"/>
                                        <p:tgtEl>
                                          <p:spTgt spid="228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5"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8" name="Rectangle 4"/>
          <p:cNvSpPr>
            <a:spLocks noChangeArrowheads="1"/>
          </p:cNvSpPr>
          <p:nvPr/>
        </p:nvSpPr>
        <p:spPr bwMode="auto">
          <a:xfrm>
            <a:off x="250825" y="3429000"/>
            <a:ext cx="8497888" cy="277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pPr>
            <a:r>
              <a:rPr lang="en-US" altLang="zh-CN" sz="3200">
                <a:solidFill>
                  <a:schemeClr val="tx1"/>
                </a:solidFill>
                <a:ea typeface="楷体_GB2312" pitchFamily="49" charset="-122"/>
              </a:rPr>
              <a:t>   </a:t>
            </a:r>
            <a:r>
              <a:rPr lang="zh-CN" altLang="en-US" sz="3200">
                <a:solidFill>
                  <a:schemeClr val="tx1"/>
                </a:solidFill>
                <a:ea typeface="楷体_GB2312" pitchFamily="49" charset="-122"/>
              </a:rPr>
              <a:t>也就是说，在顺序表上做插入运算，平均要移动表上一半结点。当表长 </a:t>
            </a:r>
            <a:r>
              <a:rPr lang="en-US" altLang="zh-CN" sz="3200">
                <a:solidFill>
                  <a:schemeClr val="tx1"/>
                </a:solidFill>
                <a:ea typeface="楷体_GB2312" pitchFamily="49" charset="-122"/>
              </a:rPr>
              <a:t>n </a:t>
            </a:r>
            <a:r>
              <a:rPr lang="zh-CN" altLang="en-US" sz="3200">
                <a:solidFill>
                  <a:schemeClr val="tx1"/>
                </a:solidFill>
                <a:ea typeface="楷体_GB2312" pitchFamily="49" charset="-122"/>
              </a:rPr>
              <a:t>较大时，算法的效率相当低。虽然</a:t>
            </a:r>
            <a:r>
              <a:rPr lang="en-US" altLang="zh-CN" sz="3200">
                <a:solidFill>
                  <a:schemeClr val="tx1"/>
                </a:solidFill>
                <a:ea typeface="楷体_GB2312" pitchFamily="49" charset="-122"/>
              </a:rPr>
              <a:t>E</a:t>
            </a:r>
            <a:r>
              <a:rPr lang="en-US" altLang="zh-CN" sz="3200" baseline="-25000">
                <a:solidFill>
                  <a:schemeClr val="tx1"/>
                </a:solidFill>
                <a:ea typeface="楷体_GB2312" pitchFamily="49" charset="-122"/>
              </a:rPr>
              <a:t>is</a:t>
            </a:r>
            <a:r>
              <a:rPr lang="en-US" altLang="zh-CN" sz="3200">
                <a:solidFill>
                  <a:schemeClr val="tx1"/>
                </a:solidFill>
                <a:ea typeface="楷体_GB2312" pitchFamily="49" charset="-122"/>
              </a:rPr>
              <a:t>(n)</a:t>
            </a:r>
            <a:r>
              <a:rPr lang="zh-CN" altLang="en-US" sz="3200">
                <a:solidFill>
                  <a:schemeClr val="tx1"/>
                </a:solidFill>
                <a:ea typeface="楷体_GB2312" pitchFamily="49" charset="-122"/>
              </a:rPr>
              <a:t>中</a:t>
            </a:r>
            <a:r>
              <a:rPr lang="en-US" altLang="zh-CN" sz="3200">
                <a:solidFill>
                  <a:schemeClr val="tx1"/>
                </a:solidFill>
                <a:ea typeface="楷体_GB2312" pitchFamily="49" charset="-122"/>
              </a:rPr>
              <a:t>n </a:t>
            </a:r>
            <a:r>
              <a:rPr lang="zh-CN" altLang="en-US" sz="3200">
                <a:solidFill>
                  <a:schemeClr val="tx1"/>
                </a:solidFill>
                <a:ea typeface="楷体_GB2312" pitchFamily="49" charset="-122"/>
              </a:rPr>
              <a:t>的系数较小，但就数量级而言，它仍然是线性阶的。因此算法的平均时间复杂度为</a:t>
            </a:r>
            <a:r>
              <a:rPr lang="en-US" altLang="zh-CN" sz="3200">
                <a:solidFill>
                  <a:schemeClr val="tx1"/>
                </a:solidFill>
                <a:ea typeface="楷体_GB2312" pitchFamily="49" charset="-122"/>
              </a:rPr>
              <a:t>O(n)</a:t>
            </a:r>
            <a:r>
              <a:rPr lang="zh-CN" altLang="en-US" sz="3200">
                <a:solidFill>
                  <a:schemeClr val="tx1"/>
                </a:solidFill>
                <a:ea typeface="楷体_GB2312" pitchFamily="49" charset="-122"/>
              </a:rPr>
              <a:t>。</a:t>
            </a:r>
          </a:p>
        </p:txBody>
      </p:sp>
      <p:graphicFrame>
        <p:nvGraphicFramePr>
          <p:cNvPr id="231429" name="Object 5"/>
          <p:cNvGraphicFramePr>
            <a:graphicFrameLocks noChangeAspect="1"/>
          </p:cNvGraphicFramePr>
          <p:nvPr/>
        </p:nvGraphicFramePr>
        <p:xfrm>
          <a:off x="2422525" y="1919288"/>
          <a:ext cx="3589338" cy="935037"/>
        </p:xfrm>
        <a:graphic>
          <a:graphicData uri="http://schemas.openxmlformats.org/presentationml/2006/ole">
            <mc:AlternateContent xmlns:mc="http://schemas.openxmlformats.org/markup-compatibility/2006">
              <mc:Choice xmlns:v="urn:schemas-microsoft-com:vml" Requires="v">
                <p:oleObj spid="_x0000_s40966" name="公式" r:id="rId3" imgW="3967195" imgH="1009778" progId="Equation.3">
                  <p:embed/>
                </p:oleObj>
              </mc:Choice>
              <mc:Fallback>
                <p:oleObj name="公式" r:id="rId3" imgW="3967195" imgH="1009778"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2525" y="1919288"/>
                        <a:ext cx="3589338"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1430" name="Object 6"/>
          <p:cNvGraphicFramePr>
            <a:graphicFrameLocks noChangeAspect="1"/>
          </p:cNvGraphicFramePr>
          <p:nvPr/>
        </p:nvGraphicFramePr>
        <p:xfrm>
          <a:off x="6040438" y="1917700"/>
          <a:ext cx="638175" cy="1006475"/>
        </p:xfrm>
        <a:graphic>
          <a:graphicData uri="http://schemas.openxmlformats.org/presentationml/2006/ole">
            <mc:AlternateContent xmlns:mc="http://schemas.openxmlformats.org/markup-compatibility/2006">
              <mc:Choice xmlns:v="urn:schemas-microsoft-com:vml" Requires="v">
                <p:oleObj spid="_x0000_s40967" name="公式" r:id="rId5" imgW="628457" imgH="1009778" progId="Equation.3">
                  <p:embed/>
                </p:oleObj>
              </mc:Choice>
              <mc:Fallback>
                <p:oleObj name="公式" r:id="rId5" imgW="628457" imgH="1009778"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40438" y="1917700"/>
                        <a:ext cx="638175"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5" name="Text Box 7"/>
          <p:cNvSpPr txBox="1">
            <a:spLocks noChangeArrowheads="1"/>
          </p:cNvSpPr>
          <p:nvPr/>
        </p:nvSpPr>
        <p:spPr bwMode="auto">
          <a:xfrm>
            <a:off x="250825" y="549275"/>
            <a:ext cx="85344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20000"/>
              </a:lnSpc>
            </a:pPr>
            <a:r>
              <a:rPr lang="en-US" altLang="zh-CN" sz="3200">
                <a:solidFill>
                  <a:schemeClr val="tx1"/>
                </a:solidFill>
                <a:ea typeface="楷体_GB2312" pitchFamily="49" charset="-122"/>
              </a:rPr>
              <a:t>    </a:t>
            </a:r>
            <a:r>
              <a:rPr lang="zh-CN" altLang="en-US" sz="3200">
                <a:solidFill>
                  <a:schemeClr val="tx1"/>
                </a:solidFill>
                <a:ea typeface="楷体_GB2312" pitchFamily="49" charset="-122"/>
              </a:rPr>
              <a:t>若</a:t>
            </a:r>
            <a:r>
              <a:rPr lang="zh-CN" altLang="en-US" sz="3200" b="1">
                <a:solidFill>
                  <a:schemeClr val="tx1"/>
                </a:solidFill>
                <a:ea typeface="楷体_GB2312" pitchFamily="49" charset="-122"/>
              </a:rPr>
              <a:t>假定</a:t>
            </a:r>
            <a:r>
              <a:rPr lang="zh-CN" altLang="en-US" sz="3200">
                <a:solidFill>
                  <a:schemeClr val="tx1"/>
                </a:solidFill>
                <a:ea typeface="楷体_GB2312" pitchFamily="49" charset="-122"/>
              </a:rPr>
              <a:t>在线性表中任何一个位置上进行</a:t>
            </a:r>
            <a:r>
              <a:rPr lang="zh-CN" altLang="en-US" sz="3200" b="1">
                <a:solidFill>
                  <a:schemeClr val="tx1"/>
                </a:solidFill>
                <a:ea typeface="楷体_GB2312" pitchFamily="49" charset="-122"/>
              </a:rPr>
              <a:t>插入的概率</a:t>
            </a:r>
            <a:r>
              <a:rPr lang="zh-CN" altLang="en-US" sz="3200">
                <a:solidFill>
                  <a:schemeClr val="tx1"/>
                </a:solidFill>
                <a:ea typeface="楷体_GB2312" pitchFamily="49" charset="-122"/>
              </a:rPr>
              <a:t>都是</a:t>
            </a:r>
            <a:r>
              <a:rPr lang="zh-CN" altLang="en-US" sz="3200" b="1">
                <a:solidFill>
                  <a:schemeClr val="tx1"/>
                </a:solidFill>
                <a:ea typeface="楷体_GB2312" pitchFamily="49" charset="-122"/>
              </a:rPr>
              <a:t>相等</a:t>
            </a:r>
            <a:r>
              <a:rPr lang="zh-CN" altLang="en-US" sz="3200">
                <a:solidFill>
                  <a:schemeClr val="tx1"/>
                </a:solidFill>
                <a:ea typeface="楷体_GB2312" pitchFamily="49" charset="-122"/>
              </a:rPr>
              <a:t>的，则</a:t>
            </a:r>
            <a:r>
              <a:rPr lang="zh-CN" altLang="en-US" sz="3200" b="1">
                <a:solidFill>
                  <a:schemeClr val="tx1"/>
                </a:solidFill>
                <a:ea typeface="楷体_GB2312" pitchFamily="49" charset="-122"/>
              </a:rPr>
              <a:t>移动元素的期望值</a:t>
            </a:r>
            <a:r>
              <a:rPr lang="zh-CN" altLang="en-US" sz="3200">
                <a:solidFill>
                  <a:schemeClr val="tx1"/>
                </a:solidFill>
                <a:ea typeface="楷体_GB2312" pitchFamily="49" charset="-122"/>
              </a:rPr>
              <a:t>为</a:t>
            </a:r>
            <a:r>
              <a:rPr lang="zh-CN" altLang="en-US" sz="3200">
                <a:solidFill>
                  <a:schemeClr val="tx1"/>
                </a:solidFill>
              </a:rPr>
              <a:t>：</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1429"/>
                                        </p:tgtEl>
                                        <p:attrNameLst>
                                          <p:attrName>style.visibility</p:attrName>
                                        </p:attrNameLst>
                                      </p:cBhvr>
                                      <p:to>
                                        <p:strVal val="visible"/>
                                      </p:to>
                                    </p:set>
                                    <p:animEffect transition="in" filter="wipe(left)">
                                      <p:cBhvr>
                                        <p:cTn id="7" dur="500"/>
                                        <p:tgtEl>
                                          <p:spTgt spid="2314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1430"/>
                                        </p:tgtEl>
                                        <p:attrNameLst>
                                          <p:attrName>style.visibility</p:attrName>
                                        </p:attrNameLst>
                                      </p:cBhvr>
                                      <p:to>
                                        <p:strVal val="visible"/>
                                      </p:to>
                                    </p:set>
                                    <p:animEffect transition="in" filter="wipe(left)">
                                      <p:cBhvr>
                                        <p:cTn id="12" dur="500"/>
                                        <p:tgtEl>
                                          <p:spTgt spid="2314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14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ChangeArrowheads="1"/>
          </p:cNvSpPr>
          <p:nvPr/>
        </p:nvSpPr>
        <p:spPr bwMode="auto">
          <a:xfrm>
            <a:off x="142875" y="188913"/>
            <a:ext cx="88931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accent2"/>
              </a:buClr>
              <a:buSzPct val="80000"/>
              <a:buFont typeface="Wingdings" pitchFamily="2" charset="2"/>
              <a:buNone/>
            </a:pPr>
            <a:r>
              <a:rPr lang="zh-CN" altLang="en-US" sz="3200">
                <a:solidFill>
                  <a:srgbClr val="000000"/>
                </a:solidFill>
                <a:ea typeface="楷体_GB2312" pitchFamily="49" charset="-122"/>
              </a:rPr>
              <a:t>例</a:t>
            </a:r>
            <a:r>
              <a:rPr lang="en-US" altLang="zh-CN" sz="3200">
                <a:solidFill>
                  <a:srgbClr val="000000"/>
                </a:solidFill>
                <a:ea typeface="楷体_GB2312" pitchFamily="49" charset="-122"/>
              </a:rPr>
              <a:t>1</a:t>
            </a:r>
            <a:r>
              <a:rPr lang="zh-CN" altLang="en-US" sz="3200">
                <a:solidFill>
                  <a:srgbClr val="000000"/>
                </a:solidFill>
                <a:ea typeface="楷体_GB2312" pitchFamily="49" charset="-122"/>
              </a:rPr>
              <a:t>、一副扑克的点数（</a:t>
            </a:r>
            <a:r>
              <a:rPr lang="en-US" altLang="zh-CN" sz="3200">
                <a:solidFill>
                  <a:srgbClr val="000000"/>
                </a:solidFill>
                <a:ea typeface="楷体_GB2312" pitchFamily="49" charset="-122"/>
              </a:rPr>
              <a:t>2</a:t>
            </a:r>
            <a:r>
              <a:rPr lang="zh-CN" altLang="en-US" sz="3200">
                <a:solidFill>
                  <a:srgbClr val="000000"/>
                </a:solidFill>
                <a:ea typeface="楷体_GB2312" pitchFamily="49" charset="-122"/>
              </a:rPr>
              <a:t>，</a:t>
            </a:r>
            <a:r>
              <a:rPr lang="en-US" altLang="zh-CN" sz="3200">
                <a:solidFill>
                  <a:srgbClr val="000000"/>
                </a:solidFill>
                <a:ea typeface="楷体_GB2312" pitchFamily="49" charset="-122"/>
              </a:rPr>
              <a:t>3</a:t>
            </a:r>
            <a:r>
              <a:rPr lang="zh-CN" altLang="en-US" sz="3200">
                <a:solidFill>
                  <a:srgbClr val="000000"/>
                </a:solidFill>
                <a:ea typeface="楷体_GB2312" pitchFamily="49" charset="-122"/>
              </a:rPr>
              <a:t>，</a:t>
            </a:r>
            <a:r>
              <a:rPr lang="en-US" altLang="zh-CN" sz="3200">
                <a:solidFill>
                  <a:srgbClr val="000000"/>
                </a:solidFill>
                <a:ea typeface="楷体_GB2312" pitchFamily="49" charset="-122"/>
              </a:rPr>
              <a:t>4</a:t>
            </a:r>
            <a:r>
              <a:rPr lang="zh-CN" altLang="en-US" sz="3200">
                <a:solidFill>
                  <a:srgbClr val="000000"/>
                </a:solidFill>
                <a:ea typeface="楷体_GB2312" pitchFamily="49" charset="-122"/>
              </a:rPr>
              <a:t>，</a:t>
            </a:r>
            <a:r>
              <a:rPr lang="en-US" altLang="zh-CN" sz="3200">
                <a:solidFill>
                  <a:srgbClr val="000000"/>
                </a:solidFill>
                <a:ea typeface="楷体_GB2312" pitchFamily="49" charset="-122"/>
              </a:rPr>
              <a:t>…</a:t>
            </a:r>
            <a:r>
              <a:rPr lang="zh-CN" altLang="en-US" sz="3200">
                <a:solidFill>
                  <a:srgbClr val="000000"/>
                </a:solidFill>
                <a:ea typeface="楷体_GB2312" pitchFamily="49" charset="-122"/>
              </a:rPr>
              <a:t>，</a:t>
            </a:r>
            <a:r>
              <a:rPr lang="en-US" altLang="zh-CN" sz="3200">
                <a:solidFill>
                  <a:srgbClr val="000000"/>
                </a:solidFill>
                <a:ea typeface="楷体_GB2312" pitchFamily="49" charset="-122"/>
              </a:rPr>
              <a:t>J</a:t>
            </a:r>
            <a:r>
              <a:rPr lang="zh-CN" altLang="en-US" sz="3200">
                <a:solidFill>
                  <a:srgbClr val="000000"/>
                </a:solidFill>
                <a:ea typeface="楷体_GB2312" pitchFamily="49" charset="-122"/>
              </a:rPr>
              <a:t>，</a:t>
            </a:r>
            <a:r>
              <a:rPr lang="en-US" altLang="zh-CN" sz="3200">
                <a:solidFill>
                  <a:srgbClr val="000000"/>
                </a:solidFill>
                <a:ea typeface="楷体_GB2312" pitchFamily="49" charset="-122"/>
              </a:rPr>
              <a:t>Q</a:t>
            </a:r>
            <a:r>
              <a:rPr lang="zh-CN" altLang="en-US" sz="3200">
                <a:solidFill>
                  <a:srgbClr val="000000"/>
                </a:solidFill>
                <a:ea typeface="楷体_GB2312" pitchFamily="49" charset="-122"/>
              </a:rPr>
              <a:t>，</a:t>
            </a:r>
            <a:r>
              <a:rPr lang="en-US" altLang="zh-CN" sz="3200">
                <a:solidFill>
                  <a:srgbClr val="000000"/>
                </a:solidFill>
                <a:ea typeface="楷体_GB2312" pitchFamily="49" charset="-122"/>
              </a:rPr>
              <a:t>K</a:t>
            </a:r>
            <a:r>
              <a:rPr lang="zh-CN" altLang="en-US" sz="3200">
                <a:solidFill>
                  <a:srgbClr val="000000"/>
                </a:solidFill>
                <a:ea typeface="楷体_GB2312" pitchFamily="49" charset="-122"/>
              </a:rPr>
              <a:t>，</a:t>
            </a:r>
            <a:r>
              <a:rPr lang="en-US" altLang="zh-CN" sz="3200">
                <a:solidFill>
                  <a:srgbClr val="000000"/>
                </a:solidFill>
                <a:ea typeface="楷体_GB2312" pitchFamily="49" charset="-122"/>
              </a:rPr>
              <a:t>A</a:t>
            </a:r>
            <a:r>
              <a:rPr lang="zh-CN" altLang="en-US" sz="3200">
                <a:solidFill>
                  <a:srgbClr val="000000"/>
                </a:solidFill>
                <a:ea typeface="楷体_GB2312" pitchFamily="49" charset="-122"/>
              </a:rPr>
              <a:t>）</a:t>
            </a:r>
          </a:p>
        </p:txBody>
      </p:sp>
      <p:sp>
        <p:nvSpPr>
          <p:cNvPr id="5123" name="Rectangle 5"/>
          <p:cNvSpPr>
            <a:spLocks noChangeArrowheads="1"/>
          </p:cNvSpPr>
          <p:nvPr/>
        </p:nvSpPr>
        <p:spPr bwMode="auto">
          <a:xfrm>
            <a:off x="179388" y="3098800"/>
            <a:ext cx="8569325"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zh-CN" altLang="en-US" sz="3200">
                <a:solidFill>
                  <a:schemeClr val="tx1"/>
                </a:solidFill>
                <a:ea typeface="楷体_GB2312" pitchFamily="49" charset="-122"/>
              </a:rPr>
              <a:t>例</a:t>
            </a:r>
            <a:r>
              <a:rPr lang="en-US" altLang="zh-CN" sz="3200">
                <a:solidFill>
                  <a:schemeClr val="tx1"/>
                </a:solidFill>
                <a:ea typeface="楷体_GB2312" pitchFamily="49" charset="-122"/>
              </a:rPr>
              <a:t>3</a:t>
            </a:r>
            <a:r>
              <a:rPr lang="zh-CN" altLang="en-US" sz="3200">
                <a:solidFill>
                  <a:schemeClr val="tx1"/>
                </a:solidFill>
                <a:ea typeface="楷体_GB2312" pitchFamily="49" charset="-122"/>
              </a:rPr>
              <a:t>、某校从</a:t>
            </a:r>
            <a:r>
              <a:rPr lang="en-US" altLang="zh-CN" sz="3200">
                <a:solidFill>
                  <a:schemeClr val="tx1"/>
                </a:solidFill>
                <a:ea typeface="楷体_GB2312" pitchFamily="49" charset="-122"/>
              </a:rPr>
              <a:t>1978</a:t>
            </a:r>
            <a:r>
              <a:rPr lang="zh-CN" altLang="en-US" sz="3200">
                <a:solidFill>
                  <a:schemeClr val="tx1"/>
                </a:solidFill>
                <a:ea typeface="楷体_GB2312" pitchFamily="49" charset="-122"/>
              </a:rPr>
              <a:t>年到</a:t>
            </a:r>
            <a:r>
              <a:rPr lang="en-US" altLang="zh-CN" sz="3200">
                <a:solidFill>
                  <a:schemeClr val="tx1"/>
                </a:solidFill>
                <a:ea typeface="楷体_GB2312" pitchFamily="49" charset="-122"/>
              </a:rPr>
              <a:t>1983</a:t>
            </a:r>
            <a:r>
              <a:rPr lang="zh-CN" altLang="en-US" sz="3200">
                <a:solidFill>
                  <a:schemeClr val="tx1"/>
                </a:solidFill>
                <a:ea typeface="楷体_GB2312" pitchFamily="49" charset="-122"/>
              </a:rPr>
              <a:t>年各种型号的计算机拥有量的变化情况。（</a:t>
            </a:r>
            <a:r>
              <a:rPr lang="en-US" altLang="zh-CN" sz="3200">
                <a:solidFill>
                  <a:schemeClr val="tx1"/>
                </a:solidFill>
                <a:ea typeface="楷体_GB2312" pitchFamily="49" charset="-122"/>
              </a:rPr>
              <a:t>6</a:t>
            </a:r>
            <a:r>
              <a:rPr lang="zh-CN" altLang="en-US" sz="3200">
                <a:solidFill>
                  <a:schemeClr val="tx1"/>
                </a:solidFill>
                <a:ea typeface="楷体_GB2312" pitchFamily="49" charset="-122"/>
              </a:rPr>
              <a:t>，</a:t>
            </a:r>
            <a:r>
              <a:rPr lang="en-US" altLang="zh-CN" sz="3200">
                <a:solidFill>
                  <a:schemeClr val="tx1"/>
                </a:solidFill>
                <a:ea typeface="楷体_GB2312" pitchFamily="49" charset="-122"/>
              </a:rPr>
              <a:t>17</a:t>
            </a:r>
            <a:r>
              <a:rPr lang="zh-CN" altLang="en-US" sz="3200">
                <a:solidFill>
                  <a:schemeClr val="tx1"/>
                </a:solidFill>
                <a:ea typeface="楷体_GB2312" pitchFamily="49" charset="-122"/>
              </a:rPr>
              <a:t>，</a:t>
            </a:r>
            <a:r>
              <a:rPr lang="en-US" altLang="zh-CN" sz="3200">
                <a:solidFill>
                  <a:schemeClr val="tx1"/>
                </a:solidFill>
                <a:ea typeface="楷体_GB2312" pitchFamily="49" charset="-122"/>
              </a:rPr>
              <a:t>28</a:t>
            </a:r>
            <a:r>
              <a:rPr lang="zh-CN" altLang="en-US" sz="3200">
                <a:solidFill>
                  <a:schemeClr val="tx1"/>
                </a:solidFill>
                <a:ea typeface="楷体_GB2312" pitchFamily="49" charset="-122"/>
              </a:rPr>
              <a:t>，</a:t>
            </a:r>
            <a:r>
              <a:rPr lang="en-US" altLang="zh-CN" sz="3200">
                <a:solidFill>
                  <a:schemeClr val="tx1"/>
                </a:solidFill>
                <a:ea typeface="楷体_GB2312" pitchFamily="49" charset="-122"/>
              </a:rPr>
              <a:t>50</a:t>
            </a:r>
            <a:r>
              <a:rPr lang="zh-CN" altLang="en-US" sz="3200">
                <a:solidFill>
                  <a:schemeClr val="tx1"/>
                </a:solidFill>
                <a:ea typeface="楷体_GB2312" pitchFamily="49" charset="-122"/>
              </a:rPr>
              <a:t>，</a:t>
            </a:r>
            <a:r>
              <a:rPr lang="en-US" altLang="zh-CN" sz="3200">
                <a:solidFill>
                  <a:schemeClr val="tx1"/>
                </a:solidFill>
                <a:ea typeface="楷体_GB2312" pitchFamily="49" charset="-122"/>
              </a:rPr>
              <a:t>92</a:t>
            </a:r>
            <a:r>
              <a:rPr lang="zh-CN" altLang="en-US" sz="3200">
                <a:solidFill>
                  <a:schemeClr val="tx1"/>
                </a:solidFill>
                <a:ea typeface="楷体_GB2312" pitchFamily="49" charset="-122"/>
              </a:rPr>
              <a:t>，</a:t>
            </a:r>
            <a:r>
              <a:rPr lang="en-US" altLang="zh-CN" sz="3200">
                <a:solidFill>
                  <a:schemeClr val="tx1"/>
                </a:solidFill>
                <a:ea typeface="楷体_GB2312" pitchFamily="49" charset="-122"/>
              </a:rPr>
              <a:t>188</a:t>
            </a:r>
            <a:r>
              <a:rPr lang="zh-CN" altLang="en-US" sz="3200">
                <a:solidFill>
                  <a:schemeClr val="tx1"/>
                </a:solidFill>
                <a:ea typeface="楷体_GB2312" pitchFamily="49" charset="-122"/>
              </a:rPr>
              <a:t>）</a:t>
            </a:r>
          </a:p>
        </p:txBody>
      </p:sp>
      <p:sp>
        <p:nvSpPr>
          <p:cNvPr id="5124" name="Rectangle 6"/>
          <p:cNvSpPr>
            <a:spLocks noChangeArrowheads="1"/>
          </p:cNvSpPr>
          <p:nvPr/>
        </p:nvSpPr>
        <p:spPr bwMode="auto">
          <a:xfrm>
            <a:off x="215900" y="1641475"/>
            <a:ext cx="81724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zh-CN" altLang="en-US" sz="3200">
                <a:solidFill>
                  <a:schemeClr val="tx1"/>
                </a:solidFill>
                <a:ea typeface="楷体_GB2312" pitchFamily="49" charset="-122"/>
              </a:rPr>
              <a:t>例</a:t>
            </a:r>
            <a:r>
              <a:rPr lang="en-US" altLang="zh-CN" sz="3200">
                <a:solidFill>
                  <a:schemeClr val="tx1"/>
                </a:solidFill>
                <a:ea typeface="楷体_GB2312" pitchFamily="49" charset="-122"/>
              </a:rPr>
              <a:t>2</a:t>
            </a:r>
            <a:r>
              <a:rPr lang="zh-CN" altLang="en-US" sz="3200">
                <a:solidFill>
                  <a:schemeClr val="tx1"/>
                </a:solidFill>
                <a:ea typeface="楷体_GB2312" pitchFamily="49" charset="-122"/>
              </a:rPr>
              <a:t>、</a:t>
            </a:r>
            <a:r>
              <a:rPr lang="en-US" altLang="zh-CN" sz="3200">
                <a:solidFill>
                  <a:schemeClr val="tx1"/>
                </a:solidFill>
                <a:ea typeface="楷体_GB2312" pitchFamily="49" charset="-122"/>
              </a:rPr>
              <a:t>26</a:t>
            </a:r>
            <a:r>
              <a:rPr lang="zh-CN" altLang="en-US" sz="3200">
                <a:solidFill>
                  <a:schemeClr val="tx1"/>
                </a:solidFill>
                <a:ea typeface="楷体_GB2312" pitchFamily="49" charset="-122"/>
              </a:rPr>
              <a:t>个英文字母组成的字母表（</a:t>
            </a:r>
            <a:r>
              <a:rPr lang="en-US" altLang="zh-CN" sz="3200">
                <a:solidFill>
                  <a:schemeClr val="tx1"/>
                </a:solidFill>
                <a:ea typeface="楷体_GB2312" pitchFamily="49" charset="-122"/>
              </a:rPr>
              <a:t>A</a:t>
            </a:r>
            <a:r>
              <a:rPr lang="zh-CN" altLang="en-US" sz="3200">
                <a:solidFill>
                  <a:schemeClr val="tx1"/>
                </a:solidFill>
                <a:ea typeface="楷体_GB2312" pitchFamily="49" charset="-122"/>
              </a:rPr>
              <a:t>，</a:t>
            </a:r>
            <a:r>
              <a:rPr lang="en-US" altLang="zh-CN" sz="3200">
                <a:solidFill>
                  <a:schemeClr val="tx1"/>
                </a:solidFill>
                <a:ea typeface="楷体_GB2312" pitchFamily="49" charset="-122"/>
              </a:rPr>
              <a:t>B</a:t>
            </a:r>
            <a:r>
              <a:rPr lang="zh-CN" altLang="en-US" sz="3200">
                <a:solidFill>
                  <a:schemeClr val="tx1"/>
                </a:solidFill>
                <a:ea typeface="楷体_GB2312" pitchFamily="49" charset="-122"/>
              </a:rPr>
              <a:t>，</a:t>
            </a:r>
            <a:r>
              <a:rPr lang="en-US" altLang="zh-CN" sz="3200">
                <a:solidFill>
                  <a:schemeClr val="tx1"/>
                </a:solidFill>
                <a:ea typeface="楷体_GB2312" pitchFamily="49" charset="-122"/>
              </a:rPr>
              <a:t>C</a:t>
            </a:r>
            <a:r>
              <a:rPr lang="zh-CN" altLang="en-US" sz="3200">
                <a:solidFill>
                  <a:schemeClr val="tx1"/>
                </a:solidFill>
                <a:ea typeface="楷体_GB2312" pitchFamily="49" charset="-122"/>
              </a:rPr>
              <a:t>、</a:t>
            </a:r>
            <a:r>
              <a:rPr lang="en-US" altLang="zh-CN" sz="3200">
                <a:solidFill>
                  <a:schemeClr val="tx1"/>
                </a:solidFill>
                <a:ea typeface="楷体_GB2312" pitchFamily="49" charset="-122"/>
              </a:rPr>
              <a:t>…</a:t>
            </a:r>
            <a:r>
              <a:rPr lang="zh-CN" altLang="en-US" sz="3200">
                <a:solidFill>
                  <a:schemeClr val="tx1"/>
                </a:solidFill>
                <a:ea typeface="楷体_GB2312" pitchFamily="49" charset="-122"/>
              </a:rPr>
              <a:t>、</a:t>
            </a:r>
            <a:r>
              <a:rPr lang="en-US" altLang="zh-CN" sz="3200">
                <a:solidFill>
                  <a:schemeClr val="tx1"/>
                </a:solidFill>
                <a:ea typeface="楷体_GB2312" pitchFamily="49" charset="-122"/>
              </a:rPr>
              <a:t>Z</a:t>
            </a:r>
            <a:r>
              <a:rPr lang="zh-CN" altLang="en-US" sz="3200">
                <a:solidFill>
                  <a:schemeClr val="tx1"/>
                </a:solidFill>
                <a:ea typeface="楷体_GB2312" pitchFamily="49" charset="-122"/>
              </a:rPr>
              <a:t>）</a:t>
            </a:r>
          </a:p>
        </p:txBody>
      </p:sp>
    </p:spTree>
  </p:cSld>
  <p:clrMapOvr>
    <a:masterClrMapping/>
  </p:clrMapOvr>
  <p:transition spd="med">
    <p:strips dir="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Text Box 2"/>
          <p:cNvSpPr txBox="1">
            <a:spLocks noChangeArrowheads="1"/>
          </p:cNvSpPr>
          <p:nvPr/>
        </p:nvSpPr>
        <p:spPr bwMode="auto">
          <a:xfrm>
            <a:off x="303213" y="1855788"/>
            <a:ext cx="58785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25000"/>
              </a:lnSpc>
            </a:pPr>
            <a:r>
              <a:rPr lang="en-US" altLang="zh-CN" sz="3200">
                <a:solidFill>
                  <a:schemeClr val="tx1"/>
                </a:solidFill>
                <a:ea typeface="楷体_GB2312" pitchFamily="49" charset="-122"/>
              </a:rPr>
              <a:t> (a</a:t>
            </a:r>
            <a:r>
              <a:rPr lang="en-US" altLang="zh-CN" sz="3200" baseline="-25000">
                <a:solidFill>
                  <a:schemeClr val="tx1"/>
                </a:solidFill>
                <a:ea typeface="楷体_GB2312" pitchFamily="49" charset="-122"/>
              </a:rPr>
              <a:t>1</a:t>
            </a:r>
            <a:r>
              <a:rPr lang="en-US" altLang="zh-CN" sz="3200">
                <a:solidFill>
                  <a:schemeClr val="tx1"/>
                </a:solidFill>
                <a:ea typeface="楷体_GB2312" pitchFamily="49" charset="-122"/>
              </a:rPr>
              <a:t>, …, </a:t>
            </a:r>
            <a:r>
              <a:rPr lang="en-US" altLang="zh-CN" sz="3200" b="1">
                <a:solidFill>
                  <a:schemeClr val="tx1"/>
                </a:solidFill>
                <a:ea typeface="楷体_GB2312" pitchFamily="49" charset="-122"/>
              </a:rPr>
              <a:t>a</a:t>
            </a:r>
            <a:r>
              <a:rPr lang="en-US" altLang="zh-CN" sz="3200" b="1" baseline="-25000">
                <a:solidFill>
                  <a:schemeClr val="tx1"/>
                </a:solidFill>
                <a:ea typeface="楷体_GB2312" pitchFamily="49" charset="-122"/>
              </a:rPr>
              <a:t>i-1</a:t>
            </a:r>
            <a:r>
              <a:rPr lang="en-US" altLang="zh-CN" sz="3200" b="1">
                <a:solidFill>
                  <a:schemeClr val="tx1"/>
                </a:solidFill>
                <a:ea typeface="楷体_GB2312" pitchFamily="49" charset="-122"/>
              </a:rPr>
              <a:t>, a</a:t>
            </a:r>
            <a:r>
              <a:rPr lang="en-US" altLang="zh-CN" sz="3200" b="1" baseline="-25000">
                <a:solidFill>
                  <a:schemeClr val="tx1"/>
                </a:solidFill>
                <a:ea typeface="楷体_GB2312" pitchFamily="49" charset="-122"/>
              </a:rPr>
              <a:t>i</a:t>
            </a:r>
            <a:r>
              <a:rPr lang="en-US" altLang="zh-CN" sz="3200" b="1">
                <a:solidFill>
                  <a:schemeClr val="tx1"/>
                </a:solidFill>
                <a:ea typeface="楷体_GB2312" pitchFamily="49" charset="-122"/>
              </a:rPr>
              <a:t>, a</a:t>
            </a:r>
            <a:r>
              <a:rPr lang="en-US" altLang="zh-CN" sz="3200" b="1" baseline="-25000">
                <a:solidFill>
                  <a:schemeClr val="tx1"/>
                </a:solidFill>
                <a:ea typeface="楷体_GB2312" pitchFamily="49" charset="-122"/>
              </a:rPr>
              <a:t>i+1</a:t>
            </a:r>
            <a:r>
              <a:rPr lang="en-US" altLang="zh-CN" sz="3200">
                <a:solidFill>
                  <a:schemeClr val="tx1"/>
                </a:solidFill>
                <a:ea typeface="楷体_GB2312" pitchFamily="49" charset="-122"/>
              </a:rPr>
              <a:t>, …, a</a:t>
            </a:r>
            <a:r>
              <a:rPr lang="en-US" altLang="zh-CN" sz="3200" baseline="-25000">
                <a:solidFill>
                  <a:schemeClr val="tx1"/>
                </a:solidFill>
                <a:ea typeface="楷体_GB2312" pitchFamily="49" charset="-122"/>
              </a:rPr>
              <a:t>n</a:t>
            </a:r>
            <a:r>
              <a:rPr lang="en-US" altLang="zh-CN" sz="3200">
                <a:solidFill>
                  <a:schemeClr val="tx1"/>
                </a:solidFill>
                <a:ea typeface="楷体_GB2312" pitchFamily="49" charset="-122"/>
              </a:rPr>
              <a:t>) </a:t>
            </a:r>
            <a:r>
              <a:rPr lang="zh-CN" altLang="en-US" sz="3200">
                <a:solidFill>
                  <a:schemeClr val="tx1"/>
                </a:solidFill>
                <a:ea typeface="楷体_GB2312" pitchFamily="49" charset="-122"/>
              </a:rPr>
              <a:t>改变为</a:t>
            </a:r>
            <a:endParaRPr lang="zh-CN" altLang="en-US" sz="3200">
              <a:solidFill>
                <a:schemeClr val="tx1"/>
              </a:solidFill>
            </a:endParaRPr>
          </a:p>
        </p:txBody>
      </p:sp>
      <p:sp>
        <p:nvSpPr>
          <p:cNvPr id="232454" name="Text Box 6"/>
          <p:cNvSpPr txBox="1">
            <a:spLocks noChangeArrowheads="1"/>
          </p:cNvSpPr>
          <p:nvPr/>
        </p:nvSpPr>
        <p:spPr bwMode="auto">
          <a:xfrm>
            <a:off x="344488" y="3146425"/>
            <a:ext cx="3340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b="1">
                <a:solidFill>
                  <a:schemeClr val="tx1"/>
                </a:solidFill>
              </a:rPr>
              <a:t>&lt;a</a:t>
            </a:r>
            <a:r>
              <a:rPr lang="en-US" altLang="zh-CN" sz="3200" b="1" baseline="-25000">
                <a:solidFill>
                  <a:schemeClr val="tx1"/>
                </a:solidFill>
              </a:rPr>
              <a:t>i-1</a:t>
            </a:r>
            <a:r>
              <a:rPr lang="en-US" altLang="zh-CN" sz="3200" b="1">
                <a:solidFill>
                  <a:schemeClr val="tx1"/>
                </a:solidFill>
              </a:rPr>
              <a:t>, a</a:t>
            </a:r>
            <a:r>
              <a:rPr lang="en-US" altLang="zh-CN" sz="3200" b="1" baseline="-25000">
                <a:solidFill>
                  <a:schemeClr val="tx1"/>
                </a:solidFill>
              </a:rPr>
              <a:t>i</a:t>
            </a:r>
            <a:r>
              <a:rPr lang="en-US" altLang="zh-CN" sz="3200" b="1">
                <a:solidFill>
                  <a:schemeClr val="tx1"/>
                </a:solidFill>
              </a:rPr>
              <a:t>&gt;, &lt;a</a:t>
            </a:r>
            <a:r>
              <a:rPr lang="en-US" altLang="zh-CN" sz="3200" b="1" baseline="-25000">
                <a:solidFill>
                  <a:schemeClr val="tx1"/>
                </a:solidFill>
              </a:rPr>
              <a:t>i</a:t>
            </a:r>
            <a:r>
              <a:rPr lang="en-US" altLang="zh-CN" sz="3200" b="1">
                <a:solidFill>
                  <a:schemeClr val="tx1"/>
                </a:solidFill>
              </a:rPr>
              <a:t>, a</a:t>
            </a:r>
            <a:r>
              <a:rPr lang="en-US" altLang="zh-CN" sz="3200" b="1" baseline="-25000">
                <a:solidFill>
                  <a:schemeClr val="tx1"/>
                </a:solidFill>
              </a:rPr>
              <a:t>i+1</a:t>
            </a:r>
            <a:r>
              <a:rPr lang="en-US" altLang="zh-CN" sz="3200" b="1">
                <a:solidFill>
                  <a:schemeClr val="tx1"/>
                </a:solidFill>
              </a:rPr>
              <a:t>&gt;</a:t>
            </a:r>
            <a:endParaRPr lang="en-US" altLang="zh-CN" sz="3200">
              <a:solidFill>
                <a:schemeClr val="tx1"/>
              </a:solidFill>
            </a:endParaRPr>
          </a:p>
        </p:txBody>
      </p:sp>
      <p:sp>
        <p:nvSpPr>
          <p:cNvPr id="232455" name="AutoShape 7"/>
          <p:cNvSpPr>
            <a:spLocks noChangeArrowheads="1"/>
          </p:cNvSpPr>
          <p:nvPr/>
        </p:nvSpPr>
        <p:spPr bwMode="auto">
          <a:xfrm>
            <a:off x="3667125" y="3321050"/>
            <a:ext cx="1219200" cy="304800"/>
          </a:xfrm>
          <a:prstGeom prst="notchedRightArrow">
            <a:avLst>
              <a:gd name="adj1" fmla="val 50000"/>
              <a:gd name="adj2" fmla="val 100000"/>
            </a:avLst>
          </a:prstGeom>
          <a:solidFill>
            <a:srgbClr val="6600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2456" name="Text Box 8"/>
          <p:cNvSpPr txBox="1">
            <a:spLocks noChangeArrowheads="1"/>
          </p:cNvSpPr>
          <p:nvPr/>
        </p:nvSpPr>
        <p:spPr bwMode="auto">
          <a:xfrm>
            <a:off x="4962525" y="3149600"/>
            <a:ext cx="19145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b="1">
                <a:solidFill>
                  <a:schemeClr val="tx1"/>
                </a:solidFill>
              </a:rPr>
              <a:t>&lt;a</a:t>
            </a:r>
            <a:r>
              <a:rPr lang="en-US" altLang="zh-CN" sz="3200" b="1" baseline="-25000">
                <a:solidFill>
                  <a:schemeClr val="tx1"/>
                </a:solidFill>
              </a:rPr>
              <a:t>i-1</a:t>
            </a:r>
            <a:r>
              <a:rPr lang="en-US" altLang="zh-CN" sz="3200" b="1">
                <a:solidFill>
                  <a:schemeClr val="tx1"/>
                </a:solidFill>
              </a:rPr>
              <a:t>, a</a:t>
            </a:r>
            <a:r>
              <a:rPr lang="en-US" altLang="zh-CN" sz="3200" b="1" baseline="-25000">
                <a:solidFill>
                  <a:schemeClr val="tx1"/>
                </a:solidFill>
              </a:rPr>
              <a:t>i+1</a:t>
            </a:r>
            <a:r>
              <a:rPr lang="en-US" altLang="zh-CN" sz="3200" b="1">
                <a:solidFill>
                  <a:schemeClr val="tx1"/>
                </a:solidFill>
              </a:rPr>
              <a:t>&gt;</a:t>
            </a:r>
            <a:endParaRPr lang="en-US" altLang="zh-CN" sz="3200">
              <a:solidFill>
                <a:schemeClr val="tx1"/>
              </a:solidFill>
            </a:endParaRPr>
          </a:p>
        </p:txBody>
      </p:sp>
      <p:grpSp>
        <p:nvGrpSpPr>
          <p:cNvPr id="232484" name="Group 36"/>
          <p:cNvGrpSpPr>
            <a:grpSpLocks/>
          </p:cNvGrpSpPr>
          <p:nvPr/>
        </p:nvGrpSpPr>
        <p:grpSpPr bwMode="auto">
          <a:xfrm>
            <a:off x="396875" y="3760788"/>
            <a:ext cx="8280400" cy="3124200"/>
            <a:chOff x="250" y="2369"/>
            <a:chExt cx="5216" cy="1968"/>
          </a:xfrm>
        </p:grpSpPr>
        <p:sp>
          <p:nvSpPr>
            <p:cNvPr id="41995" name="Text Box 3"/>
            <p:cNvSpPr txBox="1">
              <a:spLocks noChangeArrowheads="1"/>
            </p:cNvSpPr>
            <p:nvPr/>
          </p:nvSpPr>
          <p:spPr bwMode="auto">
            <a:xfrm>
              <a:off x="2881" y="3231"/>
              <a:ext cx="653"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4800" b="1">
                  <a:solidFill>
                    <a:schemeClr val="tx1"/>
                  </a:solidFill>
                  <a:ea typeface="楷体_GB2312" pitchFamily="49" charset="-122"/>
                </a:rPr>
                <a:t>a</a:t>
              </a:r>
              <a:r>
                <a:rPr lang="en-US" altLang="zh-CN" sz="4800" b="1" baseline="-25000">
                  <a:solidFill>
                    <a:schemeClr val="tx1"/>
                  </a:solidFill>
                  <a:ea typeface="楷体_GB2312" pitchFamily="49" charset="-122"/>
                </a:rPr>
                <a:t>i+1</a:t>
              </a:r>
            </a:p>
          </p:txBody>
        </p:sp>
        <p:sp>
          <p:nvSpPr>
            <p:cNvPr id="41996" name="Text Box 4"/>
            <p:cNvSpPr txBox="1">
              <a:spLocks noChangeArrowheads="1"/>
            </p:cNvSpPr>
            <p:nvPr/>
          </p:nvSpPr>
          <p:spPr bwMode="auto">
            <a:xfrm>
              <a:off x="3606" y="3279"/>
              <a:ext cx="500"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4800" b="1">
                  <a:solidFill>
                    <a:schemeClr val="tx1"/>
                  </a:solidFill>
                  <a:ea typeface="楷体_GB2312" pitchFamily="49" charset="-122"/>
                </a:rPr>
                <a:t>…</a:t>
              </a:r>
            </a:p>
          </p:txBody>
        </p:sp>
        <p:sp>
          <p:nvSpPr>
            <p:cNvPr id="41997" name="Text Box 5"/>
            <p:cNvSpPr txBox="1">
              <a:spLocks noChangeArrowheads="1"/>
            </p:cNvSpPr>
            <p:nvPr/>
          </p:nvSpPr>
          <p:spPr bwMode="auto">
            <a:xfrm>
              <a:off x="4241" y="3213"/>
              <a:ext cx="450"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4800" b="1">
                  <a:solidFill>
                    <a:schemeClr val="tx1"/>
                  </a:solidFill>
                  <a:ea typeface="楷体_GB2312" pitchFamily="49" charset="-122"/>
                </a:rPr>
                <a:t>a</a:t>
              </a:r>
              <a:r>
                <a:rPr lang="en-US" altLang="zh-CN" sz="4800" b="1" baseline="-25000">
                  <a:solidFill>
                    <a:schemeClr val="tx1"/>
                  </a:solidFill>
                  <a:ea typeface="楷体_GB2312" pitchFamily="49" charset="-122"/>
                </a:rPr>
                <a:t>n</a:t>
              </a:r>
            </a:p>
          </p:txBody>
        </p:sp>
        <p:sp>
          <p:nvSpPr>
            <p:cNvPr id="41998" name="Line 9"/>
            <p:cNvSpPr>
              <a:spLocks noChangeShapeType="1"/>
            </p:cNvSpPr>
            <p:nvPr/>
          </p:nvSpPr>
          <p:spPr bwMode="auto">
            <a:xfrm flipH="1">
              <a:off x="3198" y="2940"/>
              <a:ext cx="624" cy="384"/>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99" name="Line 10"/>
            <p:cNvSpPr>
              <a:spLocks noChangeShapeType="1"/>
            </p:cNvSpPr>
            <p:nvPr/>
          </p:nvSpPr>
          <p:spPr bwMode="auto">
            <a:xfrm flipH="1">
              <a:off x="4377" y="2940"/>
              <a:ext cx="720" cy="384"/>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00" name="Text Box 11"/>
            <p:cNvSpPr txBox="1">
              <a:spLocks noChangeArrowheads="1"/>
            </p:cNvSpPr>
            <p:nvPr/>
          </p:nvSpPr>
          <p:spPr bwMode="auto">
            <a:xfrm>
              <a:off x="2579" y="3893"/>
              <a:ext cx="184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zh-CN" altLang="en-US">
                  <a:solidFill>
                    <a:srgbClr val="9900FF"/>
                  </a:solidFill>
                  <a:ea typeface="隶书" pitchFamily="49" charset="-122"/>
                </a:rPr>
                <a:t>表的长度减少</a:t>
              </a:r>
              <a:endParaRPr lang="zh-CN" altLang="en-US">
                <a:solidFill>
                  <a:schemeClr val="tx1"/>
                </a:solidFill>
              </a:endParaRPr>
            </a:p>
          </p:txBody>
        </p:sp>
        <p:sp>
          <p:nvSpPr>
            <p:cNvPr id="42001" name="AutoShape 12"/>
            <p:cNvSpPr>
              <a:spLocks noChangeArrowheads="1"/>
            </p:cNvSpPr>
            <p:nvPr/>
          </p:nvSpPr>
          <p:spPr bwMode="auto">
            <a:xfrm>
              <a:off x="4443" y="3857"/>
              <a:ext cx="96" cy="480"/>
            </a:xfrm>
            <a:prstGeom prst="upArrow">
              <a:avLst>
                <a:gd name="adj1" fmla="val 50000"/>
                <a:gd name="adj2" fmla="val 125000"/>
              </a:avLst>
            </a:prstGeom>
            <a:solidFill>
              <a:srgbClr val="99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nvGrpSpPr>
            <p:cNvPr id="42002" name="Group 13"/>
            <p:cNvGrpSpPr>
              <a:grpSpLocks/>
            </p:cNvGrpSpPr>
            <p:nvPr/>
          </p:nvGrpSpPr>
          <p:grpSpPr bwMode="auto">
            <a:xfrm>
              <a:off x="250" y="2369"/>
              <a:ext cx="5216" cy="617"/>
              <a:chOff x="96" y="2208"/>
              <a:chExt cx="5871" cy="624"/>
            </a:xfrm>
          </p:grpSpPr>
          <p:sp>
            <p:nvSpPr>
              <p:cNvPr id="42012" name="Text Box 14"/>
              <p:cNvSpPr txBox="1">
                <a:spLocks noChangeArrowheads="1"/>
              </p:cNvSpPr>
              <p:nvPr/>
            </p:nvSpPr>
            <p:spPr bwMode="auto">
              <a:xfrm>
                <a:off x="159" y="2208"/>
                <a:ext cx="5808" cy="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4800">
                    <a:solidFill>
                      <a:schemeClr val="tx1"/>
                    </a:solidFill>
                    <a:ea typeface="楷体_GB2312" pitchFamily="49" charset="-122"/>
                  </a:rPr>
                  <a:t>a</a:t>
                </a:r>
                <a:r>
                  <a:rPr lang="en-US" altLang="zh-CN" sz="4800" baseline="-25000">
                    <a:solidFill>
                      <a:schemeClr val="tx1"/>
                    </a:solidFill>
                    <a:ea typeface="楷体_GB2312" pitchFamily="49" charset="-122"/>
                  </a:rPr>
                  <a:t>1</a:t>
                </a:r>
                <a:r>
                  <a:rPr lang="en-US" altLang="zh-CN" sz="4800">
                    <a:solidFill>
                      <a:schemeClr val="tx1"/>
                    </a:solidFill>
                    <a:ea typeface="楷体_GB2312" pitchFamily="49" charset="-122"/>
                  </a:rPr>
                  <a:t>  a</a:t>
                </a:r>
                <a:r>
                  <a:rPr lang="en-US" altLang="zh-CN" sz="4800" baseline="-25000">
                    <a:solidFill>
                      <a:schemeClr val="tx1"/>
                    </a:solidFill>
                    <a:ea typeface="楷体_GB2312" pitchFamily="49" charset="-122"/>
                  </a:rPr>
                  <a:t>2</a:t>
                </a:r>
                <a:r>
                  <a:rPr lang="en-US" altLang="zh-CN" sz="4800">
                    <a:solidFill>
                      <a:schemeClr val="tx1"/>
                    </a:solidFill>
                    <a:ea typeface="楷体_GB2312" pitchFamily="49" charset="-122"/>
                  </a:rPr>
                  <a:t>    </a:t>
                </a:r>
                <a:r>
                  <a:rPr lang="en-US" altLang="zh-CN" sz="4800" b="1">
                    <a:solidFill>
                      <a:schemeClr val="tx1"/>
                    </a:solidFill>
                    <a:ea typeface="楷体_GB2312" pitchFamily="49" charset="-122"/>
                  </a:rPr>
                  <a:t>…</a:t>
                </a:r>
                <a:r>
                  <a:rPr lang="en-US" altLang="zh-CN" sz="4800">
                    <a:solidFill>
                      <a:schemeClr val="tx1"/>
                    </a:solidFill>
                    <a:ea typeface="楷体_GB2312" pitchFamily="49" charset="-122"/>
                  </a:rPr>
                  <a:t>    a</a:t>
                </a:r>
                <a:r>
                  <a:rPr lang="en-US" altLang="zh-CN" sz="4800" baseline="-25000">
                    <a:solidFill>
                      <a:schemeClr val="tx1"/>
                    </a:solidFill>
                    <a:ea typeface="楷体_GB2312" pitchFamily="49" charset="-122"/>
                  </a:rPr>
                  <a:t>i-1</a:t>
                </a:r>
                <a:r>
                  <a:rPr lang="en-US" altLang="zh-CN" sz="4800">
                    <a:solidFill>
                      <a:schemeClr val="tx1"/>
                    </a:solidFill>
                    <a:ea typeface="楷体_GB2312" pitchFamily="49" charset="-122"/>
                  </a:rPr>
                  <a:t>  a</a:t>
                </a:r>
                <a:r>
                  <a:rPr lang="en-US" altLang="zh-CN" sz="4800" baseline="-25000">
                    <a:solidFill>
                      <a:schemeClr val="tx1"/>
                    </a:solidFill>
                    <a:ea typeface="楷体_GB2312" pitchFamily="49" charset="-122"/>
                  </a:rPr>
                  <a:t>i</a:t>
                </a:r>
                <a:r>
                  <a:rPr lang="en-US" altLang="zh-CN" sz="4800">
                    <a:solidFill>
                      <a:schemeClr val="tx1"/>
                    </a:solidFill>
                    <a:ea typeface="楷体_GB2312" pitchFamily="49" charset="-122"/>
                  </a:rPr>
                  <a:t>   </a:t>
                </a:r>
                <a:r>
                  <a:rPr lang="en-US" altLang="zh-CN" sz="4800" b="1">
                    <a:solidFill>
                      <a:schemeClr val="tx1"/>
                    </a:solidFill>
                    <a:ea typeface="楷体_GB2312" pitchFamily="49" charset="-122"/>
                  </a:rPr>
                  <a:t>a</a:t>
                </a:r>
                <a:r>
                  <a:rPr lang="en-US" altLang="zh-CN" sz="4800" b="1" baseline="-25000">
                    <a:solidFill>
                      <a:schemeClr val="tx1"/>
                    </a:solidFill>
                    <a:ea typeface="楷体_GB2312" pitchFamily="49" charset="-122"/>
                  </a:rPr>
                  <a:t>i+1 </a:t>
                </a:r>
                <a:r>
                  <a:rPr lang="en-US" altLang="zh-CN" sz="4800">
                    <a:solidFill>
                      <a:schemeClr val="tx1"/>
                    </a:solidFill>
                    <a:ea typeface="楷体_GB2312" pitchFamily="49" charset="-122"/>
                  </a:rPr>
                  <a:t>  </a:t>
                </a:r>
                <a:r>
                  <a:rPr lang="en-US" altLang="zh-CN" sz="4800" b="1">
                    <a:solidFill>
                      <a:schemeClr val="tx1"/>
                    </a:solidFill>
                    <a:ea typeface="楷体_GB2312" pitchFamily="49" charset="-122"/>
                  </a:rPr>
                  <a:t>…</a:t>
                </a:r>
                <a:r>
                  <a:rPr lang="en-US" altLang="zh-CN" sz="4800">
                    <a:solidFill>
                      <a:schemeClr val="tx1"/>
                    </a:solidFill>
                    <a:ea typeface="楷体_GB2312" pitchFamily="49" charset="-122"/>
                  </a:rPr>
                  <a:t>  a</a:t>
                </a:r>
                <a:r>
                  <a:rPr lang="en-US" altLang="zh-CN" sz="4800" baseline="-25000">
                    <a:solidFill>
                      <a:schemeClr val="tx1"/>
                    </a:solidFill>
                    <a:ea typeface="楷体_GB2312" pitchFamily="49" charset="-122"/>
                  </a:rPr>
                  <a:t>n</a:t>
                </a:r>
              </a:p>
            </p:txBody>
          </p:sp>
          <p:sp>
            <p:nvSpPr>
              <p:cNvPr id="42013" name="Line 15"/>
              <p:cNvSpPr>
                <a:spLocks noChangeShapeType="1"/>
              </p:cNvSpPr>
              <p:nvPr/>
            </p:nvSpPr>
            <p:spPr bwMode="auto">
              <a:xfrm>
                <a:off x="2271" y="2304"/>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4" name="Line 16"/>
              <p:cNvSpPr>
                <a:spLocks noChangeShapeType="1"/>
              </p:cNvSpPr>
              <p:nvPr/>
            </p:nvSpPr>
            <p:spPr bwMode="auto">
              <a:xfrm>
                <a:off x="2991" y="2304"/>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5" name="Line 17"/>
              <p:cNvSpPr>
                <a:spLocks noChangeShapeType="1"/>
              </p:cNvSpPr>
              <p:nvPr/>
            </p:nvSpPr>
            <p:spPr bwMode="auto">
              <a:xfrm>
                <a:off x="3615" y="2304"/>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6" name="Line 18"/>
              <p:cNvSpPr>
                <a:spLocks noChangeShapeType="1"/>
              </p:cNvSpPr>
              <p:nvPr/>
            </p:nvSpPr>
            <p:spPr bwMode="auto">
              <a:xfrm>
                <a:off x="5151" y="2304"/>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7" name="Line 19"/>
              <p:cNvSpPr>
                <a:spLocks noChangeShapeType="1"/>
              </p:cNvSpPr>
              <p:nvPr/>
            </p:nvSpPr>
            <p:spPr bwMode="auto">
              <a:xfrm>
                <a:off x="591" y="2304"/>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8" name="Line 20"/>
              <p:cNvSpPr>
                <a:spLocks noChangeShapeType="1"/>
              </p:cNvSpPr>
              <p:nvPr/>
            </p:nvSpPr>
            <p:spPr bwMode="auto">
              <a:xfrm>
                <a:off x="1263" y="2304"/>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9" name="Line 21"/>
              <p:cNvSpPr>
                <a:spLocks noChangeShapeType="1"/>
              </p:cNvSpPr>
              <p:nvPr/>
            </p:nvSpPr>
            <p:spPr bwMode="auto">
              <a:xfrm>
                <a:off x="4383" y="2304"/>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0" name="Rectangle 22"/>
              <p:cNvSpPr>
                <a:spLocks noChangeArrowheads="1"/>
              </p:cNvSpPr>
              <p:nvPr/>
            </p:nvSpPr>
            <p:spPr bwMode="auto">
              <a:xfrm>
                <a:off x="96" y="2304"/>
                <a:ext cx="5664" cy="4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2003" name="Group 23"/>
            <p:cNvGrpSpPr>
              <a:grpSpLocks/>
            </p:cNvGrpSpPr>
            <p:nvPr/>
          </p:nvGrpSpPr>
          <p:grpSpPr bwMode="auto">
            <a:xfrm>
              <a:off x="250" y="3231"/>
              <a:ext cx="4490" cy="526"/>
              <a:chOff x="96" y="3070"/>
              <a:chExt cx="4896" cy="578"/>
            </a:xfrm>
          </p:grpSpPr>
          <p:sp>
            <p:nvSpPr>
              <p:cNvPr id="42004" name="Text Box 24"/>
              <p:cNvSpPr txBox="1">
                <a:spLocks noChangeArrowheads="1"/>
              </p:cNvSpPr>
              <p:nvPr/>
            </p:nvSpPr>
            <p:spPr bwMode="auto">
              <a:xfrm>
                <a:off x="159" y="3070"/>
                <a:ext cx="2842" cy="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4800">
                    <a:solidFill>
                      <a:schemeClr val="tx1"/>
                    </a:solidFill>
                    <a:ea typeface="楷体_GB2312" pitchFamily="49" charset="-122"/>
                  </a:rPr>
                  <a:t>a</a:t>
                </a:r>
                <a:r>
                  <a:rPr lang="en-US" altLang="zh-CN" sz="4800" baseline="-25000">
                    <a:solidFill>
                      <a:schemeClr val="tx1"/>
                    </a:solidFill>
                    <a:ea typeface="楷体_GB2312" pitchFamily="49" charset="-122"/>
                  </a:rPr>
                  <a:t>1</a:t>
                </a:r>
                <a:r>
                  <a:rPr lang="en-US" altLang="zh-CN" sz="4800">
                    <a:solidFill>
                      <a:schemeClr val="tx1"/>
                    </a:solidFill>
                    <a:ea typeface="楷体_GB2312" pitchFamily="49" charset="-122"/>
                  </a:rPr>
                  <a:t>  a</a:t>
                </a:r>
                <a:r>
                  <a:rPr lang="en-US" altLang="zh-CN" sz="4800" baseline="-25000">
                    <a:solidFill>
                      <a:schemeClr val="tx1"/>
                    </a:solidFill>
                    <a:ea typeface="楷体_GB2312" pitchFamily="49" charset="-122"/>
                  </a:rPr>
                  <a:t>2</a:t>
                </a:r>
                <a:r>
                  <a:rPr lang="en-US" altLang="zh-CN" sz="4800">
                    <a:solidFill>
                      <a:schemeClr val="tx1"/>
                    </a:solidFill>
                    <a:ea typeface="楷体_GB2312" pitchFamily="49" charset="-122"/>
                  </a:rPr>
                  <a:t>    </a:t>
                </a:r>
                <a:r>
                  <a:rPr lang="en-US" altLang="zh-CN" sz="4800" b="1">
                    <a:solidFill>
                      <a:schemeClr val="tx1"/>
                    </a:solidFill>
                    <a:ea typeface="楷体_GB2312" pitchFamily="49" charset="-122"/>
                  </a:rPr>
                  <a:t>…</a:t>
                </a:r>
                <a:r>
                  <a:rPr lang="en-US" altLang="zh-CN" sz="4800">
                    <a:solidFill>
                      <a:schemeClr val="tx1"/>
                    </a:solidFill>
                    <a:ea typeface="楷体_GB2312" pitchFamily="49" charset="-122"/>
                  </a:rPr>
                  <a:t>    a</a:t>
                </a:r>
                <a:r>
                  <a:rPr lang="en-US" altLang="zh-CN" sz="4800" baseline="-25000">
                    <a:solidFill>
                      <a:schemeClr val="tx1"/>
                    </a:solidFill>
                    <a:ea typeface="楷体_GB2312" pitchFamily="49" charset="-122"/>
                  </a:rPr>
                  <a:t>i-1</a:t>
                </a:r>
                <a:r>
                  <a:rPr lang="en-US" altLang="zh-CN" sz="4800">
                    <a:solidFill>
                      <a:schemeClr val="tx1"/>
                    </a:solidFill>
                    <a:ea typeface="楷体_GB2312" pitchFamily="49" charset="-122"/>
                  </a:rPr>
                  <a:t> </a:t>
                </a:r>
                <a:endParaRPr lang="en-US" altLang="zh-CN" sz="4800" b="1">
                  <a:solidFill>
                    <a:schemeClr val="tx1"/>
                  </a:solidFill>
                  <a:ea typeface="楷体_GB2312" pitchFamily="49" charset="-122"/>
                </a:endParaRPr>
              </a:p>
            </p:txBody>
          </p:sp>
          <p:sp>
            <p:nvSpPr>
              <p:cNvPr id="42005" name="Line 25"/>
              <p:cNvSpPr>
                <a:spLocks noChangeShapeType="1"/>
              </p:cNvSpPr>
              <p:nvPr/>
            </p:nvSpPr>
            <p:spPr bwMode="auto">
              <a:xfrm>
                <a:off x="1263" y="3168"/>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06" name="Line 26"/>
              <p:cNvSpPr>
                <a:spLocks noChangeShapeType="1"/>
              </p:cNvSpPr>
              <p:nvPr/>
            </p:nvSpPr>
            <p:spPr bwMode="auto">
              <a:xfrm>
                <a:off x="2271" y="3168"/>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07" name="Line 27"/>
              <p:cNvSpPr>
                <a:spLocks noChangeShapeType="1"/>
              </p:cNvSpPr>
              <p:nvPr/>
            </p:nvSpPr>
            <p:spPr bwMode="auto">
              <a:xfrm>
                <a:off x="591" y="3168"/>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08" name="Line 28"/>
              <p:cNvSpPr>
                <a:spLocks noChangeShapeType="1"/>
              </p:cNvSpPr>
              <p:nvPr/>
            </p:nvSpPr>
            <p:spPr bwMode="auto">
              <a:xfrm>
                <a:off x="2991" y="3168"/>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09" name="Line 29"/>
              <p:cNvSpPr>
                <a:spLocks noChangeShapeType="1"/>
              </p:cNvSpPr>
              <p:nvPr/>
            </p:nvSpPr>
            <p:spPr bwMode="auto">
              <a:xfrm>
                <a:off x="4383" y="3168"/>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0" name="Line 30"/>
              <p:cNvSpPr>
                <a:spLocks noChangeShapeType="1"/>
              </p:cNvSpPr>
              <p:nvPr/>
            </p:nvSpPr>
            <p:spPr bwMode="auto">
              <a:xfrm>
                <a:off x="3663" y="3168"/>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1" name="Rectangle 31"/>
              <p:cNvSpPr>
                <a:spLocks noChangeArrowheads="1"/>
              </p:cNvSpPr>
              <p:nvPr/>
            </p:nvSpPr>
            <p:spPr bwMode="auto">
              <a:xfrm>
                <a:off x="96" y="3168"/>
                <a:ext cx="4896" cy="4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32480" name="Rectangle 32"/>
          <p:cNvSpPr>
            <a:spLocks noChangeArrowheads="1"/>
          </p:cNvSpPr>
          <p:nvPr/>
        </p:nvSpPr>
        <p:spPr bwMode="auto">
          <a:xfrm>
            <a:off x="381000" y="2501900"/>
            <a:ext cx="3975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a:solidFill>
                  <a:schemeClr val="tx1"/>
                </a:solidFill>
                <a:ea typeface="楷体_GB2312" pitchFamily="49" charset="-122"/>
              </a:rPr>
              <a:t>(a</a:t>
            </a:r>
            <a:r>
              <a:rPr lang="en-US" altLang="zh-CN" sz="3200" baseline="-25000">
                <a:solidFill>
                  <a:schemeClr val="tx1"/>
                </a:solidFill>
                <a:ea typeface="楷体_GB2312" pitchFamily="49" charset="-122"/>
              </a:rPr>
              <a:t>1</a:t>
            </a:r>
            <a:r>
              <a:rPr lang="en-US" altLang="zh-CN" sz="3200">
                <a:solidFill>
                  <a:schemeClr val="tx1"/>
                </a:solidFill>
                <a:ea typeface="楷体_GB2312" pitchFamily="49" charset="-122"/>
              </a:rPr>
              <a:t>, …,</a:t>
            </a:r>
            <a:r>
              <a:rPr lang="en-US" altLang="zh-CN" sz="3200" b="1">
                <a:solidFill>
                  <a:srgbClr val="FF00FF"/>
                </a:solidFill>
                <a:ea typeface="楷体_GB2312" pitchFamily="49" charset="-122"/>
              </a:rPr>
              <a:t> a</a:t>
            </a:r>
            <a:r>
              <a:rPr lang="en-US" altLang="zh-CN" sz="3200" b="1" baseline="-25000">
                <a:solidFill>
                  <a:srgbClr val="FF00FF"/>
                </a:solidFill>
                <a:ea typeface="楷体_GB2312" pitchFamily="49" charset="-122"/>
              </a:rPr>
              <a:t>i-1</a:t>
            </a:r>
            <a:r>
              <a:rPr lang="en-US" altLang="zh-CN" sz="3200" b="1">
                <a:solidFill>
                  <a:srgbClr val="FF00FF"/>
                </a:solidFill>
                <a:ea typeface="楷体_GB2312" pitchFamily="49" charset="-122"/>
              </a:rPr>
              <a:t>, a</a:t>
            </a:r>
            <a:r>
              <a:rPr lang="en-US" altLang="zh-CN" sz="3200" b="1" baseline="-25000">
                <a:solidFill>
                  <a:srgbClr val="FF00FF"/>
                </a:solidFill>
                <a:ea typeface="楷体_GB2312" pitchFamily="49" charset="-122"/>
              </a:rPr>
              <a:t>i+1</a:t>
            </a:r>
            <a:r>
              <a:rPr lang="en-US" altLang="zh-CN" sz="3200">
                <a:solidFill>
                  <a:schemeClr val="tx1"/>
                </a:solidFill>
                <a:ea typeface="楷体_GB2312" pitchFamily="49" charset="-122"/>
              </a:rPr>
              <a:t>, …, a</a:t>
            </a:r>
            <a:r>
              <a:rPr lang="en-US" altLang="zh-CN" sz="3200" baseline="-25000">
                <a:solidFill>
                  <a:schemeClr val="tx1"/>
                </a:solidFill>
                <a:ea typeface="楷体_GB2312" pitchFamily="49" charset="-122"/>
              </a:rPr>
              <a:t>n</a:t>
            </a:r>
            <a:r>
              <a:rPr lang="en-US" altLang="zh-CN" sz="3200">
                <a:solidFill>
                  <a:schemeClr val="tx1"/>
                </a:solidFill>
                <a:ea typeface="楷体_GB2312" pitchFamily="49" charset="-122"/>
              </a:rPr>
              <a:t>)</a:t>
            </a:r>
          </a:p>
        </p:txBody>
      </p:sp>
      <p:sp>
        <p:nvSpPr>
          <p:cNvPr id="41992" name="Rectangle 33"/>
          <p:cNvSpPr>
            <a:spLocks noChangeArrowheads="1"/>
          </p:cNvSpPr>
          <p:nvPr/>
        </p:nvSpPr>
        <p:spPr bwMode="auto">
          <a:xfrm>
            <a:off x="211138" y="68263"/>
            <a:ext cx="59451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chemeClr val="tx1"/>
                </a:solidFill>
                <a:ea typeface="楷体_GB2312" pitchFamily="49" charset="-122"/>
              </a:rPr>
              <a:t>3</a:t>
            </a:r>
            <a:r>
              <a:rPr lang="zh-CN" altLang="en-US" sz="3200" b="1">
                <a:solidFill>
                  <a:schemeClr val="tx1"/>
                </a:solidFill>
                <a:ea typeface="楷体_GB2312" pitchFamily="49" charset="-122"/>
              </a:rPr>
              <a:t>、删除</a:t>
            </a:r>
            <a:r>
              <a:rPr lang="en-US" altLang="zh-CN" sz="3200" b="1">
                <a:solidFill>
                  <a:schemeClr val="tx1"/>
                </a:solidFill>
                <a:ea typeface="楷体_GB2312" pitchFamily="49" charset="-122"/>
              </a:rPr>
              <a:t>ListDelete_Sq(&amp;L, i, &amp;e)</a:t>
            </a:r>
          </a:p>
        </p:txBody>
      </p:sp>
      <p:sp>
        <p:nvSpPr>
          <p:cNvPr id="232482" name="Text Box 34"/>
          <p:cNvSpPr txBox="1">
            <a:spLocks noChangeArrowheads="1"/>
          </p:cNvSpPr>
          <p:nvPr/>
        </p:nvSpPr>
        <p:spPr bwMode="auto">
          <a:xfrm>
            <a:off x="250825" y="712788"/>
            <a:ext cx="2216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zh-CN" altLang="en-US" sz="3200">
                <a:solidFill>
                  <a:schemeClr val="tx1"/>
                </a:solidFill>
                <a:ea typeface="楷体_GB2312" pitchFamily="49" charset="-122"/>
              </a:rPr>
              <a:t>首先分析：</a:t>
            </a:r>
          </a:p>
        </p:txBody>
      </p:sp>
      <p:sp>
        <p:nvSpPr>
          <p:cNvPr id="232483" name="Text Box 35"/>
          <p:cNvSpPr txBox="1">
            <a:spLocks noChangeArrowheads="1"/>
          </p:cNvSpPr>
          <p:nvPr/>
        </p:nvSpPr>
        <p:spPr bwMode="auto">
          <a:xfrm>
            <a:off x="2051050" y="549275"/>
            <a:ext cx="62865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40000"/>
              </a:lnSpc>
            </a:pPr>
            <a:r>
              <a:rPr lang="zh-CN" altLang="en-US" sz="3200">
                <a:solidFill>
                  <a:schemeClr val="tx1"/>
                </a:solidFill>
                <a:ea typeface="楷体_GB2312" pitchFamily="49" charset="-122"/>
              </a:rPr>
              <a:t>删除元素时，</a:t>
            </a:r>
          </a:p>
          <a:p>
            <a:pPr algn="l" eaLnBrk="1" hangingPunct="1">
              <a:lnSpc>
                <a:spcPct val="140000"/>
              </a:lnSpc>
            </a:pPr>
            <a:r>
              <a:rPr lang="zh-CN" altLang="en-US" sz="3200">
                <a:solidFill>
                  <a:schemeClr val="tx1"/>
                </a:solidFill>
                <a:ea typeface="楷体_GB2312" pitchFamily="49" charset="-122"/>
              </a:rPr>
              <a:t>线性表的</a:t>
            </a:r>
            <a:r>
              <a:rPr lang="zh-CN" altLang="en-US" sz="3200" b="1">
                <a:solidFill>
                  <a:srgbClr val="0000FF"/>
                </a:solidFill>
                <a:ea typeface="楷体_GB2312" pitchFamily="49" charset="-122"/>
              </a:rPr>
              <a:t>逻辑结构</a:t>
            </a:r>
            <a:r>
              <a:rPr lang="zh-CN" altLang="en-US" sz="3200">
                <a:solidFill>
                  <a:schemeClr val="tx1"/>
                </a:solidFill>
                <a:ea typeface="楷体_GB2312" pitchFamily="49" charset="-122"/>
              </a:rPr>
              <a:t>发生什么变化？</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2482"/>
                                        </p:tgtEl>
                                        <p:attrNameLst>
                                          <p:attrName>style.visibility</p:attrName>
                                        </p:attrNameLst>
                                      </p:cBhvr>
                                      <p:to>
                                        <p:strVal val="visible"/>
                                      </p:to>
                                    </p:set>
                                    <p:anim calcmode="lin" valueType="num">
                                      <p:cBhvr additive="base">
                                        <p:cTn id="7" dur="500" fill="hold"/>
                                        <p:tgtEl>
                                          <p:spTgt spid="232482"/>
                                        </p:tgtEl>
                                        <p:attrNameLst>
                                          <p:attrName>ppt_x</p:attrName>
                                        </p:attrNameLst>
                                      </p:cBhvr>
                                      <p:tavLst>
                                        <p:tav tm="0">
                                          <p:val>
                                            <p:strVal val="0-#ppt_w/2"/>
                                          </p:val>
                                        </p:tav>
                                        <p:tav tm="100000">
                                          <p:val>
                                            <p:strVal val="#ppt_x"/>
                                          </p:val>
                                        </p:tav>
                                      </p:tavLst>
                                    </p:anim>
                                    <p:anim calcmode="lin" valueType="num">
                                      <p:cBhvr additive="base">
                                        <p:cTn id="8" dur="500" fill="hold"/>
                                        <p:tgtEl>
                                          <p:spTgt spid="23248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32483"/>
                                        </p:tgtEl>
                                        <p:attrNameLst>
                                          <p:attrName>style.visibility</p:attrName>
                                        </p:attrNameLst>
                                      </p:cBhvr>
                                      <p:to>
                                        <p:strVal val="visible"/>
                                      </p:to>
                                    </p:set>
                                    <p:animEffect transition="in" filter="wipe(left)">
                                      <p:cBhvr>
                                        <p:cTn id="12" dur="500"/>
                                        <p:tgtEl>
                                          <p:spTgt spid="2324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232450"/>
                                        </p:tgtEl>
                                        <p:attrNameLst>
                                          <p:attrName>style.visibility</p:attrName>
                                        </p:attrNameLst>
                                      </p:cBhvr>
                                      <p:to>
                                        <p:strVal val="visible"/>
                                      </p:to>
                                    </p:set>
                                    <p:animEffect transition="in" filter="wipe(left)">
                                      <p:cBhvr>
                                        <p:cTn id="17" dur="75"/>
                                        <p:tgtEl>
                                          <p:spTgt spid="2324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232480"/>
                                        </p:tgtEl>
                                        <p:attrNameLst>
                                          <p:attrName>style.visibility</p:attrName>
                                        </p:attrNameLst>
                                      </p:cBhvr>
                                      <p:to>
                                        <p:strVal val="visible"/>
                                      </p:to>
                                    </p:set>
                                    <p:animEffect transition="in" filter="wipe(left)">
                                      <p:cBhvr>
                                        <p:cTn id="22" dur="300"/>
                                        <p:tgtEl>
                                          <p:spTgt spid="23248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232454"/>
                                        </p:tgtEl>
                                        <p:attrNameLst>
                                          <p:attrName>style.visibility</p:attrName>
                                        </p:attrNameLst>
                                      </p:cBhvr>
                                      <p:to>
                                        <p:strVal val="visible"/>
                                      </p:to>
                                    </p:set>
                                    <p:animEffect transition="in" filter="blinds(vertical)">
                                      <p:cBhvr>
                                        <p:cTn id="27" dur="500"/>
                                        <p:tgtEl>
                                          <p:spTgt spid="23245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8" fill="hold" grpId="0" nodeType="clickEffect">
                                  <p:stCondLst>
                                    <p:cond delay="0"/>
                                  </p:stCondLst>
                                  <p:childTnLst>
                                    <p:set>
                                      <p:cBhvr>
                                        <p:cTn id="31" dur="1" fill="hold">
                                          <p:stCondLst>
                                            <p:cond delay="0"/>
                                          </p:stCondLst>
                                        </p:cTn>
                                        <p:tgtEl>
                                          <p:spTgt spid="232455"/>
                                        </p:tgtEl>
                                        <p:attrNameLst>
                                          <p:attrName>style.visibility</p:attrName>
                                        </p:attrNameLst>
                                      </p:cBhvr>
                                      <p:to>
                                        <p:strVal val="visible"/>
                                      </p:to>
                                    </p:set>
                                    <p:anim calcmode="lin" valueType="num">
                                      <p:cBhvr>
                                        <p:cTn id="32" dur="500" fill="hold"/>
                                        <p:tgtEl>
                                          <p:spTgt spid="232455"/>
                                        </p:tgtEl>
                                        <p:attrNameLst>
                                          <p:attrName>ppt_x</p:attrName>
                                        </p:attrNameLst>
                                      </p:cBhvr>
                                      <p:tavLst>
                                        <p:tav tm="0">
                                          <p:val>
                                            <p:strVal val="#ppt_x-#ppt_w/2"/>
                                          </p:val>
                                        </p:tav>
                                        <p:tav tm="100000">
                                          <p:val>
                                            <p:strVal val="#ppt_x"/>
                                          </p:val>
                                        </p:tav>
                                      </p:tavLst>
                                    </p:anim>
                                    <p:anim calcmode="lin" valueType="num">
                                      <p:cBhvr>
                                        <p:cTn id="33" dur="500" fill="hold"/>
                                        <p:tgtEl>
                                          <p:spTgt spid="232455"/>
                                        </p:tgtEl>
                                        <p:attrNameLst>
                                          <p:attrName>ppt_y</p:attrName>
                                        </p:attrNameLst>
                                      </p:cBhvr>
                                      <p:tavLst>
                                        <p:tav tm="0">
                                          <p:val>
                                            <p:strVal val="#ppt_y"/>
                                          </p:val>
                                        </p:tav>
                                        <p:tav tm="100000">
                                          <p:val>
                                            <p:strVal val="#ppt_y"/>
                                          </p:val>
                                        </p:tav>
                                      </p:tavLst>
                                    </p:anim>
                                    <p:anim calcmode="lin" valueType="num">
                                      <p:cBhvr>
                                        <p:cTn id="34" dur="500" fill="hold"/>
                                        <p:tgtEl>
                                          <p:spTgt spid="232455"/>
                                        </p:tgtEl>
                                        <p:attrNameLst>
                                          <p:attrName>ppt_w</p:attrName>
                                        </p:attrNameLst>
                                      </p:cBhvr>
                                      <p:tavLst>
                                        <p:tav tm="0">
                                          <p:val>
                                            <p:fltVal val="0"/>
                                          </p:val>
                                        </p:tav>
                                        <p:tav tm="100000">
                                          <p:val>
                                            <p:strVal val="#ppt_w"/>
                                          </p:val>
                                        </p:tav>
                                      </p:tavLst>
                                    </p:anim>
                                    <p:anim calcmode="lin" valueType="num">
                                      <p:cBhvr>
                                        <p:cTn id="35" dur="500" fill="hold"/>
                                        <p:tgtEl>
                                          <p:spTgt spid="232455"/>
                                        </p:tgtEl>
                                        <p:attrNameLst>
                                          <p:attrName>ppt_h</p:attrName>
                                        </p:attrNameLst>
                                      </p:cBhvr>
                                      <p:tavLst>
                                        <p:tav tm="0">
                                          <p:val>
                                            <p:strVal val="#ppt_h"/>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5" fill="hold" grpId="0" nodeType="clickEffect">
                                  <p:stCondLst>
                                    <p:cond delay="0"/>
                                  </p:stCondLst>
                                  <p:childTnLst>
                                    <p:set>
                                      <p:cBhvr>
                                        <p:cTn id="39" dur="1" fill="hold">
                                          <p:stCondLst>
                                            <p:cond delay="0"/>
                                          </p:stCondLst>
                                        </p:cTn>
                                        <p:tgtEl>
                                          <p:spTgt spid="232456"/>
                                        </p:tgtEl>
                                        <p:attrNameLst>
                                          <p:attrName>style.visibility</p:attrName>
                                        </p:attrNameLst>
                                      </p:cBhvr>
                                      <p:to>
                                        <p:strVal val="visible"/>
                                      </p:to>
                                    </p:set>
                                    <p:animEffect transition="in" filter="blinds(vertical)">
                                      <p:cBhvr>
                                        <p:cTn id="40" dur="500"/>
                                        <p:tgtEl>
                                          <p:spTgt spid="23245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232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0" grpId="0" autoUpdateAnimBg="0"/>
      <p:bldP spid="232454" grpId="0" autoUpdateAnimBg="0"/>
      <p:bldP spid="232455" grpId="0" animBg="1"/>
      <p:bldP spid="232456" grpId="0" autoUpdateAnimBg="0"/>
      <p:bldP spid="232480" grpId="0" autoUpdateAnimBg="0"/>
      <p:bldP spid="232482" grpId="0" autoUpdateAnimBg="0"/>
      <p:bldP spid="232483"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34925" y="166688"/>
            <a:ext cx="8991600" cy="526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10000"/>
              </a:lnSpc>
            </a:pPr>
            <a:r>
              <a:rPr lang="en-US" altLang="zh-CN" sz="2800" b="1">
                <a:solidFill>
                  <a:schemeClr val="tx1"/>
                </a:solidFill>
              </a:rPr>
              <a:t>Status</a:t>
            </a:r>
            <a:r>
              <a:rPr lang="en-US" altLang="zh-CN" sz="2800">
                <a:solidFill>
                  <a:schemeClr val="tx1"/>
                </a:solidFill>
              </a:rPr>
              <a:t> ListDelete  (SqList </a:t>
            </a:r>
            <a:r>
              <a:rPr lang="en-US" altLang="zh-CN" sz="2800" b="1">
                <a:solidFill>
                  <a:schemeClr val="tx1"/>
                </a:solidFill>
              </a:rPr>
              <a:t>&amp;</a:t>
            </a:r>
            <a:r>
              <a:rPr lang="en-US" altLang="zh-CN" sz="2800">
                <a:solidFill>
                  <a:schemeClr val="tx1"/>
                </a:solidFill>
              </a:rPr>
              <a:t>L, </a:t>
            </a:r>
            <a:r>
              <a:rPr lang="en-US" altLang="zh-CN" sz="2800" b="1">
                <a:solidFill>
                  <a:schemeClr val="tx1"/>
                </a:solidFill>
              </a:rPr>
              <a:t>int</a:t>
            </a:r>
            <a:r>
              <a:rPr lang="en-US" altLang="zh-CN" sz="2800">
                <a:solidFill>
                  <a:schemeClr val="tx1"/>
                </a:solidFill>
              </a:rPr>
              <a:t> i, ElemType </a:t>
            </a:r>
            <a:r>
              <a:rPr lang="en-US" altLang="zh-CN" sz="2800" b="1">
                <a:solidFill>
                  <a:schemeClr val="tx1"/>
                </a:solidFill>
              </a:rPr>
              <a:t>&amp;</a:t>
            </a:r>
            <a:r>
              <a:rPr lang="en-US" altLang="zh-CN" sz="2800">
                <a:solidFill>
                  <a:schemeClr val="tx1"/>
                </a:solidFill>
              </a:rPr>
              <a:t>e) </a:t>
            </a:r>
            <a:r>
              <a:rPr lang="en-US" altLang="zh-CN" sz="2800" b="1">
                <a:solidFill>
                  <a:schemeClr val="tx1"/>
                </a:solidFill>
              </a:rPr>
              <a:t>{</a:t>
            </a:r>
            <a:endParaRPr lang="en-US" altLang="zh-CN" sz="2800">
              <a:solidFill>
                <a:schemeClr val="tx1"/>
              </a:solidFill>
            </a:endParaRPr>
          </a:p>
          <a:p>
            <a:pPr algn="l" eaLnBrk="1" hangingPunct="1">
              <a:lnSpc>
                <a:spcPct val="110000"/>
              </a:lnSpc>
            </a:pPr>
            <a:endParaRPr lang="en-US" altLang="zh-CN" sz="2800" b="1">
              <a:solidFill>
                <a:schemeClr val="tx1"/>
              </a:solidFill>
            </a:endParaRPr>
          </a:p>
          <a:p>
            <a:pPr algn="l" eaLnBrk="1" hangingPunct="1">
              <a:lnSpc>
                <a:spcPct val="110000"/>
              </a:lnSpc>
            </a:pPr>
            <a:endParaRPr lang="en-US" altLang="zh-CN" sz="2800" b="1">
              <a:solidFill>
                <a:schemeClr val="tx1"/>
              </a:solidFill>
            </a:endParaRPr>
          </a:p>
          <a:p>
            <a:pPr algn="l" eaLnBrk="1" hangingPunct="1">
              <a:lnSpc>
                <a:spcPct val="110000"/>
              </a:lnSpc>
            </a:pPr>
            <a:endParaRPr lang="en-US" altLang="zh-CN" sz="2800" b="1">
              <a:solidFill>
                <a:schemeClr val="tx1"/>
              </a:solidFill>
            </a:endParaRPr>
          </a:p>
          <a:p>
            <a:pPr algn="l" eaLnBrk="1" hangingPunct="1">
              <a:lnSpc>
                <a:spcPct val="110000"/>
              </a:lnSpc>
            </a:pPr>
            <a:endParaRPr lang="en-US" altLang="zh-CN" sz="2800" b="1">
              <a:solidFill>
                <a:schemeClr val="tx1"/>
              </a:solidFill>
            </a:endParaRPr>
          </a:p>
          <a:p>
            <a:pPr algn="l" eaLnBrk="1" hangingPunct="1">
              <a:lnSpc>
                <a:spcPct val="110000"/>
              </a:lnSpc>
            </a:pPr>
            <a:endParaRPr lang="en-US" altLang="zh-CN" sz="2800" b="1">
              <a:solidFill>
                <a:schemeClr val="tx1"/>
              </a:solidFill>
            </a:endParaRPr>
          </a:p>
          <a:p>
            <a:pPr algn="l" eaLnBrk="1" hangingPunct="1">
              <a:lnSpc>
                <a:spcPct val="110000"/>
              </a:lnSpc>
            </a:pPr>
            <a:endParaRPr lang="en-US" altLang="zh-CN" sz="2800" b="1">
              <a:solidFill>
                <a:schemeClr val="tx1"/>
              </a:solidFill>
            </a:endParaRPr>
          </a:p>
          <a:p>
            <a:pPr algn="l" eaLnBrk="1" hangingPunct="1">
              <a:lnSpc>
                <a:spcPct val="110000"/>
              </a:lnSpc>
            </a:pPr>
            <a:endParaRPr lang="en-US" altLang="zh-CN" sz="2800" b="1">
              <a:solidFill>
                <a:schemeClr val="tx1"/>
              </a:solidFill>
            </a:endParaRPr>
          </a:p>
          <a:p>
            <a:pPr algn="l" eaLnBrk="1" hangingPunct="1">
              <a:lnSpc>
                <a:spcPct val="110000"/>
              </a:lnSpc>
            </a:pPr>
            <a:endParaRPr lang="en-US" altLang="zh-CN" sz="2800" b="1">
              <a:solidFill>
                <a:schemeClr val="tx1"/>
              </a:solidFill>
            </a:endParaRPr>
          </a:p>
          <a:p>
            <a:pPr algn="l" eaLnBrk="1" hangingPunct="1">
              <a:lnSpc>
                <a:spcPct val="110000"/>
              </a:lnSpc>
            </a:pPr>
            <a:endParaRPr lang="en-US" altLang="zh-CN" sz="2800" b="1">
              <a:solidFill>
                <a:schemeClr val="tx1"/>
              </a:solidFill>
            </a:endParaRPr>
          </a:p>
          <a:p>
            <a:pPr algn="l" eaLnBrk="1" hangingPunct="1">
              <a:lnSpc>
                <a:spcPct val="110000"/>
              </a:lnSpc>
            </a:pPr>
            <a:r>
              <a:rPr lang="en-US" altLang="zh-CN" sz="2800" b="1">
                <a:solidFill>
                  <a:schemeClr val="tx1"/>
                </a:solidFill>
              </a:rPr>
              <a:t>}</a:t>
            </a:r>
            <a:r>
              <a:rPr lang="en-US" altLang="zh-CN" sz="2800">
                <a:solidFill>
                  <a:schemeClr val="tx1"/>
                </a:solidFill>
              </a:rPr>
              <a:t> // ListDelete</a:t>
            </a:r>
          </a:p>
        </p:txBody>
      </p:sp>
      <p:sp>
        <p:nvSpPr>
          <p:cNvPr id="233475" name="Text Box 3"/>
          <p:cNvSpPr txBox="1">
            <a:spLocks noChangeArrowheads="1"/>
          </p:cNvSpPr>
          <p:nvPr/>
        </p:nvSpPr>
        <p:spPr bwMode="auto">
          <a:xfrm>
            <a:off x="4968875" y="5300663"/>
            <a:ext cx="32210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zh-CN" altLang="en-US" sz="2800" b="1">
                <a:solidFill>
                  <a:schemeClr val="tx1"/>
                </a:solidFill>
                <a:latin typeface="隶书" pitchFamily="49" charset="-122"/>
                <a:ea typeface="隶书" pitchFamily="49" charset="-122"/>
              </a:rPr>
              <a:t>算法</a:t>
            </a:r>
            <a:r>
              <a:rPr lang="zh-CN" altLang="en-US" sz="2800" b="1">
                <a:solidFill>
                  <a:schemeClr val="accent2"/>
                </a:solidFill>
                <a:latin typeface="隶书" pitchFamily="49" charset="-122"/>
                <a:ea typeface="隶书" pitchFamily="49" charset="-122"/>
              </a:rPr>
              <a:t>时间复杂度</a:t>
            </a:r>
            <a:r>
              <a:rPr lang="zh-CN" altLang="en-US" sz="2800" b="1">
                <a:solidFill>
                  <a:schemeClr val="tx1"/>
                </a:solidFill>
                <a:latin typeface="隶书" pitchFamily="49" charset="-122"/>
                <a:ea typeface="隶书" pitchFamily="49" charset="-122"/>
              </a:rPr>
              <a:t>为</a:t>
            </a:r>
            <a:r>
              <a:rPr lang="en-US" altLang="zh-CN" sz="2800" b="1">
                <a:solidFill>
                  <a:schemeClr val="accent2"/>
                </a:solidFill>
                <a:latin typeface="隶书" pitchFamily="49" charset="-122"/>
                <a:ea typeface="隶书" pitchFamily="49" charset="-122"/>
              </a:rPr>
              <a:t>:</a:t>
            </a:r>
            <a:endParaRPr lang="en-US" altLang="zh-CN" sz="2800">
              <a:solidFill>
                <a:schemeClr val="accent2"/>
              </a:solidFill>
            </a:endParaRPr>
          </a:p>
        </p:txBody>
      </p:sp>
      <p:sp>
        <p:nvSpPr>
          <p:cNvPr id="233476" name="Text Box 4"/>
          <p:cNvSpPr txBox="1">
            <a:spLocks noChangeArrowheads="1"/>
          </p:cNvSpPr>
          <p:nvPr/>
        </p:nvSpPr>
        <p:spPr bwMode="auto">
          <a:xfrm>
            <a:off x="5105400" y="5729288"/>
            <a:ext cx="3962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2800">
                <a:solidFill>
                  <a:schemeClr val="accent2"/>
                </a:solidFill>
              </a:rPr>
              <a:t> </a:t>
            </a:r>
            <a:r>
              <a:rPr lang="en-US" altLang="zh-CN" sz="2800" b="1">
                <a:solidFill>
                  <a:schemeClr val="accent2"/>
                </a:solidFill>
              </a:rPr>
              <a:t>O( ListLength(L))</a:t>
            </a:r>
            <a:endParaRPr lang="en-US" altLang="zh-CN" sz="2800">
              <a:solidFill>
                <a:schemeClr val="accent2"/>
              </a:solidFill>
            </a:endParaRPr>
          </a:p>
        </p:txBody>
      </p:sp>
      <p:sp>
        <p:nvSpPr>
          <p:cNvPr id="233477" name="Rectangle 5">
            <a:hlinkClick r:id="rId2" action="ppaction://hlinksldjump"/>
          </p:cNvPr>
          <p:cNvSpPr>
            <a:spLocks noChangeArrowheads="1"/>
          </p:cNvSpPr>
          <p:nvPr/>
        </p:nvSpPr>
        <p:spPr bwMode="auto">
          <a:xfrm>
            <a:off x="533400" y="2133600"/>
            <a:ext cx="8121650" cy="244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pPr>
            <a:r>
              <a:rPr lang="en-US" altLang="zh-CN" sz="2800" b="1">
                <a:solidFill>
                  <a:schemeClr val="tx1"/>
                </a:solidFill>
              </a:rPr>
              <a:t>for</a:t>
            </a:r>
            <a:r>
              <a:rPr lang="en-US" altLang="zh-CN" sz="2800">
                <a:solidFill>
                  <a:schemeClr val="tx1"/>
                </a:solidFill>
              </a:rPr>
              <a:t> (j = i; j&lt;L.length; ++j) </a:t>
            </a:r>
          </a:p>
          <a:p>
            <a:pPr algn="l">
              <a:lnSpc>
                <a:spcPct val="110000"/>
              </a:lnSpc>
            </a:pPr>
            <a:r>
              <a:rPr lang="en-US" altLang="zh-CN" sz="2800">
                <a:solidFill>
                  <a:schemeClr val="tx1"/>
                </a:solidFill>
              </a:rPr>
              <a:t>L.elem[j</a:t>
            </a:r>
            <a:r>
              <a:rPr lang="en-US" altLang="zh-CN" sz="2800">
                <a:solidFill>
                  <a:schemeClr val="tx1"/>
                </a:solidFill>
                <a:latin typeface="Symbol" pitchFamily="18" charset="2"/>
              </a:rPr>
              <a:t>-</a:t>
            </a:r>
            <a:r>
              <a:rPr lang="en-US" altLang="zh-CN" sz="2800">
                <a:solidFill>
                  <a:schemeClr val="tx1"/>
                </a:solidFill>
              </a:rPr>
              <a:t>1] = L.elem[j];        </a:t>
            </a:r>
          </a:p>
          <a:p>
            <a:pPr algn="l">
              <a:lnSpc>
                <a:spcPct val="110000"/>
              </a:lnSpc>
            </a:pPr>
            <a:r>
              <a:rPr lang="en-US" altLang="zh-CN" sz="2800">
                <a:solidFill>
                  <a:schemeClr val="tx1"/>
                </a:solidFill>
              </a:rPr>
              <a:t>                          // </a:t>
            </a:r>
            <a:r>
              <a:rPr lang="zh-CN" altLang="en-US" sz="2800">
                <a:solidFill>
                  <a:schemeClr val="tx1"/>
                </a:solidFill>
                <a:ea typeface="隶书" pitchFamily="49" charset="-122"/>
              </a:rPr>
              <a:t>被删除元素之后的元素左移</a:t>
            </a:r>
          </a:p>
          <a:p>
            <a:pPr algn="l">
              <a:lnSpc>
                <a:spcPct val="110000"/>
              </a:lnSpc>
            </a:pPr>
            <a:r>
              <a:rPr lang="en-US" altLang="zh-CN" sz="2800">
                <a:solidFill>
                  <a:schemeClr val="tx1"/>
                </a:solidFill>
                <a:latin typeface="Symbol" pitchFamily="18" charset="2"/>
              </a:rPr>
              <a:t>- -</a:t>
            </a:r>
            <a:r>
              <a:rPr lang="en-US" altLang="zh-CN" sz="2800">
                <a:solidFill>
                  <a:schemeClr val="tx1"/>
                </a:solidFill>
              </a:rPr>
              <a:t>L.length;               // </a:t>
            </a:r>
            <a:r>
              <a:rPr lang="zh-CN" altLang="en-US" sz="2800">
                <a:solidFill>
                  <a:schemeClr val="tx1"/>
                </a:solidFill>
                <a:latin typeface="隶书" pitchFamily="49" charset="-122"/>
                <a:ea typeface="隶书" pitchFamily="49" charset="-122"/>
              </a:rPr>
              <a:t>表长减</a:t>
            </a:r>
            <a:r>
              <a:rPr lang="en-US" altLang="zh-CN" sz="2800">
                <a:solidFill>
                  <a:schemeClr val="tx1"/>
                </a:solidFill>
                <a:latin typeface="隶书" pitchFamily="49" charset="-122"/>
                <a:ea typeface="隶书" pitchFamily="49" charset="-122"/>
              </a:rPr>
              <a:t>1</a:t>
            </a:r>
          </a:p>
          <a:p>
            <a:pPr algn="l">
              <a:lnSpc>
                <a:spcPct val="110000"/>
              </a:lnSpc>
            </a:pPr>
            <a:r>
              <a:rPr lang="en-US" altLang="zh-CN" sz="2800" b="1">
                <a:solidFill>
                  <a:schemeClr val="tx1"/>
                </a:solidFill>
              </a:rPr>
              <a:t>return</a:t>
            </a:r>
            <a:r>
              <a:rPr lang="en-US" altLang="zh-CN" sz="2800">
                <a:solidFill>
                  <a:schemeClr val="tx1"/>
                </a:solidFill>
              </a:rPr>
              <a:t> </a:t>
            </a:r>
            <a:r>
              <a:rPr lang="en-US" altLang="zh-CN" sz="2800" b="1">
                <a:solidFill>
                  <a:schemeClr val="tx1"/>
                </a:solidFill>
              </a:rPr>
              <a:t>TRUE</a:t>
            </a:r>
            <a:r>
              <a:rPr lang="en-US" altLang="zh-CN" sz="2800">
                <a:solidFill>
                  <a:schemeClr val="tx1"/>
                </a:solidFill>
              </a:rPr>
              <a:t>;</a:t>
            </a:r>
          </a:p>
        </p:txBody>
      </p:sp>
      <p:sp>
        <p:nvSpPr>
          <p:cNvPr id="233478" name="Rectangle 6"/>
          <p:cNvSpPr>
            <a:spLocks noChangeArrowheads="1"/>
          </p:cNvSpPr>
          <p:nvPr/>
        </p:nvSpPr>
        <p:spPr bwMode="auto">
          <a:xfrm>
            <a:off x="533400" y="1104900"/>
            <a:ext cx="6881813"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0000"/>
              </a:lnSpc>
            </a:pPr>
            <a:r>
              <a:rPr lang="en-US" altLang="zh-CN" sz="2800" b="1">
                <a:solidFill>
                  <a:schemeClr val="tx1"/>
                </a:solidFill>
              </a:rPr>
              <a:t>if</a:t>
            </a:r>
            <a:r>
              <a:rPr lang="en-US" altLang="zh-CN" sz="2800">
                <a:solidFill>
                  <a:schemeClr val="tx1"/>
                </a:solidFill>
              </a:rPr>
              <a:t> ((i &lt; 1) </a:t>
            </a:r>
            <a:r>
              <a:rPr lang="en-US" altLang="zh-CN" sz="2800" b="1">
                <a:solidFill>
                  <a:schemeClr val="tx1"/>
                </a:solidFill>
              </a:rPr>
              <a:t>||</a:t>
            </a:r>
            <a:r>
              <a:rPr lang="en-US" altLang="zh-CN" sz="2800">
                <a:solidFill>
                  <a:schemeClr val="tx1"/>
                </a:solidFill>
              </a:rPr>
              <a:t> (i &gt; L.length))  </a:t>
            </a:r>
            <a:r>
              <a:rPr lang="en-US" altLang="zh-CN" sz="2800" b="1">
                <a:solidFill>
                  <a:schemeClr val="tx1"/>
                </a:solidFill>
              </a:rPr>
              <a:t>return</a:t>
            </a:r>
            <a:r>
              <a:rPr lang="en-US" altLang="zh-CN" sz="2800">
                <a:solidFill>
                  <a:schemeClr val="tx1"/>
                </a:solidFill>
              </a:rPr>
              <a:t> ERROR; </a:t>
            </a:r>
          </a:p>
          <a:p>
            <a:pPr algn="l">
              <a:lnSpc>
                <a:spcPct val="110000"/>
              </a:lnSpc>
            </a:pPr>
            <a:r>
              <a:rPr lang="en-US" altLang="zh-CN" sz="2800">
                <a:solidFill>
                  <a:schemeClr val="tx1"/>
                </a:solidFill>
              </a:rPr>
              <a:t>                                            // </a:t>
            </a:r>
            <a:r>
              <a:rPr lang="zh-CN" altLang="en-US" sz="2800" b="1">
                <a:solidFill>
                  <a:schemeClr val="tx1"/>
                </a:solidFill>
                <a:ea typeface="隶书" pitchFamily="49" charset="-122"/>
              </a:rPr>
              <a:t>删除位置不合法</a:t>
            </a:r>
          </a:p>
        </p:txBody>
      </p:sp>
      <p:sp>
        <p:nvSpPr>
          <p:cNvPr id="233479" name="Rectangle 7">
            <a:hlinkClick r:id="rId2" action="ppaction://hlinksldjump"/>
          </p:cNvPr>
          <p:cNvSpPr>
            <a:spLocks noChangeArrowheads="1"/>
          </p:cNvSpPr>
          <p:nvPr/>
        </p:nvSpPr>
        <p:spPr bwMode="auto">
          <a:xfrm>
            <a:off x="5973763" y="3060700"/>
            <a:ext cx="1612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b="1">
                <a:solidFill>
                  <a:schemeClr val="accent2"/>
                </a:solidFill>
                <a:latin typeface="隶书" pitchFamily="49" charset="-122"/>
                <a:ea typeface="隶书" pitchFamily="49" charset="-122"/>
              </a:rPr>
              <a:t>元素左移</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3477"/>
                                        </p:tgtEl>
                                        <p:attrNameLst>
                                          <p:attrName>style.visibility</p:attrName>
                                        </p:attrNameLst>
                                      </p:cBhvr>
                                      <p:to>
                                        <p:strVal val="visible"/>
                                      </p:to>
                                    </p:set>
                                    <p:animEffect transition="in" filter="wipe(left)">
                                      <p:cBhvr>
                                        <p:cTn id="7" dur="500"/>
                                        <p:tgtEl>
                                          <p:spTgt spid="2334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3478"/>
                                        </p:tgtEl>
                                        <p:attrNameLst>
                                          <p:attrName>style.visibility</p:attrName>
                                        </p:attrNameLst>
                                      </p:cBhvr>
                                      <p:to>
                                        <p:strVal val="visible"/>
                                      </p:to>
                                    </p:set>
                                    <p:animEffect transition="in" filter="wipe(left)">
                                      <p:cBhvr>
                                        <p:cTn id="12" dur="500"/>
                                        <p:tgtEl>
                                          <p:spTgt spid="2334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3475"/>
                                        </p:tgtEl>
                                        <p:attrNameLst>
                                          <p:attrName>style.visibility</p:attrName>
                                        </p:attrNameLst>
                                      </p:cBhvr>
                                      <p:to>
                                        <p:strVal val="visible"/>
                                      </p:to>
                                    </p:set>
                                    <p:animEffect transition="in" filter="wipe(left)">
                                      <p:cBhvr>
                                        <p:cTn id="17" dur="500"/>
                                        <p:tgtEl>
                                          <p:spTgt spid="2334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3479"/>
                                        </p:tgtEl>
                                        <p:attrNameLst>
                                          <p:attrName>style.visibility</p:attrName>
                                        </p:attrNameLst>
                                      </p:cBhvr>
                                      <p:to>
                                        <p:strVal val="visible"/>
                                      </p:to>
                                    </p:set>
                                    <p:animEffect transition="in" filter="wipe(left)">
                                      <p:cBhvr>
                                        <p:cTn id="22" dur="500"/>
                                        <p:tgtEl>
                                          <p:spTgt spid="2334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3476"/>
                                        </p:tgtEl>
                                        <p:attrNameLst>
                                          <p:attrName>style.visibility</p:attrName>
                                        </p:attrNameLst>
                                      </p:cBhvr>
                                      <p:to>
                                        <p:strVal val="visible"/>
                                      </p:to>
                                    </p:set>
                                    <p:animEffect transition="in" filter="wipe(left)">
                                      <p:cBhvr>
                                        <p:cTn id="27" dur="500"/>
                                        <p:tgtEl>
                                          <p:spTgt spid="233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autoUpdateAnimBg="0"/>
      <p:bldP spid="233476" grpId="0" autoUpdateAnimBg="0"/>
      <p:bldP spid="233477" grpId="0" autoUpdateAnimBg="0"/>
      <p:bldP spid="233478" grpId="0" autoUpdateAnimBg="0"/>
      <p:bldP spid="233479"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22" name="Group 2"/>
          <p:cNvGrpSpPr>
            <a:grpSpLocks/>
          </p:cNvGrpSpPr>
          <p:nvPr/>
        </p:nvGrpSpPr>
        <p:grpSpPr bwMode="auto">
          <a:xfrm>
            <a:off x="914400" y="3886200"/>
            <a:ext cx="7543800" cy="641350"/>
            <a:chOff x="576" y="2160"/>
            <a:chExt cx="4752" cy="404"/>
          </a:xfrm>
        </p:grpSpPr>
        <p:sp>
          <p:nvSpPr>
            <p:cNvPr id="44067" name="Text Box 3"/>
            <p:cNvSpPr txBox="1">
              <a:spLocks noChangeArrowheads="1"/>
            </p:cNvSpPr>
            <p:nvPr/>
          </p:nvSpPr>
          <p:spPr bwMode="auto">
            <a:xfrm>
              <a:off x="614" y="2160"/>
              <a:ext cx="342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b="1">
                  <a:solidFill>
                    <a:schemeClr val="tx1"/>
                  </a:solidFill>
                </a:rPr>
                <a:t>21  18  30  75  42  56  87  63</a:t>
              </a:r>
              <a:endParaRPr lang="en-US" altLang="zh-CN">
                <a:solidFill>
                  <a:schemeClr val="tx1"/>
                </a:solidFill>
              </a:endParaRPr>
            </a:p>
          </p:txBody>
        </p:sp>
        <p:grpSp>
          <p:nvGrpSpPr>
            <p:cNvPr id="44068" name="Group 4"/>
            <p:cNvGrpSpPr>
              <a:grpSpLocks/>
            </p:cNvGrpSpPr>
            <p:nvPr/>
          </p:nvGrpSpPr>
          <p:grpSpPr bwMode="auto">
            <a:xfrm>
              <a:off x="576" y="2180"/>
              <a:ext cx="4752" cy="384"/>
              <a:chOff x="576" y="2448"/>
              <a:chExt cx="4752" cy="384"/>
            </a:xfrm>
          </p:grpSpPr>
          <p:sp>
            <p:nvSpPr>
              <p:cNvPr id="44069" name="Rectangle 5"/>
              <p:cNvSpPr>
                <a:spLocks noChangeArrowheads="1"/>
              </p:cNvSpPr>
              <p:nvPr/>
            </p:nvSpPr>
            <p:spPr bwMode="auto">
              <a:xfrm>
                <a:off x="576" y="2448"/>
                <a:ext cx="4752" cy="384"/>
              </a:xfrm>
              <a:prstGeom prst="rect">
                <a:avLst/>
              </a:prstGeom>
              <a:noFill/>
              <a:ln w="9525">
                <a:solidFill>
                  <a:srgbClr val="6600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0" name="Line 6"/>
              <p:cNvSpPr>
                <a:spLocks noChangeShapeType="1"/>
              </p:cNvSpPr>
              <p:nvPr/>
            </p:nvSpPr>
            <p:spPr bwMode="auto">
              <a:xfrm>
                <a:off x="1008"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1" name="Line 7"/>
              <p:cNvSpPr>
                <a:spLocks noChangeShapeType="1"/>
              </p:cNvSpPr>
              <p:nvPr/>
            </p:nvSpPr>
            <p:spPr bwMode="auto">
              <a:xfrm>
                <a:off x="1440"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2" name="Line 8"/>
              <p:cNvSpPr>
                <a:spLocks noChangeShapeType="1"/>
              </p:cNvSpPr>
              <p:nvPr/>
            </p:nvSpPr>
            <p:spPr bwMode="auto">
              <a:xfrm>
                <a:off x="1872"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3" name="Line 9"/>
              <p:cNvSpPr>
                <a:spLocks noChangeShapeType="1"/>
              </p:cNvSpPr>
              <p:nvPr/>
            </p:nvSpPr>
            <p:spPr bwMode="auto">
              <a:xfrm>
                <a:off x="2304"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4" name="Line 10"/>
              <p:cNvSpPr>
                <a:spLocks noChangeShapeType="1"/>
              </p:cNvSpPr>
              <p:nvPr/>
            </p:nvSpPr>
            <p:spPr bwMode="auto">
              <a:xfrm>
                <a:off x="2736"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5" name="Line 11"/>
              <p:cNvSpPr>
                <a:spLocks noChangeShapeType="1"/>
              </p:cNvSpPr>
              <p:nvPr/>
            </p:nvSpPr>
            <p:spPr bwMode="auto">
              <a:xfrm>
                <a:off x="3168"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6" name="Line 12"/>
              <p:cNvSpPr>
                <a:spLocks noChangeShapeType="1"/>
              </p:cNvSpPr>
              <p:nvPr/>
            </p:nvSpPr>
            <p:spPr bwMode="auto">
              <a:xfrm>
                <a:off x="3600"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7" name="Line 13"/>
              <p:cNvSpPr>
                <a:spLocks noChangeShapeType="1"/>
              </p:cNvSpPr>
              <p:nvPr/>
            </p:nvSpPr>
            <p:spPr bwMode="auto">
              <a:xfrm>
                <a:off x="4896"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8" name="Line 14"/>
              <p:cNvSpPr>
                <a:spLocks noChangeShapeType="1"/>
              </p:cNvSpPr>
              <p:nvPr/>
            </p:nvSpPr>
            <p:spPr bwMode="auto">
              <a:xfrm>
                <a:off x="4032"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35535" name="Group 15"/>
          <p:cNvGrpSpPr>
            <a:grpSpLocks/>
          </p:cNvGrpSpPr>
          <p:nvPr/>
        </p:nvGrpSpPr>
        <p:grpSpPr bwMode="auto">
          <a:xfrm>
            <a:off x="914400" y="5302250"/>
            <a:ext cx="7543800" cy="641350"/>
            <a:chOff x="576" y="3052"/>
            <a:chExt cx="4752" cy="404"/>
          </a:xfrm>
        </p:grpSpPr>
        <p:grpSp>
          <p:nvGrpSpPr>
            <p:cNvPr id="44055" name="Group 16"/>
            <p:cNvGrpSpPr>
              <a:grpSpLocks/>
            </p:cNvGrpSpPr>
            <p:nvPr/>
          </p:nvGrpSpPr>
          <p:grpSpPr bwMode="auto">
            <a:xfrm>
              <a:off x="576" y="3072"/>
              <a:ext cx="4752" cy="384"/>
              <a:chOff x="576" y="2448"/>
              <a:chExt cx="4752" cy="384"/>
            </a:xfrm>
          </p:grpSpPr>
          <p:sp>
            <p:nvSpPr>
              <p:cNvPr id="44057" name="Rectangle 17"/>
              <p:cNvSpPr>
                <a:spLocks noChangeArrowheads="1"/>
              </p:cNvSpPr>
              <p:nvPr/>
            </p:nvSpPr>
            <p:spPr bwMode="auto">
              <a:xfrm>
                <a:off x="576" y="2448"/>
                <a:ext cx="4752" cy="384"/>
              </a:xfrm>
              <a:prstGeom prst="rect">
                <a:avLst/>
              </a:prstGeom>
              <a:noFill/>
              <a:ln w="9525">
                <a:solidFill>
                  <a:srgbClr val="6600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8" name="Line 18"/>
              <p:cNvSpPr>
                <a:spLocks noChangeShapeType="1"/>
              </p:cNvSpPr>
              <p:nvPr/>
            </p:nvSpPr>
            <p:spPr bwMode="auto">
              <a:xfrm>
                <a:off x="1008"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9" name="Line 19"/>
              <p:cNvSpPr>
                <a:spLocks noChangeShapeType="1"/>
              </p:cNvSpPr>
              <p:nvPr/>
            </p:nvSpPr>
            <p:spPr bwMode="auto">
              <a:xfrm>
                <a:off x="1440"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0" name="Line 20"/>
              <p:cNvSpPr>
                <a:spLocks noChangeShapeType="1"/>
              </p:cNvSpPr>
              <p:nvPr/>
            </p:nvSpPr>
            <p:spPr bwMode="auto">
              <a:xfrm>
                <a:off x="1872"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1" name="Line 21"/>
              <p:cNvSpPr>
                <a:spLocks noChangeShapeType="1"/>
              </p:cNvSpPr>
              <p:nvPr/>
            </p:nvSpPr>
            <p:spPr bwMode="auto">
              <a:xfrm>
                <a:off x="2304"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2" name="Line 22"/>
              <p:cNvSpPr>
                <a:spLocks noChangeShapeType="1"/>
              </p:cNvSpPr>
              <p:nvPr/>
            </p:nvSpPr>
            <p:spPr bwMode="auto">
              <a:xfrm>
                <a:off x="2736"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3" name="Line 23"/>
              <p:cNvSpPr>
                <a:spLocks noChangeShapeType="1"/>
              </p:cNvSpPr>
              <p:nvPr/>
            </p:nvSpPr>
            <p:spPr bwMode="auto">
              <a:xfrm>
                <a:off x="3168"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4" name="Line 24"/>
              <p:cNvSpPr>
                <a:spLocks noChangeShapeType="1"/>
              </p:cNvSpPr>
              <p:nvPr/>
            </p:nvSpPr>
            <p:spPr bwMode="auto">
              <a:xfrm>
                <a:off x="3600"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5" name="Line 25"/>
              <p:cNvSpPr>
                <a:spLocks noChangeShapeType="1"/>
              </p:cNvSpPr>
              <p:nvPr/>
            </p:nvSpPr>
            <p:spPr bwMode="auto">
              <a:xfrm>
                <a:off x="4896"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6" name="Line 26"/>
              <p:cNvSpPr>
                <a:spLocks noChangeShapeType="1"/>
              </p:cNvSpPr>
              <p:nvPr/>
            </p:nvSpPr>
            <p:spPr bwMode="auto">
              <a:xfrm>
                <a:off x="4032"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056" name="Text Box 27"/>
            <p:cNvSpPr txBox="1">
              <a:spLocks noChangeArrowheads="1"/>
            </p:cNvSpPr>
            <p:nvPr/>
          </p:nvSpPr>
          <p:spPr bwMode="auto">
            <a:xfrm>
              <a:off x="604" y="3052"/>
              <a:ext cx="170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b="1">
                  <a:solidFill>
                    <a:schemeClr val="tx1"/>
                  </a:solidFill>
                </a:rPr>
                <a:t>21  18  30  75</a:t>
              </a:r>
              <a:endParaRPr lang="en-US" altLang="zh-CN">
                <a:solidFill>
                  <a:schemeClr val="tx1"/>
                </a:solidFill>
              </a:endParaRPr>
            </a:p>
          </p:txBody>
        </p:sp>
      </p:grpSp>
      <p:sp>
        <p:nvSpPr>
          <p:cNvPr id="235548" name="Text Box 28"/>
          <p:cNvSpPr txBox="1">
            <a:spLocks noChangeArrowheads="1"/>
          </p:cNvSpPr>
          <p:nvPr/>
        </p:nvSpPr>
        <p:spPr bwMode="auto">
          <a:xfrm>
            <a:off x="5476875" y="4495800"/>
            <a:ext cx="1304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2000" b="1">
                <a:solidFill>
                  <a:srgbClr val="CC0000"/>
                </a:solidFill>
              </a:rPr>
              <a:t>L.length-1</a:t>
            </a:r>
            <a:endParaRPr lang="en-US" altLang="zh-CN">
              <a:solidFill>
                <a:schemeClr val="tx1"/>
              </a:solidFill>
            </a:endParaRPr>
          </a:p>
        </p:txBody>
      </p:sp>
      <p:sp>
        <p:nvSpPr>
          <p:cNvPr id="235549" name="Text Box 29"/>
          <p:cNvSpPr txBox="1">
            <a:spLocks noChangeArrowheads="1"/>
          </p:cNvSpPr>
          <p:nvPr/>
        </p:nvSpPr>
        <p:spPr bwMode="auto">
          <a:xfrm>
            <a:off x="1111250" y="4495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2400" b="1">
                <a:solidFill>
                  <a:srgbClr val="CC0000"/>
                </a:solidFill>
              </a:rPr>
              <a:t>0</a:t>
            </a:r>
            <a:endParaRPr lang="en-US" altLang="zh-CN">
              <a:solidFill>
                <a:schemeClr val="tx1"/>
              </a:solidFill>
            </a:endParaRPr>
          </a:p>
        </p:txBody>
      </p:sp>
      <p:grpSp>
        <p:nvGrpSpPr>
          <p:cNvPr id="235550" name="Group 30"/>
          <p:cNvGrpSpPr>
            <a:grpSpLocks/>
          </p:cNvGrpSpPr>
          <p:nvPr/>
        </p:nvGrpSpPr>
        <p:grpSpPr bwMode="auto">
          <a:xfrm>
            <a:off x="4633913" y="2895600"/>
            <a:ext cx="319087" cy="971550"/>
            <a:chOff x="4224" y="2112"/>
            <a:chExt cx="201" cy="612"/>
          </a:xfrm>
        </p:grpSpPr>
        <p:sp>
          <p:nvSpPr>
            <p:cNvPr id="44053" name="Line 31"/>
            <p:cNvSpPr>
              <a:spLocks noChangeShapeType="1"/>
            </p:cNvSpPr>
            <p:nvPr/>
          </p:nvSpPr>
          <p:spPr bwMode="auto">
            <a:xfrm>
              <a:off x="4234" y="2244"/>
              <a:ext cx="0" cy="480"/>
            </a:xfrm>
            <a:prstGeom prst="line">
              <a:avLst/>
            </a:prstGeom>
            <a:noFill/>
            <a:ln w="381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4" name="Text Box 32"/>
            <p:cNvSpPr txBox="1">
              <a:spLocks noChangeArrowheads="1"/>
            </p:cNvSpPr>
            <p:nvPr/>
          </p:nvSpPr>
          <p:spPr bwMode="auto">
            <a:xfrm>
              <a:off x="4224" y="2112"/>
              <a:ext cx="2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b="1"/>
                <a:t>j</a:t>
              </a:r>
              <a:endParaRPr lang="en-US" altLang="zh-CN">
                <a:solidFill>
                  <a:schemeClr val="tx1"/>
                </a:solidFill>
              </a:endParaRPr>
            </a:p>
          </p:txBody>
        </p:sp>
      </p:grpSp>
      <p:sp useBgFill="1">
        <p:nvSpPr>
          <p:cNvPr id="235553" name="Rectangle 33"/>
          <p:cNvSpPr>
            <a:spLocks noChangeArrowheads="1"/>
          </p:cNvSpPr>
          <p:nvPr/>
        </p:nvSpPr>
        <p:spPr bwMode="auto">
          <a:xfrm>
            <a:off x="4495800" y="2971800"/>
            <a:ext cx="457200" cy="9144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54" name="Text Box 34"/>
          <p:cNvSpPr txBox="1">
            <a:spLocks noChangeArrowheads="1"/>
          </p:cNvSpPr>
          <p:nvPr/>
        </p:nvSpPr>
        <p:spPr bwMode="auto">
          <a:xfrm>
            <a:off x="4387850" y="5302250"/>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b="1">
                <a:solidFill>
                  <a:schemeClr val="accent2"/>
                </a:solidFill>
              </a:rPr>
              <a:t>87</a:t>
            </a:r>
            <a:endParaRPr lang="en-US" altLang="zh-CN">
              <a:solidFill>
                <a:schemeClr val="accent2"/>
              </a:solidFill>
            </a:endParaRPr>
          </a:p>
        </p:txBody>
      </p:sp>
      <p:sp>
        <p:nvSpPr>
          <p:cNvPr id="235555" name="Text Box 35"/>
          <p:cNvSpPr txBox="1">
            <a:spLocks noChangeArrowheads="1"/>
          </p:cNvSpPr>
          <p:nvPr/>
        </p:nvSpPr>
        <p:spPr bwMode="auto">
          <a:xfrm>
            <a:off x="3702050" y="5302250"/>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b="1">
                <a:solidFill>
                  <a:schemeClr val="accent2"/>
                </a:solidFill>
              </a:rPr>
              <a:t>56</a:t>
            </a:r>
            <a:endParaRPr lang="en-US" altLang="zh-CN">
              <a:solidFill>
                <a:schemeClr val="accent2"/>
              </a:solidFill>
            </a:endParaRPr>
          </a:p>
        </p:txBody>
      </p:sp>
      <p:sp>
        <p:nvSpPr>
          <p:cNvPr id="235556" name="Rectangle 36"/>
          <p:cNvSpPr>
            <a:spLocks noChangeArrowheads="1"/>
          </p:cNvSpPr>
          <p:nvPr/>
        </p:nvSpPr>
        <p:spPr bwMode="auto">
          <a:xfrm>
            <a:off x="990600" y="1295400"/>
            <a:ext cx="4619625"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5000"/>
              </a:lnSpc>
            </a:pPr>
            <a:r>
              <a:rPr lang="en-US" altLang="zh-CN" sz="3200" b="1">
                <a:solidFill>
                  <a:srgbClr val="134532"/>
                </a:solidFill>
              </a:rPr>
              <a:t>for</a:t>
            </a:r>
            <a:r>
              <a:rPr lang="en-US" altLang="zh-CN" sz="3200">
                <a:solidFill>
                  <a:srgbClr val="134532"/>
                </a:solidFill>
              </a:rPr>
              <a:t> (j=i;  j&lt;L.length; ++j)</a:t>
            </a:r>
          </a:p>
          <a:p>
            <a:pPr algn="l">
              <a:lnSpc>
                <a:spcPct val="115000"/>
              </a:lnSpc>
            </a:pPr>
            <a:r>
              <a:rPr lang="en-US" altLang="zh-CN" sz="3200">
                <a:solidFill>
                  <a:srgbClr val="134532"/>
                </a:solidFill>
              </a:rPr>
              <a:t>   L.elem[j-1] = L.elem[j];  </a:t>
            </a:r>
          </a:p>
        </p:txBody>
      </p:sp>
      <p:sp>
        <p:nvSpPr>
          <p:cNvPr id="44043" name="Text Box 37"/>
          <p:cNvSpPr txBox="1">
            <a:spLocks noChangeArrowheads="1"/>
          </p:cNvSpPr>
          <p:nvPr/>
        </p:nvSpPr>
        <p:spPr bwMode="auto">
          <a:xfrm>
            <a:off x="669925" y="425450"/>
            <a:ext cx="52022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zh-CN" altLang="en-US" b="1">
                <a:solidFill>
                  <a:srgbClr val="CC0099"/>
                </a:solidFill>
                <a:ea typeface="隶书" pitchFamily="49" charset="-122"/>
              </a:rPr>
              <a:t>例</a:t>
            </a:r>
            <a:r>
              <a:rPr lang="en-US" altLang="zh-CN" b="1">
                <a:solidFill>
                  <a:srgbClr val="CC0099"/>
                </a:solidFill>
                <a:ea typeface="隶书" pitchFamily="49" charset="-122"/>
              </a:rPr>
              <a:t>2-5</a:t>
            </a:r>
            <a:r>
              <a:rPr lang="zh-CN" altLang="en-US">
                <a:solidFill>
                  <a:srgbClr val="134532"/>
                </a:solidFill>
              </a:rPr>
              <a:t>：</a:t>
            </a:r>
            <a:r>
              <a:rPr lang="en-US" altLang="zh-CN">
                <a:solidFill>
                  <a:srgbClr val="134532"/>
                </a:solidFill>
              </a:rPr>
              <a:t>ListDelete(L, 5, e) </a:t>
            </a:r>
          </a:p>
        </p:txBody>
      </p:sp>
      <p:sp>
        <p:nvSpPr>
          <p:cNvPr id="235558" name="Text Box 38"/>
          <p:cNvSpPr txBox="1">
            <a:spLocks noChangeArrowheads="1"/>
          </p:cNvSpPr>
          <p:nvPr/>
        </p:nvSpPr>
        <p:spPr bwMode="auto">
          <a:xfrm>
            <a:off x="5073650" y="5302250"/>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b="1">
                <a:solidFill>
                  <a:schemeClr val="accent2"/>
                </a:solidFill>
              </a:rPr>
              <a:t>63</a:t>
            </a:r>
            <a:endParaRPr lang="en-US" altLang="zh-CN">
              <a:solidFill>
                <a:schemeClr val="accent2"/>
              </a:solidFill>
            </a:endParaRPr>
          </a:p>
        </p:txBody>
      </p:sp>
      <p:sp>
        <p:nvSpPr>
          <p:cNvPr id="235559" name="Text Box 39"/>
          <p:cNvSpPr txBox="1">
            <a:spLocks noChangeArrowheads="1"/>
          </p:cNvSpPr>
          <p:nvPr/>
        </p:nvSpPr>
        <p:spPr bwMode="auto">
          <a:xfrm>
            <a:off x="4565650" y="44958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2000" b="1">
                <a:solidFill>
                  <a:srgbClr val="CC0000"/>
                </a:solidFill>
              </a:rPr>
              <a:t>5</a:t>
            </a:r>
            <a:endParaRPr lang="en-US" altLang="zh-CN">
              <a:solidFill>
                <a:schemeClr val="tx1"/>
              </a:solidFill>
            </a:endParaRPr>
          </a:p>
        </p:txBody>
      </p:sp>
      <p:grpSp>
        <p:nvGrpSpPr>
          <p:cNvPr id="235560" name="Group 40"/>
          <p:cNvGrpSpPr>
            <a:grpSpLocks/>
          </p:cNvGrpSpPr>
          <p:nvPr/>
        </p:nvGrpSpPr>
        <p:grpSpPr bwMode="auto">
          <a:xfrm>
            <a:off x="5319713" y="2895600"/>
            <a:ext cx="319087" cy="971550"/>
            <a:chOff x="4224" y="2112"/>
            <a:chExt cx="201" cy="612"/>
          </a:xfrm>
        </p:grpSpPr>
        <p:sp>
          <p:nvSpPr>
            <p:cNvPr id="44051" name="Line 41"/>
            <p:cNvSpPr>
              <a:spLocks noChangeShapeType="1"/>
            </p:cNvSpPr>
            <p:nvPr/>
          </p:nvSpPr>
          <p:spPr bwMode="auto">
            <a:xfrm>
              <a:off x="4234" y="2244"/>
              <a:ext cx="0" cy="480"/>
            </a:xfrm>
            <a:prstGeom prst="line">
              <a:avLst/>
            </a:prstGeom>
            <a:noFill/>
            <a:ln w="381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2" name="Text Box 42"/>
            <p:cNvSpPr txBox="1">
              <a:spLocks noChangeArrowheads="1"/>
            </p:cNvSpPr>
            <p:nvPr/>
          </p:nvSpPr>
          <p:spPr bwMode="auto">
            <a:xfrm>
              <a:off x="4224" y="2112"/>
              <a:ext cx="2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b="1"/>
                <a:t>j</a:t>
              </a:r>
              <a:endParaRPr lang="en-US" altLang="zh-CN">
                <a:solidFill>
                  <a:schemeClr val="tx1"/>
                </a:solidFill>
              </a:endParaRPr>
            </a:p>
          </p:txBody>
        </p:sp>
      </p:grpSp>
      <p:grpSp>
        <p:nvGrpSpPr>
          <p:cNvPr id="235563" name="Group 43"/>
          <p:cNvGrpSpPr>
            <a:grpSpLocks/>
          </p:cNvGrpSpPr>
          <p:nvPr/>
        </p:nvGrpSpPr>
        <p:grpSpPr bwMode="auto">
          <a:xfrm>
            <a:off x="6005513" y="2895600"/>
            <a:ext cx="319087" cy="971550"/>
            <a:chOff x="4224" y="2112"/>
            <a:chExt cx="201" cy="612"/>
          </a:xfrm>
        </p:grpSpPr>
        <p:sp>
          <p:nvSpPr>
            <p:cNvPr id="44049" name="Line 44"/>
            <p:cNvSpPr>
              <a:spLocks noChangeShapeType="1"/>
            </p:cNvSpPr>
            <p:nvPr/>
          </p:nvSpPr>
          <p:spPr bwMode="auto">
            <a:xfrm>
              <a:off x="4234" y="2244"/>
              <a:ext cx="0" cy="480"/>
            </a:xfrm>
            <a:prstGeom prst="line">
              <a:avLst/>
            </a:prstGeom>
            <a:noFill/>
            <a:ln w="381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0" name="Text Box 45"/>
            <p:cNvSpPr txBox="1">
              <a:spLocks noChangeArrowheads="1"/>
            </p:cNvSpPr>
            <p:nvPr/>
          </p:nvSpPr>
          <p:spPr bwMode="auto">
            <a:xfrm>
              <a:off x="4224" y="2112"/>
              <a:ext cx="2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b="1"/>
                <a:t>j</a:t>
              </a:r>
              <a:endParaRPr lang="en-US" altLang="zh-CN">
                <a:solidFill>
                  <a:schemeClr val="tx1"/>
                </a:solidFill>
              </a:endParaRPr>
            </a:p>
          </p:txBody>
        </p:sp>
      </p:grpSp>
      <p:sp useBgFill="1">
        <p:nvSpPr>
          <p:cNvPr id="235566" name="Rectangle 46"/>
          <p:cNvSpPr>
            <a:spLocks noChangeArrowheads="1"/>
          </p:cNvSpPr>
          <p:nvPr/>
        </p:nvSpPr>
        <p:spPr bwMode="auto">
          <a:xfrm>
            <a:off x="5181600" y="2971800"/>
            <a:ext cx="457200" cy="9144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5522"/>
                                        </p:tgtEl>
                                        <p:attrNameLst>
                                          <p:attrName>style.visibility</p:attrName>
                                        </p:attrNameLst>
                                      </p:cBhvr>
                                      <p:to>
                                        <p:strVal val="visible"/>
                                      </p:to>
                                    </p:set>
                                    <p:animEffect transition="in" filter="wipe(left)">
                                      <p:cBhvr>
                                        <p:cTn id="7" dur="500"/>
                                        <p:tgtEl>
                                          <p:spTgt spid="2355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49"/>
                                        </p:tgtEl>
                                        <p:attrNameLst>
                                          <p:attrName>style.visibility</p:attrName>
                                        </p:attrNameLst>
                                      </p:cBhvr>
                                      <p:to>
                                        <p:strVal val="visible"/>
                                      </p:to>
                                    </p:set>
                                    <p:animEffect transition="in" filter="wipe(left)">
                                      <p:cBhvr>
                                        <p:cTn id="12" dur="500"/>
                                        <p:tgtEl>
                                          <p:spTgt spid="235549"/>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35559"/>
                                        </p:tgtEl>
                                        <p:attrNameLst>
                                          <p:attrName>style.visibility</p:attrName>
                                        </p:attrNameLst>
                                      </p:cBhvr>
                                      <p:to>
                                        <p:strVal val="visible"/>
                                      </p:to>
                                    </p:set>
                                    <p:animEffect transition="in" filter="wipe(left)">
                                      <p:cBhvr>
                                        <p:cTn id="16" dur="500"/>
                                        <p:tgtEl>
                                          <p:spTgt spid="235559"/>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35548"/>
                                        </p:tgtEl>
                                        <p:attrNameLst>
                                          <p:attrName>style.visibility</p:attrName>
                                        </p:attrNameLst>
                                      </p:cBhvr>
                                      <p:to>
                                        <p:strVal val="visible"/>
                                      </p:to>
                                    </p:set>
                                    <p:animEffect transition="in" filter="wipe(left)">
                                      <p:cBhvr>
                                        <p:cTn id="20" dur="500"/>
                                        <p:tgtEl>
                                          <p:spTgt spid="23554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235556"/>
                                        </p:tgtEl>
                                        <p:attrNameLst>
                                          <p:attrName>style.visibility</p:attrName>
                                        </p:attrNameLst>
                                      </p:cBhvr>
                                      <p:to>
                                        <p:strVal val="visible"/>
                                      </p:to>
                                    </p:set>
                                    <p:animEffect transition="in" filter="strips(downRight)">
                                      <p:cBhvr>
                                        <p:cTn id="25" dur="500"/>
                                        <p:tgtEl>
                                          <p:spTgt spid="23555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235535"/>
                                        </p:tgtEl>
                                        <p:attrNameLst>
                                          <p:attrName>style.visibility</p:attrName>
                                        </p:attrNameLst>
                                      </p:cBhvr>
                                      <p:to>
                                        <p:strVal val="visible"/>
                                      </p:to>
                                    </p:set>
                                    <p:animEffect transition="in" filter="wipe(left)">
                                      <p:cBhvr>
                                        <p:cTn id="30" dur="500"/>
                                        <p:tgtEl>
                                          <p:spTgt spid="23553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235550"/>
                                        </p:tgtEl>
                                        <p:attrNameLst>
                                          <p:attrName>style.visibility</p:attrName>
                                        </p:attrNameLst>
                                      </p:cBhvr>
                                      <p:to>
                                        <p:strVal val="visible"/>
                                      </p:to>
                                    </p:set>
                                    <p:animEffect transition="in" filter="wipe(up)">
                                      <p:cBhvr>
                                        <p:cTn id="35" dur="500"/>
                                        <p:tgtEl>
                                          <p:spTgt spid="23555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35555"/>
                                        </p:tgtEl>
                                        <p:attrNameLst>
                                          <p:attrName>style.visibility</p:attrName>
                                        </p:attrNameLst>
                                      </p:cBhvr>
                                      <p:to>
                                        <p:strVal val="visible"/>
                                      </p:to>
                                    </p:set>
                                    <p:animEffect transition="in" filter="wipe(left)">
                                      <p:cBhvr>
                                        <p:cTn id="40" dur="500"/>
                                        <p:tgtEl>
                                          <p:spTgt spid="235555"/>
                                        </p:tgtEl>
                                      </p:cBhvr>
                                    </p:animEffect>
                                  </p:childTnLst>
                                </p:cTn>
                              </p:par>
                            </p:childTnLst>
                          </p:cTn>
                        </p:par>
                        <p:par>
                          <p:cTn id="41" fill="hold" nodeType="afterGroup">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235553"/>
                                        </p:tgtEl>
                                        <p:attrNameLst>
                                          <p:attrName>style.visibility</p:attrName>
                                        </p:attrNameLst>
                                      </p:cBhvr>
                                      <p:to>
                                        <p:strVal val="visible"/>
                                      </p:to>
                                    </p:set>
                                    <p:animEffect transition="in" filter="wipe(left)">
                                      <p:cBhvr>
                                        <p:cTn id="44" dur="500"/>
                                        <p:tgtEl>
                                          <p:spTgt spid="235553"/>
                                        </p:tgtEl>
                                      </p:cBhvr>
                                    </p:animEffect>
                                  </p:childTnLst>
                                </p:cTn>
                              </p:par>
                            </p:childTnLst>
                          </p:cTn>
                        </p:par>
                        <p:par>
                          <p:cTn id="45" fill="hold" nodeType="afterGroup">
                            <p:stCondLst>
                              <p:cond delay="1000"/>
                            </p:stCondLst>
                            <p:childTnLst>
                              <p:par>
                                <p:cTn id="46" presetID="22" presetClass="entr" presetSubtype="8" fill="hold" nodeType="afterEffect">
                                  <p:stCondLst>
                                    <p:cond delay="0"/>
                                  </p:stCondLst>
                                  <p:childTnLst>
                                    <p:set>
                                      <p:cBhvr>
                                        <p:cTn id="47" dur="1" fill="hold">
                                          <p:stCondLst>
                                            <p:cond delay="0"/>
                                          </p:stCondLst>
                                        </p:cTn>
                                        <p:tgtEl>
                                          <p:spTgt spid="235560"/>
                                        </p:tgtEl>
                                        <p:attrNameLst>
                                          <p:attrName>style.visibility</p:attrName>
                                        </p:attrNameLst>
                                      </p:cBhvr>
                                      <p:to>
                                        <p:strVal val="visible"/>
                                      </p:to>
                                    </p:set>
                                    <p:animEffect transition="in" filter="wipe(left)">
                                      <p:cBhvr>
                                        <p:cTn id="48" dur="500"/>
                                        <p:tgtEl>
                                          <p:spTgt spid="23556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35554"/>
                                        </p:tgtEl>
                                        <p:attrNameLst>
                                          <p:attrName>style.visibility</p:attrName>
                                        </p:attrNameLst>
                                      </p:cBhvr>
                                      <p:to>
                                        <p:strVal val="visible"/>
                                      </p:to>
                                    </p:set>
                                    <p:animEffect transition="in" filter="wipe(left)">
                                      <p:cBhvr>
                                        <p:cTn id="53" dur="500"/>
                                        <p:tgtEl>
                                          <p:spTgt spid="235554"/>
                                        </p:tgtEl>
                                      </p:cBhvr>
                                    </p:animEffect>
                                  </p:childTnLst>
                                </p:cTn>
                              </p:par>
                            </p:childTnLst>
                          </p:cTn>
                        </p:par>
                        <p:par>
                          <p:cTn id="54" fill="hold" nodeType="afterGroup">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235566"/>
                                        </p:tgtEl>
                                        <p:attrNameLst>
                                          <p:attrName>style.visibility</p:attrName>
                                        </p:attrNameLst>
                                      </p:cBhvr>
                                      <p:to>
                                        <p:strVal val="visible"/>
                                      </p:to>
                                    </p:set>
                                    <p:animEffect transition="in" filter="wipe(left)">
                                      <p:cBhvr>
                                        <p:cTn id="57" dur="500"/>
                                        <p:tgtEl>
                                          <p:spTgt spid="23556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235563"/>
                                        </p:tgtEl>
                                        <p:attrNameLst>
                                          <p:attrName>style.visibility</p:attrName>
                                        </p:attrNameLst>
                                      </p:cBhvr>
                                      <p:to>
                                        <p:strVal val="visible"/>
                                      </p:to>
                                    </p:set>
                                    <p:animEffect transition="in" filter="wipe(left)">
                                      <p:cBhvr>
                                        <p:cTn id="62" dur="500"/>
                                        <p:tgtEl>
                                          <p:spTgt spid="235563"/>
                                        </p:tgtEl>
                                      </p:cBhvr>
                                    </p:animEffect>
                                  </p:childTnLst>
                                </p:cTn>
                              </p:par>
                            </p:childTnLst>
                          </p:cTn>
                        </p:par>
                        <p:par>
                          <p:cTn id="63" fill="hold" nodeType="afterGroup">
                            <p:stCondLst>
                              <p:cond delay="500"/>
                            </p:stCondLst>
                            <p:childTnLst>
                              <p:par>
                                <p:cTn id="64" presetID="22" presetClass="entr" presetSubtype="8" fill="hold" grpId="0" nodeType="afterEffect">
                                  <p:stCondLst>
                                    <p:cond delay="0"/>
                                  </p:stCondLst>
                                  <p:childTnLst>
                                    <p:set>
                                      <p:cBhvr>
                                        <p:cTn id="65" dur="1" fill="hold">
                                          <p:stCondLst>
                                            <p:cond delay="0"/>
                                          </p:stCondLst>
                                        </p:cTn>
                                        <p:tgtEl>
                                          <p:spTgt spid="235558"/>
                                        </p:tgtEl>
                                        <p:attrNameLst>
                                          <p:attrName>style.visibility</p:attrName>
                                        </p:attrNameLst>
                                      </p:cBhvr>
                                      <p:to>
                                        <p:strVal val="visible"/>
                                      </p:to>
                                    </p:set>
                                    <p:animEffect transition="in" filter="wipe(left)">
                                      <p:cBhvr>
                                        <p:cTn id="66" dur="500"/>
                                        <p:tgtEl>
                                          <p:spTgt spid="235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8" grpId="0" autoUpdateAnimBg="0"/>
      <p:bldP spid="235549" grpId="0" autoUpdateAnimBg="0"/>
      <p:bldP spid="235553" grpId="0" animBg="1"/>
      <p:bldP spid="235554" grpId="0" autoUpdateAnimBg="0"/>
      <p:bldP spid="235555" grpId="0" autoUpdateAnimBg="0"/>
      <p:bldP spid="235556" grpId="0" autoUpdateAnimBg="0"/>
      <p:bldP spid="235558" grpId="0" autoUpdateAnimBg="0"/>
      <p:bldP spid="235559" grpId="0" autoUpdateAnimBg="0"/>
      <p:bldP spid="23556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5"/>
          <p:cNvSpPr>
            <a:spLocks noChangeArrowheads="1"/>
          </p:cNvSpPr>
          <p:nvPr/>
        </p:nvSpPr>
        <p:spPr bwMode="auto">
          <a:xfrm>
            <a:off x="107950" y="320675"/>
            <a:ext cx="8964613" cy="534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85000"/>
              </a:lnSpc>
              <a:spcBef>
                <a:spcPct val="50000"/>
              </a:spcBef>
            </a:pPr>
            <a:r>
              <a:rPr lang="en-US" altLang="zh-CN" sz="2400" b="1">
                <a:solidFill>
                  <a:schemeClr val="tx1"/>
                </a:solidFill>
                <a:ea typeface="楷体_GB2312" pitchFamily="49" charset="-122"/>
              </a:rPr>
              <a:t>Status ListDelete_Sq(SqList &amp;L, int i, ElemType &amp;e) {  // </a:t>
            </a:r>
            <a:r>
              <a:rPr lang="zh-CN" altLang="en-US" sz="2400" b="1">
                <a:solidFill>
                  <a:schemeClr val="tx1"/>
                </a:solidFill>
                <a:ea typeface="楷体_GB2312" pitchFamily="49" charset="-122"/>
              </a:rPr>
              <a:t>算法</a:t>
            </a:r>
            <a:r>
              <a:rPr lang="en-US" altLang="zh-CN" sz="2400" b="1">
                <a:solidFill>
                  <a:schemeClr val="tx1"/>
                </a:solidFill>
                <a:ea typeface="楷体_GB2312" pitchFamily="49" charset="-122"/>
              </a:rPr>
              <a:t>2.5</a:t>
            </a:r>
          </a:p>
          <a:p>
            <a:pPr algn="l">
              <a:lnSpc>
                <a:spcPct val="85000"/>
              </a:lnSpc>
              <a:spcBef>
                <a:spcPct val="50000"/>
              </a:spcBef>
            </a:pPr>
            <a:r>
              <a:rPr lang="en-US" altLang="zh-CN" sz="2400" b="1">
                <a:solidFill>
                  <a:schemeClr val="tx1"/>
                </a:solidFill>
                <a:ea typeface="楷体_GB2312" pitchFamily="49" charset="-122"/>
              </a:rPr>
              <a:t>    ElemType *p, *q;</a:t>
            </a:r>
          </a:p>
          <a:p>
            <a:pPr algn="l">
              <a:lnSpc>
                <a:spcPct val="85000"/>
              </a:lnSpc>
              <a:spcBef>
                <a:spcPct val="50000"/>
              </a:spcBef>
            </a:pPr>
            <a:r>
              <a:rPr lang="en-US" altLang="zh-CN" sz="2400" b="1">
                <a:solidFill>
                  <a:schemeClr val="tx1"/>
                </a:solidFill>
                <a:ea typeface="楷体_GB2312" pitchFamily="49" charset="-122"/>
              </a:rPr>
              <a:t>    if (i&lt;1 || i&gt;L.length)    return ERROR;  // i</a:t>
            </a:r>
            <a:r>
              <a:rPr lang="zh-CN" altLang="en-US" sz="2400" b="1">
                <a:solidFill>
                  <a:schemeClr val="tx1"/>
                </a:solidFill>
                <a:ea typeface="楷体_GB2312" pitchFamily="49" charset="-122"/>
              </a:rPr>
              <a:t>值不合法</a:t>
            </a:r>
          </a:p>
          <a:p>
            <a:pPr algn="l">
              <a:lnSpc>
                <a:spcPct val="85000"/>
              </a:lnSpc>
              <a:spcBef>
                <a:spcPct val="50000"/>
              </a:spcBef>
            </a:pPr>
            <a:r>
              <a:rPr lang="zh-CN" altLang="en-US" sz="2400" b="1">
                <a:solidFill>
                  <a:schemeClr val="tx1"/>
                </a:solidFill>
                <a:ea typeface="楷体_GB2312" pitchFamily="49" charset="-122"/>
              </a:rPr>
              <a:t>    </a:t>
            </a:r>
            <a:r>
              <a:rPr lang="en-US" altLang="zh-CN" sz="2400" b="1">
                <a:solidFill>
                  <a:schemeClr val="tx1"/>
                </a:solidFill>
                <a:ea typeface="楷体_GB2312" pitchFamily="49" charset="-122"/>
              </a:rPr>
              <a:t>p = &amp;(L.elem[i-1]);                   // p</a:t>
            </a:r>
            <a:r>
              <a:rPr lang="zh-CN" altLang="en-US" sz="2400" b="1">
                <a:solidFill>
                  <a:schemeClr val="tx1"/>
                </a:solidFill>
                <a:ea typeface="楷体_GB2312" pitchFamily="49" charset="-122"/>
              </a:rPr>
              <a:t>为被删除元素的位置</a:t>
            </a:r>
          </a:p>
          <a:p>
            <a:pPr algn="l">
              <a:lnSpc>
                <a:spcPct val="85000"/>
              </a:lnSpc>
              <a:spcBef>
                <a:spcPct val="50000"/>
              </a:spcBef>
            </a:pPr>
            <a:r>
              <a:rPr lang="zh-CN" altLang="en-US" sz="2400" b="1">
                <a:solidFill>
                  <a:schemeClr val="tx1"/>
                </a:solidFill>
                <a:ea typeface="楷体_GB2312" pitchFamily="49" charset="-122"/>
              </a:rPr>
              <a:t>    </a:t>
            </a:r>
            <a:r>
              <a:rPr lang="en-US" altLang="zh-CN" sz="2400" b="1">
                <a:solidFill>
                  <a:schemeClr val="tx1"/>
                </a:solidFill>
                <a:ea typeface="楷体_GB2312" pitchFamily="49" charset="-122"/>
              </a:rPr>
              <a:t>e = *p;                               // </a:t>
            </a:r>
            <a:r>
              <a:rPr lang="zh-CN" altLang="en-US" sz="2400" b="1">
                <a:solidFill>
                  <a:schemeClr val="tx1"/>
                </a:solidFill>
                <a:ea typeface="楷体_GB2312" pitchFamily="49" charset="-122"/>
              </a:rPr>
              <a:t>被删除元素的值赋给</a:t>
            </a:r>
            <a:r>
              <a:rPr lang="en-US" altLang="zh-CN" sz="2400" b="1">
                <a:solidFill>
                  <a:schemeClr val="tx1"/>
                </a:solidFill>
                <a:ea typeface="楷体_GB2312" pitchFamily="49" charset="-122"/>
              </a:rPr>
              <a:t>e</a:t>
            </a:r>
          </a:p>
          <a:p>
            <a:pPr algn="l">
              <a:lnSpc>
                <a:spcPct val="85000"/>
              </a:lnSpc>
              <a:spcBef>
                <a:spcPct val="50000"/>
              </a:spcBef>
            </a:pPr>
            <a:r>
              <a:rPr lang="en-US" altLang="zh-CN" sz="2400" b="1">
                <a:solidFill>
                  <a:schemeClr val="tx1"/>
                </a:solidFill>
                <a:ea typeface="楷体_GB2312" pitchFamily="49" charset="-122"/>
              </a:rPr>
              <a:t>    q = L.elem+L.length-1;                // </a:t>
            </a:r>
            <a:r>
              <a:rPr lang="zh-CN" altLang="en-US" sz="2400" b="1">
                <a:solidFill>
                  <a:schemeClr val="tx1"/>
                </a:solidFill>
                <a:ea typeface="楷体_GB2312" pitchFamily="49" charset="-122"/>
              </a:rPr>
              <a:t>表尾元素的位置</a:t>
            </a:r>
          </a:p>
          <a:p>
            <a:pPr algn="l">
              <a:lnSpc>
                <a:spcPct val="85000"/>
              </a:lnSpc>
              <a:spcBef>
                <a:spcPct val="50000"/>
              </a:spcBef>
            </a:pPr>
            <a:r>
              <a:rPr lang="zh-CN" altLang="en-US" sz="2400" b="1">
                <a:solidFill>
                  <a:schemeClr val="tx1"/>
                </a:solidFill>
                <a:ea typeface="楷体_GB2312" pitchFamily="49" charset="-122"/>
              </a:rPr>
              <a:t>   </a:t>
            </a:r>
            <a:r>
              <a:rPr lang="en-US" altLang="zh-CN" sz="2400" b="1">
                <a:solidFill>
                  <a:schemeClr val="tx1"/>
                </a:solidFill>
                <a:ea typeface="楷体_GB2312" pitchFamily="49" charset="-122"/>
              </a:rPr>
              <a:t>for (++p; p&lt;=q; ++p) *(p-1) = *p;     </a:t>
            </a:r>
          </a:p>
          <a:p>
            <a:pPr algn="l">
              <a:lnSpc>
                <a:spcPct val="85000"/>
              </a:lnSpc>
              <a:spcBef>
                <a:spcPct val="50000"/>
              </a:spcBef>
            </a:pPr>
            <a:r>
              <a:rPr lang="en-US" altLang="zh-CN" sz="2400" b="1">
                <a:solidFill>
                  <a:schemeClr val="tx1"/>
                </a:solidFill>
                <a:ea typeface="楷体_GB2312" pitchFamily="49" charset="-122"/>
              </a:rPr>
              <a:t>                                              // </a:t>
            </a:r>
            <a:r>
              <a:rPr lang="zh-CN" altLang="en-US" sz="2400" b="1">
                <a:solidFill>
                  <a:schemeClr val="tx1"/>
                </a:solidFill>
                <a:ea typeface="楷体_GB2312" pitchFamily="49" charset="-122"/>
              </a:rPr>
              <a:t>被删除元素之后的元素左移</a:t>
            </a:r>
          </a:p>
          <a:p>
            <a:pPr algn="l">
              <a:lnSpc>
                <a:spcPct val="85000"/>
              </a:lnSpc>
              <a:spcBef>
                <a:spcPct val="50000"/>
              </a:spcBef>
            </a:pPr>
            <a:r>
              <a:rPr lang="zh-CN" altLang="en-US" sz="2400" b="1">
                <a:solidFill>
                  <a:schemeClr val="tx1"/>
                </a:solidFill>
                <a:ea typeface="楷体_GB2312" pitchFamily="49" charset="-122"/>
              </a:rPr>
              <a:t>    </a:t>
            </a:r>
            <a:r>
              <a:rPr lang="en-US" altLang="zh-CN" sz="2400" b="1">
                <a:solidFill>
                  <a:schemeClr val="tx1"/>
                </a:solidFill>
                <a:ea typeface="楷体_GB2312" pitchFamily="49" charset="-122"/>
              </a:rPr>
              <a:t>--L.length;                           // </a:t>
            </a:r>
            <a:r>
              <a:rPr lang="zh-CN" altLang="en-US" sz="2400" b="1">
                <a:solidFill>
                  <a:schemeClr val="tx1"/>
                </a:solidFill>
                <a:ea typeface="楷体_GB2312" pitchFamily="49" charset="-122"/>
              </a:rPr>
              <a:t>表长减</a:t>
            </a:r>
            <a:r>
              <a:rPr lang="en-US" altLang="zh-CN" sz="2400" b="1">
                <a:solidFill>
                  <a:schemeClr val="tx1"/>
                </a:solidFill>
                <a:ea typeface="楷体_GB2312" pitchFamily="49" charset="-122"/>
              </a:rPr>
              <a:t>1</a:t>
            </a:r>
          </a:p>
          <a:p>
            <a:pPr algn="l">
              <a:lnSpc>
                <a:spcPct val="85000"/>
              </a:lnSpc>
              <a:spcBef>
                <a:spcPct val="50000"/>
              </a:spcBef>
            </a:pPr>
            <a:r>
              <a:rPr lang="en-US" altLang="zh-CN" sz="2400" b="1">
                <a:solidFill>
                  <a:schemeClr val="tx1"/>
                </a:solidFill>
                <a:ea typeface="楷体_GB2312" pitchFamily="49" charset="-122"/>
              </a:rPr>
              <a:t>   return OK;</a:t>
            </a:r>
          </a:p>
          <a:p>
            <a:pPr algn="l">
              <a:lnSpc>
                <a:spcPct val="85000"/>
              </a:lnSpc>
              <a:spcBef>
                <a:spcPct val="50000"/>
              </a:spcBef>
            </a:pPr>
            <a:r>
              <a:rPr lang="en-US" altLang="zh-CN" sz="2400" b="1">
                <a:solidFill>
                  <a:schemeClr val="tx1"/>
                </a:solidFill>
                <a:ea typeface="楷体_GB2312" pitchFamily="49" charset="-122"/>
              </a:rPr>
              <a:t>} // ListDelete_Sq</a:t>
            </a:r>
          </a:p>
        </p:txBody>
      </p:sp>
    </p:spTree>
  </p:cSld>
  <p:clrMapOvr>
    <a:masterClrMapping/>
  </p:clrMapOvr>
  <p:transition spd="med">
    <p:strips dir="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4"/>
          <p:cNvPicPr>
            <a:picLocks noChangeAspect="1" noChangeArrowheads="1"/>
          </p:cNvPicPr>
          <p:nvPr/>
        </p:nvPicPr>
        <p:blipFill>
          <a:blip r:embed="rId2">
            <a:extLst>
              <a:ext uri="{28A0092B-C50C-407E-A947-70E740481C1C}">
                <a14:useLocalDpi xmlns:a14="http://schemas.microsoft.com/office/drawing/2010/main" val="0"/>
              </a:ext>
            </a:extLst>
          </a:blip>
          <a:srcRect l="13370" t="34538" r="47762" b="20580"/>
          <a:stretch>
            <a:fillRect/>
          </a:stretch>
        </p:blipFill>
        <p:spPr bwMode="auto">
          <a:xfrm>
            <a:off x="250825" y="404813"/>
            <a:ext cx="8426450"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trips dir="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7" name="Text Box 3"/>
          <p:cNvSpPr txBox="1">
            <a:spLocks noChangeArrowheads="1"/>
          </p:cNvSpPr>
          <p:nvPr/>
        </p:nvSpPr>
        <p:spPr bwMode="auto">
          <a:xfrm>
            <a:off x="533400" y="2708275"/>
            <a:ext cx="81534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20000"/>
              </a:lnSpc>
            </a:pPr>
            <a:r>
              <a:rPr lang="en-US" altLang="zh-CN" sz="3200">
                <a:solidFill>
                  <a:schemeClr val="tx1"/>
                </a:solidFill>
                <a:ea typeface="楷体_GB2312" pitchFamily="49" charset="-122"/>
              </a:rPr>
              <a:t>    </a:t>
            </a:r>
            <a:r>
              <a:rPr lang="zh-CN" altLang="en-US" sz="3200">
                <a:solidFill>
                  <a:schemeClr val="tx1"/>
                </a:solidFill>
                <a:ea typeface="楷体_GB2312" pitchFamily="49" charset="-122"/>
              </a:rPr>
              <a:t>假设删除第</a:t>
            </a:r>
            <a:r>
              <a:rPr lang="zh-CN" altLang="en-US" sz="3200">
                <a:solidFill>
                  <a:schemeClr val="tx1"/>
                </a:solidFill>
              </a:rPr>
              <a:t> </a:t>
            </a:r>
            <a:r>
              <a:rPr lang="en-US" altLang="zh-CN" sz="3200">
                <a:solidFill>
                  <a:schemeClr val="tx1"/>
                </a:solidFill>
              </a:rPr>
              <a:t>i </a:t>
            </a:r>
            <a:r>
              <a:rPr lang="zh-CN" altLang="en-US" sz="3200">
                <a:solidFill>
                  <a:schemeClr val="tx1"/>
                </a:solidFill>
                <a:ea typeface="楷体_GB2312" pitchFamily="49" charset="-122"/>
              </a:rPr>
              <a:t>个元素的概率为 </a:t>
            </a:r>
            <a:r>
              <a:rPr lang="en-US" altLang="zh-CN" sz="3200" i="1">
                <a:solidFill>
                  <a:schemeClr val="tx1"/>
                </a:solidFill>
                <a:ea typeface="楷体_GB2312" pitchFamily="49" charset="-122"/>
              </a:rPr>
              <a:t>q</a:t>
            </a:r>
            <a:r>
              <a:rPr lang="en-US" altLang="zh-CN" sz="3200" i="1" baseline="-25000">
                <a:solidFill>
                  <a:schemeClr val="tx1"/>
                </a:solidFill>
                <a:ea typeface="楷体_GB2312" pitchFamily="49" charset="-122"/>
              </a:rPr>
              <a:t>i</a:t>
            </a:r>
            <a:r>
              <a:rPr lang="en-US" altLang="zh-CN" sz="3200">
                <a:solidFill>
                  <a:schemeClr val="tx1"/>
                </a:solidFill>
              </a:rPr>
              <a:t> , </a:t>
            </a:r>
            <a:r>
              <a:rPr lang="zh-CN" altLang="en-US" sz="3200">
                <a:solidFill>
                  <a:schemeClr val="tx1"/>
                </a:solidFill>
                <a:ea typeface="楷体_GB2312" pitchFamily="49" charset="-122"/>
              </a:rPr>
              <a:t>则在长度为</a:t>
            </a:r>
            <a:r>
              <a:rPr lang="en-US" altLang="zh-CN" sz="3200" i="1">
                <a:solidFill>
                  <a:schemeClr val="tx1"/>
                </a:solidFill>
              </a:rPr>
              <a:t>n </a:t>
            </a:r>
            <a:r>
              <a:rPr lang="zh-CN" altLang="en-US" sz="3200">
                <a:solidFill>
                  <a:schemeClr val="tx1"/>
                </a:solidFill>
                <a:ea typeface="楷体_GB2312" pitchFamily="49" charset="-122"/>
              </a:rPr>
              <a:t>的线性表中删除一个元素所需</a:t>
            </a:r>
            <a:r>
              <a:rPr lang="zh-CN" altLang="en-US" sz="3200" b="1">
                <a:solidFill>
                  <a:schemeClr val="tx1"/>
                </a:solidFill>
                <a:ea typeface="楷体_GB2312" pitchFamily="49" charset="-122"/>
              </a:rPr>
              <a:t>移动元素次数的期望值</a:t>
            </a:r>
            <a:r>
              <a:rPr lang="zh-CN" altLang="en-US" sz="3200">
                <a:solidFill>
                  <a:schemeClr val="tx1"/>
                </a:solidFill>
                <a:ea typeface="楷体_GB2312" pitchFamily="49" charset="-122"/>
              </a:rPr>
              <a:t>为：</a:t>
            </a:r>
            <a:endParaRPr lang="zh-CN" altLang="en-US" sz="3200">
              <a:solidFill>
                <a:schemeClr val="tx1"/>
              </a:solidFill>
            </a:endParaRPr>
          </a:p>
        </p:txBody>
      </p:sp>
      <p:graphicFrame>
        <p:nvGraphicFramePr>
          <p:cNvPr id="236548" name="Object 4"/>
          <p:cNvGraphicFramePr>
            <a:graphicFrameLocks noChangeAspect="1"/>
          </p:cNvGraphicFramePr>
          <p:nvPr/>
        </p:nvGraphicFramePr>
        <p:xfrm>
          <a:off x="2916238" y="4724400"/>
          <a:ext cx="3455987" cy="1173163"/>
        </p:xfrm>
        <a:graphic>
          <a:graphicData uri="http://schemas.openxmlformats.org/presentationml/2006/ole">
            <mc:AlternateContent xmlns:mc="http://schemas.openxmlformats.org/markup-compatibility/2006">
              <mc:Choice xmlns:v="urn:schemas-microsoft-com:vml" Requires="v">
                <p:oleObj spid="_x0000_s47110" name="公式" r:id="rId3" imgW="2886189" imgH="957054" progId="Equation.3">
                  <p:embed/>
                </p:oleObj>
              </mc:Choice>
              <mc:Fallback>
                <p:oleObj name="公式" r:id="rId3" imgW="2886189" imgH="957054"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4724400"/>
                        <a:ext cx="3455987" cy="1173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08" name="Rectangle 9"/>
          <p:cNvSpPr>
            <a:spLocks noChangeArrowheads="1"/>
          </p:cNvSpPr>
          <p:nvPr/>
        </p:nvSpPr>
        <p:spPr bwMode="auto">
          <a:xfrm>
            <a:off x="250825" y="207963"/>
            <a:ext cx="30400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200" b="1">
                <a:solidFill>
                  <a:schemeClr val="tx1"/>
                </a:solidFill>
                <a:latin typeface="隶书" pitchFamily="49" charset="-122"/>
                <a:ea typeface="隶书" pitchFamily="49" charset="-122"/>
              </a:rPr>
              <a:t>算法复杂度分析</a:t>
            </a:r>
          </a:p>
        </p:txBody>
      </p:sp>
      <p:sp>
        <p:nvSpPr>
          <p:cNvPr id="47109" name="Rectangle 10"/>
          <p:cNvSpPr>
            <a:spLocks noChangeArrowheads="1"/>
          </p:cNvSpPr>
          <p:nvPr/>
        </p:nvSpPr>
        <p:spPr bwMode="auto">
          <a:xfrm>
            <a:off x="295275" y="1138238"/>
            <a:ext cx="85248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3200">
                <a:solidFill>
                  <a:schemeClr val="tx1"/>
                </a:solidFill>
                <a:ea typeface="楷体_GB2312" pitchFamily="49" charset="-122"/>
              </a:rPr>
              <a:t>该算法的时间分析与插入算法相似，结点的移动次数也是由表长</a:t>
            </a:r>
            <a:r>
              <a:rPr lang="en-US" altLang="zh-CN" sz="3200">
                <a:solidFill>
                  <a:schemeClr val="tx1"/>
                </a:solidFill>
                <a:ea typeface="楷体_GB2312" pitchFamily="49" charset="-122"/>
              </a:rPr>
              <a:t>n</a:t>
            </a:r>
            <a:r>
              <a:rPr lang="zh-CN" altLang="en-US" sz="3200">
                <a:solidFill>
                  <a:schemeClr val="tx1"/>
                </a:solidFill>
                <a:ea typeface="楷体_GB2312" pitchFamily="49" charset="-122"/>
              </a:rPr>
              <a:t>和位置</a:t>
            </a:r>
            <a:r>
              <a:rPr lang="en-US" altLang="zh-CN" sz="3200">
                <a:solidFill>
                  <a:schemeClr val="tx1"/>
                </a:solidFill>
                <a:ea typeface="楷体_GB2312" pitchFamily="49" charset="-122"/>
              </a:rPr>
              <a:t>i </a:t>
            </a:r>
            <a:r>
              <a:rPr lang="zh-CN" altLang="en-US" sz="3200">
                <a:solidFill>
                  <a:schemeClr val="tx1"/>
                </a:solidFill>
                <a:ea typeface="楷体_GB2312" pitchFamily="49" charset="-122"/>
              </a:rPr>
              <a:t>决定。</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36547"/>
                                        </p:tgtEl>
                                        <p:attrNameLst>
                                          <p:attrName>style.visibility</p:attrName>
                                        </p:attrNameLst>
                                      </p:cBhvr>
                                      <p:to>
                                        <p:strVal val="visible"/>
                                      </p:to>
                                    </p:set>
                                    <p:animEffect transition="in" filter="blinds(vertical)">
                                      <p:cBhvr>
                                        <p:cTn id="7" dur="500"/>
                                        <p:tgtEl>
                                          <p:spTgt spid="2365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6548"/>
                                        </p:tgtEl>
                                        <p:attrNameLst>
                                          <p:attrName>style.visibility</p:attrName>
                                        </p:attrNameLst>
                                      </p:cBhvr>
                                      <p:to>
                                        <p:strVal val="visible"/>
                                      </p:to>
                                    </p:set>
                                    <p:animEffect transition="in" filter="wipe(left)">
                                      <p:cBhvr>
                                        <p:cTn id="12" dur="500"/>
                                        <p:tgtEl>
                                          <p:spTgt spid="236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5" name="Rectangle 7"/>
          <p:cNvSpPr>
            <a:spLocks noChangeArrowheads="1"/>
          </p:cNvSpPr>
          <p:nvPr/>
        </p:nvSpPr>
        <p:spPr bwMode="auto">
          <a:xfrm>
            <a:off x="466725" y="4005263"/>
            <a:ext cx="8497888"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3200">
                <a:solidFill>
                  <a:schemeClr val="tx1"/>
                </a:solidFill>
                <a:ea typeface="楷体_GB2312" pitchFamily="49" charset="-122"/>
              </a:rPr>
              <a:t>   </a:t>
            </a:r>
            <a:r>
              <a:rPr lang="zh-CN" altLang="en-US" sz="3200">
                <a:solidFill>
                  <a:schemeClr val="tx1"/>
                </a:solidFill>
                <a:ea typeface="楷体_GB2312" pitchFamily="49" charset="-122"/>
              </a:rPr>
              <a:t>即在顺序表上做删除运算，平均要移动表上一半结点。当表长 </a:t>
            </a:r>
            <a:r>
              <a:rPr lang="en-US" altLang="zh-CN" sz="3200">
                <a:solidFill>
                  <a:schemeClr val="tx1"/>
                </a:solidFill>
                <a:ea typeface="楷体_GB2312" pitchFamily="49" charset="-122"/>
              </a:rPr>
              <a:t>n </a:t>
            </a:r>
            <a:r>
              <a:rPr lang="zh-CN" altLang="en-US" sz="3200">
                <a:solidFill>
                  <a:schemeClr val="tx1"/>
                </a:solidFill>
                <a:ea typeface="楷体_GB2312" pitchFamily="49" charset="-122"/>
              </a:rPr>
              <a:t>较大时，算法的效率相当低。因此算法的平均时间复杂度为</a:t>
            </a:r>
            <a:r>
              <a:rPr lang="en-US" altLang="zh-CN" sz="3200">
                <a:solidFill>
                  <a:schemeClr val="tx1"/>
                </a:solidFill>
                <a:ea typeface="楷体_GB2312" pitchFamily="49" charset="-122"/>
              </a:rPr>
              <a:t>O(n)</a:t>
            </a:r>
            <a:r>
              <a:rPr lang="zh-CN" altLang="en-US" sz="3200">
                <a:solidFill>
                  <a:schemeClr val="tx1"/>
                </a:solidFill>
                <a:ea typeface="楷体_GB2312" pitchFamily="49" charset="-122"/>
              </a:rPr>
              <a:t>。</a:t>
            </a:r>
          </a:p>
        </p:txBody>
      </p:sp>
      <p:grpSp>
        <p:nvGrpSpPr>
          <p:cNvPr id="222220" name="Group 12"/>
          <p:cNvGrpSpPr>
            <a:grpSpLocks/>
          </p:cNvGrpSpPr>
          <p:nvPr/>
        </p:nvGrpSpPr>
        <p:grpSpPr bwMode="auto">
          <a:xfrm>
            <a:off x="1835150" y="1989138"/>
            <a:ext cx="3813175" cy="1223962"/>
            <a:chOff x="1156" y="1253"/>
            <a:chExt cx="2402" cy="951"/>
          </a:xfrm>
        </p:grpSpPr>
        <p:graphicFrame>
          <p:nvGraphicFramePr>
            <p:cNvPr id="48133" name="Object 9"/>
            <p:cNvGraphicFramePr>
              <a:graphicFrameLocks noChangeAspect="1"/>
            </p:cNvGraphicFramePr>
            <p:nvPr/>
          </p:nvGraphicFramePr>
          <p:xfrm>
            <a:off x="1156" y="1253"/>
            <a:ext cx="1750" cy="951"/>
          </p:xfrm>
          <a:graphic>
            <a:graphicData uri="http://schemas.openxmlformats.org/presentationml/2006/ole">
              <mc:AlternateContent xmlns:mc="http://schemas.openxmlformats.org/markup-compatibility/2006">
                <mc:Choice xmlns:v="urn:schemas-microsoft-com:vml" Requires="v">
                  <p:oleObj spid="_x0000_s48135" name="Equation" r:id="rId3" imgW="1019363" imgH="400195" progId="Equation.DSMT4">
                    <p:embed/>
                  </p:oleObj>
                </mc:Choice>
                <mc:Fallback>
                  <p:oleObj name="Equation" r:id="rId3" imgW="1019363" imgH="400195"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6" y="1253"/>
                          <a:ext cx="1750" cy="9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4" name="Object 10"/>
            <p:cNvGraphicFramePr>
              <a:graphicFrameLocks noChangeAspect="1"/>
            </p:cNvGraphicFramePr>
            <p:nvPr/>
          </p:nvGraphicFramePr>
          <p:xfrm>
            <a:off x="2971" y="1434"/>
            <a:ext cx="587" cy="586"/>
          </p:xfrm>
          <a:graphic>
            <a:graphicData uri="http://schemas.openxmlformats.org/presentationml/2006/ole">
              <mc:AlternateContent xmlns:mc="http://schemas.openxmlformats.org/markup-compatibility/2006">
                <mc:Choice xmlns:v="urn:schemas-microsoft-com:vml" Requires="v">
                  <p:oleObj spid="_x0000_s48136" name="公式" r:id="rId5" imgW="1185748" imgH="1009778" progId="Equation.3">
                    <p:embed/>
                  </p:oleObj>
                </mc:Choice>
                <mc:Fallback>
                  <p:oleObj name="公式" r:id="rId5" imgW="1185748" imgH="1009778"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 y="1434"/>
                          <a:ext cx="587" cy="5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8132" name="Text Box 11"/>
          <p:cNvSpPr txBox="1">
            <a:spLocks noChangeArrowheads="1"/>
          </p:cNvSpPr>
          <p:nvPr/>
        </p:nvSpPr>
        <p:spPr bwMode="auto">
          <a:xfrm>
            <a:off x="395288" y="549275"/>
            <a:ext cx="8569325"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20000"/>
              </a:lnSpc>
            </a:pPr>
            <a:r>
              <a:rPr lang="zh-CN" altLang="en-US" sz="3200">
                <a:solidFill>
                  <a:schemeClr val="tx1"/>
                </a:solidFill>
                <a:ea typeface="楷体_GB2312" pitchFamily="49" charset="-122"/>
              </a:rPr>
              <a:t>若假定在线性表中任何一个位置上进行删除的概率都是相等的，则</a:t>
            </a:r>
            <a:r>
              <a:rPr lang="zh-CN" altLang="en-US" sz="3200" b="1">
                <a:solidFill>
                  <a:schemeClr val="tx1"/>
                </a:solidFill>
                <a:ea typeface="楷体_GB2312" pitchFamily="49" charset="-122"/>
              </a:rPr>
              <a:t>移动元素的期望值</a:t>
            </a:r>
            <a:r>
              <a:rPr lang="zh-CN" altLang="en-US" sz="3200">
                <a:solidFill>
                  <a:schemeClr val="tx1"/>
                </a:solidFill>
                <a:ea typeface="楷体_GB2312" pitchFamily="49" charset="-122"/>
              </a:rPr>
              <a:t>为</a:t>
            </a:r>
            <a:r>
              <a:rPr lang="zh-CN" altLang="en-US" sz="3200">
                <a:solidFill>
                  <a:schemeClr val="tx1"/>
                </a:solidFill>
              </a:rPr>
              <a:t>：</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22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2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593725" y="882650"/>
            <a:ext cx="2927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zh-CN" altLang="en-US">
                <a:solidFill>
                  <a:srgbClr val="000099"/>
                </a:solidFill>
              </a:rPr>
              <a:t>例如：顺序表</a:t>
            </a:r>
            <a:endParaRPr lang="zh-CN" altLang="en-US">
              <a:solidFill>
                <a:schemeClr val="tx1"/>
              </a:solidFill>
            </a:endParaRPr>
          </a:p>
        </p:txBody>
      </p:sp>
      <p:grpSp>
        <p:nvGrpSpPr>
          <p:cNvPr id="57347" name="Group 3"/>
          <p:cNvGrpSpPr>
            <a:grpSpLocks/>
          </p:cNvGrpSpPr>
          <p:nvPr/>
        </p:nvGrpSpPr>
        <p:grpSpPr bwMode="auto">
          <a:xfrm>
            <a:off x="593725" y="1863725"/>
            <a:ext cx="7712075" cy="1000125"/>
            <a:chOff x="374" y="906"/>
            <a:chExt cx="4858" cy="630"/>
          </a:xfrm>
        </p:grpSpPr>
        <p:sp>
          <p:nvSpPr>
            <p:cNvPr id="49197" name="Text Box 4"/>
            <p:cNvSpPr txBox="1">
              <a:spLocks noChangeArrowheads="1"/>
            </p:cNvSpPr>
            <p:nvPr/>
          </p:nvSpPr>
          <p:spPr bwMode="auto">
            <a:xfrm>
              <a:off x="460" y="1132"/>
              <a:ext cx="328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b="1">
                  <a:solidFill>
                    <a:srgbClr val="000099"/>
                  </a:solidFill>
                </a:rPr>
                <a:t>23   75   41  38   54   62  17</a:t>
              </a:r>
              <a:endParaRPr lang="en-US" altLang="zh-CN">
                <a:solidFill>
                  <a:schemeClr val="tx1"/>
                </a:solidFill>
              </a:endParaRPr>
            </a:p>
          </p:txBody>
        </p:sp>
        <p:grpSp>
          <p:nvGrpSpPr>
            <p:cNvPr id="49198" name="Group 5"/>
            <p:cNvGrpSpPr>
              <a:grpSpLocks/>
            </p:cNvGrpSpPr>
            <p:nvPr/>
          </p:nvGrpSpPr>
          <p:grpSpPr bwMode="auto">
            <a:xfrm>
              <a:off x="374" y="906"/>
              <a:ext cx="4858" cy="582"/>
              <a:chOff x="374" y="906"/>
              <a:chExt cx="4858" cy="582"/>
            </a:xfrm>
          </p:grpSpPr>
          <p:grpSp>
            <p:nvGrpSpPr>
              <p:cNvPr id="49199" name="Group 6"/>
              <p:cNvGrpSpPr>
                <a:grpSpLocks/>
              </p:cNvGrpSpPr>
              <p:nvPr/>
            </p:nvGrpSpPr>
            <p:grpSpPr bwMode="auto">
              <a:xfrm>
                <a:off x="432" y="1200"/>
                <a:ext cx="4800" cy="288"/>
                <a:chOff x="432" y="1200"/>
                <a:chExt cx="4800" cy="288"/>
              </a:xfrm>
            </p:grpSpPr>
            <p:sp>
              <p:nvSpPr>
                <p:cNvPr id="49201" name="Rectangle 7"/>
                <p:cNvSpPr>
                  <a:spLocks noChangeArrowheads="1"/>
                </p:cNvSpPr>
                <p:nvPr/>
              </p:nvSpPr>
              <p:spPr bwMode="auto">
                <a:xfrm>
                  <a:off x="432" y="1200"/>
                  <a:ext cx="4800" cy="288"/>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2" name="Line 8"/>
                <p:cNvSpPr>
                  <a:spLocks noChangeShapeType="1"/>
                </p:cNvSpPr>
                <p:nvPr/>
              </p:nvSpPr>
              <p:spPr bwMode="auto">
                <a:xfrm>
                  <a:off x="912" y="1200"/>
                  <a:ext cx="0" cy="288"/>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3" name="Line 9"/>
                <p:cNvSpPr>
                  <a:spLocks noChangeShapeType="1"/>
                </p:cNvSpPr>
                <p:nvPr/>
              </p:nvSpPr>
              <p:spPr bwMode="auto">
                <a:xfrm>
                  <a:off x="1392" y="1200"/>
                  <a:ext cx="0" cy="288"/>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4" name="Line 10"/>
                <p:cNvSpPr>
                  <a:spLocks noChangeShapeType="1"/>
                </p:cNvSpPr>
                <p:nvPr/>
              </p:nvSpPr>
              <p:spPr bwMode="auto">
                <a:xfrm>
                  <a:off x="1872" y="1200"/>
                  <a:ext cx="0" cy="288"/>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5" name="Line 11"/>
                <p:cNvSpPr>
                  <a:spLocks noChangeShapeType="1"/>
                </p:cNvSpPr>
                <p:nvPr/>
              </p:nvSpPr>
              <p:spPr bwMode="auto">
                <a:xfrm>
                  <a:off x="2352" y="1200"/>
                  <a:ext cx="0" cy="288"/>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6" name="Line 12"/>
                <p:cNvSpPr>
                  <a:spLocks noChangeShapeType="1"/>
                </p:cNvSpPr>
                <p:nvPr/>
              </p:nvSpPr>
              <p:spPr bwMode="auto">
                <a:xfrm>
                  <a:off x="2832" y="1200"/>
                  <a:ext cx="0" cy="288"/>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7" name="Line 13"/>
                <p:cNvSpPr>
                  <a:spLocks noChangeShapeType="1"/>
                </p:cNvSpPr>
                <p:nvPr/>
              </p:nvSpPr>
              <p:spPr bwMode="auto">
                <a:xfrm>
                  <a:off x="3312" y="1200"/>
                  <a:ext cx="0" cy="288"/>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8" name="Line 14"/>
                <p:cNvSpPr>
                  <a:spLocks noChangeShapeType="1"/>
                </p:cNvSpPr>
                <p:nvPr/>
              </p:nvSpPr>
              <p:spPr bwMode="auto">
                <a:xfrm>
                  <a:off x="3792" y="1200"/>
                  <a:ext cx="0" cy="288"/>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9" name="Line 15"/>
                <p:cNvSpPr>
                  <a:spLocks noChangeShapeType="1"/>
                </p:cNvSpPr>
                <p:nvPr/>
              </p:nvSpPr>
              <p:spPr bwMode="auto">
                <a:xfrm>
                  <a:off x="4752" y="1200"/>
                  <a:ext cx="0" cy="288"/>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9200" name="Text Box 16"/>
              <p:cNvSpPr txBox="1">
                <a:spLocks noChangeArrowheads="1"/>
              </p:cNvSpPr>
              <p:nvPr/>
            </p:nvSpPr>
            <p:spPr bwMode="auto">
              <a:xfrm>
                <a:off x="374" y="906"/>
                <a:ext cx="7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2800" b="1">
                    <a:solidFill>
                      <a:srgbClr val="000099"/>
                    </a:solidFill>
                  </a:rPr>
                  <a:t>L.elem</a:t>
                </a:r>
                <a:endParaRPr lang="en-US" altLang="zh-CN">
                  <a:solidFill>
                    <a:schemeClr val="tx1"/>
                  </a:solidFill>
                </a:endParaRPr>
              </a:p>
            </p:txBody>
          </p:sp>
        </p:grpSp>
      </p:grpSp>
      <p:grpSp>
        <p:nvGrpSpPr>
          <p:cNvPr id="57361" name="Group 17"/>
          <p:cNvGrpSpPr>
            <a:grpSpLocks/>
          </p:cNvGrpSpPr>
          <p:nvPr/>
        </p:nvGrpSpPr>
        <p:grpSpPr bwMode="auto">
          <a:xfrm>
            <a:off x="5702300" y="2863850"/>
            <a:ext cx="1993900" cy="1143000"/>
            <a:chOff x="3592" y="1536"/>
            <a:chExt cx="1256" cy="720"/>
          </a:xfrm>
        </p:grpSpPr>
        <p:sp>
          <p:nvSpPr>
            <p:cNvPr id="49195" name="Line 18"/>
            <p:cNvSpPr>
              <a:spLocks noChangeShapeType="1"/>
            </p:cNvSpPr>
            <p:nvPr/>
          </p:nvSpPr>
          <p:spPr bwMode="auto">
            <a:xfrm>
              <a:off x="3592" y="1536"/>
              <a:ext cx="0" cy="528"/>
            </a:xfrm>
            <a:prstGeom prst="line">
              <a:avLst/>
            </a:prstGeom>
            <a:noFill/>
            <a:ln w="31750">
              <a:solidFill>
                <a:srgbClr val="000099"/>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6" name="Text Box 19"/>
            <p:cNvSpPr txBox="1">
              <a:spLocks noChangeArrowheads="1"/>
            </p:cNvSpPr>
            <p:nvPr/>
          </p:nvSpPr>
          <p:spPr bwMode="auto">
            <a:xfrm>
              <a:off x="3630" y="1929"/>
              <a:ext cx="1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2800">
                  <a:solidFill>
                    <a:srgbClr val="000099"/>
                  </a:solidFill>
                </a:rPr>
                <a:t>L.length = 7</a:t>
              </a:r>
              <a:endParaRPr lang="en-US" altLang="zh-CN">
                <a:solidFill>
                  <a:schemeClr val="tx1"/>
                </a:solidFill>
              </a:endParaRPr>
            </a:p>
          </p:txBody>
        </p:sp>
      </p:grpSp>
      <p:grpSp>
        <p:nvGrpSpPr>
          <p:cNvPr id="57364" name="Group 20"/>
          <p:cNvGrpSpPr>
            <a:grpSpLocks/>
          </p:cNvGrpSpPr>
          <p:nvPr/>
        </p:nvGrpSpPr>
        <p:grpSpPr bwMode="auto">
          <a:xfrm>
            <a:off x="6477000" y="1492250"/>
            <a:ext cx="1524000" cy="838200"/>
            <a:chOff x="4080" y="672"/>
            <a:chExt cx="960" cy="528"/>
          </a:xfrm>
        </p:grpSpPr>
        <p:sp>
          <p:nvSpPr>
            <p:cNvPr id="49193" name="Text Box 21"/>
            <p:cNvSpPr txBox="1">
              <a:spLocks noChangeArrowheads="1"/>
            </p:cNvSpPr>
            <p:nvPr/>
          </p:nvSpPr>
          <p:spPr bwMode="auto">
            <a:xfrm>
              <a:off x="4080" y="816"/>
              <a:ext cx="9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2800">
                  <a:solidFill>
                    <a:srgbClr val="000099"/>
                  </a:solidFill>
                </a:rPr>
                <a:t>L.listsize</a:t>
              </a:r>
              <a:endParaRPr lang="en-US" altLang="zh-CN">
                <a:solidFill>
                  <a:schemeClr val="tx1"/>
                </a:solidFill>
              </a:endParaRPr>
            </a:p>
          </p:txBody>
        </p:sp>
        <p:sp>
          <p:nvSpPr>
            <p:cNvPr id="49194" name="Line 22"/>
            <p:cNvSpPr>
              <a:spLocks noChangeShapeType="1"/>
            </p:cNvSpPr>
            <p:nvPr/>
          </p:nvSpPr>
          <p:spPr bwMode="auto">
            <a:xfrm>
              <a:off x="5040" y="672"/>
              <a:ext cx="0" cy="528"/>
            </a:xfrm>
            <a:prstGeom prst="line">
              <a:avLst/>
            </a:prstGeom>
            <a:noFill/>
            <a:ln w="31750">
              <a:solidFill>
                <a:srgbClr val="00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7367" name="Text Box 23"/>
          <p:cNvSpPr txBox="1">
            <a:spLocks noChangeArrowheads="1"/>
          </p:cNvSpPr>
          <p:nvPr/>
        </p:nvSpPr>
        <p:spPr bwMode="auto">
          <a:xfrm>
            <a:off x="669925" y="5454650"/>
            <a:ext cx="192246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zh-CN" altLang="en-US" b="1">
                <a:solidFill>
                  <a:srgbClr val="660033"/>
                </a:solidFill>
                <a:ea typeface="楷体_GB2312" pitchFamily="49" charset="-122"/>
              </a:rPr>
              <a:t>假设 </a:t>
            </a:r>
            <a:r>
              <a:rPr lang="en-US" altLang="zh-CN" sz="4400" b="1">
                <a:solidFill>
                  <a:srgbClr val="660033"/>
                </a:solidFill>
              </a:rPr>
              <a:t>e =</a:t>
            </a:r>
            <a:endParaRPr lang="en-US" altLang="zh-CN">
              <a:solidFill>
                <a:schemeClr val="tx1"/>
              </a:solidFill>
            </a:endParaRPr>
          </a:p>
        </p:txBody>
      </p:sp>
      <p:sp>
        <p:nvSpPr>
          <p:cNvPr id="57368" name="Text Box 24"/>
          <p:cNvSpPr txBox="1">
            <a:spLocks noChangeArrowheads="1"/>
          </p:cNvSpPr>
          <p:nvPr/>
        </p:nvSpPr>
        <p:spPr bwMode="auto">
          <a:xfrm>
            <a:off x="2590800" y="5530850"/>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b="1">
                <a:solidFill>
                  <a:srgbClr val="CC0000"/>
                </a:solidFill>
              </a:rPr>
              <a:t>38</a:t>
            </a:r>
            <a:endParaRPr lang="en-US" altLang="zh-CN">
              <a:solidFill>
                <a:schemeClr val="tx1"/>
              </a:solidFill>
            </a:endParaRPr>
          </a:p>
        </p:txBody>
      </p:sp>
      <p:grpSp>
        <p:nvGrpSpPr>
          <p:cNvPr id="57369" name="Group 25"/>
          <p:cNvGrpSpPr>
            <a:grpSpLocks/>
          </p:cNvGrpSpPr>
          <p:nvPr/>
        </p:nvGrpSpPr>
        <p:grpSpPr bwMode="auto">
          <a:xfrm>
            <a:off x="1066800" y="2863850"/>
            <a:ext cx="457200" cy="838200"/>
            <a:chOff x="672" y="1488"/>
            <a:chExt cx="288" cy="528"/>
          </a:xfrm>
        </p:grpSpPr>
        <p:sp>
          <p:nvSpPr>
            <p:cNvPr id="49191" name="Line 26"/>
            <p:cNvSpPr>
              <a:spLocks noChangeShapeType="1"/>
            </p:cNvSpPr>
            <p:nvPr/>
          </p:nvSpPr>
          <p:spPr bwMode="auto">
            <a:xfrm>
              <a:off x="672" y="1488"/>
              <a:ext cx="0" cy="480"/>
            </a:xfrm>
            <a:prstGeom prst="line">
              <a:avLst/>
            </a:prstGeom>
            <a:noFill/>
            <a:ln w="38100">
              <a:solidFill>
                <a:srgbClr val="CC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2" name="Text Box 27"/>
            <p:cNvSpPr txBox="1">
              <a:spLocks noChangeArrowheads="1"/>
            </p:cNvSpPr>
            <p:nvPr/>
          </p:nvSpPr>
          <p:spPr bwMode="auto">
            <a:xfrm>
              <a:off x="684" y="1612"/>
              <a:ext cx="2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b="1">
                  <a:solidFill>
                    <a:srgbClr val="CC0000"/>
                  </a:solidFill>
                </a:rPr>
                <a:t>p</a:t>
              </a:r>
              <a:endParaRPr lang="en-US" altLang="zh-CN">
                <a:solidFill>
                  <a:schemeClr val="tx1"/>
                </a:solidFill>
              </a:endParaRPr>
            </a:p>
          </p:txBody>
        </p:sp>
      </p:grpSp>
      <p:grpSp>
        <p:nvGrpSpPr>
          <p:cNvPr id="57372" name="Group 28"/>
          <p:cNvGrpSpPr>
            <a:grpSpLocks/>
          </p:cNvGrpSpPr>
          <p:nvPr/>
        </p:nvGrpSpPr>
        <p:grpSpPr bwMode="auto">
          <a:xfrm>
            <a:off x="1828800" y="2863850"/>
            <a:ext cx="457200" cy="838200"/>
            <a:chOff x="672" y="1488"/>
            <a:chExt cx="288" cy="528"/>
          </a:xfrm>
        </p:grpSpPr>
        <p:sp>
          <p:nvSpPr>
            <p:cNvPr id="49189" name="Line 29"/>
            <p:cNvSpPr>
              <a:spLocks noChangeShapeType="1"/>
            </p:cNvSpPr>
            <p:nvPr/>
          </p:nvSpPr>
          <p:spPr bwMode="auto">
            <a:xfrm>
              <a:off x="672" y="1488"/>
              <a:ext cx="0" cy="480"/>
            </a:xfrm>
            <a:prstGeom prst="line">
              <a:avLst/>
            </a:prstGeom>
            <a:noFill/>
            <a:ln w="38100">
              <a:solidFill>
                <a:srgbClr val="CC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0" name="Text Box 30"/>
            <p:cNvSpPr txBox="1">
              <a:spLocks noChangeArrowheads="1"/>
            </p:cNvSpPr>
            <p:nvPr/>
          </p:nvSpPr>
          <p:spPr bwMode="auto">
            <a:xfrm>
              <a:off x="684" y="1612"/>
              <a:ext cx="2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b="1">
                  <a:solidFill>
                    <a:srgbClr val="CC0000"/>
                  </a:solidFill>
                </a:rPr>
                <a:t>p</a:t>
              </a:r>
              <a:endParaRPr lang="en-US" altLang="zh-CN">
                <a:solidFill>
                  <a:schemeClr val="tx1"/>
                </a:solidFill>
              </a:endParaRPr>
            </a:p>
          </p:txBody>
        </p:sp>
      </p:grpSp>
      <p:grpSp>
        <p:nvGrpSpPr>
          <p:cNvPr id="57375" name="Group 31"/>
          <p:cNvGrpSpPr>
            <a:grpSpLocks/>
          </p:cNvGrpSpPr>
          <p:nvPr/>
        </p:nvGrpSpPr>
        <p:grpSpPr bwMode="auto">
          <a:xfrm>
            <a:off x="2590800" y="2863850"/>
            <a:ext cx="457200" cy="838200"/>
            <a:chOff x="672" y="1488"/>
            <a:chExt cx="288" cy="528"/>
          </a:xfrm>
        </p:grpSpPr>
        <p:sp>
          <p:nvSpPr>
            <p:cNvPr id="49187" name="Line 32"/>
            <p:cNvSpPr>
              <a:spLocks noChangeShapeType="1"/>
            </p:cNvSpPr>
            <p:nvPr/>
          </p:nvSpPr>
          <p:spPr bwMode="auto">
            <a:xfrm>
              <a:off x="672" y="1488"/>
              <a:ext cx="0" cy="480"/>
            </a:xfrm>
            <a:prstGeom prst="line">
              <a:avLst/>
            </a:prstGeom>
            <a:noFill/>
            <a:ln w="38100">
              <a:solidFill>
                <a:srgbClr val="CC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8" name="Text Box 33"/>
            <p:cNvSpPr txBox="1">
              <a:spLocks noChangeArrowheads="1"/>
            </p:cNvSpPr>
            <p:nvPr/>
          </p:nvSpPr>
          <p:spPr bwMode="auto">
            <a:xfrm>
              <a:off x="684" y="1612"/>
              <a:ext cx="2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b="1">
                  <a:solidFill>
                    <a:srgbClr val="CC0000"/>
                  </a:solidFill>
                </a:rPr>
                <a:t>p</a:t>
              </a:r>
              <a:endParaRPr lang="en-US" altLang="zh-CN">
                <a:solidFill>
                  <a:schemeClr val="tx1"/>
                </a:solidFill>
              </a:endParaRPr>
            </a:p>
          </p:txBody>
        </p:sp>
      </p:grpSp>
      <p:grpSp>
        <p:nvGrpSpPr>
          <p:cNvPr id="57378" name="Group 34"/>
          <p:cNvGrpSpPr>
            <a:grpSpLocks/>
          </p:cNvGrpSpPr>
          <p:nvPr/>
        </p:nvGrpSpPr>
        <p:grpSpPr bwMode="auto">
          <a:xfrm>
            <a:off x="3352800" y="2863850"/>
            <a:ext cx="457200" cy="838200"/>
            <a:chOff x="672" y="1488"/>
            <a:chExt cx="288" cy="528"/>
          </a:xfrm>
        </p:grpSpPr>
        <p:sp>
          <p:nvSpPr>
            <p:cNvPr id="49185" name="Line 35"/>
            <p:cNvSpPr>
              <a:spLocks noChangeShapeType="1"/>
            </p:cNvSpPr>
            <p:nvPr/>
          </p:nvSpPr>
          <p:spPr bwMode="auto">
            <a:xfrm>
              <a:off x="672" y="1488"/>
              <a:ext cx="0" cy="480"/>
            </a:xfrm>
            <a:prstGeom prst="line">
              <a:avLst/>
            </a:prstGeom>
            <a:noFill/>
            <a:ln w="38100">
              <a:solidFill>
                <a:srgbClr val="CC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6" name="Text Box 36"/>
            <p:cNvSpPr txBox="1">
              <a:spLocks noChangeArrowheads="1"/>
            </p:cNvSpPr>
            <p:nvPr/>
          </p:nvSpPr>
          <p:spPr bwMode="auto">
            <a:xfrm>
              <a:off x="684" y="1612"/>
              <a:ext cx="2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b="1">
                  <a:solidFill>
                    <a:srgbClr val="CC0000"/>
                  </a:solidFill>
                </a:rPr>
                <a:t>p</a:t>
              </a:r>
              <a:endParaRPr lang="en-US" altLang="zh-CN">
                <a:solidFill>
                  <a:schemeClr val="tx1"/>
                </a:solidFill>
              </a:endParaRPr>
            </a:p>
          </p:txBody>
        </p:sp>
      </p:grpSp>
      <p:grpSp>
        <p:nvGrpSpPr>
          <p:cNvPr id="57381" name="Group 37"/>
          <p:cNvGrpSpPr>
            <a:grpSpLocks/>
          </p:cNvGrpSpPr>
          <p:nvPr/>
        </p:nvGrpSpPr>
        <p:grpSpPr bwMode="auto">
          <a:xfrm>
            <a:off x="6324600" y="2863850"/>
            <a:ext cx="457200" cy="838200"/>
            <a:chOff x="672" y="1488"/>
            <a:chExt cx="288" cy="528"/>
          </a:xfrm>
        </p:grpSpPr>
        <p:sp>
          <p:nvSpPr>
            <p:cNvPr id="49183" name="Line 38"/>
            <p:cNvSpPr>
              <a:spLocks noChangeShapeType="1"/>
            </p:cNvSpPr>
            <p:nvPr/>
          </p:nvSpPr>
          <p:spPr bwMode="auto">
            <a:xfrm>
              <a:off x="672" y="1488"/>
              <a:ext cx="0" cy="480"/>
            </a:xfrm>
            <a:prstGeom prst="line">
              <a:avLst/>
            </a:prstGeom>
            <a:noFill/>
            <a:ln w="38100">
              <a:solidFill>
                <a:srgbClr val="CC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4" name="Text Box 39"/>
            <p:cNvSpPr txBox="1">
              <a:spLocks noChangeArrowheads="1"/>
            </p:cNvSpPr>
            <p:nvPr/>
          </p:nvSpPr>
          <p:spPr bwMode="auto">
            <a:xfrm>
              <a:off x="684" y="1612"/>
              <a:ext cx="2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b="1">
                  <a:solidFill>
                    <a:srgbClr val="CC0000"/>
                  </a:solidFill>
                </a:rPr>
                <a:t>p</a:t>
              </a:r>
              <a:endParaRPr lang="en-US" altLang="zh-CN">
                <a:solidFill>
                  <a:schemeClr val="tx1"/>
                </a:solidFill>
              </a:endParaRPr>
            </a:p>
          </p:txBody>
        </p:sp>
      </p:grpSp>
      <p:sp>
        <p:nvSpPr>
          <p:cNvPr id="57384" name="Text Box 40"/>
          <p:cNvSpPr txBox="1">
            <a:spLocks noChangeArrowheads="1"/>
          </p:cNvSpPr>
          <p:nvPr/>
        </p:nvSpPr>
        <p:spPr bwMode="auto">
          <a:xfrm>
            <a:off x="1447800" y="4498975"/>
            <a:ext cx="685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b="1">
                <a:solidFill>
                  <a:srgbClr val="009999"/>
                </a:solidFill>
              </a:rPr>
              <a:t>i =</a:t>
            </a:r>
            <a:endParaRPr lang="en-US" altLang="zh-CN">
              <a:solidFill>
                <a:schemeClr val="tx1"/>
              </a:solidFill>
            </a:endParaRPr>
          </a:p>
        </p:txBody>
      </p:sp>
      <p:sp>
        <p:nvSpPr>
          <p:cNvPr id="57385" name="Text Box 41"/>
          <p:cNvSpPr txBox="1">
            <a:spLocks noChangeArrowheads="1"/>
          </p:cNvSpPr>
          <p:nvPr/>
        </p:nvSpPr>
        <p:spPr bwMode="auto">
          <a:xfrm>
            <a:off x="2149475" y="4498975"/>
            <a:ext cx="685800" cy="650875"/>
          </a:xfrm>
          <a:prstGeom prst="rect">
            <a:avLst/>
          </a:prstGeom>
          <a:solidFill>
            <a:srgbClr val="CCFFCC"/>
          </a:solidFill>
          <a:ln w="952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eaLnBrk="1" hangingPunct="1"/>
            <a:r>
              <a:rPr lang="en-US" altLang="zh-CN" b="1">
                <a:solidFill>
                  <a:srgbClr val="009999"/>
                </a:solidFill>
              </a:rPr>
              <a:t>1</a:t>
            </a:r>
            <a:endParaRPr lang="en-US" altLang="zh-CN">
              <a:solidFill>
                <a:schemeClr val="tx1"/>
              </a:solidFill>
            </a:endParaRPr>
          </a:p>
        </p:txBody>
      </p:sp>
      <p:sp>
        <p:nvSpPr>
          <p:cNvPr id="57386" name="Text Box 42"/>
          <p:cNvSpPr txBox="1">
            <a:spLocks noChangeArrowheads="1"/>
          </p:cNvSpPr>
          <p:nvPr/>
        </p:nvSpPr>
        <p:spPr bwMode="auto">
          <a:xfrm>
            <a:off x="2149475" y="4498975"/>
            <a:ext cx="685800" cy="650875"/>
          </a:xfrm>
          <a:prstGeom prst="rect">
            <a:avLst/>
          </a:prstGeom>
          <a:solidFill>
            <a:srgbClr val="CCFFCC"/>
          </a:solidFill>
          <a:ln w="952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eaLnBrk="1" hangingPunct="1"/>
            <a:r>
              <a:rPr lang="en-US" altLang="zh-CN" b="1">
                <a:solidFill>
                  <a:srgbClr val="009999"/>
                </a:solidFill>
              </a:rPr>
              <a:t>2</a:t>
            </a:r>
            <a:endParaRPr lang="en-US" altLang="zh-CN">
              <a:solidFill>
                <a:schemeClr val="tx1"/>
              </a:solidFill>
            </a:endParaRPr>
          </a:p>
        </p:txBody>
      </p:sp>
      <p:sp>
        <p:nvSpPr>
          <p:cNvPr id="57387" name="Text Box 43"/>
          <p:cNvSpPr txBox="1">
            <a:spLocks noChangeArrowheads="1"/>
          </p:cNvSpPr>
          <p:nvPr/>
        </p:nvSpPr>
        <p:spPr bwMode="auto">
          <a:xfrm>
            <a:off x="2149475" y="4498975"/>
            <a:ext cx="685800" cy="650875"/>
          </a:xfrm>
          <a:prstGeom prst="rect">
            <a:avLst/>
          </a:prstGeom>
          <a:solidFill>
            <a:srgbClr val="CCFFCC"/>
          </a:solidFill>
          <a:ln w="952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eaLnBrk="1" hangingPunct="1"/>
            <a:r>
              <a:rPr lang="en-US" altLang="zh-CN" b="1">
                <a:solidFill>
                  <a:srgbClr val="009999"/>
                </a:solidFill>
              </a:rPr>
              <a:t>3</a:t>
            </a:r>
            <a:endParaRPr lang="en-US" altLang="zh-CN">
              <a:solidFill>
                <a:schemeClr val="tx1"/>
              </a:solidFill>
            </a:endParaRPr>
          </a:p>
        </p:txBody>
      </p:sp>
      <p:sp>
        <p:nvSpPr>
          <p:cNvPr id="57388" name="Text Box 44"/>
          <p:cNvSpPr txBox="1">
            <a:spLocks noChangeArrowheads="1"/>
          </p:cNvSpPr>
          <p:nvPr/>
        </p:nvSpPr>
        <p:spPr bwMode="auto">
          <a:xfrm>
            <a:off x="2149475" y="4498975"/>
            <a:ext cx="685800" cy="650875"/>
          </a:xfrm>
          <a:prstGeom prst="rect">
            <a:avLst/>
          </a:prstGeom>
          <a:solidFill>
            <a:srgbClr val="CCFFCC"/>
          </a:solidFill>
          <a:ln w="952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eaLnBrk="1" hangingPunct="1"/>
            <a:r>
              <a:rPr lang="en-US" altLang="zh-CN" b="1">
                <a:solidFill>
                  <a:srgbClr val="009999"/>
                </a:solidFill>
              </a:rPr>
              <a:t>4</a:t>
            </a:r>
            <a:endParaRPr lang="en-US" altLang="zh-CN">
              <a:solidFill>
                <a:schemeClr val="tx1"/>
              </a:solidFill>
            </a:endParaRPr>
          </a:p>
        </p:txBody>
      </p:sp>
      <p:sp>
        <p:nvSpPr>
          <p:cNvPr id="57389" name="Text Box 45"/>
          <p:cNvSpPr txBox="1">
            <a:spLocks noChangeArrowheads="1"/>
          </p:cNvSpPr>
          <p:nvPr/>
        </p:nvSpPr>
        <p:spPr bwMode="auto">
          <a:xfrm>
            <a:off x="2149475" y="4498975"/>
            <a:ext cx="685800" cy="650875"/>
          </a:xfrm>
          <a:prstGeom prst="rect">
            <a:avLst/>
          </a:prstGeom>
          <a:solidFill>
            <a:srgbClr val="CCFFCC"/>
          </a:solidFill>
          <a:ln w="952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eaLnBrk="1" hangingPunct="1"/>
            <a:r>
              <a:rPr lang="en-US" altLang="zh-CN" b="1">
                <a:solidFill>
                  <a:srgbClr val="009999"/>
                </a:solidFill>
              </a:rPr>
              <a:t>1</a:t>
            </a:r>
            <a:endParaRPr lang="en-US" altLang="zh-CN">
              <a:solidFill>
                <a:schemeClr val="tx1"/>
              </a:solidFill>
            </a:endParaRPr>
          </a:p>
        </p:txBody>
      </p:sp>
      <p:sp>
        <p:nvSpPr>
          <p:cNvPr id="57390" name="Text Box 46"/>
          <p:cNvSpPr txBox="1">
            <a:spLocks noChangeArrowheads="1"/>
          </p:cNvSpPr>
          <p:nvPr/>
        </p:nvSpPr>
        <p:spPr bwMode="auto">
          <a:xfrm>
            <a:off x="2149475" y="4498975"/>
            <a:ext cx="685800" cy="650875"/>
          </a:xfrm>
          <a:prstGeom prst="rect">
            <a:avLst/>
          </a:prstGeom>
          <a:solidFill>
            <a:srgbClr val="CCFFCC"/>
          </a:solidFill>
          <a:ln w="952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eaLnBrk="1" hangingPunct="1"/>
            <a:r>
              <a:rPr lang="en-US" altLang="zh-CN" b="1">
                <a:solidFill>
                  <a:srgbClr val="009999"/>
                </a:solidFill>
              </a:rPr>
              <a:t>8</a:t>
            </a:r>
            <a:endParaRPr lang="en-US" altLang="zh-CN">
              <a:solidFill>
                <a:schemeClr val="tx1"/>
              </a:solidFill>
            </a:endParaRPr>
          </a:p>
        </p:txBody>
      </p:sp>
      <p:sp useBgFill="1">
        <p:nvSpPr>
          <p:cNvPr id="57391" name="Text Box 47"/>
          <p:cNvSpPr txBox="1">
            <a:spLocks noChangeArrowheads="1"/>
          </p:cNvSpPr>
          <p:nvPr/>
        </p:nvSpPr>
        <p:spPr bwMode="auto">
          <a:xfrm>
            <a:off x="2590800" y="5530850"/>
            <a:ext cx="641350" cy="64135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b="1">
                <a:solidFill>
                  <a:srgbClr val="EE0000"/>
                </a:solidFill>
              </a:rPr>
              <a:t>50</a:t>
            </a:r>
            <a:endParaRPr lang="en-US" altLang="zh-CN">
              <a:solidFill>
                <a:srgbClr val="EE0000"/>
              </a:solidFill>
            </a:endParaRPr>
          </a:p>
        </p:txBody>
      </p:sp>
      <p:sp useBgFill="1">
        <p:nvSpPr>
          <p:cNvPr id="57392" name="Rectangle 48"/>
          <p:cNvSpPr>
            <a:spLocks noChangeArrowheads="1"/>
          </p:cNvSpPr>
          <p:nvPr/>
        </p:nvSpPr>
        <p:spPr bwMode="auto">
          <a:xfrm>
            <a:off x="838200" y="2863850"/>
            <a:ext cx="609600" cy="838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57393" name="Rectangle 49"/>
          <p:cNvSpPr>
            <a:spLocks noChangeArrowheads="1"/>
          </p:cNvSpPr>
          <p:nvPr/>
        </p:nvSpPr>
        <p:spPr bwMode="auto">
          <a:xfrm>
            <a:off x="1600200" y="2863850"/>
            <a:ext cx="609600" cy="838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57394" name="Rectangle 50"/>
          <p:cNvSpPr>
            <a:spLocks noChangeArrowheads="1"/>
          </p:cNvSpPr>
          <p:nvPr/>
        </p:nvSpPr>
        <p:spPr bwMode="auto">
          <a:xfrm>
            <a:off x="2362200" y="2863850"/>
            <a:ext cx="609600" cy="838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57395" name="Rectangle 51"/>
          <p:cNvSpPr>
            <a:spLocks noChangeArrowheads="1"/>
          </p:cNvSpPr>
          <p:nvPr/>
        </p:nvSpPr>
        <p:spPr bwMode="auto">
          <a:xfrm>
            <a:off x="3124200" y="2863850"/>
            <a:ext cx="609600" cy="838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7396" name="Group 52"/>
          <p:cNvGrpSpPr>
            <a:grpSpLocks/>
          </p:cNvGrpSpPr>
          <p:nvPr/>
        </p:nvGrpSpPr>
        <p:grpSpPr bwMode="auto">
          <a:xfrm>
            <a:off x="990600" y="2863850"/>
            <a:ext cx="457200" cy="838200"/>
            <a:chOff x="672" y="1488"/>
            <a:chExt cx="288" cy="528"/>
          </a:xfrm>
        </p:grpSpPr>
        <p:sp>
          <p:nvSpPr>
            <p:cNvPr id="49181" name="Line 53"/>
            <p:cNvSpPr>
              <a:spLocks noChangeShapeType="1"/>
            </p:cNvSpPr>
            <p:nvPr/>
          </p:nvSpPr>
          <p:spPr bwMode="auto">
            <a:xfrm>
              <a:off x="672" y="1488"/>
              <a:ext cx="0" cy="480"/>
            </a:xfrm>
            <a:prstGeom prst="line">
              <a:avLst/>
            </a:prstGeom>
            <a:noFill/>
            <a:ln w="38100">
              <a:solidFill>
                <a:srgbClr val="CC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2" name="Text Box 54"/>
            <p:cNvSpPr txBox="1">
              <a:spLocks noChangeArrowheads="1"/>
            </p:cNvSpPr>
            <p:nvPr/>
          </p:nvSpPr>
          <p:spPr bwMode="auto">
            <a:xfrm>
              <a:off x="684" y="1612"/>
              <a:ext cx="2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b="1">
                  <a:solidFill>
                    <a:srgbClr val="CC0000"/>
                  </a:solidFill>
                </a:rPr>
                <a:t>p</a:t>
              </a:r>
              <a:endParaRPr lang="en-US" altLang="zh-CN">
                <a:solidFill>
                  <a:schemeClr val="tx1"/>
                </a:solidFill>
              </a:endParaRPr>
            </a:p>
          </p:txBody>
        </p:sp>
      </p:grpSp>
      <p:sp useBgFill="1">
        <p:nvSpPr>
          <p:cNvPr id="57399" name="Rectangle 55"/>
          <p:cNvSpPr>
            <a:spLocks noChangeArrowheads="1"/>
          </p:cNvSpPr>
          <p:nvPr/>
        </p:nvSpPr>
        <p:spPr bwMode="auto">
          <a:xfrm>
            <a:off x="838200" y="2863850"/>
            <a:ext cx="609600" cy="838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00" name="Text Box 56"/>
          <p:cNvSpPr txBox="1">
            <a:spLocks noChangeArrowheads="1"/>
          </p:cNvSpPr>
          <p:nvPr/>
        </p:nvSpPr>
        <p:spPr bwMode="auto">
          <a:xfrm>
            <a:off x="4572000" y="4292600"/>
            <a:ext cx="3384550"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10000"/>
              </a:lnSpc>
            </a:pPr>
            <a:r>
              <a:rPr lang="zh-CN" altLang="en-US" sz="2800">
                <a:solidFill>
                  <a:srgbClr val="660033"/>
                </a:solidFill>
                <a:latin typeface="隶书" pitchFamily="49" charset="-122"/>
                <a:ea typeface="隶书" pitchFamily="49" charset="-122"/>
              </a:rPr>
              <a:t>可见，基本操作是，</a:t>
            </a:r>
          </a:p>
          <a:p>
            <a:pPr algn="l" eaLnBrk="1" hangingPunct="1">
              <a:lnSpc>
                <a:spcPct val="110000"/>
              </a:lnSpc>
            </a:pPr>
            <a:r>
              <a:rPr lang="zh-CN" altLang="en-US" sz="2800">
                <a:solidFill>
                  <a:srgbClr val="660033"/>
                </a:solidFill>
                <a:latin typeface="隶书" pitchFamily="49" charset="-122"/>
                <a:ea typeface="隶书" pitchFamily="49" charset="-122"/>
              </a:rPr>
              <a:t>将顺序表中的元素</a:t>
            </a:r>
          </a:p>
          <a:p>
            <a:pPr algn="l" eaLnBrk="1" hangingPunct="1">
              <a:lnSpc>
                <a:spcPct val="110000"/>
              </a:lnSpc>
            </a:pPr>
            <a:r>
              <a:rPr lang="zh-CN" altLang="en-US" sz="2800">
                <a:solidFill>
                  <a:srgbClr val="660033"/>
                </a:solidFill>
                <a:latin typeface="隶书" pitchFamily="49" charset="-122"/>
                <a:ea typeface="隶书" pitchFamily="49" charset="-122"/>
              </a:rPr>
              <a:t>逐个和给定值 </a:t>
            </a:r>
            <a:r>
              <a:rPr lang="en-US" altLang="zh-CN" sz="2800">
                <a:solidFill>
                  <a:srgbClr val="660033"/>
                </a:solidFill>
                <a:latin typeface="隶书" pitchFamily="49" charset="-122"/>
                <a:ea typeface="隶书" pitchFamily="49" charset="-122"/>
              </a:rPr>
              <a:t>e </a:t>
            </a:r>
          </a:p>
          <a:p>
            <a:pPr algn="l" eaLnBrk="1" hangingPunct="1">
              <a:lnSpc>
                <a:spcPct val="110000"/>
              </a:lnSpc>
            </a:pPr>
            <a:r>
              <a:rPr lang="zh-CN" altLang="en-US" sz="2800">
                <a:solidFill>
                  <a:srgbClr val="660033"/>
                </a:solidFill>
                <a:latin typeface="隶书" pitchFamily="49" charset="-122"/>
                <a:ea typeface="隶书" pitchFamily="49" charset="-122"/>
              </a:rPr>
              <a:t>相比较。</a:t>
            </a:r>
          </a:p>
        </p:txBody>
      </p:sp>
      <p:sp>
        <p:nvSpPr>
          <p:cNvPr id="49180" name="Rectangle 58"/>
          <p:cNvSpPr>
            <a:spLocks noChangeArrowheads="1"/>
          </p:cNvSpPr>
          <p:nvPr/>
        </p:nvSpPr>
        <p:spPr bwMode="auto">
          <a:xfrm>
            <a:off x="323850" y="188913"/>
            <a:ext cx="76311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1"/>
                </a:solidFill>
                <a:ea typeface="楷体_GB2312" pitchFamily="49" charset="-122"/>
              </a:rPr>
              <a:t>4</a:t>
            </a:r>
            <a:r>
              <a:rPr lang="zh-CN" altLang="en-US" b="1">
                <a:solidFill>
                  <a:schemeClr val="tx1"/>
                </a:solidFill>
                <a:ea typeface="楷体_GB2312" pitchFamily="49" charset="-122"/>
              </a:rPr>
              <a:t>、查找 </a:t>
            </a:r>
            <a:r>
              <a:rPr lang="en-US" altLang="zh-CN" b="1">
                <a:solidFill>
                  <a:schemeClr val="tx1"/>
                </a:solidFill>
              </a:rPr>
              <a:t>LocateElem(L, e, compare()) </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7346">
                                            <p:txEl>
                                              <p:pRg st="0" end="0"/>
                                            </p:txEl>
                                          </p:spTgt>
                                        </p:tgtEl>
                                        <p:attrNameLst>
                                          <p:attrName>style.visibility</p:attrName>
                                        </p:attrNameLst>
                                      </p:cBhvr>
                                      <p:to>
                                        <p:strVal val="visible"/>
                                      </p:to>
                                    </p:set>
                                    <p:animEffect transition="in" filter="wipe(left)">
                                      <p:cBhvr>
                                        <p:cTn id="7" dur="500"/>
                                        <p:tgtEl>
                                          <p:spTgt spid="57346">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57347"/>
                                        </p:tgtEl>
                                        <p:attrNameLst>
                                          <p:attrName>style.visibility</p:attrName>
                                        </p:attrNameLst>
                                      </p:cBhvr>
                                      <p:to>
                                        <p:strVal val="visible"/>
                                      </p:to>
                                    </p:set>
                                    <p:animEffect transition="in" filter="wipe(left)">
                                      <p:cBhvr>
                                        <p:cTn id="11" dur="500"/>
                                        <p:tgtEl>
                                          <p:spTgt spid="57347"/>
                                        </p:tgtEl>
                                      </p:cBhvr>
                                    </p:animEffect>
                                  </p:childTnLst>
                                </p:cTn>
                              </p:par>
                            </p:childTnLst>
                          </p:cTn>
                        </p:par>
                        <p:par>
                          <p:cTn id="12" fill="hold" nodeType="afterGroup">
                            <p:stCondLst>
                              <p:cond delay="1000"/>
                            </p:stCondLst>
                            <p:childTnLst>
                              <p:par>
                                <p:cTn id="13" presetID="17" presetClass="entr" presetSubtype="1" fill="hold" nodeType="afterEffect">
                                  <p:stCondLst>
                                    <p:cond delay="0"/>
                                  </p:stCondLst>
                                  <p:childTnLst>
                                    <p:set>
                                      <p:cBhvr>
                                        <p:cTn id="14" dur="1" fill="hold">
                                          <p:stCondLst>
                                            <p:cond delay="0"/>
                                          </p:stCondLst>
                                        </p:cTn>
                                        <p:tgtEl>
                                          <p:spTgt spid="57364"/>
                                        </p:tgtEl>
                                        <p:attrNameLst>
                                          <p:attrName>style.visibility</p:attrName>
                                        </p:attrNameLst>
                                      </p:cBhvr>
                                      <p:to>
                                        <p:strVal val="visible"/>
                                      </p:to>
                                    </p:set>
                                    <p:anim calcmode="lin" valueType="num">
                                      <p:cBhvr>
                                        <p:cTn id="15" dur="500" fill="hold"/>
                                        <p:tgtEl>
                                          <p:spTgt spid="57364"/>
                                        </p:tgtEl>
                                        <p:attrNameLst>
                                          <p:attrName>ppt_x</p:attrName>
                                        </p:attrNameLst>
                                      </p:cBhvr>
                                      <p:tavLst>
                                        <p:tav tm="0">
                                          <p:val>
                                            <p:strVal val="#ppt_x"/>
                                          </p:val>
                                        </p:tav>
                                        <p:tav tm="100000">
                                          <p:val>
                                            <p:strVal val="#ppt_x"/>
                                          </p:val>
                                        </p:tav>
                                      </p:tavLst>
                                    </p:anim>
                                    <p:anim calcmode="lin" valueType="num">
                                      <p:cBhvr>
                                        <p:cTn id="16" dur="500" fill="hold"/>
                                        <p:tgtEl>
                                          <p:spTgt spid="57364"/>
                                        </p:tgtEl>
                                        <p:attrNameLst>
                                          <p:attrName>ppt_y</p:attrName>
                                        </p:attrNameLst>
                                      </p:cBhvr>
                                      <p:tavLst>
                                        <p:tav tm="0">
                                          <p:val>
                                            <p:strVal val="#ppt_y-#ppt_h/2"/>
                                          </p:val>
                                        </p:tav>
                                        <p:tav tm="100000">
                                          <p:val>
                                            <p:strVal val="#ppt_y"/>
                                          </p:val>
                                        </p:tav>
                                      </p:tavLst>
                                    </p:anim>
                                    <p:anim calcmode="lin" valueType="num">
                                      <p:cBhvr>
                                        <p:cTn id="17" dur="500" fill="hold"/>
                                        <p:tgtEl>
                                          <p:spTgt spid="57364"/>
                                        </p:tgtEl>
                                        <p:attrNameLst>
                                          <p:attrName>ppt_w</p:attrName>
                                        </p:attrNameLst>
                                      </p:cBhvr>
                                      <p:tavLst>
                                        <p:tav tm="0">
                                          <p:val>
                                            <p:strVal val="#ppt_w"/>
                                          </p:val>
                                        </p:tav>
                                        <p:tav tm="100000">
                                          <p:val>
                                            <p:strVal val="#ppt_w"/>
                                          </p:val>
                                        </p:tav>
                                      </p:tavLst>
                                    </p:anim>
                                    <p:anim calcmode="lin" valueType="num">
                                      <p:cBhvr>
                                        <p:cTn id="18" dur="500" fill="hold"/>
                                        <p:tgtEl>
                                          <p:spTgt spid="57364"/>
                                        </p:tgtEl>
                                        <p:attrNameLst>
                                          <p:attrName>ppt_h</p:attrName>
                                        </p:attrNameLst>
                                      </p:cBhvr>
                                      <p:tavLst>
                                        <p:tav tm="0">
                                          <p:val>
                                            <p:fltVal val="0"/>
                                          </p:val>
                                        </p:tav>
                                        <p:tav tm="100000">
                                          <p:val>
                                            <p:strVal val="#ppt_h"/>
                                          </p:val>
                                        </p:tav>
                                      </p:tavLst>
                                    </p:anim>
                                  </p:childTnLst>
                                </p:cTn>
                              </p:par>
                            </p:childTnLst>
                          </p:cTn>
                        </p:par>
                        <p:par>
                          <p:cTn id="19" fill="hold" nodeType="afterGroup">
                            <p:stCondLst>
                              <p:cond delay="1500"/>
                            </p:stCondLst>
                            <p:childTnLst>
                              <p:par>
                                <p:cTn id="20" presetID="12" presetClass="entr" presetSubtype="4" fill="hold" nodeType="afterEffect">
                                  <p:stCondLst>
                                    <p:cond delay="0"/>
                                  </p:stCondLst>
                                  <p:childTnLst>
                                    <p:set>
                                      <p:cBhvr>
                                        <p:cTn id="21" dur="1" fill="hold">
                                          <p:stCondLst>
                                            <p:cond delay="0"/>
                                          </p:stCondLst>
                                        </p:cTn>
                                        <p:tgtEl>
                                          <p:spTgt spid="57361"/>
                                        </p:tgtEl>
                                        <p:attrNameLst>
                                          <p:attrName>style.visibility</p:attrName>
                                        </p:attrNameLst>
                                      </p:cBhvr>
                                      <p:to>
                                        <p:strVal val="visible"/>
                                      </p:to>
                                    </p:set>
                                    <p:animEffect transition="in" filter="slide(fromBottom)">
                                      <p:cBhvr>
                                        <p:cTn id="22" dur="500"/>
                                        <p:tgtEl>
                                          <p:spTgt spid="5736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7367"/>
                                        </p:tgtEl>
                                        <p:attrNameLst>
                                          <p:attrName>style.visibility</p:attrName>
                                        </p:attrNameLst>
                                      </p:cBhvr>
                                      <p:to>
                                        <p:strVal val="visible"/>
                                      </p:to>
                                    </p:set>
                                    <p:animEffect transition="in" filter="wipe(left)">
                                      <p:cBhvr>
                                        <p:cTn id="27" dur="500"/>
                                        <p:tgtEl>
                                          <p:spTgt spid="57367"/>
                                        </p:tgtEl>
                                      </p:cBhvr>
                                    </p:animEffect>
                                  </p:childTnLst>
                                </p:cTn>
                              </p:par>
                            </p:childTnLst>
                          </p:cTn>
                        </p:par>
                        <p:par>
                          <p:cTn id="28" fill="hold" nodeType="afterGroup">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57368"/>
                                        </p:tgtEl>
                                        <p:attrNameLst>
                                          <p:attrName>style.visibility</p:attrName>
                                        </p:attrNameLst>
                                      </p:cBhvr>
                                      <p:to>
                                        <p:strVal val="visible"/>
                                      </p:to>
                                    </p:set>
                                    <p:animEffect transition="in" filter="wipe(left)">
                                      <p:cBhvr>
                                        <p:cTn id="31" dur="500"/>
                                        <p:tgtEl>
                                          <p:spTgt spid="5736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4" fill="hold" nodeType="clickEffect">
                                  <p:stCondLst>
                                    <p:cond delay="0"/>
                                  </p:stCondLst>
                                  <p:childTnLst>
                                    <p:set>
                                      <p:cBhvr>
                                        <p:cTn id="35" dur="1" fill="hold">
                                          <p:stCondLst>
                                            <p:cond delay="0"/>
                                          </p:stCondLst>
                                        </p:cTn>
                                        <p:tgtEl>
                                          <p:spTgt spid="57369"/>
                                        </p:tgtEl>
                                        <p:attrNameLst>
                                          <p:attrName>style.visibility</p:attrName>
                                        </p:attrNameLst>
                                      </p:cBhvr>
                                      <p:to>
                                        <p:strVal val="visible"/>
                                      </p:to>
                                    </p:set>
                                    <p:animEffect transition="in" filter="slide(fromBottom)">
                                      <p:cBhvr>
                                        <p:cTn id="36" dur="500"/>
                                        <p:tgtEl>
                                          <p:spTgt spid="57369"/>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57384"/>
                                        </p:tgtEl>
                                        <p:attrNameLst>
                                          <p:attrName>style.visibility</p:attrName>
                                        </p:attrNameLst>
                                      </p:cBhvr>
                                      <p:to>
                                        <p:strVal val="visible"/>
                                      </p:to>
                                    </p:set>
                                    <p:animEffect transition="in" filter="wipe(left)">
                                      <p:cBhvr>
                                        <p:cTn id="39" dur="500"/>
                                        <p:tgtEl>
                                          <p:spTgt spid="57384"/>
                                        </p:tgtEl>
                                      </p:cBhvr>
                                    </p:animEffect>
                                  </p:childTnLst>
                                </p:cTn>
                              </p:par>
                            </p:childTnLst>
                          </p:cTn>
                        </p:par>
                        <p:par>
                          <p:cTn id="40" fill="hold" nodeType="afterGroup">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57385"/>
                                        </p:tgtEl>
                                        <p:attrNameLst>
                                          <p:attrName>style.visibility</p:attrName>
                                        </p:attrNameLst>
                                      </p:cBhvr>
                                      <p:to>
                                        <p:strVal val="visible"/>
                                      </p:to>
                                    </p:set>
                                    <p:animEffect transition="in" filter="wipe(left)">
                                      <p:cBhvr>
                                        <p:cTn id="43" dur="500"/>
                                        <p:tgtEl>
                                          <p:spTgt spid="5738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57392"/>
                                        </p:tgtEl>
                                        <p:attrNameLst>
                                          <p:attrName>style.visibility</p:attrName>
                                        </p:attrNameLst>
                                      </p:cBhvr>
                                      <p:to>
                                        <p:strVal val="visible"/>
                                      </p:to>
                                    </p:set>
                                    <p:animEffect transition="in" filter="wipe(left)">
                                      <p:cBhvr>
                                        <p:cTn id="48" dur="500"/>
                                        <p:tgtEl>
                                          <p:spTgt spid="57392"/>
                                        </p:tgtEl>
                                      </p:cBhvr>
                                    </p:animEffect>
                                  </p:childTnLst>
                                </p:cTn>
                              </p:par>
                            </p:childTnLst>
                          </p:cTn>
                        </p:par>
                        <p:par>
                          <p:cTn id="49" fill="hold" nodeType="afterGroup">
                            <p:stCondLst>
                              <p:cond delay="500"/>
                            </p:stCondLst>
                            <p:childTnLst>
                              <p:par>
                                <p:cTn id="50" presetID="12" presetClass="entr" presetSubtype="8" fill="hold" nodeType="afterEffect">
                                  <p:stCondLst>
                                    <p:cond delay="0"/>
                                  </p:stCondLst>
                                  <p:childTnLst>
                                    <p:set>
                                      <p:cBhvr>
                                        <p:cTn id="51" dur="1" fill="hold">
                                          <p:stCondLst>
                                            <p:cond delay="0"/>
                                          </p:stCondLst>
                                        </p:cTn>
                                        <p:tgtEl>
                                          <p:spTgt spid="57372"/>
                                        </p:tgtEl>
                                        <p:attrNameLst>
                                          <p:attrName>style.visibility</p:attrName>
                                        </p:attrNameLst>
                                      </p:cBhvr>
                                      <p:to>
                                        <p:strVal val="visible"/>
                                      </p:to>
                                    </p:set>
                                    <p:animEffect transition="in" filter="slide(fromLeft)">
                                      <p:cBhvr>
                                        <p:cTn id="52" dur="500"/>
                                        <p:tgtEl>
                                          <p:spTgt spid="57372"/>
                                        </p:tgtEl>
                                      </p:cBhvr>
                                    </p:animEffect>
                                  </p:childTnLst>
                                </p:cTn>
                              </p:par>
                            </p:childTnLst>
                          </p:cTn>
                        </p:par>
                        <p:par>
                          <p:cTn id="53" fill="hold" nodeType="afterGroup">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57386"/>
                                        </p:tgtEl>
                                        <p:attrNameLst>
                                          <p:attrName>style.visibility</p:attrName>
                                        </p:attrNameLst>
                                      </p:cBhvr>
                                      <p:to>
                                        <p:strVal val="visible"/>
                                      </p:to>
                                    </p:set>
                                    <p:animEffect transition="in" filter="wipe(left)">
                                      <p:cBhvr>
                                        <p:cTn id="56" dur="500"/>
                                        <p:tgtEl>
                                          <p:spTgt spid="5738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57393"/>
                                        </p:tgtEl>
                                        <p:attrNameLst>
                                          <p:attrName>style.visibility</p:attrName>
                                        </p:attrNameLst>
                                      </p:cBhvr>
                                      <p:to>
                                        <p:strVal val="visible"/>
                                      </p:to>
                                    </p:set>
                                    <p:animEffect transition="in" filter="wipe(left)">
                                      <p:cBhvr>
                                        <p:cTn id="61" dur="500"/>
                                        <p:tgtEl>
                                          <p:spTgt spid="57393"/>
                                        </p:tgtEl>
                                      </p:cBhvr>
                                    </p:animEffect>
                                  </p:childTnLst>
                                </p:cTn>
                              </p:par>
                            </p:childTnLst>
                          </p:cTn>
                        </p:par>
                        <p:par>
                          <p:cTn id="62" fill="hold" nodeType="afterGroup">
                            <p:stCondLst>
                              <p:cond delay="500"/>
                            </p:stCondLst>
                            <p:childTnLst>
                              <p:par>
                                <p:cTn id="63" presetID="12" presetClass="entr" presetSubtype="8" fill="hold" nodeType="afterEffect">
                                  <p:stCondLst>
                                    <p:cond delay="0"/>
                                  </p:stCondLst>
                                  <p:childTnLst>
                                    <p:set>
                                      <p:cBhvr>
                                        <p:cTn id="64" dur="1" fill="hold">
                                          <p:stCondLst>
                                            <p:cond delay="0"/>
                                          </p:stCondLst>
                                        </p:cTn>
                                        <p:tgtEl>
                                          <p:spTgt spid="57375"/>
                                        </p:tgtEl>
                                        <p:attrNameLst>
                                          <p:attrName>style.visibility</p:attrName>
                                        </p:attrNameLst>
                                      </p:cBhvr>
                                      <p:to>
                                        <p:strVal val="visible"/>
                                      </p:to>
                                    </p:set>
                                    <p:animEffect transition="in" filter="slide(fromLeft)">
                                      <p:cBhvr>
                                        <p:cTn id="65" dur="500"/>
                                        <p:tgtEl>
                                          <p:spTgt spid="57375"/>
                                        </p:tgtEl>
                                      </p:cBhvr>
                                    </p:animEffect>
                                  </p:childTnLst>
                                </p:cTn>
                              </p:par>
                            </p:childTnLst>
                          </p:cTn>
                        </p:par>
                        <p:par>
                          <p:cTn id="66" fill="hold" nodeType="afterGroup">
                            <p:stCondLst>
                              <p:cond delay="1000"/>
                            </p:stCondLst>
                            <p:childTnLst>
                              <p:par>
                                <p:cTn id="67" presetID="22" presetClass="entr" presetSubtype="8" fill="hold" grpId="0" nodeType="afterEffect">
                                  <p:stCondLst>
                                    <p:cond delay="0"/>
                                  </p:stCondLst>
                                  <p:childTnLst>
                                    <p:set>
                                      <p:cBhvr>
                                        <p:cTn id="68" dur="1" fill="hold">
                                          <p:stCondLst>
                                            <p:cond delay="0"/>
                                          </p:stCondLst>
                                        </p:cTn>
                                        <p:tgtEl>
                                          <p:spTgt spid="57387"/>
                                        </p:tgtEl>
                                        <p:attrNameLst>
                                          <p:attrName>style.visibility</p:attrName>
                                        </p:attrNameLst>
                                      </p:cBhvr>
                                      <p:to>
                                        <p:strVal val="visible"/>
                                      </p:to>
                                    </p:set>
                                    <p:animEffect transition="in" filter="wipe(left)">
                                      <p:cBhvr>
                                        <p:cTn id="69" dur="500"/>
                                        <p:tgtEl>
                                          <p:spTgt spid="57387"/>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57394"/>
                                        </p:tgtEl>
                                        <p:attrNameLst>
                                          <p:attrName>style.visibility</p:attrName>
                                        </p:attrNameLst>
                                      </p:cBhvr>
                                      <p:to>
                                        <p:strVal val="visible"/>
                                      </p:to>
                                    </p:set>
                                    <p:animEffect transition="in" filter="wipe(left)">
                                      <p:cBhvr>
                                        <p:cTn id="74" dur="500"/>
                                        <p:tgtEl>
                                          <p:spTgt spid="57394"/>
                                        </p:tgtEl>
                                      </p:cBhvr>
                                    </p:animEffect>
                                  </p:childTnLst>
                                </p:cTn>
                              </p:par>
                            </p:childTnLst>
                          </p:cTn>
                        </p:par>
                        <p:par>
                          <p:cTn id="75" fill="hold" nodeType="afterGroup">
                            <p:stCondLst>
                              <p:cond delay="500"/>
                            </p:stCondLst>
                            <p:childTnLst>
                              <p:par>
                                <p:cTn id="76" presetID="12" presetClass="entr" presetSubtype="8" fill="hold" nodeType="afterEffect">
                                  <p:stCondLst>
                                    <p:cond delay="0"/>
                                  </p:stCondLst>
                                  <p:childTnLst>
                                    <p:set>
                                      <p:cBhvr>
                                        <p:cTn id="77" dur="1" fill="hold">
                                          <p:stCondLst>
                                            <p:cond delay="0"/>
                                          </p:stCondLst>
                                        </p:cTn>
                                        <p:tgtEl>
                                          <p:spTgt spid="57378"/>
                                        </p:tgtEl>
                                        <p:attrNameLst>
                                          <p:attrName>style.visibility</p:attrName>
                                        </p:attrNameLst>
                                      </p:cBhvr>
                                      <p:to>
                                        <p:strVal val="visible"/>
                                      </p:to>
                                    </p:set>
                                    <p:animEffect transition="in" filter="slide(fromLeft)">
                                      <p:cBhvr>
                                        <p:cTn id="78" dur="500"/>
                                        <p:tgtEl>
                                          <p:spTgt spid="57378"/>
                                        </p:tgtEl>
                                      </p:cBhvr>
                                    </p:animEffect>
                                  </p:childTnLst>
                                </p:cTn>
                              </p:par>
                            </p:childTnLst>
                          </p:cTn>
                        </p:par>
                        <p:par>
                          <p:cTn id="79" fill="hold" nodeType="afterGroup">
                            <p:stCondLst>
                              <p:cond delay="1000"/>
                            </p:stCondLst>
                            <p:childTnLst>
                              <p:par>
                                <p:cTn id="80" presetID="22" presetClass="entr" presetSubtype="8" fill="hold" grpId="0" nodeType="afterEffect">
                                  <p:stCondLst>
                                    <p:cond delay="0"/>
                                  </p:stCondLst>
                                  <p:childTnLst>
                                    <p:set>
                                      <p:cBhvr>
                                        <p:cTn id="81" dur="1" fill="hold">
                                          <p:stCondLst>
                                            <p:cond delay="0"/>
                                          </p:stCondLst>
                                        </p:cTn>
                                        <p:tgtEl>
                                          <p:spTgt spid="57388"/>
                                        </p:tgtEl>
                                        <p:attrNameLst>
                                          <p:attrName>style.visibility</p:attrName>
                                        </p:attrNameLst>
                                      </p:cBhvr>
                                      <p:to>
                                        <p:strVal val="visible"/>
                                      </p:to>
                                    </p:set>
                                    <p:animEffect transition="in" filter="wipe(left)">
                                      <p:cBhvr>
                                        <p:cTn id="82" dur="500"/>
                                        <p:tgtEl>
                                          <p:spTgt spid="57388"/>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2" presetClass="entr" presetSubtype="8" fill="hold" grpId="0" nodeType="clickEffect">
                                  <p:stCondLst>
                                    <p:cond delay="0"/>
                                  </p:stCondLst>
                                  <p:childTnLst>
                                    <p:set>
                                      <p:cBhvr>
                                        <p:cTn id="86" dur="1" fill="hold">
                                          <p:stCondLst>
                                            <p:cond delay="0"/>
                                          </p:stCondLst>
                                        </p:cTn>
                                        <p:tgtEl>
                                          <p:spTgt spid="57391"/>
                                        </p:tgtEl>
                                        <p:attrNameLst>
                                          <p:attrName>style.visibility</p:attrName>
                                        </p:attrNameLst>
                                      </p:cBhvr>
                                      <p:to>
                                        <p:strVal val="visible"/>
                                      </p:to>
                                    </p:set>
                                    <p:animEffect transition="in" filter="slide(fromLeft)">
                                      <p:cBhvr>
                                        <p:cTn id="87" dur="500"/>
                                        <p:tgtEl>
                                          <p:spTgt spid="57391"/>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57395"/>
                                        </p:tgtEl>
                                        <p:attrNameLst>
                                          <p:attrName>style.visibility</p:attrName>
                                        </p:attrNameLst>
                                      </p:cBhvr>
                                      <p:to>
                                        <p:strVal val="visible"/>
                                      </p:to>
                                    </p:set>
                                    <p:animEffect transition="in" filter="wipe(left)">
                                      <p:cBhvr>
                                        <p:cTn id="92" dur="500"/>
                                        <p:tgtEl>
                                          <p:spTgt spid="57395"/>
                                        </p:tgtEl>
                                      </p:cBhvr>
                                    </p:animEffect>
                                  </p:childTnLst>
                                </p:cTn>
                              </p:par>
                            </p:childTnLst>
                          </p:cTn>
                        </p:par>
                        <p:par>
                          <p:cTn id="93" fill="hold" nodeType="afterGroup">
                            <p:stCondLst>
                              <p:cond delay="500"/>
                            </p:stCondLst>
                            <p:childTnLst>
                              <p:par>
                                <p:cTn id="94" presetID="12" presetClass="entr" presetSubtype="4" fill="hold" nodeType="afterEffect">
                                  <p:stCondLst>
                                    <p:cond delay="0"/>
                                  </p:stCondLst>
                                  <p:childTnLst>
                                    <p:set>
                                      <p:cBhvr>
                                        <p:cTn id="95" dur="1" fill="hold">
                                          <p:stCondLst>
                                            <p:cond delay="0"/>
                                          </p:stCondLst>
                                        </p:cTn>
                                        <p:tgtEl>
                                          <p:spTgt spid="57396"/>
                                        </p:tgtEl>
                                        <p:attrNameLst>
                                          <p:attrName>style.visibility</p:attrName>
                                        </p:attrNameLst>
                                      </p:cBhvr>
                                      <p:to>
                                        <p:strVal val="visible"/>
                                      </p:to>
                                    </p:set>
                                    <p:animEffect transition="in" filter="slide(fromBottom)">
                                      <p:cBhvr>
                                        <p:cTn id="96" dur="500"/>
                                        <p:tgtEl>
                                          <p:spTgt spid="57396"/>
                                        </p:tgtEl>
                                      </p:cBhvr>
                                    </p:animEffect>
                                  </p:childTnLst>
                                </p:cTn>
                              </p:par>
                            </p:childTnLst>
                          </p:cTn>
                        </p:par>
                        <p:par>
                          <p:cTn id="97" fill="hold" nodeType="afterGroup">
                            <p:stCondLst>
                              <p:cond delay="1000"/>
                            </p:stCondLst>
                            <p:childTnLst>
                              <p:par>
                                <p:cTn id="98" presetID="22" presetClass="entr" presetSubtype="8" fill="hold" grpId="0" nodeType="afterEffect">
                                  <p:stCondLst>
                                    <p:cond delay="0"/>
                                  </p:stCondLst>
                                  <p:childTnLst>
                                    <p:set>
                                      <p:cBhvr>
                                        <p:cTn id="99" dur="1" fill="hold">
                                          <p:stCondLst>
                                            <p:cond delay="0"/>
                                          </p:stCondLst>
                                        </p:cTn>
                                        <p:tgtEl>
                                          <p:spTgt spid="57389"/>
                                        </p:tgtEl>
                                        <p:attrNameLst>
                                          <p:attrName>style.visibility</p:attrName>
                                        </p:attrNameLst>
                                      </p:cBhvr>
                                      <p:to>
                                        <p:strVal val="visible"/>
                                      </p:to>
                                    </p:set>
                                    <p:animEffect transition="in" filter="wipe(left)">
                                      <p:cBhvr>
                                        <p:cTn id="100" dur="500"/>
                                        <p:tgtEl>
                                          <p:spTgt spid="57389"/>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57399"/>
                                        </p:tgtEl>
                                        <p:attrNameLst>
                                          <p:attrName>style.visibility</p:attrName>
                                        </p:attrNameLst>
                                      </p:cBhvr>
                                      <p:to>
                                        <p:strVal val="visible"/>
                                      </p:to>
                                    </p:set>
                                    <p:animEffect transition="in" filter="wipe(left)">
                                      <p:cBhvr>
                                        <p:cTn id="105" dur="500"/>
                                        <p:tgtEl>
                                          <p:spTgt spid="57399"/>
                                        </p:tgtEl>
                                      </p:cBhvr>
                                    </p:animEffect>
                                  </p:childTnLst>
                                </p:cTn>
                              </p:par>
                            </p:childTnLst>
                          </p:cTn>
                        </p:par>
                        <p:par>
                          <p:cTn id="106" fill="hold" nodeType="afterGroup">
                            <p:stCondLst>
                              <p:cond delay="500"/>
                            </p:stCondLst>
                            <p:childTnLst>
                              <p:par>
                                <p:cTn id="107" presetID="12" presetClass="entr" presetSubtype="8" fill="hold" nodeType="afterEffect">
                                  <p:stCondLst>
                                    <p:cond delay="0"/>
                                  </p:stCondLst>
                                  <p:childTnLst>
                                    <p:set>
                                      <p:cBhvr>
                                        <p:cTn id="108" dur="1" fill="hold">
                                          <p:stCondLst>
                                            <p:cond delay="0"/>
                                          </p:stCondLst>
                                        </p:cTn>
                                        <p:tgtEl>
                                          <p:spTgt spid="57381"/>
                                        </p:tgtEl>
                                        <p:attrNameLst>
                                          <p:attrName>style.visibility</p:attrName>
                                        </p:attrNameLst>
                                      </p:cBhvr>
                                      <p:to>
                                        <p:strVal val="visible"/>
                                      </p:to>
                                    </p:set>
                                    <p:animEffect transition="in" filter="slide(fromLeft)">
                                      <p:cBhvr>
                                        <p:cTn id="109" dur="500"/>
                                        <p:tgtEl>
                                          <p:spTgt spid="57381"/>
                                        </p:tgtEl>
                                      </p:cBhvr>
                                    </p:animEffect>
                                  </p:childTnLst>
                                </p:cTn>
                              </p:par>
                            </p:childTnLst>
                          </p:cTn>
                        </p:par>
                        <p:par>
                          <p:cTn id="110" fill="hold" nodeType="afterGroup">
                            <p:stCondLst>
                              <p:cond delay="1000"/>
                            </p:stCondLst>
                            <p:childTnLst>
                              <p:par>
                                <p:cTn id="111" presetID="22" presetClass="entr" presetSubtype="8" fill="hold" grpId="0" nodeType="afterEffect">
                                  <p:stCondLst>
                                    <p:cond delay="0"/>
                                  </p:stCondLst>
                                  <p:childTnLst>
                                    <p:set>
                                      <p:cBhvr>
                                        <p:cTn id="112" dur="1" fill="hold">
                                          <p:stCondLst>
                                            <p:cond delay="0"/>
                                          </p:stCondLst>
                                        </p:cTn>
                                        <p:tgtEl>
                                          <p:spTgt spid="57390"/>
                                        </p:tgtEl>
                                        <p:attrNameLst>
                                          <p:attrName>style.visibility</p:attrName>
                                        </p:attrNameLst>
                                      </p:cBhvr>
                                      <p:to>
                                        <p:strVal val="visible"/>
                                      </p:to>
                                    </p:set>
                                    <p:animEffect transition="in" filter="wipe(left)">
                                      <p:cBhvr>
                                        <p:cTn id="113" dur="500"/>
                                        <p:tgtEl>
                                          <p:spTgt spid="57390"/>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8" fill="hold" grpId="0" nodeType="clickEffect">
                                  <p:stCondLst>
                                    <p:cond delay="0"/>
                                  </p:stCondLst>
                                  <p:iterate type="lt">
                                    <p:tmPct val="100000"/>
                                  </p:iterate>
                                  <p:childTnLst>
                                    <p:set>
                                      <p:cBhvr>
                                        <p:cTn id="117" dur="1" fill="hold">
                                          <p:stCondLst>
                                            <p:cond delay="0"/>
                                          </p:stCondLst>
                                        </p:cTn>
                                        <p:tgtEl>
                                          <p:spTgt spid="57400"/>
                                        </p:tgtEl>
                                        <p:attrNameLst>
                                          <p:attrName>style.visibility</p:attrName>
                                        </p:attrNameLst>
                                      </p:cBhvr>
                                      <p:to>
                                        <p:strVal val="visible"/>
                                      </p:to>
                                    </p:set>
                                    <p:animEffect transition="in" filter="wipe(left)">
                                      <p:cBhvr>
                                        <p:cTn id="118" dur="75"/>
                                        <p:tgtEl>
                                          <p:spTgt spid="57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build="p" autoUpdateAnimBg="0" advAuto="0"/>
      <p:bldP spid="57367" grpId="0" autoUpdateAnimBg="0"/>
      <p:bldP spid="57368" grpId="0" autoUpdateAnimBg="0"/>
      <p:bldP spid="57384" grpId="0" autoUpdateAnimBg="0"/>
      <p:bldP spid="57385" grpId="0" animBg="1" autoUpdateAnimBg="0"/>
      <p:bldP spid="57386" grpId="0" animBg="1" autoUpdateAnimBg="0"/>
      <p:bldP spid="57387" grpId="0" animBg="1" autoUpdateAnimBg="0"/>
      <p:bldP spid="57388" grpId="0" animBg="1" autoUpdateAnimBg="0"/>
      <p:bldP spid="57389" grpId="0" animBg="1" autoUpdateAnimBg="0"/>
      <p:bldP spid="57390" grpId="0" animBg="1" autoUpdateAnimBg="0"/>
      <p:bldP spid="57391" grpId="0" animBg="1" autoUpdateAnimBg="0"/>
      <p:bldP spid="57392" grpId="0" animBg="1"/>
      <p:bldP spid="57393" grpId="0" animBg="1"/>
      <p:bldP spid="57394" grpId="0" animBg="1"/>
      <p:bldP spid="57395" grpId="0" animBg="1"/>
      <p:bldP spid="57399" grpId="0" animBg="1"/>
      <p:bldP spid="57400"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115888" y="331788"/>
            <a:ext cx="9005887" cy="517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15000"/>
              </a:lnSpc>
            </a:pPr>
            <a:r>
              <a:rPr lang="en-US" altLang="zh-CN" sz="2800">
                <a:solidFill>
                  <a:schemeClr val="tx1"/>
                </a:solidFill>
              </a:rPr>
              <a:t> </a:t>
            </a:r>
            <a:r>
              <a:rPr lang="en-US" altLang="zh-CN" sz="2800" b="1">
                <a:solidFill>
                  <a:schemeClr val="tx1"/>
                </a:solidFill>
              </a:rPr>
              <a:t>int</a:t>
            </a:r>
            <a:r>
              <a:rPr lang="en-US" altLang="zh-CN" sz="2800">
                <a:solidFill>
                  <a:schemeClr val="tx1"/>
                </a:solidFill>
              </a:rPr>
              <a:t> LocateElem_Sq (SqList L, ElemType e,</a:t>
            </a:r>
          </a:p>
          <a:p>
            <a:pPr algn="l" eaLnBrk="1" hangingPunct="1">
              <a:lnSpc>
                <a:spcPct val="115000"/>
              </a:lnSpc>
            </a:pPr>
            <a:r>
              <a:rPr lang="en-US" altLang="zh-CN" sz="2800">
                <a:solidFill>
                  <a:schemeClr val="tx1"/>
                </a:solidFill>
              </a:rPr>
              <a:t>   </a:t>
            </a:r>
            <a:r>
              <a:rPr lang="en-US" altLang="zh-CN" sz="2800" b="1">
                <a:solidFill>
                  <a:schemeClr val="tx1"/>
                </a:solidFill>
              </a:rPr>
              <a:t>Status</a:t>
            </a:r>
            <a:r>
              <a:rPr lang="en-US" altLang="zh-CN" sz="2800">
                <a:solidFill>
                  <a:schemeClr val="tx1"/>
                </a:solidFill>
              </a:rPr>
              <a:t> (*compare)(ElemType, ElemType)) </a:t>
            </a:r>
            <a:r>
              <a:rPr lang="en-US" altLang="zh-CN" sz="2800" b="1">
                <a:solidFill>
                  <a:schemeClr val="tx1"/>
                </a:solidFill>
              </a:rPr>
              <a:t>{  </a:t>
            </a:r>
            <a:r>
              <a:rPr lang="en-US" altLang="zh-CN" sz="2800">
                <a:solidFill>
                  <a:schemeClr val="tx1"/>
                </a:solidFill>
              </a:rPr>
              <a:t>// </a:t>
            </a:r>
            <a:r>
              <a:rPr lang="zh-CN" altLang="en-US" sz="2800">
                <a:solidFill>
                  <a:schemeClr val="tx1"/>
                </a:solidFill>
              </a:rPr>
              <a:t>算法</a:t>
            </a:r>
            <a:r>
              <a:rPr lang="en-US" altLang="zh-CN" sz="2800">
                <a:solidFill>
                  <a:schemeClr val="tx1"/>
                </a:solidFill>
              </a:rPr>
              <a:t>2.6</a:t>
            </a:r>
          </a:p>
          <a:p>
            <a:pPr algn="l" eaLnBrk="1" hangingPunct="1">
              <a:lnSpc>
                <a:spcPct val="120000"/>
              </a:lnSpc>
            </a:pPr>
            <a:endParaRPr lang="en-US" altLang="zh-CN" sz="2800" b="1">
              <a:solidFill>
                <a:schemeClr val="tx1"/>
              </a:solidFill>
            </a:endParaRPr>
          </a:p>
          <a:p>
            <a:pPr algn="l" eaLnBrk="1" hangingPunct="1">
              <a:lnSpc>
                <a:spcPct val="120000"/>
              </a:lnSpc>
            </a:pPr>
            <a:endParaRPr lang="en-US" altLang="zh-CN" sz="2800" b="1">
              <a:solidFill>
                <a:schemeClr val="tx1"/>
              </a:solidFill>
            </a:endParaRPr>
          </a:p>
          <a:p>
            <a:pPr algn="l" eaLnBrk="1" hangingPunct="1">
              <a:lnSpc>
                <a:spcPct val="120000"/>
              </a:lnSpc>
            </a:pPr>
            <a:endParaRPr lang="en-US" altLang="zh-CN" sz="2800" b="1">
              <a:solidFill>
                <a:schemeClr val="tx1"/>
              </a:solidFill>
            </a:endParaRPr>
          </a:p>
          <a:p>
            <a:pPr algn="l" eaLnBrk="1" hangingPunct="1">
              <a:lnSpc>
                <a:spcPct val="120000"/>
              </a:lnSpc>
            </a:pPr>
            <a:endParaRPr lang="en-US" altLang="zh-CN" sz="2800" b="1">
              <a:solidFill>
                <a:schemeClr val="tx1"/>
              </a:solidFill>
            </a:endParaRPr>
          </a:p>
          <a:p>
            <a:pPr algn="l" eaLnBrk="1" hangingPunct="1">
              <a:lnSpc>
                <a:spcPct val="120000"/>
              </a:lnSpc>
            </a:pPr>
            <a:endParaRPr lang="en-US" altLang="zh-CN" sz="2800" b="1">
              <a:solidFill>
                <a:schemeClr val="tx1"/>
              </a:solidFill>
            </a:endParaRPr>
          </a:p>
          <a:p>
            <a:pPr algn="l" eaLnBrk="1" hangingPunct="1">
              <a:lnSpc>
                <a:spcPct val="120000"/>
              </a:lnSpc>
            </a:pPr>
            <a:endParaRPr lang="en-US" altLang="zh-CN" sz="2800" b="1">
              <a:solidFill>
                <a:schemeClr val="tx1"/>
              </a:solidFill>
            </a:endParaRPr>
          </a:p>
          <a:p>
            <a:pPr algn="l" eaLnBrk="1" hangingPunct="1">
              <a:lnSpc>
                <a:spcPct val="120000"/>
              </a:lnSpc>
            </a:pPr>
            <a:endParaRPr lang="en-US" altLang="zh-CN" sz="2800" b="1">
              <a:solidFill>
                <a:schemeClr val="tx1"/>
              </a:solidFill>
            </a:endParaRPr>
          </a:p>
          <a:p>
            <a:pPr algn="l" eaLnBrk="1" hangingPunct="1">
              <a:lnSpc>
                <a:spcPct val="120000"/>
              </a:lnSpc>
            </a:pPr>
            <a:r>
              <a:rPr lang="en-US" altLang="zh-CN" sz="2800" b="1">
                <a:solidFill>
                  <a:schemeClr val="tx1"/>
                </a:solidFill>
              </a:rPr>
              <a:t>}</a:t>
            </a:r>
            <a:r>
              <a:rPr lang="en-US" altLang="zh-CN" sz="2800">
                <a:solidFill>
                  <a:schemeClr val="tx1"/>
                </a:solidFill>
              </a:rPr>
              <a:t> // LocateElem_Sq</a:t>
            </a:r>
          </a:p>
        </p:txBody>
      </p:sp>
      <p:sp>
        <p:nvSpPr>
          <p:cNvPr id="23555" name="Text Box 3"/>
          <p:cNvSpPr txBox="1">
            <a:spLocks noChangeArrowheads="1"/>
          </p:cNvSpPr>
          <p:nvPr/>
        </p:nvSpPr>
        <p:spPr bwMode="auto">
          <a:xfrm>
            <a:off x="4191000" y="5934075"/>
            <a:ext cx="3208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2800">
                <a:solidFill>
                  <a:schemeClr val="accent2"/>
                </a:solidFill>
              </a:rPr>
              <a:t>  </a:t>
            </a:r>
            <a:r>
              <a:rPr lang="en-US" altLang="zh-CN" sz="2800" b="1">
                <a:solidFill>
                  <a:schemeClr val="accent2"/>
                </a:solidFill>
              </a:rPr>
              <a:t>O( ListLength(L) )</a:t>
            </a:r>
            <a:endParaRPr lang="en-US" altLang="zh-CN" sz="2800">
              <a:solidFill>
                <a:schemeClr val="accent2"/>
              </a:solidFill>
            </a:endParaRPr>
          </a:p>
        </p:txBody>
      </p:sp>
      <p:sp>
        <p:nvSpPr>
          <p:cNvPr id="23556" name="Rectangle 4"/>
          <p:cNvSpPr>
            <a:spLocks noChangeArrowheads="1"/>
          </p:cNvSpPr>
          <p:nvPr/>
        </p:nvSpPr>
        <p:spPr bwMode="auto">
          <a:xfrm>
            <a:off x="579438" y="3752850"/>
            <a:ext cx="4138612"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5000"/>
              </a:lnSpc>
            </a:pPr>
            <a:r>
              <a:rPr lang="en-US" altLang="zh-CN" sz="2800" b="1">
                <a:solidFill>
                  <a:schemeClr val="accent2"/>
                </a:solidFill>
              </a:rPr>
              <a:t>if</a:t>
            </a:r>
            <a:r>
              <a:rPr lang="en-US" altLang="zh-CN" sz="2800">
                <a:solidFill>
                  <a:schemeClr val="accent2"/>
                </a:solidFill>
              </a:rPr>
              <a:t> (i &lt;= L.length)  </a:t>
            </a:r>
            <a:r>
              <a:rPr lang="en-US" altLang="zh-CN" sz="2800" b="1">
                <a:solidFill>
                  <a:schemeClr val="accent2"/>
                </a:solidFill>
              </a:rPr>
              <a:t>return</a:t>
            </a:r>
            <a:r>
              <a:rPr lang="en-US" altLang="zh-CN" sz="2800">
                <a:solidFill>
                  <a:schemeClr val="accent2"/>
                </a:solidFill>
              </a:rPr>
              <a:t> i;</a:t>
            </a:r>
            <a:r>
              <a:rPr lang="en-US" altLang="zh-CN" sz="2800">
                <a:solidFill>
                  <a:srgbClr val="990000"/>
                </a:solidFill>
              </a:rPr>
              <a:t> </a:t>
            </a:r>
            <a:endParaRPr lang="en-US" altLang="zh-CN" sz="2800">
              <a:solidFill>
                <a:schemeClr val="tx1"/>
              </a:solidFill>
            </a:endParaRPr>
          </a:p>
          <a:p>
            <a:pPr algn="l">
              <a:lnSpc>
                <a:spcPct val="115000"/>
              </a:lnSpc>
            </a:pPr>
            <a:r>
              <a:rPr lang="en-US" altLang="zh-CN" sz="2800" b="1">
                <a:solidFill>
                  <a:schemeClr val="tx1"/>
                </a:solidFill>
              </a:rPr>
              <a:t>else  return</a:t>
            </a:r>
            <a:r>
              <a:rPr lang="en-US" altLang="zh-CN" sz="2800">
                <a:solidFill>
                  <a:schemeClr val="tx1"/>
                </a:solidFill>
              </a:rPr>
              <a:t> 0;  </a:t>
            </a:r>
          </a:p>
        </p:txBody>
      </p:sp>
      <p:sp>
        <p:nvSpPr>
          <p:cNvPr id="23557" name="Text Box 5"/>
          <p:cNvSpPr txBox="1">
            <a:spLocks noChangeArrowheads="1"/>
          </p:cNvSpPr>
          <p:nvPr/>
        </p:nvSpPr>
        <p:spPr bwMode="auto">
          <a:xfrm>
            <a:off x="4267200" y="5516563"/>
            <a:ext cx="37560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zh-CN" altLang="en-US" sz="2800" b="1">
                <a:solidFill>
                  <a:schemeClr val="tx1"/>
                </a:solidFill>
                <a:ea typeface="隶书" pitchFamily="49" charset="-122"/>
              </a:rPr>
              <a:t>算法的</a:t>
            </a:r>
            <a:r>
              <a:rPr lang="zh-CN" altLang="en-US" sz="2800" b="1">
                <a:solidFill>
                  <a:schemeClr val="accent2"/>
                </a:solidFill>
                <a:ea typeface="隶书" pitchFamily="49" charset="-122"/>
              </a:rPr>
              <a:t>时间复杂度</a:t>
            </a:r>
            <a:r>
              <a:rPr lang="zh-CN" altLang="en-US" sz="2800" b="1">
                <a:solidFill>
                  <a:schemeClr val="tx1"/>
                </a:solidFill>
                <a:ea typeface="隶书" pitchFamily="49" charset="-122"/>
              </a:rPr>
              <a:t>为：</a:t>
            </a:r>
            <a:endParaRPr lang="zh-CN" altLang="en-US" sz="2800">
              <a:solidFill>
                <a:schemeClr val="tx1"/>
              </a:solidFill>
            </a:endParaRPr>
          </a:p>
        </p:txBody>
      </p:sp>
      <p:sp>
        <p:nvSpPr>
          <p:cNvPr id="23558" name="Rectangle 6"/>
          <p:cNvSpPr>
            <a:spLocks noChangeArrowheads="1"/>
          </p:cNvSpPr>
          <p:nvPr/>
        </p:nvSpPr>
        <p:spPr bwMode="auto">
          <a:xfrm>
            <a:off x="533400" y="1485900"/>
            <a:ext cx="7926388"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0000"/>
              </a:lnSpc>
            </a:pPr>
            <a:r>
              <a:rPr lang="en-US" altLang="zh-CN" sz="2800">
                <a:solidFill>
                  <a:schemeClr val="tx1"/>
                </a:solidFill>
              </a:rPr>
              <a:t>i = 1;           </a:t>
            </a:r>
            <a:r>
              <a:rPr lang="en-US" altLang="zh-CN" sz="2800" b="1">
                <a:solidFill>
                  <a:schemeClr val="tx1"/>
                </a:solidFill>
                <a:ea typeface="楷体_GB2312" pitchFamily="49" charset="-122"/>
              </a:rPr>
              <a:t>//</a:t>
            </a:r>
            <a:r>
              <a:rPr lang="en-US" altLang="zh-CN" sz="2800" b="1">
                <a:solidFill>
                  <a:schemeClr val="tx1"/>
                </a:solidFill>
                <a:latin typeface="楷体_GB2312" pitchFamily="49" charset="-122"/>
                <a:ea typeface="楷体_GB2312" pitchFamily="49" charset="-122"/>
              </a:rPr>
              <a:t> i </a:t>
            </a:r>
            <a:r>
              <a:rPr lang="zh-CN" altLang="en-US" sz="2800" b="1">
                <a:solidFill>
                  <a:schemeClr val="tx1"/>
                </a:solidFill>
                <a:latin typeface="楷体_GB2312" pitchFamily="49" charset="-122"/>
                <a:ea typeface="楷体_GB2312" pitchFamily="49" charset="-122"/>
              </a:rPr>
              <a:t>的初值为第 </a:t>
            </a:r>
            <a:r>
              <a:rPr lang="en-US" altLang="zh-CN" sz="2800" b="1">
                <a:solidFill>
                  <a:schemeClr val="tx1"/>
                </a:solidFill>
                <a:latin typeface="楷体_GB2312" pitchFamily="49" charset="-122"/>
                <a:ea typeface="楷体_GB2312" pitchFamily="49" charset="-122"/>
              </a:rPr>
              <a:t>1 </a:t>
            </a:r>
            <a:r>
              <a:rPr lang="zh-CN" altLang="en-US" sz="2800" b="1">
                <a:solidFill>
                  <a:schemeClr val="tx1"/>
                </a:solidFill>
                <a:latin typeface="楷体_GB2312" pitchFamily="49" charset="-122"/>
                <a:ea typeface="楷体_GB2312" pitchFamily="49" charset="-122"/>
              </a:rPr>
              <a:t>元素的位序</a:t>
            </a:r>
            <a:endParaRPr lang="zh-CN" altLang="en-US" sz="2800">
              <a:solidFill>
                <a:schemeClr val="tx1"/>
              </a:solidFill>
            </a:endParaRPr>
          </a:p>
          <a:p>
            <a:pPr algn="l">
              <a:lnSpc>
                <a:spcPct val="110000"/>
              </a:lnSpc>
            </a:pPr>
            <a:r>
              <a:rPr lang="en-US" altLang="zh-CN" sz="2800">
                <a:solidFill>
                  <a:schemeClr val="accent2"/>
                </a:solidFill>
              </a:rPr>
              <a:t>p = L.elem;      </a:t>
            </a:r>
            <a:r>
              <a:rPr lang="en-US" altLang="zh-CN" sz="2800" b="1">
                <a:solidFill>
                  <a:schemeClr val="accent2"/>
                </a:solidFill>
                <a:ea typeface="楷体_GB2312" pitchFamily="49" charset="-122"/>
              </a:rPr>
              <a:t>//</a:t>
            </a:r>
            <a:r>
              <a:rPr lang="en-US" altLang="zh-CN" sz="2800" b="1">
                <a:solidFill>
                  <a:schemeClr val="accent2"/>
                </a:solidFill>
                <a:latin typeface="楷体_GB2312" pitchFamily="49" charset="-122"/>
                <a:ea typeface="楷体_GB2312" pitchFamily="49" charset="-122"/>
              </a:rPr>
              <a:t> p </a:t>
            </a:r>
            <a:r>
              <a:rPr lang="zh-CN" altLang="en-US" sz="2800" b="1">
                <a:solidFill>
                  <a:schemeClr val="accent2"/>
                </a:solidFill>
                <a:latin typeface="楷体_GB2312" pitchFamily="49" charset="-122"/>
                <a:ea typeface="楷体_GB2312" pitchFamily="49" charset="-122"/>
              </a:rPr>
              <a:t>的初值为第 </a:t>
            </a:r>
            <a:r>
              <a:rPr lang="en-US" altLang="zh-CN" sz="2800" b="1">
                <a:solidFill>
                  <a:schemeClr val="accent2"/>
                </a:solidFill>
                <a:latin typeface="楷体_GB2312" pitchFamily="49" charset="-122"/>
                <a:ea typeface="楷体_GB2312" pitchFamily="49" charset="-122"/>
              </a:rPr>
              <a:t>1 </a:t>
            </a:r>
            <a:r>
              <a:rPr lang="zh-CN" altLang="en-US" sz="2800" b="1">
                <a:solidFill>
                  <a:schemeClr val="accent2"/>
                </a:solidFill>
                <a:latin typeface="楷体_GB2312" pitchFamily="49" charset="-122"/>
                <a:ea typeface="楷体_GB2312" pitchFamily="49" charset="-122"/>
              </a:rPr>
              <a:t>元素的存储位置</a:t>
            </a:r>
            <a:endParaRPr lang="zh-CN" altLang="en-US" sz="2800">
              <a:solidFill>
                <a:schemeClr val="accent2"/>
              </a:solidFill>
            </a:endParaRPr>
          </a:p>
        </p:txBody>
      </p:sp>
      <p:sp>
        <p:nvSpPr>
          <p:cNvPr id="23559" name="Rectangle 7"/>
          <p:cNvSpPr>
            <a:spLocks noChangeArrowheads="1"/>
          </p:cNvSpPr>
          <p:nvPr/>
        </p:nvSpPr>
        <p:spPr bwMode="auto">
          <a:xfrm>
            <a:off x="503238" y="2638425"/>
            <a:ext cx="8229600" cy="108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5000"/>
              </a:lnSpc>
            </a:pPr>
            <a:r>
              <a:rPr lang="en-US" altLang="zh-CN" sz="2800" b="1">
                <a:solidFill>
                  <a:schemeClr val="tx1"/>
                </a:solidFill>
              </a:rPr>
              <a:t>while</a:t>
            </a:r>
            <a:r>
              <a:rPr lang="en-US" altLang="zh-CN" sz="2800">
                <a:solidFill>
                  <a:schemeClr val="tx1"/>
                </a:solidFill>
              </a:rPr>
              <a:t> (</a:t>
            </a:r>
            <a:r>
              <a:rPr lang="en-US" altLang="zh-CN" sz="2800">
                <a:solidFill>
                  <a:schemeClr val="accent2"/>
                </a:solidFill>
              </a:rPr>
              <a:t>i &lt;= L.length </a:t>
            </a:r>
            <a:r>
              <a:rPr lang="en-US" altLang="zh-CN" sz="2800" b="1">
                <a:solidFill>
                  <a:schemeClr val="accent2"/>
                </a:solidFill>
              </a:rPr>
              <a:t>&amp; !</a:t>
            </a:r>
            <a:r>
              <a:rPr lang="en-US" altLang="zh-CN" sz="2800">
                <a:solidFill>
                  <a:schemeClr val="accent2"/>
                </a:solidFill>
              </a:rPr>
              <a:t>(*compare)(*p++, e)</a:t>
            </a:r>
            <a:r>
              <a:rPr lang="en-US" altLang="zh-CN" sz="2800">
                <a:solidFill>
                  <a:schemeClr val="tx1"/>
                </a:solidFill>
              </a:rPr>
              <a:t>) </a:t>
            </a:r>
          </a:p>
          <a:p>
            <a:pPr algn="l">
              <a:lnSpc>
                <a:spcPct val="115000"/>
              </a:lnSpc>
            </a:pPr>
            <a:r>
              <a:rPr lang="en-US" altLang="zh-CN" sz="2800">
                <a:solidFill>
                  <a:schemeClr val="tx1"/>
                </a:solidFill>
              </a:rPr>
              <a:t>                                ++i;</a:t>
            </a:r>
          </a:p>
        </p:txBody>
      </p:sp>
      <p:sp>
        <p:nvSpPr>
          <p:cNvPr id="23560" name="Rectangle 8"/>
          <p:cNvSpPr>
            <a:spLocks noChangeArrowheads="1"/>
          </p:cNvSpPr>
          <p:nvPr/>
        </p:nvSpPr>
        <p:spPr bwMode="auto">
          <a:xfrm>
            <a:off x="3984625" y="2659063"/>
            <a:ext cx="3663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a:solidFill>
                  <a:srgbClr val="FF0066"/>
                </a:solidFill>
              </a:rPr>
              <a:t>(*compare)(*p++, e)</a:t>
            </a:r>
          </a:p>
        </p:txBody>
      </p:sp>
      <p:sp>
        <p:nvSpPr>
          <p:cNvPr id="23562" name="Rectangle 10"/>
          <p:cNvSpPr>
            <a:spLocks noChangeArrowheads="1"/>
          </p:cNvSpPr>
          <p:nvPr/>
        </p:nvSpPr>
        <p:spPr bwMode="auto">
          <a:xfrm>
            <a:off x="5151438" y="3789363"/>
            <a:ext cx="3581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chemeClr val="tx1"/>
                </a:solidFill>
              </a:rPr>
              <a:t>//</a:t>
            </a:r>
            <a:r>
              <a:rPr lang="zh-CN" altLang="en-US" sz="2800">
                <a:solidFill>
                  <a:schemeClr val="tx1"/>
                </a:solidFill>
              </a:rPr>
              <a:t>找到满足条件的元素</a:t>
            </a:r>
          </a:p>
        </p:txBody>
      </p:sp>
      <p:sp>
        <p:nvSpPr>
          <p:cNvPr id="23563" name="Rectangle 11"/>
          <p:cNvSpPr>
            <a:spLocks noChangeArrowheads="1"/>
          </p:cNvSpPr>
          <p:nvPr/>
        </p:nvSpPr>
        <p:spPr bwMode="auto">
          <a:xfrm>
            <a:off x="3198813" y="4333875"/>
            <a:ext cx="4381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chemeClr val="tx1"/>
                </a:solidFill>
              </a:rPr>
              <a:t>// </a:t>
            </a:r>
            <a:r>
              <a:rPr lang="zh-CN" altLang="en-US" sz="2800">
                <a:solidFill>
                  <a:schemeClr val="tx1"/>
                </a:solidFill>
              </a:rPr>
              <a:t>没有找到满足条件的元素</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3558"/>
                                        </p:tgtEl>
                                        <p:attrNameLst>
                                          <p:attrName>style.visibility</p:attrName>
                                        </p:attrNameLst>
                                      </p:cBhvr>
                                      <p:to>
                                        <p:strVal val="visible"/>
                                      </p:to>
                                    </p:set>
                                    <p:animEffect transition="in" filter="wipe(left)">
                                      <p:cBhvr>
                                        <p:cTn id="7" dur="75"/>
                                        <p:tgtEl>
                                          <p:spTgt spid="235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23559"/>
                                        </p:tgtEl>
                                        <p:attrNameLst>
                                          <p:attrName>style.visibility</p:attrName>
                                        </p:attrNameLst>
                                      </p:cBhvr>
                                      <p:to>
                                        <p:strVal val="visible"/>
                                      </p:to>
                                    </p:set>
                                    <p:animEffect transition="in" filter="wipe(left)">
                                      <p:cBhvr>
                                        <p:cTn id="12" dur="75"/>
                                        <p:tgtEl>
                                          <p:spTgt spid="235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23556"/>
                                        </p:tgtEl>
                                        <p:attrNameLst>
                                          <p:attrName>style.visibility</p:attrName>
                                        </p:attrNameLst>
                                      </p:cBhvr>
                                      <p:to>
                                        <p:strVal val="visible"/>
                                      </p:to>
                                    </p:set>
                                    <p:animEffect transition="in" filter="wipe(left)">
                                      <p:cBhvr>
                                        <p:cTn id="17" dur="75"/>
                                        <p:tgtEl>
                                          <p:spTgt spid="23556"/>
                                        </p:tgtEl>
                                      </p:cBhvr>
                                    </p:animEffect>
                                  </p:childTnLst>
                                </p:cTn>
                              </p:par>
                            </p:childTnLst>
                          </p:cTn>
                        </p:par>
                        <p:par>
                          <p:cTn id="18" fill="hold" nodeType="afterGroup">
                            <p:stCondLst>
                              <p:cond delay="2625"/>
                            </p:stCondLst>
                            <p:childTnLst>
                              <p:par>
                                <p:cTn id="19" presetID="22" presetClass="entr" presetSubtype="8" fill="hold" grpId="0" nodeType="afterEffect">
                                  <p:stCondLst>
                                    <p:cond delay="0"/>
                                  </p:stCondLst>
                                  <p:childTnLst>
                                    <p:set>
                                      <p:cBhvr>
                                        <p:cTn id="20" dur="1" fill="hold">
                                          <p:stCondLst>
                                            <p:cond delay="0"/>
                                          </p:stCondLst>
                                        </p:cTn>
                                        <p:tgtEl>
                                          <p:spTgt spid="23562"/>
                                        </p:tgtEl>
                                        <p:attrNameLst>
                                          <p:attrName>style.visibility</p:attrName>
                                        </p:attrNameLst>
                                      </p:cBhvr>
                                      <p:to>
                                        <p:strVal val="visible"/>
                                      </p:to>
                                    </p:set>
                                    <p:animEffect transition="in" filter="wipe(left)">
                                      <p:cBhvr>
                                        <p:cTn id="21" dur="500"/>
                                        <p:tgtEl>
                                          <p:spTgt spid="23562"/>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3563"/>
                                        </p:tgtEl>
                                        <p:attrNameLst>
                                          <p:attrName>style.visibility</p:attrName>
                                        </p:attrNameLst>
                                      </p:cBhvr>
                                      <p:to>
                                        <p:strVal val="visible"/>
                                      </p:to>
                                    </p:set>
                                    <p:animEffect transition="in" filter="wipe(left)">
                                      <p:cBhvr>
                                        <p:cTn id="24" dur="500"/>
                                        <p:tgtEl>
                                          <p:spTgt spid="2356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3557">
                                            <p:txEl>
                                              <p:pRg st="0" end="0"/>
                                            </p:txEl>
                                          </p:spTgt>
                                        </p:tgtEl>
                                        <p:attrNameLst>
                                          <p:attrName>style.visibility</p:attrName>
                                        </p:attrNameLst>
                                      </p:cBhvr>
                                      <p:to>
                                        <p:strVal val="visible"/>
                                      </p:to>
                                    </p:set>
                                    <p:animEffect transition="in" filter="wipe(left)">
                                      <p:cBhvr>
                                        <p:cTn id="29" dur="500"/>
                                        <p:tgtEl>
                                          <p:spTgt spid="23557">
                                            <p:txEl>
                                              <p:pRg st="0" end="0"/>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5" fill="hold" grpId="0" nodeType="clickEffect">
                                  <p:stCondLst>
                                    <p:cond delay="0"/>
                                  </p:stCondLst>
                                  <p:childTnLst>
                                    <p:set>
                                      <p:cBhvr>
                                        <p:cTn id="33" dur="1" fill="hold">
                                          <p:stCondLst>
                                            <p:cond delay="0"/>
                                          </p:stCondLst>
                                        </p:cTn>
                                        <p:tgtEl>
                                          <p:spTgt spid="23560"/>
                                        </p:tgtEl>
                                        <p:attrNameLst>
                                          <p:attrName>style.visibility</p:attrName>
                                        </p:attrNameLst>
                                      </p:cBhvr>
                                      <p:to>
                                        <p:strVal val="visible"/>
                                      </p:to>
                                    </p:set>
                                    <p:animEffect transition="in" filter="blinds(vertical)">
                                      <p:cBhvr>
                                        <p:cTn id="34" dur="500"/>
                                        <p:tgtEl>
                                          <p:spTgt spid="2356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3555"/>
                                        </p:tgtEl>
                                        <p:attrNameLst>
                                          <p:attrName>style.visibility</p:attrName>
                                        </p:attrNameLst>
                                      </p:cBhvr>
                                      <p:to>
                                        <p:strVal val="visible"/>
                                      </p:to>
                                    </p:set>
                                    <p:animEffect transition="in" filter="wipe(left)">
                                      <p:cBhvr>
                                        <p:cTn id="39" dur="500"/>
                                        <p:tgtEl>
                                          <p:spTgt spid="2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autoUpdateAnimBg="0"/>
      <p:bldP spid="23556" grpId="0" autoUpdateAnimBg="0"/>
      <p:bldP spid="23557" grpId="0" build="p" autoUpdateAnimBg="0"/>
      <p:bldP spid="23558" grpId="0" autoUpdateAnimBg="0"/>
      <p:bldP spid="23559" grpId="0" autoUpdateAnimBg="0"/>
      <p:bldP spid="23560" grpId="0" autoUpdateAnimBg="0"/>
      <p:bldP spid="23562" grpId="0" autoUpdateAnimBg="0"/>
      <p:bldP spid="23563"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4"/>
          <p:cNvPicPr>
            <a:picLocks noChangeAspect="1" noChangeArrowheads="1"/>
          </p:cNvPicPr>
          <p:nvPr/>
        </p:nvPicPr>
        <p:blipFill>
          <a:blip r:embed="rId2">
            <a:extLst>
              <a:ext uri="{28A0092B-C50C-407E-A947-70E740481C1C}">
                <a14:useLocalDpi xmlns:a14="http://schemas.microsoft.com/office/drawing/2010/main" val="0"/>
              </a:ext>
            </a:extLst>
          </a:blip>
          <a:srcRect l="2188" t="14642" r="61061" b="40140"/>
          <a:stretch>
            <a:fillRect/>
          </a:stretch>
        </p:blipFill>
        <p:spPr bwMode="auto">
          <a:xfrm>
            <a:off x="539750" y="476250"/>
            <a:ext cx="8208963" cy="568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trips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75" name="Rectangle 59"/>
          <p:cNvSpPr>
            <a:spLocks noChangeArrowheads="1"/>
          </p:cNvSpPr>
          <p:nvPr/>
        </p:nvSpPr>
        <p:spPr bwMode="auto">
          <a:xfrm>
            <a:off x="250825" y="836613"/>
            <a:ext cx="8856663" cy="108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lgn="l">
              <a:spcBef>
                <a:spcPct val="20000"/>
              </a:spcBef>
            </a:pPr>
            <a:r>
              <a:rPr lang="en-US" altLang="zh-CN" sz="3200">
                <a:solidFill>
                  <a:srgbClr val="000000"/>
                </a:solidFill>
                <a:ea typeface="楷体_GB2312" pitchFamily="49" charset="-122"/>
              </a:rPr>
              <a:t>1</a:t>
            </a:r>
            <a:r>
              <a:rPr lang="zh-CN" altLang="en-US" sz="3200">
                <a:solidFill>
                  <a:srgbClr val="000000"/>
                </a:solidFill>
                <a:ea typeface="楷体_GB2312" pitchFamily="49" charset="-122"/>
              </a:rPr>
              <a:t>、在非空的线性表，有且仅有一个开始结点</a:t>
            </a:r>
            <a:r>
              <a:rPr lang="en-US" altLang="zh-CN" sz="3200">
                <a:solidFill>
                  <a:srgbClr val="000000"/>
                </a:solidFill>
                <a:ea typeface="楷体_GB2312" pitchFamily="49" charset="-122"/>
              </a:rPr>
              <a:t>a</a:t>
            </a:r>
            <a:r>
              <a:rPr lang="en-US" altLang="zh-CN" sz="3200" baseline="-25000">
                <a:solidFill>
                  <a:srgbClr val="000000"/>
                </a:solidFill>
                <a:ea typeface="楷体_GB2312" pitchFamily="49" charset="-122"/>
              </a:rPr>
              <a:t>1</a:t>
            </a:r>
            <a:r>
              <a:rPr lang="zh-CN" altLang="en-US" sz="3200">
                <a:solidFill>
                  <a:srgbClr val="000000"/>
                </a:solidFill>
                <a:ea typeface="楷体_GB2312" pitchFamily="49" charset="-122"/>
              </a:rPr>
              <a:t>，它没有直接前趋，而仅有一个直接后继</a:t>
            </a:r>
            <a:r>
              <a:rPr lang="en-US" altLang="zh-CN" sz="3200">
                <a:solidFill>
                  <a:srgbClr val="000000"/>
                </a:solidFill>
                <a:ea typeface="楷体_GB2312" pitchFamily="49" charset="-122"/>
              </a:rPr>
              <a:t>a</a:t>
            </a:r>
            <a:r>
              <a:rPr lang="en-US" altLang="zh-CN" sz="3200" baseline="-25000">
                <a:solidFill>
                  <a:srgbClr val="000000"/>
                </a:solidFill>
                <a:ea typeface="楷体_GB2312" pitchFamily="49" charset="-122"/>
              </a:rPr>
              <a:t>2</a:t>
            </a:r>
            <a:r>
              <a:rPr lang="zh-CN" altLang="en-US" sz="3200">
                <a:solidFill>
                  <a:srgbClr val="000000"/>
                </a:solidFill>
                <a:ea typeface="楷体_GB2312" pitchFamily="49" charset="-122"/>
              </a:rPr>
              <a:t>；</a:t>
            </a:r>
          </a:p>
        </p:txBody>
      </p:sp>
      <p:sp>
        <p:nvSpPr>
          <p:cNvPr id="188476" name="Rectangle 60"/>
          <p:cNvSpPr>
            <a:spLocks noChangeArrowheads="1"/>
          </p:cNvSpPr>
          <p:nvPr/>
        </p:nvSpPr>
        <p:spPr bwMode="auto">
          <a:xfrm>
            <a:off x="395288" y="6089650"/>
            <a:ext cx="69135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3200">
                <a:solidFill>
                  <a:schemeClr val="tx1"/>
                </a:solidFill>
                <a:ea typeface="楷体_GB2312" pitchFamily="49" charset="-122"/>
              </a:rPr>
              <a:t>抽象数据类型的定义为</a:t>
            </a:r>
          </a:p>
        </p:txBody>
      </p:sp>
      <p:sp>
        <p:nvSpPr>
          <p:cNvPr id="188477" name="Rectangle 61"/>
          <p:cNvSpPr>
            <a:spLocks noChangeArrowheads="1"/>
          </p:cNvSpPr>
          <p:nvPr/>
        </p:nvSpPr>
        <p:spPr bwMode="auto">
          <a:xfrm>
            <a:off x="323850" y="4432300"/>
            <a:ext cx="8569325"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3200">
                <a:solidFill>
                  <a:srgbClr val="000000"/>
                </a:solidFill>
                <a:ea typeface="楷体_GB2312" pitchFamily="49" charset="-122"/>
              </a:rPr>
              <a:t>线性表是一种典型的线性结构。</a:t>
            </a:r>
            <a:r>
              <a:rPr lang="zh-CN" altLang="en-US" sz="3200">
                <a:solidFill>
                  <a:schemeClr val="tx1"/>
                </a:solidFill>
                <a:ea typeface="楷体_GB2312" pitchFamily="49" charset="-122"/>
              </a:rPr>
              <a:t>数据的运算是定义在逻辑结构上的，而运算的具体实现则是在存储结构上进行的。</a:t>
            </a:r>
            <a:endParaRPr lang="zh-CN" altLang="en-US" sz="3200">
              <a:solidFill>
                <a:srgbClr val="000000"/>
              </a:solidFill>
            </a:endParaRPr>
          </a:p>
        </p:txBody>
      </p:sp>
      <p:sp>
        <p:nvSpPr>
          <p:cNvPr id="6149" name="Rectangle 63"/>
          <p:cNvSpPr>
            <a:spLocks noChangeArrowheads="1"/>
          </p:cNvSpPr>
          <p:nvPr/>
        </p:nvSpPr>
        <p:spPr bwMode="auto">
          <a:xfrm>
            <a:off x="277813" y="115888"/>
            <a:ext cx="7499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200">
                <a:solidFill>
                  <a:srgbClr val="000000"/>
                </a:solidFill>
                <a:ea typeface="楷体_GB2312" pitchFamily="49" charset="-122"/>
              </a:rPr>
              <a:t>从以上例子可看出线性表的逻辑特征是：</a:t>
            </a:r>
          </a:p>
        </p:txBody>
      </p:sp>
      <p:sp>
        <p:nvSpPr>
          <p:cNvPr id="188481" name="Rectangle 65"/>
          <p:cNvSpPr>
            <a:spLocks noChangeArrowheads="1"/>
          </p:cNvSpPr>
          <p:nvPr/>
        </p:nvSpPr>
        <p:spPr bwMode="auto">
          <a:xfrm>
            <a:off x="250825" y="3298825"/>
            <a:ext cx="85693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hlink"/>
              </a:buClr>
              <a:buFont typeface="Wingdings" pitchFamily="2" charset="2"/>
              <a:buNone/>
            </a:pPr>
            <a:r>
              <a:rPr lang="en-US" altLang="zh-CN" sz="3200">
                <a:solidFill>
                  <a:srgbClr val="000000"/>
                </a:solidFill>
                <a:ea typeface="楷体_GB2312" pitchFamily="49" charset="-122"/>
              </a:rPr>
              <a:t>3</a:t>
            </a:r>
            <a:r>
              <a:rPr lang="zh-CN" altLang="en-US" sz="3200">
                <a:solidFill>
                  <a:srgbClr val="000000"/>
                </a:solidFill>
                <a:ea typeface="楷体_GB2312" pitchFamily="49" charset="-122"/>
              </a:rPr>
              <a:t>、其余的内部结点</a:t>
            </a:r>
            <a:r>
              <a:rPr lang="en-US" altLang="zh-CN" sz="3200">
                <a:solidFill>
                  <a:srgbClr val="000000"/>
                </a:solidFill>
                <a:ea typeface="楷体_GB2312" pitchFamily="49" charset="-122"/>
              </a:rPr>
              <a:t>a</a:t>
            </a:r>
            <a:r>
              <a:rPr lang="en-US" altLang="zh-CN" sz="3200" baseline="-25000">
                <a:solidFill>
                  <a:srgbClr val="000000"/>
                </a:solidFill>
                <a:ea typeface="楷体_GB2312" pitchFamily="49" charset="-122"/>
              </a:rPr>
              <a:t>i</a:t>
            </a:r>
            <a:r>
              <a:rPr lang="en-US" altLang="zh-CN" sz="3200">
                <a:solidFill>
                  <a:srgbClr val="000000"/>
                </a:solidFill>
                <a:ea typeface="楷体_GB2312" pitchFamily="49" charset="-122"/>
              </a:rPr>
              <a:t>(2</a:t>
            </a:r>
            <a:r>
              <a:rPr lang="en-US" altLang="en-US" sz="3200">
                <a:solidFill>
                  <a:srgbClr val="000000"/>
                </a:solidFill>
                <a:ea typeface="楷体_GB2312" pitchFamily="49" charset="-122"/>
              </a:rPr>
              <a:t>≤</a:t>
            </a:r>
            <a:r>
              <a:rPr lang="en-US" altLang="zh-CN" sz="3200">
                <a:solidFill>
                  <a:srgbClr val="000000"/>
                </a:solidFill>
                <a:ea typeface="楷体_GB2312" pitchFamily="49" charset="-122"/>
              </a:rPr>
              <a:t>i </a:t>
            </a:r>
            <a:r>
              <a:rPr lang="en-US" altLang="en-US" sz="3200">
                <a:solidFill>
                  <a:srgbClr val="000000"/>
                </a:solidFill>
                <a:ea typeface="楷体_GB2312" pitchFamily="49" charset="-122"/>
              </a:rPr>
              <a:t>≤</a:t>
            </a:r>
            <a:r>
              <a:rPr lang="en-US" altLang="zh-CN" sz="3200">
                <a:solidFill>
                  <a:srgbClr val="000000"/>
                </a:solidFill>
                <a:ea typeface="楷体_GB2312" pitchFamily="49" charset="-122"/>
              </a:rPr>
              <a:t> n-1)</a:t>
            </a:r>
            <a:r>
              <a:rPr lang="zh-CN" altLang="en-US" sz="3200">
                <a:solidFill>
                  <a:srgbClr val="000000"/>
                </a:solidFill>
                <a:ea typeface="楷体_GB2312" pitchFamily="49" charset="-122"/>
              </a:rPr>
              <a:t>都有且仅有一个直接前趋</a:t>
            </a:r>
            <a:r>
              <a:rPr lang="en-US" altLang="zh-CN" sz="3200">
                <a:solidFill>
                  <a:srgbClr val="000000"/>
                </a:solidFill>
                <a:ea typeface="楷体_GB2312" pitchFamily="49" charset="-122"/>
              </a:rPr>
              <a:t>a</a:t>
            </a:r>
            <a:r>
              <a:rPr lang="en-US" altLang="zh-CN" sz="3200" baseline="-25000">
                <a:solidFill>
                  <a:srgbClr val="000000"/>
                </a:solidFill>
                <a:ea typeface="楷体_GB2312" pitchFamily="49" charset="-122"/>
              </a:rPr>
              <a:t>i-1</a:t>
            </a:r>
            <a:r>
              <a:rPr lang="zh-CN" altLang="en-US" sz="3200">
                <a:solidFill>
                  <a:srgbClr val="000000"/>
                </a:solidFill>
                <a:ea typeface="楷体_GB2312" pitchFamily="49" charset="-122"/>
              </a:rPr>
              <a:t>和一个直接后继</a:t>
            </a:r>
            <a:r>
              <a:rPr lang="en-US" altLang="zh-CN" sz="3200">
                <a:solidFill>
                  <a:srgbClr val="000000"/>
                </a:solidFill>
                <a:ea typeface="楷体_GB2312" pitchFamily="49" charset="-122"/>
              </a:rPr>
              <a:t>a</a:t>
            </a:r>
            <a:r>
              <a:rPr lang="en-US" altLang="zh-CN" sz="3200" baseline="-25000">
                <a:solidFill>
                  <a:srgbClr val="000000"/>
                </a:solidFill>
                <a:ea typeface="楷体_GB2312" pitchFamily="49" charset="-122"/>
              </a:rPr>
              <a:t>i+1</a:t>
            </a:r>
            <a:r>
              <a:rPr lang="zh-CN" altLang="en-US" sz="3200">
                <a:solidFill>
                  <a:srgbClr val="000000"/>
                </a:solidFill>
                <a:ea typeface="楷体_GB2312" pitchFamily="49" charset="-122"/>
              </a:rPr>
              <a:t>。  </a:t>
            </a:r>
          </a:p>
        </p:txBody>
      </p:sp>
      <p:sp>
        <p:nvSpPr>
          <p:cNvPr id="188483" name="Rectangle 67"/>
          <p:cNvSpPr>
            <a:spLocks noChangeArrowheads="1"/>
          </p:cNvSpPr>
          <p:nvPr/>
        </p:nvSpPr>
        <p:spPr bwMode="auto">
          <a:xfrm>
            <a:off x="250825" y="2060575"/>
            <a:ext cx="81375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3200">
                <a:solidFill>
                  <a:srgbClr val="000000"/>
                </a:solidFill>
                <a:ea typeface="楷体_GB2312" pitchFamily="49" charset="-122"/>
              </a:rPr>
              <a:t>2</a:t>
            </a:r>
            <a:r>
              <a:rPr lang="zh-CN" altLang="en-US" sz="3200">
                <a:solidFill>
                  <a:srgbClr val="000000"/>
                </a:solidFill>
                <a:ea typeface="楷体_GB2312" pitchFamily="49" charset="-122"/>
              </a:rPr>
              <a:t>、有且仅有一个终端结点</a:t>
            </a:r>
            <a:r>
              <a:rPr lang="en-US" altLang="zh-CN" sz="3200">
                <a:solidFill>
                  <a:srgbClr val="000000"/>
                </a:solidFill>
                <a:ea typeface="楷体_GB2312" pitchFamily="49" charset="-122"/>
              </a:rPr>
              <a:t>a</a:t>
            </a:r>
            <a:r>
              <a:rPr lang="en-US" altLang="zh-CN" sz="3200" baseline="-25000">
                <a:solidFill>
                  <a:srgbClr val="000000"/>
                </a:solidFill>
                <a:ea typeface="楷体_GB2312" pitchFamily="49" charset="-122"/>
              </a:rPr>
              <a:t>n</a:t>
            </a:r>
            <a:r>
              <a:rPr lang="zh-CN" altLang="en-US" sz="3200">
                <a:solidFill>
                  <a:srgbClr val="000000"/>
                </a:solidFill>
                <a:ea typeface="楷体_GB2312" pitchFamily="49" charset="-122"/>
              </a:rPr>
              <a:t>，它没有直接后继，而仅有一个直接前趋</a:t>
            </a:r>
            <a:r>
              <a:rPr lang="en-US" altLang="zh-CN" sz="3200">
                <a:solidFill>
                  <a:srgbClr val="000000"/>
                </a:solidFill>
                <a:ea typeface="楷体_GB2312" pitchFamily="49" charset="-122"/>
              </a:rPr>
              <a:t>a</a:t>
            </a:r>
            <a:r>
              <a:rPr lang="en-US" altLang="zh-CN" sz="3200" baseline="-25000">
                <a:solidFill>
                  <a:srgbClr val="000000"/>
                </a:solidFill>
                <a:ea typeface="楷体_GB2312" pitchFamily="49" charset="-122"/>
              </a:rPr>
              <a:t>n-1</a:t>
            </a:r>
            <a:r>
              <a:rPr lang="zh-CN" altLang="en-US" sz="3200">
                <a:solidFill>
                  <a:srgbClr val="000000"/>
                </a:solidFill>
                <a:ea typeface="楷体_GB2312" pitchFamily="49" charset="-122"/>
              </a:rPr>
              <a:t>；</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88475"/>
                                        </p:tgtEl>
                                        <p:attrNameLst>
                                          <p:attrName>style.visibility</p:attrName>
                                        </p:attrNameLst>
                                      </p:cBhvr>
                                      <p:to>
                                        <p:strVal val="visible"/>
                                      </p:to>
                                    </p:set>
                                    <p:animEffect transition="in" filter="box(in)">
                                      <p:cBhvr>
                                        <p:cTn id="7" dur="500"/>
                                        <p:tgtEl>
                                          <p:spTgt spid="1884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88483"/>
                                        </p:tgtEl>
                                        <p:attrNameLst>
                                          <p:attrName>style.visibility</p:attrName>
                                        </p:attrNameLst>
                                      </p:cBhvr>
                                      <p:to>
                                        <p:strVal val="visible"/>
                                      </p:to>
                                    </p:set>
                                    <p:animEffect transition="in" filter="box(in)">
                                      <p:cBhvr>
                                        <p:cTn id="12" dur="500"/>
                                        <p:tgtEl>
                                          <p:spTgt spid="1884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88481"/>
                                        </p:tgtEl>
                                        <p:attrNameLst>
                                          <p:attrName>style.visibility</p:attrName>
                                        </p:attrNameLst>
                                      </p:cBhvr>
                                      <p:to>
                                        <p:strVal val="visible"/>
                                      </p:to>
                                    </p:set>
                                    <p:animEffect transition="in" filter="box(in)">
                                      <p:cBhvr>
                                        <p:cTn id="17" dur="500"/>
                                        <p:tgtEl>
                                          <p:spTgt spid="1884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88477"/>
                                        </p:tgtEl>
                                        <p:attrNameLst>
                                          <p:attrName>style.visibility</p:attrName>
                                        </p:attrNameLst>
                                      </p:cBhvr>
                                      <p:to>
                                        <p:strVal val="visible"/>
                                      </p:to>
                                    </p:set>
                                  </p:childTnLst>
                                </p:cTn>
                              </p:par>
                            </p:childTnLst>
                          </p:cTn>
                        </p:par>
                        <p:par>
                          <p:cTn id="22" fill="hold" nodeType="afterGroup">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1884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75" grpId="0" autoUpdateAnimBg="0"/>
      <p:bldP spid="188476" grpId="0"/>
      <p:bldP spid="188477" grpId="0"/>
      <p:bldP spid="188481" grpId="0"/>
      <p:bldP spid="18848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4">
            <a:hlinkClick r:id="rId2" action="ppaction://hlinksldjump"/>
          </p:cNvPr>
          <p:cNvSpPr txBox="1">
            <a:spLocks noChangeArrowheads="1"/>
          </p:cNvSpPr>
          <p:nvPr/>
        </p:nvSpPr>
        <p:spPr bwMode="auto">
          <a:xfrm>
            <a:off x="15875" y="188913"/>
            <a:ext cx="5492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b="1">
                <a:solidFill>
                  <a:schemeClr val="tx1"/>
                </a:solidFill>
                <a:latin typeface="隶书" pitchFamily="49" charset="-122"/>
                <a:ea typeface="隶书" pitchFamily="49" charset="-122"/>
              </a:rPr>
              <a:t>2.2.3 </a:t>
            </a:r>
            <a:r>
              <a:rPr lang="zh-CN" altLang="en-US" sz="3200" b="1">
                <a:solidFill>
                  <a:schemeClr val="tx1"/>
                </a:solidFill>
                <a:latin typeface="隶书" pitchFamily="49" charset="-122"/>
                <a:ea typeface="隶书" pitchFamily="49" charset="-122"/>
              </a:rPr>
              <a:t>顺序表的其它操作举例</a:t>
            </a:r>
            <a:endParaRPr lang="zh-CN" altLang="en-US" sz="3200" b="1">
              <a:solidFill>
                <a:schemeClr val="tx1"/>
              </a:solidFill>
              <a:latin typeface="楷体_GB2312" pitchFamily="49" charset="-122"/>
              <a:ea typeface="楷体_GB2312" pitchFamily="49" charset="-122"/>
            </a:endParaRPr>
          </a:p>
        </p:txBody>
      </p:sp>
      <p:sp>
        <p:nvSpPr>
          <p:cNvPr id="237573" name="Rectangle 5"/>
          <p:cNvSpPr>
            <a:spLocks noChangeArrowheads="1"/>
          </p:cNvSpPr>
          <p:nvPr/>
        </p:nvSpPr>
        <p:spPr bwMode="auto">
          <a:xfrm>
            <a:off x="381000" y="984250"/>
            <a:ext cx="8305800"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3200">
                <a:solidFill>
                  <a:schemeClr val="tx1"/>
                </a:solidFill>
                <a:ea typeface="楷体_GB2312" pitchFamily="49" charset="-122"/>
              </a:rPr>
              <a:t>                 </a:t>
            </a:r>
            <a:r>
              <a:rPr lang="zh-CN" altLang="en-US" sz="3200">
                <a:solidFill>
                  <a:schemeClr val="tx1"/>
                </a:solidFill>
                <a:ea typeface="楷体_GB2312" pitchFamily="49" charset="-122"/>
              </a:rPr>
              <a:t>试设计一个算法，用尽可能少的辅助空间将顺序表中前 </a:t>
            </a:r>
            <a:r>
              <a:rPr lang="en-US" altLang="zh-CN" sz="3200">
                <a:solidFill>
                  <a:schemeClr val="tx1"/>
                </a:solidFill>
                <a:ea typeface="楷体_GB2312" pitchFamily="49" charset="-122"/>
              </a:rPr>
              <a:t>m </a:t>
            </a:r>
            <a:r>
              <a:rPr lang="zh-CN" altLang="en-US" sz="3200">
                <a:solidFill>
                  <a:schemeClr val="tx1"/>
                </a:solidFill>
                <a:ea typeface="楷体_GB2312" pitchFamily="49" charset="-122"/>
              </a:rPr>
              <a:t>个元素和后 </a:t>
            </a:r>
            <a:r>
              <a:rPr lang="en-US" altLang="zh-CN" sz="3200">
                <a:solidFill>
                  <a:schemeClr val="tx1"/>
                </a:solidFill>
                <a:ea typeface="楷体_GB2312" pitchFamily="49" charset="-122"/>
              </a:rPr>
              <a:t>n </a:t>
            </a:r>
            <a:r>
              <a:rPr lang="zh-CN" altLang="en-US" sz="3200">
                <a:solidFill>
                  <a:schemeClr val="tx1"/>
                </a:solidFill>
                <a:ea typeface="楷体_GB2312" pitchFamily="49" charset="-122"/>
              </a:rPr>
              <a:t>个元素进行互换，即将线性表</a:t>
            </a:r>
          </a:p>
          <a:p>
            <a:pPr algn="l"/>
            <a:r>
              <a:rPr lang="zh-CN" altLang="en-US" sz="3200">
                <a:solidFill>
                  <a:schemeClr val="tx1"/>
                </a:solidFill>
                <a:ea typeface="楷体_GB2312" pitchFamily="49" charset="-122"/>
              </a:rPr>
              <a:t>     </a:t>
            </a:r>
            <a:r>
              <a:rPr lang="en-US" altLang="zh-CN" sz="3200">
                <a:solidFill>
                  <a:schemeClr val="tx1"/>
                </a:solidFill>
                <a:ea typeface="楷体_GB2312" pitchFamily="49" charset="-122"/>
              </a:rPr>
              <a:t>(a</a:t>
            </a:r>
            <a:r>
              <a:rPr lang="en-US" altLang="zh-CN" sz="3200" baseline="-30000">
                <a:solidFill>
                  <a:schemeClr val="tx1"/>
                </a:solidFill>
                <a:ea typeface="楷体_GB2312" pitchFamily="49" charset="-122"/>
              </a:rPr>
              <a:t>1</a:t>
            </a:r>
            <a:r>
              <a:rPr lang="en-US" altLang="zh-CN" sz="3200">
                <a:solidFill>
                  <a:schemeClr val="tx1"/>
                </a:solidFill>
                <a:ea typeface="楷体_GB2312" pitchFamily="49" charset="-122"/>
              </a:rPr>
              <a:t>, a</a:t>
            </a:r>
            <a:r>
              <a:rPr lang="en-US" altLang="zh-CN" sz="3200" baseline="-30000">
                <a:solidFill>
                  <a:schemeClr val="tx1"/>
                </a:solidFill>
                <a:ea typeface="楷体_GB2312" pitchFamily="49" charset="-122"/>
              </a:rPr>
              <a:t>2</a:t>
            </a:r>
            <a:r>
              <a:rPr lang="en-US" altLang="zh-CN" sz="3200">
                <a:solidFill>
                  <a:schemeClr val="tx1"/>
                </a:solidFill>
                <a:ea typeface="楷体_GB2312" pitchFamily="49" charset="-122"/>
              </a:rPr>
              <a:t>, …, a</a:t>
            </a:r>
            <a:r>
              <a:rPr lang="en-US" altLang="zh-CN" sz="3200" baseline="-30000">
                <a:solidFill>
                  <a:schemeClr val="tx1"/>
                </a:solidFill>
                <a:ea typeface="楷体_GB2312" pitchFamily="49" charset="-122"/>
              </a:rPr>
              <a:t>m</a:t>
            </a:r>
            <a:r>
              <a:rPr lang="en-US" altLang="zh-CN" sz="3200">
                <a:solidFill>
                  <a:schemeClr val="tx1"/>
                </a:solidFill>
                <a:ea typeface="楷体_GB2312" pitchFamily="49" charset="-122"/>
              </a:rPr>
              <a:t>, b</a:t>
            </a:r>
            <a:r>
              <a:rPr lang="en-US" altLang="zh-CN" sz="3200" baseline="-30000">
                <a:solidFill>
                  <a:schemeClr val="tx1"/>
                </a:solidFill>
                <a:ea typeface="楷体_GB2312" pitchFamily="49" charset="-122"/>
              </a:rPr>
              <a:t>1</a:t>
            </a:r>
            <a:r>
              <a:rPr lang="en-US" altLang="zh-CN" sz="3200">
                <a:solidFill>
                  <a:schemeClr val="tx1"/>
                </a:solidFill>
                <a:ea typeface="楷体_GB2312" pitchFamily="49" charset="-122"/>
              </a:rPr>
              <a:t>, b</a:t>
            </a:r>
            <a:r>
              <a:rPr lang="en-US" altLang="zh-CN" sz="3200" baseline="-30000">
                <a:solidFill>
                  <a:schemeClr val="tx1"/>
                </a:solidFill>
                <a:ea typeface="楷体_GB2312" pitchFamily="49" charset="-122"/>
              </a:rPr>
              <a:t>2</a:t>
            </a:r>
            <a:r>
              <a:rPr lang="en-US" altLang="zh-CN" sz="3200">
                <a:solidFill>
                  <a:schemeClr val="tx1"/>
                </a:solidFill>
                <a:ea typeface="楷体_GB2312" pitchFamily="49" charset="-122"/>
              </a:rPr>
              <a:t>, …, b</a:t>
            </a:r>
            <a:r>
              <a:rPr lang="en-US" altLang="zh-CN" sz="3200" baseline="-30000">
                <a:solidFill>
                  <a:schemeClr val="tx1"/>
                </a:solidFill>
                <a:ea typeface="楷体_GB2312" pitchFamily="49" charset="-122"/>
              </a:rPr>
              <a:t>n</a:t>
            </a:r>
            <a:r>
              <a:rPr lang="en-US" altLang="zh-CN" sz="3200">
                <a:solidFill>
                  <a:schemeClr val="tx1"/>
                </a:solidFill>
                <a:ea typeface="楷体_GB2312" pitchFamily="49" charset="-122"/>
              </a:rPr>
              <a:t> )   </a:t>
            </a:r>
            <a:r>
              <a:rPr lang="zh-CN" altLang="en-US" sz="3200">
                <a:solidFill>
                  <a:schemeClr val="tx1"/>
                </a:solidFill>
                <a:ea typeface="楷体_GB2312" pitchFamily="49" charset="-122"/>
              </a:rPr>
              <a:t>改变成</a:t>
            </a:r>
          </a:p>
          <a:p>
            <a:pPr algn="l"/>
            <a:r>
              <a:rPr lang="zh-CN" altLang="en-US" sz="3200">
                <a:solidFill>
                  <a:schemeClr val="tx1"/>
                </a:solidFill>
                <a:ea typeface="楷体_GB2312" pitchFamily="49" charset="-122"/>
              </a:rPr>
              <a:t>     </a:t>
            </a:r>
            <a:r>
              <a:rPr lang="en-US" altLang="zh-CN" sz="3200">
                <a:solidFill>
                  <a:schemeClr val="tx1"/>
                </a:solidFill>
                <a:ea typeface="楷体_GB2312" pitchFamily="49" charset="-122"/>
              </a:rPr>
              <a:t>(b</a:t>
            </a:r>
            <a:r>
              <a:rPr lang="en-US" altLang="zh-CN" sz="3200" baseline="-30000">
                <a:solidFill>
                  <a:schemeClr val="tx1"/>
                </a:solidFill>
                <a:ea typeface="楷体_GB2312" pitchFamily="49" charset="-122"/>
              </a:rPr>
              <a:t>1</a:t>
            </a:r>
            <a:r>
              <a:rPr lang="en-US" altLang="zh-CN" sz="3200">
                <a:solidFill>
                  <a:schemeClr val="tx1"/>
                </a:solidFill>
                <a:ea typeface="楷体_GB2312" pitchFamily="49" charset="-122"/>
              </a:rPr>
              <a:t>, b</a:t>
            </a:r>
            <a:r>
              <a:rPr lang="en-US" altLang="zh-CN" sz="3200" baseline="-30000">
                <a:solidFill>
                  <a:schemeClr val="tx1"/>
                </a:solidFill>
                <a:ea typeface="楷体_GB2312" pitchFamily="49" charset="-122"/>
              </a:rPr>
              <a:t>2</a:t>
            </a:r>
            <a:r>
              <a:rPr lang="en-US" altLang="zh-CN" sz="3200">
                <a:solidFill>
                  <a:schemeClr val="tx1"/>
                </a:solidFill>
                <a:ea typeface="楷体_GB2312" pitchFamily="49" charset="-122"/>
              </a:rPr>
              <a:t>, …, b</a:t>
            </a:r>
            <a:r>
              <a:rPr lang="en-US" altLang="zh-CN" sz="3200" baseline="-30000">
                <a:solidFill>
                  <a:schemeClr val="tx1"/>
                </a:solidFill>
                <a:ea typeface="楷体_GB2312" pitchFamily="49" charset="-122"/>
              </a:rPr>
              <a:t>n</a:t>
            </a:r>
            <a:r>
              <a:rPr lang="en-US" altLang="zh-CN" sz="3200">
                <a:solidFill>
                  <a:schemeClr val="tx1"/>
                </a:solidFill>
                <a:ea typeface="楷体_GB2312" pitchFamily="49" charset="-122"/>
              </a:rPr>
              <a:t>, a</a:t>
            </a:r>
            <a:r>
              <a:rPr lang="en-US" altLang="zh-CN" sz="3200" baseline="-30000">
                <a:solidFill>
                  <a:schemeClr val="tx1"/>
                </a:solidFill>
                <a:ea typeface="楷体_GB2312" pitchFamily="49" charset="-122"/>
              </a:rPr>
              <a:t>1</a:t>
            </a:r>
            <a:r>
              <a:rPr lang="en-US" altLang="zh-CN" sz="3200">
                <a:solidFill>
                  <a:schemeClr val="tx1"/>
                </a:solidFill>
                <a:ea typeface="楷体_GB2312" pitchFamily="49" charset="-122"/>
              </a:rPr>
              <a:t>, a</a:t>
            </a:r>
            <a:r>
              <a:rPr lang="en-US" altLang="zh-CN" sz="3200" baseline="-30000">
                <a:solidFill>
                  <a:schemeClr val="tx1"/>
                </a:solidFill>
                <a:ea typeface="楷体_GB2312" pitchFamily="49" charset="-122"/>
              </a:rPr>
              <a:t>2</a:t>
            </a:r>
            <a:r>
              <a:rPr lang="en-US" altLang="zh-CN" sz="3200">
                <a:solidFill>
                  <a:schemeClr val="tx1"/>
                </a:solidFill>
                <a:ea typeface="楷体_GB2312" pitchFamily="49" charset="-122"/>
              </a:rPr>
              <a:t>, …, a</a:t>
            </a:r>
            <a:r>
              <a:rPr lang="en-US" altLang="zh-CN" sz="3200" baseline="-30000">
                <a:solidFill>
                  <a:schemeClr val="tx1"/>
                </a:solidFill>
                <a:ea typeface="楷体_GB2312" pitchFamily="49" charset="-122"/>
              </a:rPr>
              <a:t>m</a:t>
            </a:r>
            <a:r>
              <a:rPr lang="en-US" altLang="zh-CN" sz="3200">
                <a:solidFill>
                  <a:schemeClr val="tx1"/>
                </a:solidFill>
                <a:ea typeface="楷体_GB2312" pitchFamily="49" charset="-122"/>
              </a:rPr>
              <a:t> ) </a:t>
            </a:r>
            <a:r>
              <a:rPr lang="zh-CN" altLang="en-US" sz="3200">
                <a:solidFill>
                  <a:schemeClr val="tx1"/>
                </a:solidFill>
                <a:ea typeface="楷体_GB2312" pitchFamily="49" charset="-122"/>
              </a:rPr>
              <a:t>。 </a:t>
            </a:r>
          </a:p>
        </p:txBody>
      </p:sp>
      <p:sp>
        <p:nvSpPr>
          <p:cNvPr id="237574" name="Text Box 6">
            <a:hlinkClick r:id="" action="ppaction://hlinkshowjump?jump=nextslide"/>
          </p:cNvPr>
          <p:cNvSpPr txBox="1">
            <a:spLocks noChangeArrowheads="1"/>
          </p:cNvSpPr>
          <p:nvPr/>
        </p:nvSpPr>
        <p:spPr bwMode="auto">
          <a:xfrm>
            <a:off x="457200" y="3917950"/>
            <a:ext cx="83058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3200">
                <a:solidFill>
                  <a:schemeClr val="tx1"/>
                </a:solidFill>
                <a:ea typeface="楷体_GB2312" pitchFamily="49" charset="-122"/>
              </a:rPr>
              <a:t>		  </a:t>
            </a:r>
            <a:r>
              <a:rPr lang="zh-CN" altLang="en-US" sz="3200">
                <a:solidFill>
                  <a:schemeClr val="tx1"/>
                </a:solidFill>
                <a:ea typeface="楷体_GB2312" pitchFamily="49" charset="-122"/>
              </a:rPr>
              <a:t>从</a:t>
            </a:r>
            <a:r>
              <a:rPr lang="zh-CN" altLang="en-US" sz="3200" b="1">
                <a:solidFill>
                  <a:schemeClr val="tx1"/>
                </a:solidFill>
                <a:ea typeface="楷体_GB2312" pitchFamily="49" charset="-122"/>
              </a:rPr>
              <a:t> </a:t>
            </a:r>
            <a:r>
              <a:rPr lang="en-US" altLang="zh-CN" sz="3200" b="1">
                <a:solidFill>
                  <a:schemeClr val="tx1"/>
                </a:solidFill>
                <a:ea typeface="楷体_GB2312" pitchFamily="49" charset="-122"/>
              </a:rPr>
              <a:t>b</a:t>
            </a:r>
            <a:r>
              <a:rPr lang="en-US" altLang="zh-CN" sz="3200" b="1" baseline="-25000">
                <a:solidFill>
                  <a:schemeClr val="tx1"/>
                </a:solidFill>
                <a:ea typeface="楷体_GB2312" pitchFamily="49" charset="-122"/>
              </a:rPr>
              <a:t>1</a:t>
            </a:r>
            <a:r>
              <a:rPr lang="zh-CN" altLang="en-US" sz="3200">
                <a:solidFill>
                  <a:schemeClr val="tx1"/>
                </a:solidFill>
                <a:ea typeface="楷体_GB2312" pitchFamily="49" charset="-122"/>
              </a:rPr>
              <a:t>开始，从原地删除之后插入     </a:t>
            </a:r>
          </a:p>
          <a:p>
            <a:pPr algn="l" eaLnBrk="1" hangingPunct="1">
              <a:spcBef>
                <a:spcPct val="50000"/>
              </a:spcBef>
            </a:pPr>
            <a:r>
              <a:rPr lang="zh-CN" altLang="en-US" sz="3200">
                <a:solidFill>
                  <a:schemeClr val="tx1"/>
                </a:solidFill>
                <a:ea typeface="楷体_GB2312" pitchFamily="49" charset="-122"/>
              </a:rPr>
              <a:t>                    到 </a:t>
            </a:r>
            <a:r>
              <a:rPr lang="en-US" altLang="zh-CN" sz="3200" b="1">
                <a:solidFill>
                  <a:schemeClr val="tx1"/>
                </a:solidFill>
                <a:ea typeface="楷体_GB2312" pitchFamily="49" charset="-122"/>
              </a:rPr>
              <a:t>a</a:t>
            </a:r>
            <a:r>
              <a:rPr lang="en-US" altLang="zh-CN" sz="3200" b="1" baseline="-25000">
                <a:solidFill>
                  <a:schemeClr val="tx1"/>
                </a:solidFill>
                <a:ea typeface="楷体_GB2312" pitchFamily="49" charset="-122"/>
              </a:rPr>
              <a:t>1 </a:t>
            </a:r>
            <a:r>
              <a:rPr lang="zh-CN" altLang="en-US" sz="3200">
                <a:solidFill>
                  <a:schemeClr val="tx1"/>
                </a:solidFill>
                <a:ea typeface="楷体_GB2312" pitchFamily="49" charset="-122"/>
              </a:rPr>
              <a:t>之前直至 </a:t>
            </a:r>
            <a:r>
              <a:rPr lang="en-US" altLang="zh-CN" sz="3200" b="1">
                <a:solidFill>
                  <a:schemeClr val="tx1"/>
                </a:solidFill>
                <a:ea typeface="楷体_GB2312" pitchFamily="49" charset="-122"/>
              </a:rPr>
              <a:t>b</a:t>
            </a:r>
            <a:r>
              <a:rPr lang="en-US" altLang="zh-CN" sz="3200" b="1" baseline="-25000">
                <a:solidFill>
                  <a:schemeClr val="tx1"/>
                </a:solidFill>
                <a:ea typeface="楷体_GB2312" pitchFamily="49" charset="-122"/>
              </a:rPr>
              <a:t>n</a:t>
            </a:r>
            <a:r>
              <a:rPr lang="zh-CN" altLang="en-US" sz="3200">
                <a:solidFill>
                  <a:schemeClr val="tx1"/>
                </a:solidFill>
                <a:ea typeface="楷体_GB2312" pitchFamily="49" charset="-122"/>
              </a:rPr>
              <a:t>。</a:t>
            </a:r>
          </a:p>
        </p:txBody>
      </p:sp>
      <p:sp>
        <p:nvSpPr>
          <p:cNvPr id="237575" name="Text Box 7"/>
          <p:cNvSpPr txBox="1">
            <a:spLocks noChangeArrowheads="1"/>
          </p:cNvSpPr>
          <p:nvPr/>
        </p:nvSpPr>
        <p:spPr bwMode="auto">
          <a:xfrm>
            <a:off x="533400" y="908050"/>
            <a:ext cx="182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zh-CN" altLang="en-US" sz="3200" b="1">
                <a:solidFill>
                  <a:srgbClr val="CC0099"/>
                </a:solidFill>
                <a:latin typeface="隶书" pitchFamily="49" charset="-122"/>
                <a:ea typeface="隶书" pitchFamily="49" charset="-122"/>
              </a:rPr>
              <a:t>例 </a:t>
            </a:r>
            <a:r>
              <a:rPr lang="en-US" altLang="zh-CN" sz="3200" b="1">
                <a:solidFill>
                  <a:srgbClr val="CC0099"/>
                </a:solidFill>
                <a:ea typeface="隶书" pitchFamily="49" charset="-122"/>
              </a:rPr>
              <a:t>2-6</a:t>
            </a:r>
          </a:p>
        </p:txBody>
      </p:sp>
      <p:sp>
        <p:nvSpPr>
          <p:cNvPr id="237576" name="Text Box 8"/>
          <p:cNvSpPr txBox="1">
            <a:spLocks noChangeArrowheads="1"/>
          </p:cNvSpPr>
          <p:nvPr/>
        </p:nvSpPr>
        <p:spPr bwMode="auto">
          <a:xfrm>
            <a:off x="533400" y="3841750"/>
            <a:ext cx="182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zh-CN" altLang="en-US" sz="3200" b="1">
                <a:solidFill>
                  <a:schemeClr val="accent2"/>
                </a:solidFill>
                <a:latin typeface="隶书" pitchFamily="49" charset="-122"/>
                <a:ea typeface="隶书" pitchFamily="49" charset="-122"/>
              </a:rPr>
              <a:t>算法 </a:t>
            </a:r>
            <a:r>
              <a:rPr lang="en-US" altLang="zh-CN" sz="3200" b="1">
                <a:solidFill>
                  <a:schemeClr val="accent2"/>
                </a:solidFill>
                <a:ea typeface="隶书" pitchFamily="49" charset="-122"/>
              </a:rPr>
              <a:t>1</a:t>
            </a:r>
          </a:p>
        </p:txBody>
      </p:sp>
      <p:sp>
        <p:nvSpPr>
          <p:cNvPr id="237577" name="Text Box 9">
            <a:hlinkClick r:id="" action="ppaction://hlinkshowjump?jump=nextslide"/>
          </p:cNvPr>
          <p:cNvSpPr txBox="1">
            <a:spLocks noChangeArrowheads="1"/>
          </p:cNvSpPr>
          <p:nvPr/>
        </p:nvSpPr>
        <p:spPr bwMode="auto">
          <a:xfrm>
            <a:off x="457200" y="5586413"/>
            <a:ext cx="8305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3200">
                <a:solidFill>
                  <a:schemeClr val="tx1"/>
                </a:solidFill>
                <a:ea typeface="楷体_GB2312" pitchFamily="49" charset="-122"/>
              </a:rPr>
              <a:t>		  </a:t>
            </a:r>
            <a:r>
              <a:rPr lang="zh-CN" altLang="en-US" sz="3200">
                <a:solidFill>
                  <a:schemeClr val="tx1"/>
                </a:solidFill>
                <a:ea typeface="楷体_GB2312" pitchFamily="49" charset="-122"/>
              </a:rPr>
              <a:t>进行三次“</a:t>
            </a:r>
            <a:r>
              <a:rPr lang="zh-CN" altLang="en-US" sz="3200" b="1">
                <a:solidFill>
                  <a:schemeClr val="tx1"/>
                </a:solidFill>
                <a:ea typeface="楷体_GB2312" pitchFamily="49" charset="-122"/>
              </a:rPr>
              <a:t>逆转顺序表</a:t>
            </a:r>
            <a:r>
              <a:rPr lang="zh-CN" altLang="en-US" sz="3200">
                <a:solidFill>
                  <a:schemeClr val="tx1"/>
                </a:solidFill>
                <a:ea typeface="楷体_GB2312" pitchFamily="49" charset="-122"/>
              </a:rPr>
              <a:t>”的操作。</a:t>
            </a:r>
          </a:p>
        </p:txBody>
      </p:sp>
      <p:sp>
        <p:nvSpPr>
          <p:cNvPr id="237578" name="Text Box 10"/>
          <p:cNvSpPr txBox="1">
            <a:spLocks noChangeArrowheads="1"/>
          </p:cNvSpPr>
          <p:nvPr/>
        </p:nvSpPr>
        <p:spPr bwMode="auto">
          <a:xfrm>
            <a:off x="533400" y="5589588"/>
            <a:ext cx="1828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zh-CN" altLang="en-US" sz="3200" b="1">
                <a:solidFill>
                  <a:schemeClr val="accent2"/>
                </a:solidFill>
                <a:latin typeface="隶书" pitchFamily="49" charset="-122"/>
                <a:ea typeface="隶书" pitchFamily="49" charset="-122"/>
              </a:rPr>
              <a:t>算法 </a:t>
            </a:r>
            <a:r>
              <a:rPr lang="en-US" altLang="zh-CN" sz="3200" b="1">
                <a:solidFill>
                  <a:schemeClr val="accent2"/>
                </a:solidFill>
                <a:ea typeface="隶书" pitchFamily="49" charset="-122"/>
              </a:rPr>
              <a:t>2</a:t>
            </a:r>
          </a:p>
        </p:txBody>
      </p:sp>
      <p:sp>
        <p:nvSpPr>
          <p:cNvPr id="52233" name="AutoShape 11">
            <a:hlinkClick r:id="rId3" action="ppaction://hlinksldjump" highlightClick="1"/>
          </p:cNvPr>
          <p:cNvSpPr>
            <a:spLocks noChangeArrowheads="1"/>
          </p:cNvSpPr>
          <p:nvPr/>
        </p:nvSpPr>
        <p:spPr bwMode="auto">
          <a:xfrm>
            <a:off x="6227763" y="4724400"/>
            <a:ext cx="649287" cy="504825"/>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4" name="AutoShape 12">
            <a:hlinkClick r:id="rId4" action="ppaction://hlinksldjump" highlightClick="1"/>
          </p:cNvPr>
          <p:cNvSpPr>
            <a:spLocks noChangeArrowheads="1"/>
          </p:cNvSpPr>
          <p:nvPr/>
        </p:nvSpPr>
        <p:spPr bwMode="auto">
          <a:xfrm>
            <a:off x="7164388" y="6237288"/>
            <a:ext cx="576262" cy="360362"/>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7575">
                                            <p:txEl>
                                              <p:pRg st="0" end="0"/>
                                            </p:txEl>
                                          </p:spTgt>
                                        </p:tgtEl>
                                        <p:attrNameLst>
                                          <p:attrName>style.visibility</p:attrName>
                                        </p:attrNameLst>
                                      </p:cBhvr>
                                      <p:to>
                                        <p:strVal val="visible"/>
                                      </p:to>
                                    </p:set>
                                    <p:animEffect transition="in" filter="wipe(left)">
                                      <p:cBhvr>
                                        <p:cTn id="7" dur="500"/>
                                        <p:tgtEl>
                                          <p:spTgt spid="2375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iterate type="lt">
                                    <p:tmPct val="100000"/>
                                  </p:iterate>
                                  <p:childTnLst>
                                    <p:set>
                                      <p:cBhvr>
                                        <p:cTn id="11" dur="1" fill="hold">
                                          <p:stCondLst>
                                            <p:cond delay="0"/>
                                          </p:stCondLst>
                                        </p:cTn>
                                        <p:tgtEl>
                                          <p:spTgt spid="237573"/>
                                        </p:tgtEl>
                                        <p:attrNameLst>
                                          <p:attrName>style.visibility</p:attrName>
                                        </p:attrNameLst>
                                      </p:cBhvr>
                                      <p:to>
                                        <p:strVal val="visible"/>
                                      </p:to>
                                    </p:set>
                                    <p:animEffect transition="in" filter="strips(downRight)">
                                      <p:cBhvr>
                                        <p:cTn id="12" dur="75"/>
                                        <p:tgtEl>
                                          <p:spTgt spid="2375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7576">
                                            <p:txEl>
                                              <p:pRg st="0" end="0"/>
                                            </p:txEl>
                                          </p:spTgt>
                                        </p:tgtEl>
                                        <p:attrNameLst>
                                          <p:attrName>style.visibility</p:attrName>
                                        </p:attrNameLst>
                                      </p:cBhvr>
                                      <p:to>
                                        <p:strVal val="visible"/>
                                      </p:to>
                                    </p:set>
                                    <p:animEffect transition="in" filter="wipe(left)">
                                      <p:cBhvr>
                                        <p:cTn id="17" dur="500"/>
                                        <p:tgtEl>
                                          <p:spTgt spid="23757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237574">
                                            <p:txEl>
                                              <p:pRg st="0" end="0"/>
                                            </p:txEl>
                                          </p:spTgt>
                                        </p:tgtEl>
                                        <p:attrNameLst>
                                          <p:attrName>style.visibility</p:attrName>
                                        </p:attrNameLst>
                                      </p:cBhvr>
                                      <p:to>
                                        <p:strVal val="visible"/>
                                      </p:to>
                                    </p:set>
                                    <p:animEffect transition="in" filter="wipe(left)">
                                      <p:cBhvr>
                                        <p:cTn id="22" dur="75"/>
                                        <p:tgtEl>
                                          <p:spTgt spid="237574">
                                            <p:txEl>
                                              <p:pRg st="0" end="0"/>
                                            </p:txEl>
                                          </p:spTgt>
                                        </p:tgtEl>
                                      </p:cBhvr>
                                    </p:animEffect>
                                  </p:childTnLst>
                                </p:cTn>
                              </p:par>
                              <p:par>
                                <p:cTn id="23" presetID="22" presetClass="entr" presetSubtype="8" fill="hold" grpId="0" nodeType="withEffect">
                                  <p:stCondLst>
                                    <p:cond delay="0"/>
                                  </p:stCondLst>
                                  <p:iterate type="lt">
                                    <p:tmPct val="100000"/>
                                  </p:iterate>
                                  <p:childTnLst>
                                    <p:set>
                                      <p:cBhvr>
                                        <p:cTn id="24" dur="1" fill="hold">
                                          <p:stCondLst>
                                            <p:cond delay="0"/>
                                          </p:stCondLst>
                                        </p:cTn>
                                        <p:tgtEl>
                                          <p:spTgt spid="237574">
                                            <p:txEl>
                                              <p:pRg st="1" end="1"/>
                                            </p:txEl>
                                          </p:spTgt>
                                        </p:tgtEl>
                                        <p:attrNameLst>
                                          <p:attrName>style.visibility</p:attrName>
                                        </p:attrNameLst>
                                      </p:cBhvr>
                                      <p:to>
                                        <p:strVal val="visible"/>
                                      </p:to>
                                    </p:set>
                                    <p:animEffect transition="in" filter="wipe(left)">
                                      <p:cBhvr>
                                        <p:cTn id="25" dur="75"/>
                                        <p:tgtEl>
                                          <p:spTgt spid="237574">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37578">
                                            <p:txEl>
                                              <p:pRg st="0" end="0"/>
                                            </p:txEl>
                                          </p:spTgt>
                                        </p:tgtEl>
                                        <p:attrNameLst>
                                          <p:attrName>style.visibility</p:attrName>
                                        </p:attrNameLst>
                                      </p:cBhvr>
                                      <p:to>
                                        <p:strVal val="visible"/>
                                      </p:to>
                                    </p:set>
                                    <p:animEffect transition="in" filter="wipe(left)">
                                      <p:cBhvr>
                                        <p:cTn id="30" dur="500"/>
                                        <p:tgtEl>
                                          <p:spTgt spid="237578">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37577">
                                            <p:txEl>
                                              <p:pRg st="0" end="0"/>
                                            </p:txEl>
                                          </p:spTgt>
                                        </p:tgtEl>
                                        <p:attrNameLst>
                                          <p:attrName>style.visibility</p:attrName>
                                        </p:attrNameLst>
                                      </p:cBhvr>
                                      <p:to>
                                        <p:strVal val="visible"/>
                                      </p:to>
                                    </p:set>
                                    <p:animEffect transition="in" filter="wipe(left)">
                                      <p:cBhvr>
                                        <p:cTn id="35" dur="500"/>
                                        <p:tgtEl>
                                          <p:spTgt spid="23757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3" grpId="0" autoUpdateAnimBg="0"/>
      <p:bldP spid="237574" grpId="0" build="p" autoUpdateAnimBg="0"/>
      <p:bldP spid="237575" grpId="0" build="p" autoUpdateAnimBg="0" advAuto="0"/>
      <p:bldP spid="237576" grpId="0" build="p" autoUpdateAnimBg="0"/>
      <p:bldP spid="237577" grpId="0" build="p" autoUpdateAnimBg="0"/>
      <p:bldP spid="237578"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9874" name="Group 1026"/>
          <p:cNvGraphicFramePr>
            <a:graphicFrameLocks noGrp="1"/>
          </p:cNvGraphicFramePr>
          <p:nvPr/>
        </p:nvGraphicFramePr>
        <p:xfrm>
          <a:off x="1524000" y="1384300"/>
          <a:ext cx="6096000" cy="762000"/>
        </p:xfrm>
        <a:graphic>
          <a:graphicData uri="http://schemas.openxmlformats.org/drawingml/2006/table">
            <a:tbl>
              <a:tblPr/>
              <a:tblGrid>
                <a:gridCol w="508000"/>
                <a:gridCol w="508000"/>
                <a:gridCol w="508000"/>
                <a:gridCol w="508000"/>
                <a:gridCol w="508000"/>
                <a:gridCol w="508000"/>
                <a:gridCol w="508000"/>
                <a:gridCol w="508000"/>
                <a:gridCol w="508000"/>
                <a:gridCol w="508000"/>
                <a:gridCol w="508000"/>
                <a:gridCol w="508000"/>
              </a:tblGrid>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9902" name="Text Box 1054"/>
          <p:cNvSpPr txBox="1">
            <a:spLocks noChangeArrowheads="1"/>
          </p:cNvSpPr>
          <p:nvPr/>
        </p:nvSpPr>
        <p:spPr bwMode="auto">
          <a:xfrm>
            <a:off x="5105400" y="2608263"/>
            <a:ext cx="457200" cy="59848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eaLnBrk="1" hangingPunct="1">
              <a:spcBef>
                <a:spcPct val="50000"/>
              </a:spcBef>
            </a:pPr>
            <a:r>
              <a:rPr lang="en-US" altLang="zh-CN" sz="3200" b="1">
                <a:solidFill>
                  <a:schemeClr val="tx1"/>
                </a:solidFill>
              </a:rPr>
              <a:t>1</a:t>
            </a:r>
          </a:p>
        </p:txBody>
      </p:sp>
      <p:sp>
        <p:nvSpPr>
          <p:cNvPr id="79903" name="Rectangle 1055"/>
          <p:cNvSpPr>
            <a:spLocks noChangeArrowheads="1"/>
          </p:cNvSpPr>
          <p:nvPr/>
        </p:nvSpPr>
        <p:spPr bwMode="auto">
          <a:xfrm>
            <a:off x="5105400" y="1414463"/>
            <a:ext cx="457200"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3200" b="1">
                <a:solidFill>
                  <a:schemeClr val="tx1"/>
                </a:solidFill>
              </a:rPr>
              <a:t>g</a:t>
            </a:r>
          </a:p>
        </p:txBody>
      </p:sp>
      <p:sp>
        <p:nvSpPr>
          <p:cNvPr id="79904" name="Rectangle 1056"/>
          <p:cNvSpPr>
            <a:spLocks noChangeArrowheads="1"/>
          </p:cNvSpPr>
          <p:nvPr/>
        </p:nvSpPr>
        <p:spPr bwMode="auto">
          <a:xfrm>
            <a:off x="5638800" y="1460500"/>
            <a:ext cx="387350"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chemeClr val="tx1"/>
                </a:solidFill>
              </a:rPr>
              <a:t>g</a:t>
            </a:r>
          </a:p>
        </p:txBody>
      </p:sp>
      <p:sp>
        <p:nvSpPr>
          <p:cNvPr id="79905" name="Rectangle 1057"/>
          <p:cNvSpPr>
            <a:spLocks noChangeArrowheads="1"/>
          </p:cNvSpPr>
          <p:nvPr/>
        </p:nvSpPr>
        <p:spPr bwMode="auto">
          <a:xfrm>
            <a:off x="6172200" y="1460500"/>
            <a:ext cx="387350"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chemeClr val="tx1"/>
                </a:solidFill>
              </a:rPr>
              <a:t>g</a:t>
            </a:r>
          </a:p>
        </p:txBody>
      </p:sp>
      <p:sp>
        <p:nvSpPr>
          <p:cNvPr id="79906" name="Rectangle 1058"/>
          <p:cNvSpPr>
            <a:spLocks noChangeArrowheads="1"/>
          </p:cNvSpPr>
          <p:nvPr/>
        </p:nvSpPr>
        <p:spPr bwMode="auto">
          <a:xfrm>
            <a:off x="4648200" y="1460500"/>
            <a:ext cx="319088"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chemeClr val="tx1"/>
                </a:solidFill>
              </a:rPr>
              <a:t>f</a:t>
            </a:r>
          </a:p>
        </p:txBody>
      </p:sp>
      <p:sp>
        <p:nvSpPr>
          <p:cNvPr id="79907" name="Rectangle 1059"/>
          <p:cNvSpPr>
            <a:spLocks noChangeArrowheads="1"/>
          </p:cNvSpPr>
          <p:nvPr/>
        </p:nvSpPr>
        <p:spPr bwMode="auto">
          <a:xfrm>
            <a:off x="5181600" y="1460500"/>
            <a:ext cx="319088"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chemeClr val="tx1"/>
                </a:solidFill>
              </a:rPr>
              <a:t>f</a:t>
            </a:r>
          </a:p>
        </p:txBody>
      </p:sp>
      <p:sp>
        <p:nvSpPr>
          <p:cNvPr id="79908" name="Rectangle 1060"/>
          <p:cNvSpPr>
            <a:spLocks noChangeArrowheads="1"/>
          </p:cNvSpPr>
          <p:nvPr/>
        </p:nvSpPr>
        <p:spPr bwMode="auto">
          <a:xfrm>
            <a:off x="5700713" y="1460500"/>
            <a:ext cx="319087"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chemeClr val="tx1"/>
                </a:solidFill>
              </a:rPr>
              <a:t>f</a:t>
            </a:r>
          </a:p>
        </p:txBody>
      </p:sp>
      <p:sp>
        <p:nvSpPr>
          <p:cNvPr id="79909" name="Rectangle 1061"/>
          <p:cNvSpPr>
            <a:spLocks noChangeArrowheads="1"/>
          </p:cNvSpPr>
          <p:nvPr/>
        </p:nvSpPr>
        <p:spPr bwMode="auto">
          <a:xfrm>
            <a:off x="5181600" y="1460500"/>
            <a:ext cx="365125"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chemeClr val="tx1"/>
                </a:solidFill>
              </a:rPr>
              <a:t>e</a:t>
            </a:r>
          </a:p>
        </p:txBody>
      </p:sp>
      <p:sp>
        <p:nvSpPr>
          <p:cNvPr id="79910" name="Rectangle 1062"/>
          <p:cNvSpPr>
            <a:spLocks noChangeArrowheads="1"/>
          </p:cNvSpPr>
          <p:nvPr/>
        </p:nvSpPr>
        <p:spPr bwMode="auto">
          <a:xfrm>
            <a:off x="4664075" y="1460500"/>
            <a:ext cx="365125"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chemeClr val="tx1"/>
                </a:solidFill>
              </a:rPr>
              <a:t>e</a:t>
            </a:r>
          </a:p>
        </p:txBody>
      </p:sp>
      <p:sp>
        <p:nvSpPr>
          <p:cNvPr id="79911" name="Rectangle 1063"/>
          <p:cNvSpPr>
            <a:spLocks noChangeArrowheads="1"/>
          </p:cNvSpPr>
          <p:nvPr/>
        </p:nvSpPr>
        <p:spPr bwMode="auto">
          <a:xfrm>
            <a:off x="4114800" y="1460500"/>
            <a:ext cx="365125"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chemeClr val="tx1"/>
                </a:solidFill>
              </a:rPr>
              <a:t>e</a:t>
            </a:r>
          </a:p>
        </p:txBody>
      </p:sp>
      <p:sp>
        <p:nvSpPr>
          <p:cNvPr id="79912" name="Rectangle 1064"/>
          <p:cNvSpPr>
            <a:spLocks noChangeArrowheads="1"/>
          </p:cNvSpPr>
          <p:nvPr/>
        </p:nvSpPr>
        <p:spPr bwMode="auto">
          <a:xfrm>
            <a:off x="4619625" y="1460500"/>
            <a:ext cx="409575"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chemeClr val="tx1"/>
                </a:solidFill>
              </a:rPr>
              <a:t>d</a:t>
            </a:r>
          </a:p>
        </p:txBody>
      </p:sp>
      <p:sp>
        <p:nvSpPr>
          <p:cNvPr id="79913" name="Rectangle 1065"/>
          <p:cNvSpPr>
            <a:spLocks noChangeArrowheads="1"/>
          </p:cNvSpPr>
          <p:nvPr/>
        </p:nvSpPr>
        <p:spPr bwMode="auto">
          <a:xfrm>
            <a:off x="4162425" y="1460500"/>
            <a:ext cx="409575"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chemeClr val="tx1"/>
                </a:solidFill>
              </a:rPr>
              <a:t>d</a:t>
            </a:r>
          </a:p>
        </p:txBody>
      </p:sp>
      <p:sp>
        <p:nvSpPr>
          <p:cNvPr id="79914" name="Rectangle 1066"/>
          <p:cNvSpPr>
            <a:spLocks noChangeArrowheads="1"/>
          </p:cNvSpPr>
          <p:nvPr/>
        </p:nvSpPr>
        <p:spPr bwMode="auto">
          <a:xfrm>
            <a:off x="3581400" y="1460500"/>
            <a:ext cx="409575"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chemeClr val="tx1"/>
                </a:solidFill>
              </a:rPr>
              <a:t>d</a:t>
            </a:r>
          </a:p>
        </p:txBody>
      </p:sp>
      <p:sp>
        <p:nvSpPr>
          <p:cNvPr id="79915" name="Rectangle 1067"/>
          <p:cNvSpPr>
            <a:spLocks noChangeArrowheads="1"/>
          </p:cNvSpPr>
          <p:nvPr/>
        </p:nvSpPr>
        <p:spPr bwMode="auto">
          <a:xfrm>
            <a:off x="4114800" y="1460500"/>
            <a:ext cx="365125"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chemeClr val="tx1"/>
                </a:solidFill>
              </a:rPr>
              <a:t>c</a:t>
            </a:r>
          </a:p>
        </p:txBody>
      </p:sp>
      <p:sp>
        <p:nvSpPr>
          <p:cNvPr id="79916" name="Rectangle 1068"/>
          <p:cNvSpPr>
            <a:spLocks noChangeArrowheads="1"/>
          </p:cNvSpPr>
          <p:nvPr/>
        </p:nvSpPr>
        <p:spPr bwMode="auto">
          <a:xfrm>
            <a:off x="3657600" y="1460500"/>
            <a:ext cx="365125"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chemeClr val="tx1"/>
                </a:solidFill>
              </a:rPr>
              <a:t>c</a:t>
            </a:r>
          </a:p>
        </p:txBody>
      </p:sp>
      <p:sp>
        <p:nvSpPr>
          <p:cNvPr id="79917" name="Rectangle 1069"/>
          <p:cNvSpPr>
            <a:spLocks noChangeArrowheads="1"/>
          </p:cNvSpPr>
          <p:nvPr/>
        </p:nvSpPr>
        <p:spPr bwMode="auto">
          <a:xfrm>
            <a:off x="3124200" y="1460500"/>
            <a:ext cx="365125"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chemeClr val="tx1"/>
                </a:solidFill>
              </a:rPr>
              <a:t>c</a:t>
            </a:r>
          </a:p>
        </p:txBody>
      </p:sp>
      <p:sp>
        <p:nvSpPr>
          <p:cNvPr id="79918" name="Rectangle 1070"/>
          <p:cNvSpPr>
            <a:spLocks noChangeArrowheads="1"/>
          </p:cNvSpPr>
          <p:nvPr/>
        </p:nvSpPr>
        <p:spPr bwMode="auto">
          <a:xfrm>
            <a:off x="3581400" y="1460500"/>
            <a:ext cx="409575"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chemeClr val="tx1"/>
                </a:solidFill>
              </a:rPr>
              <a:t>b</a:t>
            </a:r>
          </a:p>
        </p:txBody>
      </p:sp>
      <p:sp>
        <p:nvSpPr>
          <p:cNvPr id="79919" name="Rectangle 1071"/>
          <p:cNvSpPr>
            <a:spLocks noChangeArrowheads="1"/>
          </p:cNvSpPr>
          <p:nvPr/>
        </p:nvSpPr>
        <p:spPr bwMode="auto">
          <a:xfrm>
            <a:off x="3124200" y="1460500"/>
            <a:ext cx="409575"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chemeClr val="tx1"/>
                </a:solidFill>
              </a:rPr>
              <a:t>b</a:t>
            </a:r>
          </a:p>
        </p:txBody>
      </p:sp>
      <p:sp>
        <p:nvSpPr>
          <p:cNvPr id="79920" name="Rectangle 1072"/>
          <p:cNvSpPr>
            <a:spLocks noChangeArrowheads="1"/>
          </p:cNvSpPr>
          <p:nvPr/>
        </p:nvSpPr>
        <p:spPr bwMode="auto">
          <a:xfrm>
            <a:off x="2590800" y="1460500"/>
            <a:ext cx="409575"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chemeClr val="tx1"/>
                </a:solidFill>
              </a:rPr>
              <a:t>b</a:t>
            </a:r>
          </a:p>
        </p:txBody>
      </p:sp>
      <p:sp>
        <p:nvSpPr>
          <p:cNvPr id="79921" name="Rectangle 1073"/>
          <p:cNvSpPr>
            <a:spLocks noChangeArrowheads="1"/>
          </p:cNvSpPr>
          <p:nvPr/>
        </p:nvSpPr>
        <p:spPr bwMode="auto">
          <a:xfrm>
            <a:off x="3124200" y="1460500"/>
            <a:ext cx="387350"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chemeClr val="tx1"/>
                </a:solidFill>
              </a:rPr>
              <a:t>a</a:t>
            </a:r>
          </a:p>
        </p:txBody>
      </p:sp>
      <p:sp>
        <p:nvSpPr>
          <p:cNvPr id="79922" name="Rectangle 1074"/>
          <p:cNvSpPr>
            <a:spLocks noChangeArrowheads="1"/>
          </p:cNvSpPr>
          <p:nvPr/>
        </p:nvSpPr>
        <p:spPr bwMode="auto">
          <a:xfrm>
            <a:off x="2590800" y="1460500"/>
            <a:ext cx="387350"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chemeClr val="tx1"/>
                </a:solidFill>
              </a:rPr>
              <a:t>a</a:t>
            </a:r>
          </a:p>
        </p:txBody>
      </p:sp>
      <p:sp>
        <p:nvSpPr>
          <p:cNvPr id="79923" name="Rectangle 1075"/>
          <p:cNvSpPr>
            <a:spLocks noChangeArrowheads="1"/>
          </p:cNvSpPr>
          <p:nvPr/>
        </p:nvSpPr>
        <p:spPr bwMode="auto">
          <a:xfrm>
            <a:off x="2127250" y="1460500"/>
            <a:ext cx="387350"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chemeClr val="tx1"/>
                </a:solidFill>
              </a:rPr>
              <a:t>a</a:t>
            </a:r>
          </a:p>
        </p:txBody>
      </p:sp>
      <p:sp>
        <p:nvSpPr>
          <p:cNvPr id="79924" name="Text Box 1076"/>
          <p:cNvSpPr txBox="1">
            <a:spLocks noChangeArrowheads="1"/>
          </p:cNvSpPr>
          <p:nvPr/>
        </p:nvSpPr>
        <p:spPr bwMode="auto">
          <a:xfrm>
            <a:off x="5638800" y="2608263"/>
            <a:ext cx="457200" cy="598487"/>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eaLnBrk="1" hangingPunct="1">
              <a:spcBef>
                <a:spcPct val="50000"/>
              </a:spcBef>
            </a:pPr>
            <a:r>
              <a:rPr lang="en-US" altLang="zh-CN" sz="3200" b="1">
                <a:solidFill>
                  <a:schemeClr val="tx1"/>
                </a:solidFill>
              </a:rPr>
              <a:t>2</a:t>
            </a:r>
          </a:p>
        </p:txBody>
      </p:sp>
      <p:sp>
        <p:nvSpPr>
          <p:cNvPr id="79925" name="Text Box 1077"/>
          <p:cNvSpPr txBox="1">
            <a:spLocks noChangeArrowheads="1"/>
          </p:cNvSpPr>
          <p:nvPr/>
        </p:nvSpPr>
        <p:spPr bwMode="auto">
          <a:xfrm>
            <a:off x="6172200" y="2608263"/>
            <a:ext cx="457200" cy="598487"/>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eaLnBrk="1" hangingPunct="1">
              <a:spcBef>
                <a:spcPct val="50000"/>
              </a:spcBef>
            </a:pPr>
            <a:r>
              <a:rPr lang="en-US" altLang="zh-CN" sz="3200" b="1">
                <a:solidFill>
                  <a:schemeClr val="tx1"/>
                </a:solidFill>
              </a:rPr>
              <a:t>3</a:t>
            </a:r>
          </a:p>
        </p:txBody>
      </p:sp>
      <p:sp>
        <p:nvSpPr>
          <p:cNvPr id="79926" name="Text Box 1078"/>
          <p:cNvSpPr txBox="1">
            <a:spLocks noChangeArrowheads="1"/>
          </p:cNvSpPr>
          <p:nvPr/>
        </p:nvSpPr>
        <p:spPr bwMode="auto">
          <a:xfrm>
            <a:off x="1600200" y="1460500"/>
            <a:ext cx="381000" cy="579438"/>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eaLnBrk="1" hangingPunct="1">
              <a:spcBef>
                <a:spcPct val="50000"/>
              </a:spcBef>
            </a:pPr>
            <a:r>
              <a:rPr lang="en-US" altLang="zh-CN" sz="3200" b="1">
                <a:solidFill>
                  <a:schemeClr val="tx1"/>
                </a:solidFill>
              </a:rPr>
              <a:t>1</a:t>
            </a:r>
          </a:p>
        </p:txBody>
      </p:sp>
      <p:sp>
        <p:nvSpPr>
          <p:cNvPr id="79927" name="Text Box 1079"/>
          <p:cNvSpPr txBox="1">
            <a:spLocks noChangeArrowheads="1"/>
          </p:cNvSpPr>
          <p:nvPr/>
        </p:nvSpPr>
        <p:spPr bwMode="auto">
          <a:xfrm>
            <a:off x="2057400" y="1460500"/>
            <a:ext cx="457200" cy="579438"/>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eaLnBrk="1" hangingPunct="1">
              <a:spcBef>
                <a:spcPct val="50000"/>
              </a:spcBef>
            </a:pPr>
            <a:r>
              <a:rPr lang="en-US" altLang="zh-CN" sz="3200" b="1">
                <a:solidFill>
                  <a:schemeClr val="tx1"/>
                </a:solidFill>
              </a:rPr>
              <a:t>2</a:t>
            </a:r>
          </a:p>
        </p:txBody>
      </p:sp>
      <p:sp>
        <p:nvSpPr>
          <p:cNvPr id="79928" name="Text Box 1080"/>
          <p:cNvSpPr txBox="1">
            <a:spLocks noChangeArrowheads="1"/>
          </p:cNvSpPr>
          <p:nvPr/>
        </p:nvSpPr>
        <p:spPr bwMode="auto">
          <a:xfrm>
            <a:off x="2590800" y="1460500"/>
            <a:ext cx="396875" cy="579438"/>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eaLnBrk="1" hangingPunct="1">
              <a:spcBef>
                <a:spcPct val="50000"/>
              </a:spcBef>
            </a:pPr>
            <a:r>
              <a:rPr lang="en-US" altLang="zh-CN" sz="3200" b="1">
                <a:solidFill>
                  <a:schemeClr val="tx1"/>
                </a:solidFill>
              </a:rPr>
              <a:t>3</a:t>
            </a:r>
          </a:p>
        </p:txBody>
      </p:sp>
      <p:sp>
        <p:nvSpPr>
          <p:cNvPr id="79929" name="Rectangle 1081"/>
          <p:cNvSpPr>
            <a:spLocks noChangeArrowheads="1"/>
          </p:cNvSpPr>
          <p:nvPr/>
        </p:nvSpPr>
        <p:spPr bwMode="auto">
          <a:xfrm>
            <a:off x="5033963" y="2527300"/>
            <a:ext cx="533400" cy="685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30" name="Rectangle 1082"/>
          <p:cNvSpPr>
            <a:spLocks noChangeArrowheads="1"/>
          </p:cNvSpPr>
          <p:nvPr/>
        </p:nvSpPr>
        <p:spPr bwMode="auto">
          <a:xfrm>
            <a:off x="5575300" y="2527300"/>
            <a:ext cx="533400" cy="685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0036" name="Group 1188"/>
          <p:cNvGrpSpPr>
            <a:grpSpLocks/>
          </p:cNvGrpSpPr>
          <p:nvPr/>
        </p:nvGrpSpPr>
        <p:grpSpPr bwMode="auto">
          <a:xfrm>
            <a:off x="1752600" y="241300"/>
            <a:ext cx="4038600" cy="1066800"/>
            <a:chOff x="1104" y="0"/>
            <a:chExt cx="2544" cy="672"/>
          </a:xfrm>
        </p:grpSpPr>
        <p:sp>
          <p:nvSpPr>
            <p:cNvPr id="53323" name="Line 1182"/>
            <p:cNvSpPr>
              <a:spLocks noChangeShapeType="1"/>
            </p:cNvSpPr>
            <p:nvPr/>
          </p:nvSpPr>
          <p:spPr bwMode="auto">
            <a:xfrm>
              <a:off x="3312" y="144"/>
              <a:ext cx="0" cy="528"/>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24" name="Text Box 1183"/>
            <p:cNvSpPr txBox="1">
              <a:spLocks noChangeArrowheads="1"/>
            </p:cNvSpPr>
            <p:nvPr/>
          </p:nvSpPr>
          <p:spPr bwMode="auto">
            <a:xfrm>
              <a:off x="3360" y="0"/>
              <a:ext cx="28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b="1">
                  <a:solidFill>
                    <a:schemeClr val="tx1"/>
                  </a:solidFill>
                  <a:ea typeface="楷体_GB2312" pitchFamily="49" charset="-122"/>
                </a:rPr>
                <a:t>j</a:t>
              </a:r>
            </a:p>
          </p:txBody>
        </p:sp>
        <p:sp>
          <p:nvSpPr>
            <p:cNvPr id="53325" name="Line 1186"/>
            <p:cNvSpPr>
              <a:spLocks noChangeShapeType="1"/>
            </p:cNvSpPr>
            <p:nvPr/>
          </p:nvSpPr>
          <p:spPr bwMode="auto">
            <a:xfrm>
              <a:off x="1104" y="144"/>
              <a:ext cx="0" cy="528"/>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26" name="Text Box 1187"/>
            <p:cNvSpPr txBox="1">
              <a:spLocks noChangeArrowheads="1"/>
            </p:cNvSpPr>
            <p:nvPr/>
          </p:nvSpPr>
          <p:spPr bwMode="auto">
            <a:xfrm>
              <a:off x="1152" y="0"/>
              <a:ext cx="28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b="1">
                  <a:solidFill>
                    <a:schemeClr val="tx1"/>
                  </a:solidFill>
                  <a:ea typeface="楷体_GB2312" pitchFamily="49" charset="-122"/>
                </a:rPr>
                <a:t>i</a:t>
              </a:r>
            </a:p>
          </p:txBody>
        </p:sp>
      </p:grpSp>
      <p:grpSp>
        <p:nvGrpSpPr>
          <p:cNvPr id="80039" name="Group 1191"/>
          <p:cNvGrpSpPr>
            <a:grpSpLocks/>
          </p:cNvGrpSpPr>
          <p:nvPr/>
        </p:nvGrpSpPr>
        <p:grpSpPr bwMode="auto">
          <a:xfrm>
            <a:off x="1676400" y="317500"/>
            <a:ext cx="3962400" cy="990600"/>
            <a:chOff x="1008" y="0"/>
            <a:chExt cx="2496" cy="624"/>
          </a:xfrm>
        </p:grpSpPr>
        <p:sp>
          <p:nvSpPr>
            <p:cNvPr id="53321" name="Rectangle 1189"/>
            <p:cNvSpPr>
              <a:spLocks noChangeArrowheads="1"/>
            </p:cNvSpPr>
            <p:nvPr/>
          </p:nvSpPr>
          <p:spPr bwMode="auto">
            <a:xfrm>
              <a:off x="1008" y="0"/>
              <a:ext cx="288" cy="62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22" name="Rectangle 1190"/>
            <p:cNvSpPr>
              <a:spLocks noChangeArrowheads="1"/>
            </p:cNvSpPr>
            <p:nvPr/>
          </p:nvSpPr>
          <p:spPr bwMode="auto">
            <a:xfrm>
              <a:off x="3216" y="0"/>
              <a:ext cx="288" cy="62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0040" name="Group 1192"/>
          <p:cNvGrpSpPr>
            <a:grpSpLocks/>
          </p:cNvGrpSpPr>
          <p:nvPr/>
        </p:nvGrpSpPr>
        <p:grpSpPr bwMode="auto">
          <a:xfrm>
            <a:off x="2286000" y="241300"/>
            <a:ext cx="4038600" cy="1066800"/>
            <a:chOff x="1104" y="0"/>
            <a:chExt cx="2544" cy="672"/>
          </a:xfrm>
        </p:grpSpPr>
        <p:sp>
          <p:nvSpPr>
            <p:cNvPr id="53317" name="Line 1193"/>
            <p:cNvSpPr>
              <a:spLocks noChangeShapeType="1"/>
            </p:cNvSpPr>
            <p:nvPr/>
          </p:nvSpPr>
          <p:spPr bwMode="auto">
            <a:xfrm>
              <a:off x="3312" y="144"/>
              <a:ext cx="0" cy="528"/>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18" name="Text Box 1194"/>
            <p:cNvSpPr txBox="1">
              <a:spLocks noChangeArrowheads="1"/>
            </p:cNvSpPr>
            <p:nvPr/>
          </p:nvSpPr>
          <p:spPr bwMode="auto">
            <a:xfrm>
              <a:off x="3360" y="0"/>
              <a:ext cx="28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b="1">
                  <a:solidFill>
                    <a:schemeClr val="tx1"/>
                  </a:solidFill>
                  <a:ea typeface="楷体_GB2312" pitchFamily="49" charset="-122"/>
                </a:rPr>
                <a:t>j</a:t>
              </a:r>
            </a:p>
          </p:txBody>
        </p:sp>
        <p:sp>
          <p:nvSpPr>
            <p:cNvPr id="53319" name="Line 1195"/>
            <p:cNvSpPr>
              <a:spLocks noChangeShapeType="1"/>
            </p:cNvSpPr>
            <p:nvPr/>
          </p:nvSpPr>
          <p:spPr bwMode="auto">
            <a:xfrm>
              <a:off x="1104" y="144"/>
              <a:ext cx="0" cy="528"/>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20" name="Text Box 1196"/>
            <p:cNvSpPr txBox="1">
              <a:spLocks noChangeArrowheads="1"/>
            </p:cNvSpPr>
            <p:nvPr/>
          </p:nvSpPr>
          <p:spPr bwMode="auto">
            <a:xfrm>
              <a:off x="1152" y="0"/>
              <a:ext cx="28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b="1">
                  <a:solidFill>
                    <a:schemeClr val="tx1"/>
                  </a:solidFill>
                  <a:ea typeface="楷体_GB2312" pitchFamily="49" charset="-122"/>
                </a:rPr>
                <a:t>i</a:t>
              </a:r>
            </a:p>
          </p:txBody>
        </p:sp>
      </p:grpSp>
      <p:sp>
        <p:nvSpPr>
          <p:cNvPr id="80045" name="Rectangle 1197"/>
          <p:cNvSpPr>
            <a:spLocks noChangeArrowheads="1"/>
          </p:cNvSpPr>
          <p:nvPr/>
        </p:nvSpPr>
        <p:spPr bwMode="auto">
          <a:xfrm>
            <a:off x="2209800" y="317500"/>
            <a:ext cx="3962400" cy="990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0097" name="Group 1249"/>
          <p:cNvGrpSpPr>
            <a:grpSpLocks/>
          </p:cNvGrpSpPr>
          <p:nvPr/>
        </p:nvGrpSpPr>
        <p:grpSpPr bwMode="auto">
          <a:xfrm>
            <a:off x="2743200" y="241300"/>
            <a:ext cx="4038600" cy="1066800"/>
            <a:chOff x="1104" y="0"/>
            <a:chExt cx="2544" cy="672"/>
          </a:xfrm>
        </p:grpSpPr>
        <p:sp>
          <p:nvSpPr>
            <p:cNvPr id="53313" name="Line 1250"/>
            <p:cNvSpPr>
              <a:spLocks noChangeShapeType="1"/>
            </p:cNvSpPr>
            <p:nvPr/>
          </p:nvSpPr>
          <p:spPr bwMode="auto">
            <a:xfrm>
              <a:off x="3312" y="144"/>
              <a:ext cx="0" cy="528"/>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14" name="Text Box 1251"/>
            <p:cNvSpPr txBox="1">
              <a:spLocks noChangeArrowheads="1"/>
            </p:cNvSpPr>
            <p:nvPr/>
          </p:nvSpPr>
          <p:spPr bwMode="auto">
            <a:xfrm>
              <a:off x="3360" y="0"/>
              <a:ext cx="28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b="1">
                  <a:solidFill>
                    <a:schemeClr val="tx1"/>
                  </a:solidFill>
                  <a:ea typeface="楷体_GB2312" pitchFamily="49" charset="-122"/>
                </a:rPr>
                <a:t>j</a:t>
              </a:r>
            </a:p>
          </p:txBody>
        </p:sp>
        <p:sp>
          <p:nvSpPr>
            <p:cNvPr id="53315" name="Line 1252"/>
            <p:cNvSpPr>
              <a:spLocks noChangeShapeType="1"/>
            </p:cNvSpPr>
            <p:nvPr/>
          </p:nvSpPr>
          <p:spPr bwMode="auto">
            <a:xfrm>
              <a:off x="1104" y="144"/>
              <a:ext cx="0" cy="528"/>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16" name="Text Box 1253"/>
            <p:cNvSpPr txBox="1">
              <a:spLocks noChangeArrowheads="1"/>
            </p:cNvSpPr>
            <p:nvPr/>
          </p:nvSpPr>
          <p:spPr bwMode="auto">
            <a:xfrm>
              <a:off x="1152" y="0"/>
              <a:ext cx="28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b="1">
                  <a:solidFill>
                    <a:schemeClr val="tx1"/>
                  </a:solidFill>
                  <a:ea typeface="楷体_GB2312" pitchFamily="49" charset="-122"/>
                </a:rPr>
                <a:t>i</a:t>
              </a:r>
            </a:p>
          </p:txBody>
        </p:sp>
      </p:grpSp>
      <p:sp>
        <p:nvSpPr>
          <p:cNvPr id="51" name="Text Box 4"/>
          <p:cNvSpPr txBox="1">
            <a:spLocks noChangeArrowheads="1"/>
          </p:cNvSpPr>
          <p:nvPr/>
        </p:nvSpPr>
        <p:spPr bwMode="auto">
          <a:xfrm>
            <a:off x="1066800" y="3619500"/>
            <a:ext cx="7010400" cy="261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20000"/>
              </a:spcBef>
            </a:pPr>
            <a:r>
              <a:rPr lang="en-US" altLang="zh-CN">
                <a:ea typeface="楷体_GB2312" pitchFamily="49" charset="-122"/>
              </a:rPr>
              <a:t>e = A.elem[j];</a:t>
            </a:r>
          </a:p>
          <a:p>
            <a:pPr algn="l" eaLnBrk="1" hangingPunct="1">
              <a:spcBef>
                <a:spcPct val="20000"/>
              </a:spcBef>
            </a:pPr>
            <a:r>
              <a:rPr lang="en-US" altLang="zh-CN">
                <a:ea typeface="楷体_GB2312" pitchFamily="49" charset="-122"/>
              </a:rPr>
              <a:t>for ( k=j;  k&gt;i;  k-- )</a:t>
            </a:r>
          </a:p>
          <a:p>
            <a:pPr algn="l" eaLnBrk="1" hangingPunct="1">
              <a:spcBef>
                <a:spcPct val="20000"/>
              </a:spcBef>
            </a:pPr>
            <a:r>
              <a:rPr lang="en-US" altLang="zh-CN">
                <a:ea typeface="楷体_GB2312" pitchFamily="49" charset="-122"/>
              </a:rPr>
              <a:t>     A.elem[k] = A.elem[k-1];</a:t>
            </a:r>
          </a:p>
          <a:p>
            <a:pPr algn="l" eaLnBrk="1" hangingPunct="1">
              <a:spcBef>
                <a:spcPct val="20000"/>
              </a:spcBef>
            </a:pPr>
            <a:r>
              <a:rPr lang="en-US" altLang="zh-CN">
                <a:ea typeface="楷体_GB2312" pitchFamily="49" charset="-122"/>
              </a:rPr>
              <a:t>     A.elem[i] = e;</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79874"/>
                                        </p:tgtEl>
                                        <p:attrNameLst>
                                          <p:attrName>style.visibility</p:attrName>
                                        </p:attrNameLst>
                                      </p:cBhvr>
                                      <p:to>
                                        <p:strVal val="visible"/>
                                      </p:to>
                                    </p:set>
                                    <p:animEffect transition="in" filter="wipe(left)">
                                      <p:cBhvr>
                                        <p:cTn id="7" dur="500"/>
                                        <p:tgtEl>
                                          <p:spTgt spid="798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80036"/>
                                        </p:tgtEl>
                                        <p:attrNameLst>
                                          <p:attrName>style.visibility</p:attrName>
                                        </p:attrNameLst>
                                      </p:cBhvr>
                                      <p:to>
                                        <p:strVal val="visible"/>
                                      </p:to>
                                    </p:set>
                                    <p:animEffect transition="in" filter="slide(fromTop)">
                                      <p:cBhvr>
                                        <p:cTn id="12" dur="500"/>
                                        <p:tgtEl>
                                          <p:spTgt spid="800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79902"/>
                                        </p:tgtEl>
                                        <p:attrNameLst>
                                          <p:attrName>style.visibility</p:attrName>
                                        </p:attrNameLst>
                                      </p:cBhvr>
                                      <p:to>
                                        <p:strVal val="visible"/>
                                      </p:to>
                                    </p:set>
                                    <p:animEffect transition="in" filter="slide(fromTop)">
                                      <p:cBhvr>
                                        <p:cTn id="17" dur="500"/>
                                        <p:tgtEl>
                                          <p:spTgt spid="799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9903"/>
                                        </p:tgtEl>
                                        <p:attrNameLst>
                                          <p:attrName>style.visibility</p:attrName>
                                        </p:attrNameLst>
                                      </p:cBhvr>
                                      <p:to>
                                        <p:strVal val="visible"/>
                                      </p:to>
                                    </p:set>
                                    <p:animEffect transition="in" filter="wipe(left)">
                                      <p:cBhvr>
                                        <p:cTn id="22" dur="500"/>
                                        <p:tgtEl>
                                          <p:spTgt spid="79903"/>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79906"/>
                                        </p:tgtEl>
                                        <p:attrNameLst>
                                          <p:attrName>style.visibility</p:attrName>
                                        </p:attrNameLst>
                                      </p:cBhvr>
                                      <p:to>
                                        <p:strVal val="visible"/>
                                      </p:to>
                                    </p:set>
                                    <p:animEffect transition="in" filter="wipe(left)">
                                      <p:cBhvr>
                                        <p:cTn id="26" dur="500"/>
                                        <p:tgtEl>
                                          <p:spTgt spid="79906"/>
                                        </p:tgtEl>
                                      </p:cBhvr>
                                    </p:animEffect>
                                  </p:childTnLst>
                                </p:cTn>
                              </p:par>
                            </p:childTnLst>
                          </p:cTn>
                        </p:par>
                        <p:par>
                          <p:cTn id="27" fill="hold" nodeType="afterGroup">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79911"/>
                                        </p:tgtEl>
                                        <p:attrNameLst>
                                          <p:attrName>style.visibility</p:attrName>
                                        </p:attrNameLst>
                                      </p:cBhvr>
                                      <p:to>
                                        <p:strVal val="visible"/>
                                      </p:to>
                                    </p:set>
                                    <p:animEffect transition="in" filter="wipe(left)">
                                      <p:cBhvr>
                                        <p:cTn id="30" dur="500"/>
                                        <p:tgtEl>
                                          <p:spTgt spid="79911"/>
                                        </p:tgtEl>
                                      </p:cBhvr>
                                    </p:animEffect>
                                  </p:childTnLst>
                                </p:cTn>
                              </p:par>
                            </p:childTnLst>
                          </p:cTn>
                        </p:par>
                        <p:par>
                          <p:cTn id="31" fill="hold" nodeType="afterGroup">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79914"/>
                                        </p:tgtEl>
                                        <p:attrNameLst>
                                          <p:attrName>style.visibility</p:attrName>
                                        </p:attrNameLst>
                                      </p:cBhvr>
                                      <p:to>
                                        <p:strVal val="visible"/>
                                      </p:to>
                                    </p:set>
                                    <p:animEffect transition="in" filter="wipe(left)">
                                      <p:cBhvr>
                                        <p:cTn id="34" dur="500"/>
                                        <p:tgtEl>
                                          <p:spTgt spid="79914"/>
                                        </p:tgtEl>
                                      </p:cBhvr>
                                    </p:animEffect>
                                  </p:childTnLst>
                                </p:cTn>
                              </p:par>
                            </p:childTnLst>
                          </p:cTn>
                        </p:par>
                        <p:par>
                          <p:cTn id="35" fill="hold" nodeType="afterGroup">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79917"/>
                                        </p:tgtEl>
                                        <p:attrNameLst>
                                          <p:attrName>style.visibility</p:attrName>
                                        </p:attrNameLst>
                                      </p:cBhvr>
                                      <p:to>
                                        <p:strVal val="visible"/>
                                      </p:to>
                                    </p:set>
                                    <p:animEffect transition="in" filter="wipe(left)">
                                      <p:cBhvr>
                                        <p:cTn id="38" dur="500"/>
                                        <p:tgtEl>
                                          <p:spTgt spid="79917"/>
                                        </p:tgtEl>
                                      </p:cBhvr>
                                    </p:animEffect>
                                  </p:childTnLst>
                                </p:cTn>
                              </p:par>
                            </p:childTnLst>
                          </p:cTn>
                        </p:par>
                        <p:par>
                          <p:cTn id="39" fill="hold" nodeType="afterGroup">
                            <p:stCondLst>
                              <p:cond delay="2500"/>
                            </p:stCondLst>
                            <p:childTnLst>
                              <p:par>
                                <p:cTn id="40" presetID="22" presetClass="entr" presetSubtype="8" fill="hold" grpId="0" nodeType="afterEffect">
                                  <p:stCondLst>
                                    <p:cond delay="0"/>
                                  </p:stCondLst>
                                  <p:childTnLst>
                                    <p:set>
                                      <p:cBhvr>
                                        <p:cTn id="41" dur="1" fill="hold">
                                          <p:stCondLst>
                                            <p:cond delay="0"/>
                                          </p:stCondLst>
                                        </p:cTn>
                                        <p:tgtEl>
                                          <p:spTgt spid="79920"/>
                                        </p:tgtEl>
                                        <p:attrNameLst>
                                          <p:attrName>style.visibility</p:attrName>
                                        </p:attrNameLst>
                                      </p:cBhvr>
                                      <p:to>
                                        <p:strVal val="visible"/>
                                      </p:to>
                                    </p:set>
                                    <p:animEffect transition="in" filter="wipe(left)">
                                      <p:cBhvr>
                                        <p:cTn id="42" dur="500"/>
                                        <p:tgtEl>
                                          <p:spTgt spid="79920"/>
                                        </p:tgtEl>
                                      </p:cBhvr>
                                    </p:animEffect>
                                  </p:childTnLst>
                                </p:cTn>
                              </p:par>
                            </p:childTnLst>
                          </p:cTn>
                        </p:par>
                        <p:par>
                          <p:cTn id="43" fill="hold" nodeType="afterGroup">
                            <p:stCondLst>
                              <p:cond delay="3000"/>
                            </p:stCondLst>
                            <p:childTnLst>
                              <p:par>
                                <p:cTn id="44" presetID="22" presetClass="entr" presetSubtype="8" fill="hold" grpId="0" nodeType="afterEffect">
                                  <p:stCondLst>
                                    <p:cond delay="0"/>
                                  </p:stCondLst>
                                  <p:childTnLst>
                                    <p:set>
                                      <p:cBhvr>
                                        <p:cTn id="45" dur="1" fill="hold">
                                          <p:stCondLst>
                                            <p:cond delay="0"/>
                                          </p:stCondLst>
                                        </p:cTn>
                                        <p:tgtEl>
                                          <p:spTgt spid="79923"/>
                                        </p:tgtEl>
                                        <p:attrNameLst>
                                          <p:attrName>style.visibility</p:attrName>
                                        </p:attrNameLst>
                                      </p:cBhvr>
                                      <p:to>
                                        <p:strVal val="visible"/>
                                      </p:to>
                                    </p:set>
                                    <p:animEffect transition="in" filter="wipe(left)">
                                      <p:cBhvr>
                                        <p:cTn id="46" dur="500"/>
                                        <p:tgtEl>
                                          <p:spTgt spid="7992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2" fill="hold" grpId="0" nodeType="clickEffect">
                                  <p:stCondLst>
                                    <p:cond delay="0"/>
                                  </p:stCondLst>
                                  <p:childTnLst>
                                    <p:set>
                                      <p:cBhvr>
                                        <p:cTn id="50" dur="1" fill="hold">
                                          <p:stCondLst>
                                            <p:cond delay="0"/>
                                          </p:stCondLst>
                                        </p:cTn>
                                        <p:tgtEl>
                                          <p:spTgt spid="79929"/>
                                        </p:tgtEl>
                                        <p:attrNameLst>
                                          <p:attrName>style.visibility</p:attrName>
                                        </p:attrNameLst>
                                      </p:cBhvr>
                                      <p:to>
                                        <p:strVal val="visible"/>
                                      </p:to>
                                    </p:set>
                                    <p:animEffect transition="in" filter="wipe(right)">
                                      <p:cBhvr>
                                        <p:cTn id="51" dur="500"/>
                                        <p:tgtEl>
                                          <p:spTgt spid="79929"/>
                                        </p:tgtEl>
                                      </p:cBhvr>
                                    </p:animEffect>
                                  </p:childTnLst>
                                </p:cTn>
                              </p:par>
                            </p:childTnLst>
                          </p:cTn>
                        </p:par>
                        <p:par>
                          <p:cTn id="52" fill="hold" nodeType="afterGroup">
                            <p:stCondLst>
                              <p:cond delay="500"/>
                            </p:stCondLst>
                            <p:childTnLst>
                              <p:par>
                                <p:cTn id="53" presetID="12" presetClass="entr" presetSubtype="4" fill="hold" grpId="0" nodeType="afterEffect">
                                  <p:stCondLst>
                                    <p:cond delay="0"/>
                                  </p:stCondLst>
                                  <p:childTnLst>
                                    <p:set>
                                      <p:cBhvr>
                                        <p:cTn id="54" dur="1" fill="hold">
                                          <p:stCondLst>
                                            <p:cond delay="0"/>
                                          </p:stCondLst>
                                        </p:cTn>
                                        <p:tgtEl>
                                          <p:spTgt spid="79926"/>
                                        </p:tgtEl>
                                        <p:attrNameLst>
                                          <p:attrName>style.visibility</p:attrName>
                                        </p:attrNameLst>
                                      </p:cBhvr>
                                      <p:to>
                                        <p:strVal val="visible"/>
                                      </p:to>
                                    </p:set>
                                    <p:animEffect transition="in" filter="slide(fromBottom)">
                                      <p:cBhvr>
                                        <p:cTn id="55" dur="500"/>
                                        <p:tgtEl>
                                          <p:spTgt spid="7992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2" presetClass="entr" presetSubtype="8" fill="hold" nodeType="clickEffect">
                                  <p:stCondLst>
                                    <p:cond delay="0"/>
                                  </p:stCondLst>
                                  <p:childTnLst>
                                    <p:set>
                                      <p:cBhvr>
                                        <p:cTn id="59" dur="1" fill="hold">
                                          <p:stCondLst>
                                            <p:cond delay="0"/>
                                          </p:stCondLst>
                                        </p:cTn>
                                        <p:tgtEl>
                                          <p:spTgt spid="80039"/>
                                        </p:tgtEl>
                                        <p:attrNameLst>
                                          <p:attrName>style.visibility</p:attrName>
                                        </p:attrNameLst>
                                      </p:cBhvr>
                                      <p:to>
                                        <p:strVal val="visible"/>
                                      </p:to>
                                    </p:set>
                                    <p:animEffect transition="in" filter="slide(fromLeft)">
                                      <p:cBhvr>
                                        <p:cTn id="60" dur="500"/>
                                        <p:tgtEl>
                                          <p:spTgt spid="80039"/>
                                        </p:tgtEl>
                                      </p:cBhvr>
                                    </p:animEffect>
                                  </p:childTnLst>
                                </p:cTn>
                              </p:par>
                            </p:childTnLst>
                          </p:cTn>
                        </p:par>
                        <p:par>
                          <p:cTn id="61" fill="hold" nodeType="afterGroup">
                            <p:stCondLst>
                              <p:cond delay="500"/>
                            </p:stCondLst>
                            <p:childTnLst>
                              <p:par>
                                <p:cTn id="62" presetID="22" presetClass="entr" presetSubtype="8" fill="hold" nodeType="afterEffect">
                                  <p:stCondLst>
                                    <p:cond delay="0"/>
                                  </p:stCondLst>
                                  <p:childTnLst>
                                    <p:set>
                                      <p:cBhvr>
                                        <p:cTn id="63" dur="1" fill="hold">
                                          <p:stCondLst>
                                            <p:cond delay="0"/>
                                          </p:stCondLst>
                                        </p:cTn>
                                        <p:tgtEl>
                                          <p:spTgt spid="80040"/>
                                        </p:tgtEl>
                                        <p:attrNameLst>
                                          <p:attrName>style.visibility</p:attrName>
                                        </p:attrNameLst>
                                      </p:cBhvr>
                                      <p:to>
                                        <p:strVal val="visible"/>
                                      </p:to>
                                    </p:set>
                                    <p:animEffect transition="in" filter="wipe(left)">
                                      <p:cBhvr>
                                        <p:cTn id="64" dur="500"/>
                                        <p:tgtEl>
                                          <p:spTgt spid="80040"/>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2" presetClass="entr" presetSubtype="1" fill="hold" grpId="0" nodeType="clickEffect">
                                  <p:stCondLst>
                                    <p:cond delay="0"/>
                                  </p:stCondLst>
                                  <p:childTnLst>
                                    <p:set>
                                      <p:cBhvr>
                                        <p:cTn id="68" dur="1" fill="hold">
                                          <p:stCondLst>
                                            <p:cond delay="0"/>
                                          </p:stCondLst>
                                        </p:cTn>
                                        <p:tgtEl>
                                          <p:spTgt spid="79924"/>
                                        </p:tgtEl>
                                        <p:attrNameLst>
                                          <p:attrName>style.visibility</p:attrName>
                                        </p:attrNameLst>
                                      </p:cBhvr>
                                      <p:to>
                                        <p:strVal val="visible"/>
                                      </p:to>
                                    </p:set>
                                    <p:animEffect transition="in" filter="slide(fromTop)">
                                      <p:cBhvr>
                                        <p:cTn id="69" dur="500"/>
                                        <p:tgtEl>
                                          <p:spTgt spid="79924"/>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79904"/>
                                        </p:tgtEl>
                                        <p:attrNameLst>
                                          <p:attrName>style.visibility</p:attrName>
                                        </p:attrNameLst>
                                      </p:cBhvr>
                                      <p:to>
                                        <p:strVal val="visible"/>
                                      </p:to>
                                    </p:set>
                                    <p:animEffect transition="in" filter="wipe(left)">
                                      <p:cBhvr>
                                        <p:cTn id="74" dur="500"/>
                                        <p:tgtEl>
                                          <p:spTgt spid="79904"/>
                                        </p:tgtEl>
                                      </p:cBhvr>
                                    </p:animEffect>
                                  </p:childTnLst>
                                </p:cTn>
                              </p:par>
                            </p:childTnLst>
                          </p:cTn>
                        </p:par>
                        <p:par>
                          <p:cTn id="75" fill="hold" nodeType="afterGroup">
                            <p:stCondLst>
                              <p:cond delay="500"/>
                            </p:stCondLst>
                            <p:childTnLst>
                              <p:par>
                                <p:cTn id="76" presetID="22" presetClass="entr" presetSubtype="8" fill="hold" grpId="0" nodeType="afterEffect">
                                  <p:stCondLst>
                                    <p:cond delay="0"/>
                                  </p:stCondLst>
                                  <p:childTnLst>
                                    <p:set>
                                      <p:cBhvr>
                                        <p:cTn id="77" dur="1" fill="hold">
                                          <p:stCondLst>
                                            <p:cond delay="0"/>
                                          </p:stCondLst>
                                        </p:cTn>
                                        <p:tgtEl>
                                          <p:spTgt spid="79907"/>
                                        </p:tgtEl>
                                        <p:attrNameLst>
                                          <p:attrName>style.visibility</p:attrName>
                                        </p:attrNameLst>
                                      </p:cBhvr>
                                      <p:to>
                                        <p:strVal val="visible"/>
                                      </p:to>
                                    </p:set>
                                    <p:animEffect transition="in" filter="wipe(left)">
                                      <p:cBhvr>
                                        <p:cTn id="78" dur="500"/>
                                        <p:tgtEl>
                                          <p:spTgt spid="79907"/>
                                        </p:tgtEl>
                                      </p:cBhvr>
                                    </p:animEffect>
                                  </p:childTnLst>
                                </p:cTn>
                              </p:par>
                            </p:childTnLst>
                          </p:cTn>
                        </p:par>
                        <p:par>
                          <p:cTn id="79" fill="hold" nodeType="afterGroup">
                            <p:stCondLst>
                              <p:cond delay="1000"/>
                            </p:stCondLst>
                            <p:childTnLst>
                              <p:par>
                                <p:cTn id="80" presetID="22" presetClass="entr" presetSubtype="8" fill="hold" grpId="0" nodeType="afterEffect">
                                  <p:stCondLst>
                                    <p:cond delay="0"/>
                                  </p:stCondLst>
                                  <p:childTnLst>
                                    <p:set>
                                      <p:cBhvr>
                                        <p:cTn id="81" dur="1" fill="hold">
                                          <p:stCondLst>
                                            <p:cond delay="0"/>
                                          </p:stCondLst>
                                        </p:cTn>
                                        <p:tgtEl>
                                          <p:spTgt spid="79910"/>
                                        </p:tgtEl>
                                        <p:attrNameLst>
                                          <p:attrName>style.visibility</p:attrName>
                                        </p:attrNameLst>
                                      </p:cBhvr>
                                      <p:to>
                                        <p:strVal val="visible"/>
                                      </p:to>
                                    </p:set>
                                    <p:animEffect transition="in" filter="wipe(left)">
                                      <p:cBhvr>
                                        <p:cTn id="82" dur="500"/>
                                        <p:tgtEl>
                                          <p:spTgt spid="79910"/>
                                        </p:tgtEl>
                                      </p:cBhvr>
                                    </p:animEffect>
                                  </p:childTnLst>
                                </p:cTn>
                              </p:par>
                            </p:childTnLst>
                          </p:cTn>
                        </p:par>
                        <p:par>
                          <p:cTn id="83" fill="hold" nodeType="afterGroup">
                            <p:stCondLst>
                              <p:cond delay="1500"/>
                            </p:stCondLst>
                            <p:childTnLst>
                              <p:par>
                                <p:cTn id="84" presetID="22" presetClass="entr" presetSubtype="8" fill="hold" grpId="0" nodeType="afterEffect">
                                  <p:stCondLst>
                                    <p:cond delay="0"/>
                                  </p:stCondLst>
                                  <p:childTnLst>
                                    <p:set>
                                      <p:cBhvr>
                                        <p:cTn id="85" dur="1" fill="hold">
                                          <p:stCondLst>
                                            <p:cond delay="0"/>
                                          </p:stCondLst>
                                        </p:cTn>
                                        <p:tgtEl>
                                          <p:spTgt spid="79913"/>
                                        </p:tgtEl>
                                        <p:attrNameLst>
                                          <p:attrName>style.visibility</p:attrName>
                                        </p:attrNameLst>
                                      </p:cBhvr>
                                      <p:to>
                                        <p:strVal val="visible"/>
                                      </p:to>
                                    </p:set>
                                    <p:animEffect transition="in" filter="wipe(left)">
                                      <p:cBhvr>
                                        <p:cTn id="86" dur="500"/>
                                        <p:tgtEl>
                                          <p:spTgt spid="79913"/>
                                        </p:tgtEl>
                                      </p:cBhvr>
                                    </p:animEffect>
                                  </p:childTnLst>
                                </p:cTn>
                              </p:par>
                            </p:childTnLst>
                          </p:cTn>
                        </p:par>
                        <p:par>
                          <p:cTn id="87" fill="hold" nodeType="afterGroup">
                            <p:stCondLst>
                              <p:cond delay="2000"/>
                            </p:stCondLst>
                            <p:childTnLst>
                              <p:par>
                                <p:cTn id="88" presetID="22" presetClass="entr" presetSubtype="8" fill="hold" grpId="0" nodeType="afterEffect">
                                  <p:stCondLst>
                                    <p:cond delay="0"/>
                                  </p:stCondLst>
                                  <p:childTnLst>
                                    <p:set>
                                      <p:cBhvr>
                                        <p:cTn id="89" dur="1" fill="hold">
                                          <p:stCondLst>
                                            <p:cond delay="0"/>
                                          </p:stCondLst>
                                        </p:cTn>
                                        <p:tgtEl>
                                          <p:spTgt spid="79916"/>
                                        </p:tgtEl>
                                        <p:attrNameLst>
                                          <p:attrName>style.visibility</p:attrName>
                                        </p:attrNameLst>
                                      </p:cBhvr>
                                      <p:to>
                                        <p:strVal val="visible"/>
                                      </p:to>
                                    </p:set>
                                    <p:animEffect transition="in" filter="wipe(left)">
                                      <p:cBhvr>
                                        <p:cTn id="90" dur="500"/>
                                        <p:tgtEl>
                                          <p:spTgt spid="79916"/>
                                        </p:tgtEl>
                                      </p:cBhvr>
                                    </p:animEffect>
                                  </p:childTnLst>
                                </p:cTn>
                              </p:par>
                            </p:childTnLst>
                          </p:cTn>
                        </p:par>
                        <p:par>
                          <p:cTn id="91" fill="hold" nodeType="afterGroup">
                            <p:stCondLst>
                              <p:cond delay="2500"/>
                            </p:stCondLst>
                            <p:childTnLst>
                              <p:par>
                                <p:cTn id="92" presetID="22" presetClass="entr" presetSubtype="8" fill="hold" grpId="0" nodeType="afterEffect">
                                  <p:stCondLst>
                                    <p:cond delay="0"/>
                                  </p:stCondLst>
                                  <p:childTnLst>
                                    <p:set>
                                      <p:cBhvr>
                                        <p:cTn id="93" dur="1" fill="hold">
                                          <p:stCondLst>
                                            <p:cond delay="0"/>
                                          </p:stCondLst>
                                        </p:cTn>
                                        <p:tgtEl>
                                          <p:spTgt spid="79919"/>
                                        </p:tgtEl>
                                        <p:attrNameLst>
                                          <p:attrName>style.visibility</p:attrName>
                                        </p:attrNameLst>
                                      </p:cBhvr>
                                      <p:to>
                                        <p:strVal val="visible"/>
                                      </p:to>
                                    </p:set>
                                    <p:animEffect transition="in" filter="wipe(left)">
                                      <p:cBhvr>
                                        <p:cTn id="94" dur="500"/>
                                        <p:tgtEl>
                                          <p:spTgt spid="79919"/>
                                        </p:tgtEl>
                                      </p:cBhvr>
                                    </p:animEffect>
                                  </p:childTnLst>
                                </p:cTn>
                              </p:par>
                            </p:childTnLst>
                          </p:cTn>
                        </p:par>
                        <p:par>
                          <p:cTn id="95" fill="hold" nodeType="afterGroup">
                            <p:stCondLst>
                              <p:cond delay="3000"/>
                            </p:stCondLst>
                            <p:childTnLst>
                              <p:par>
                                <p:cTn id="96" presetID="22" presetClass="entr" presetSubtype="8" fill="hold" grpId="0" nodeType="afterEffect">
                                  <p:stCondLst>
                                    <p:cond delay="0"/>
                                  </p:stCondLst>
                                  <p:childTnLst>
                                    <p:set>
                                      <p:cBhvr>
                                        <p:cTn id="97" dur="1" fill="hold">
                                          <p:stCondLst>
                                            <p:cond delay="0"/>
                                          </p:stCondLst>
                                        </p:cTn>
                                        <p:tgtEl>
                                          <p:spTgt spid="79922"/>
                                        </p:tgtEl>
                                        <p:attrNameLst>
                                          <p:attrName>style.visibility</p:attrName>
                                        </p:attrNameLst>
                                      </p:cBhvr>
                                      <p:to>
                                        <p:strVal val="visible"/>
                                      </p:to>
                                    </p:set>
                                    <p:animEffect transition="in" filter="wipe(left)">
                                      <p:cBhvr>
                                        <p:cTn id="98" dur="500"/>
                                        <p:tgtEl>
                                          <p:spTgt spid="79922"/>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2" fill="hold" grpId="0" nodeType="clickEffect">
                                  <p:stCondLst>
                                    <p:cond delay="0"/>
                                  </p:stCondLst>
                                  <p:childTnLst>
                                    <p:set>
                                      <p:cBhvr>
                                        <p:cTn id="102" dur="1" fill="hold">
                                          <p:stCondLst>
                                            <p:cond delay="0"/>
                                          </p:stCondLst>
                                        </p:cTn>
                                        <p:tgtEl>
                                          <p:spTgt spid="79930"/>
                                        </p:tgtEl>
                                        <p:attrNameLst>
                                          <p:attrName>style.visibility</p:attrName>
                                        </p:attrNameLst>
                                      </p:cBhvr>
                                      <p:to>
                                        <p:strVal val="visible"/>
                                      </p:to>
                                    </p:set>
                                    <p:animEffect transition="in" filter="wipe(right)">
                                      <p:cBhvr>
                                        <p:cTn id="103" dur="500"/>
                                        <p:tgtEl>
                                          <p:spTgt spid="79930"/>
                                        </p:tgtEl>
                                      </p:cBhvr>
                                    </p:animEffect>
                                  </p:childTnLst>
                                </p:cTn>
                              </p:par>
                            </p:childTnLst>
                          </p:cTn>
                        </p:par>
                        <p:par>
                          <p:cTn id="104" fill="hold" nodeType="afterGroup">
                            <p:stCondLst>
                              <p:cond delay="500"/>
                            </p:stCondLst>
                            <p:childTnLst>
                              <p:par>
                                <p:cTn id="105" presetID="12" presetClass="entr" presetSubtype="4" fill="hold" grpId="0" nodeType="afterEffect">
                                  <p:stCondLst>
                                    <p:cond delay="0"/>
                                  </p:stCondLst>
                                  <p:childTnLst>
                                    <p:set>
                                      <p:cBhvr>
                                        <p:cTn id="106" dur="1" fill="hold">
                                          <p:stCondLst>
                                            <p:cond delay="0"/>
                                          </p:stCondLst>
                                        </p:cTn>
                                        <p:tgtEl>
                                          <p:spTgt spid="79927"/>
                                        </p:tgtEl>
                                        <p:attrNameLst>
                                          <p:attrName>style.visibility</p:attrName>
                                        </p:attrNameLst>
                                      </p:cBhvr>
                                      <p:to>
                                        <p:strVal val="visible"/>
                                      </p:to>
                                    </p:set>
                                    <p:animEffect transition="in" filter="slide(fromBottom)">
                                      <p:cBhvr>
                                        <p:cTn id="107" dur="500"/>
                                        <p:tgtEl>
                                          <p:spTgt spid="79927"/>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2" presetClass="entr" presetSubtype="8" fill="hold" grpId="0" nodeType="clickEffect">
                                  <p:stCondLst>
                                    <p:cond delay="0"/>
                                  </p:stCondLst>
                                  <p:childTnLst>
                                    <p:set>
                                      <p:cBhvr>
                                        <p:cTn id="111" dur="1" fill="hold">
                                          <p:stCondLst>
                                            <p:cond delay="0"/>
                                          </p:stCondLst>
                                        </p:cTn>
                                        <p:tgtEl>
                                          <p:spTgt spid="80045"/>
                                        </p:tgtEl>
                                        <p:attrNameLst>
                                          <p:attrName>style.visibility</p:attrName>
                                        </p:attrNameLst>
                                      </p:cBhvr>
                                      <p:to>
                                        <p:strVal val="visible"/>
                                      </p:to>
                                    </p:set>
                                    <p:animEffect transition="in" filter="slide(fromLeft)">
                                      <p:cBhvr>
                                        <p:cTn id="112" dur="500"/>
                                        <p:tgtEl>
                                          <p:spTgt spid="80045"/>
                                        </p:tgtEl>
                                      </p:cBhvr>
                                    </p:animEffect>
                                  </p:childTnLst>
                                </p:cTn>
                              </p:par>
                            </p:childTnLst>
                          </p:cTn>
                        </p:par>
                        <p:par>
                          <p:cTn id="113" fill="hold" nodeType="afterGroup">
                            <p:stCondLst>
                              <p:cond delay="500"/>
                            </p:stCondLst>
                            <p:childTnLst>
                              <p:par>
                                <p:cTn id="114" presetID="22" presetClass="entr" presetSubtype="8" fill="hold" nodeType="afterEffect">
                                  <p:stCondLst>
                                    <p:cond delay="0"/>
                                  </p:stCondLst>
                                  <p:childTnLst>
                                    <p:set>
                                      <p:cBhvr>
                                        <p:cTn id="115" dur="1" fill="hold">
                                          <p:stCondLst>
                                            <p:cond delay="0"/>
                                          </p:stCondLst>
                                        </p:cTn>
                                        <p:tgtEl>
                                          <p:spTgt spid="80097"/>
                                        </p:tgtEl>
                                        <p:attrNameLst>
                                          <p:attrName>style.visibility</p:attrName>
                                        </p:attrNameLst>
                                      </p:cBhvr>
                                      <p:to>
                                        <p:strVal val="visible"/>
                                      </p:to>
                                    </p:set>
                                    <p:animEffect transition="in" filter="wipe(left)">
                                      <p:cBhvr>
                                        <p:cTn id="116" dur="500"/>
                                        <p:tgtEl>
                                          <p:spTgt spid="80097"/>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2" presetClass="entr" presetSubtype="1" fill="hold" grpId="0" nodeType="clickEffect">
                                  <p:stCondLst>
                                    <p:cond delay="0"/>
                                  </p:stCondLst>
                                  <p:childTnLst>
                                    <p:set>
                                      <p:cBhvr>
                                        <p:cTn id="120" dur="1" fill="hold">
                                          <p:stCondLst>
                                            <p:cond delay="0"/>
                                          </p:stCondLst>
                                        </p:cTn>
                                        <p:tgtEl>
                                          <p:spTgt spid="79925"/>
                                        </p:tgtEl>
                                        <p:attrNameLst>
                                          <p:attrName>style.visibility</p:attrName>
                                        </p:attrNameLst>
                                      </p:cBhvr>
                                      <p:to>
                                        <p:strVal val="visible"/>
                                      </p:to>
                                    </p:set>
                                    <p:animEffect transition="in" filter="slide(fromTop)">
                                      <p:cBhvr>
                                        <p:cTn id="121" dur="500"/>
                                        <p:tgtEl>
                                          <p:spTgt spid="79925"/>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79905"/>
                                        </p:tgtEl>
                                        <p:attrNameLst>
                                          <p:attrName>style.visibility</p:attrName>
                                        </p:attrNameLst>
                                      </p:cBhvr>
                                      <p:to>
                                        <p:strVal val="visible"/>
                                      </p:to>
                                    </p:set>
                                    <p:animEffect transition="in" filter="wipe(left)">
                                      <p:cBhvr>
                                        <p:cTn id="126" dur="500"/>
                                        <p:tgtEl>
                                          <p:spTgt spid="79905"/>
                                        </p:tgtEl>
                                      </p:cBhvr>
                                    </p:animEffect>
                                  </p:childTnLst>
                                </p:cTn>
                              </p:par>
                            </p:childTnLst>
                          </p:cTn>
                        </p:par>
                        <p:par>
                          <p:cTn id="127" fill="hold" nodeType="afterGroup">
                            <p:stCondLst>
                              <p:cond delay="500"/>
                            </p:stCondLst>
                            <p:childTnLst>
                              <p:par>
                                <p:cTn id="128" presetID="22" presetClass="entr" presetSubtype="8" fill="hold" grpId="0" nodeType="afterEffect">
                                  <p:stCondLst>
                                    <p:cond delay="0"/>
                                  </p:stCondLst>
                                  <p:childTnLst>
                                    <p:set>
                                      <p:cBhvr>
                                        <p:cTn id="129" dur="1" fill="hold">
                                          <p:stCondLst>
                                            <p:cond delay="0"/>
                                          </p:stCondLst>
                                        </p:cTn>
                                        <p:tgtEl>
                                          <p:spTgt spid="79908"/>
                                        </p:tgtEl>
                                        <p:attrNameLst>
                                          <p:attrName>style.visibility</p:attrName>
                                        </p:attrNameLst>
                                      </p:cBhvr>
                                      <p:to>
                                        <p:strVal val="visible"/>
                                      </p:to>
                                    </p:set>
                                    <p:animEffect transition="in" filter="wipe(left)">
                                      <p:cBhvr>
                                        <p:cTn id="130" dur="500"/>
                                        <p:tgtEl>
                                          <p:spTgt spid="79908"/>
                                        </p:tgtEl>
                                      </p:cBhvr>
                                    </p:animEffect>
                                  </p:childTnLst>
                                </p:cTn>
                              </p:par>
                            </p:childTnLst>
                          </p:cTn>
                        </p:par>
                        <p:par>
                          <p:cTn id="131" fill="hold" nodeType="afterGroup">
                            <p:stCondLst>
                              <p:cond delay="1000"/>
                            </p:stCondLst>
                            <p:childTnLst>
                              <p:par>
                                <p:cTn id="132" presetID="22" presetClass="entr" presetSubtype="8" fill="hold" grpId="0" nodeType="afterEffect">
                                  <p:stCondLst>
                                    <p:cond delay="0"/>
                                  </p:stCondLst>
                                  <p:childTnLst>
                                    <p:set>
                                      <p:cBhvr>
                                        <p:cTn id="133" dur="1" fill="hold">
                                          <p:stCondLst>
                                            <p:cond delay="0"/>
                                          </p:stCondLst>
                                        </p:cTn>
                                        <p:tgtEl>
                                          <p:spTgt spid="79909"/>
                                        </p:tgtEl>
                                        <p:attrNameLst>
                                          <p:attrName>style.visibility</p:attrName>
                                        </p:attrNameLst>
                                      </p:cBhvr>
                                      <p:to>
                                        <p:strVal val="visible"/>
                                      </p:to>
                                    </p:set>
                                    <p:animEffect transition="in" filter="wipe(left)">
                                      <p:cBhvr>
                                        <p:cTn id="134" dur="500"/>
                                        <p:tgtEl>
                                          <p:spTgt spid="79909"/>
                                        </p:tgtEl>
                                      </p:cBhvr>
                                    </p:animEffect>
                                  </p:childTnLst>
                                </p:cTn>
                              </p:par>
                            </p:childTnLst>
                          </p:cTn>
                        </p:par>
                        <p:par>
                          <p:cTn id="135" fill="hold" nodeType="afterGroup">
                            <p:stCondLst>
                              <p:cond delay="1500"/>
                            </p:stCondLst>
                            <p:childTnLst>
                              <p:par>
                                <p:cTn id="136" presetID="22" presetClass="entr" presetSubtype="8" fill="hold" grpId="0" nodeType="afterEffect">
                                  <p:stCondLst>
                                    <p:cond delay="0"/>
                                  </p:stCondLst>
                                  <p:childTnLst>
                                    <p:set>
                                      <p:cBhvr>
                                        <p:cTn id="137" dur="1" fill="hold">
                                          <p:stCondLst>
                                            <p:cond delay="0"/>
                                          </p:stCondLst>
                                        </p:cTn>
                                        <p:tgtEl>
                                          <p:spTgt spid="79912"/>
                                        </p:tgtEl>
                                        <p:attrNameLst>
                                          <p:attrName>style.visibility</p:attrName>
                                        </p:attrNameLst>
                                      </p:cBhvr>
                                      <p:to>
                                        <p:strVal val="visible"/>
                                      </p:to>
                                    </p:set>
                                    <p:animEffect transition="in" filter="wipe(left)">
                                      <p:cBhvr>
                                        <p:cTn id="138" dur="500"/>
                                        <p:tgtEl>
                                          <p:spTgt spid="79912"/>
                                        </p:tgtEl>
                                      </p:cBhvr>
                                    </p:animEffect>
                                  </p:childTnLst>
                                </p:cTn>
                              </p:par>
                            </p:childTnLst>
                          </p:cTn>
                        </p:par>
                        <p:par>
                          <p:cTn id="139" fill="hold" nodeType="afterGroup">
                            <p:stCondLst>
                              <p:cond delay="2000"/>
                            </p:stCondLst>
                            <p:childTnLst>
                              <p:par>
                                <p:cTn id="140" presetID="22" presetClass="entr" presetSubtype="8" fill="hold" grpId="0" nodeType="afterEffect">
                                  <p:stCondLst>
                                    <p:cond delay="0"/>
                                  </p:stCondLst>
                                  <p:childTnLst>
                                    <p:set>
                                      <p:cBhvr>
                                        <p:cTn id="141" dur="1" fill="hold">
                                          <p:stCondLst>
                                            <p:cond delay="0"/>
                                          </p:stCondLst>
                                        </p:cTn>
                                        <p:tgtEl>
                                          <p:spTgt spid="79915"/>
                                        </p:tgtEl>
                                        <p:attrNameLst>
                                          <p:attrName>style.visibility</p:attrName>
                                        </p:attrNameLst>
                                      </p:cBhvr>
                                      <p:to>
                                        <p:strVal val="visible"/>
                                      </p:to>
                                    </p:set>
                                    <p:animEffect transition="in" filter="wipe(left)">
                                      <p:cBhvr>
                                        <p:cTn id="142" dur="500"/>
                                        <p:tgtEl>
                                          <p:spTgt spid="79915"/>
                                        </p:tgtEl>
                                      </p:cBhvr>
                                    </p:animEffect>
                                  </p:childTnLst>
                                </p:cTn>
                              </p:par>
                            </p:childTnLst>
                          </p:cTn>
                        </p:par>
                        <p:par>
                          <p:cTn id="143" fill="hold" nodeType="afterGroup">
                            <p:stCondLst>
                              <p:cond delay="2500"/>
                            </p:stCondLst>
                            <p:childTnLst>
                              <p:par>
                                <p:cTn id="144" presetID="22" presetClass="entr" presetSubtype="8" fill="hold" grpId="0" nodeType="afterEffect">
                                  <p:stCondLst>
                                    <p:cond delay="0"/>
                                  </p:stCondLst>
                                  <p:childTnLst>
                                    <p:set>
                                      <p:cBhvr>
                                        <p:cTn id="145" dur="1" fill="hold">
                                          <p:stCondLst>
                                            <p:cond delay="0"/>
                                          </p:stCondLst>
                                        </p:cTn>
                                        <p:tgtEl>
                                          <p:spTgt spid="79918"/>
                                        </p:tgtEl>
                                        <p:attrNameLst>
                                          <p:attrName>style.visibility</p:attrName>
                                        </p:attrNameLst>
                                      </p:cBhvr>
                                      <p:to>
                                        <p:strVal val="visible"/>
                                      </p:to>
                                    </p:set>
                                    <p:animEffect transition="in" filter="wipe(left)">
                                      <p:cBhvr>
                                        <p:cTn id="146" dur="500"/>
                                        <p:tgtEl>
                                          <p:spTgt spid="79918"/>
                                        </p:tgtEl>
                                      </p:cBhvr>
                                    </p:animEffect>
                                  </p:childTnLst>
                                </p:cTn>
                              </p:par>
                            </p:childTnLst>
                          </p:cTn>
                        </p:par>
                        <p:par>
                          <p:cTn id="147" fill="hold" nodeType="afterGroup">
                            <p:stCondLst>
                              <p:cond delay="3000"/>
                            </p:stCondLst>
                            <p:childTnLst>
                              <p:par>
                                <p:cTn id="148" presetID="22" presetClass="entr" presetSubtype="8" fill="hold" grpId="0" nodeType="afterEffect">
                                  <p:stCondLst>
                                    <p:cond delay="0"/>
                                  </p:stCondLst>
                                  <p:childTnLst>
                                    <p:set>
                                      <p:cBhvr>
                                        <p:cTn id="149" dur="1" fill="hold">
                                          <p:stCondLst>
                                            <p:cond delay="0"/>
                                          </p:stCondLst>
                                        </p:cTn>
                                        <p:tgtEl>
                                          <p:spTgt spid="79921"/>
                                        </p:tgtEl>
                                        <p:attrNameLst>
                                          <p:attrName>style.visibility</p:attrName>
                                        </p:attrNameLst>
                                      </p:cBhvr>
                                      <p:to>
                                        <p:strVal val="visible"/>
                                      </p:to>
                                    </p:set>
                                    <p:animEffect transition="in" filter="wipe(left)">
                                      <p:cBhvr>
                                        <p:cTn id="150" dur="500"/>
                                        <p:tgtEl>
                                          <p:spTgt spid="79921"/>
                                        </p:tgtEl>
                                      </p:cBhvr>
                                    </p:animEffect>
                                  </p:childTnLst>
                                </p:cTn>
                              </p:par>
                            </p:childTnLst>
                          </p:cTn>
                        </p:par>
                        <p:par>
                          <p:cTn id="151" fill="hold" nodeType="afterGroup">
                            <p:stCondLst>
                              <p:cond delay="3500"/>
                            </p:stCondLst>
                            <p:childTnLst>
                              <p:par>
                                <p:cTn id="152" presetID="12" presetClass="entr" presetSubtype="4" fill="hold" grpId="0" nodeType="afterEffect">
                                  <p:stCondLst>
                                    <p:cond delay="0"/>
                                  </p:stCondLst>
                                  <p:childTnLst>
                                    <p:set>
                                      <p:cBhvr>
                                        <p:cTn id="153" dur="1" fill="hold">
                                          <p:stCondLst>
                                            <p:cond delay="0"/>
                                          </p:stCondLst>
                                        </p:cTn>
                                        <p:tgtEl>
                                          <p:spTgt spid="79928"/>
                                        </p:tgtEl>
                                        <p:attrNameLst>
                                          <p:attrName>style.visibility</p:attrName>
                                        </p:attrNameLst>
                                      </p:cBhvr>
                                      <p:to>
                                        <p:strVal val="visible"/>
                                      </p:to>
                                    </p:set>
                                    <p:animEffect transition="in" filter="slide(fromBottom)">
                                      <p:cBhvr>
                                        <p:cTn id="154" dur="500"/>
                                        <p:tgtEl>
                                          <p:spTgt spid="79928"/>
                                        </p:tgtEl>
                                      </p:cBhvr>
                                    </p:animEffec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22" presetClass="entr" presetSubtype="4" fill="hold" nodeType="clickEffect">
                                  <p:stCondLst>
                                    <p:cond delay="0"/>
                                  </p:stCondLst>
                                  <p:childTnLst>
                                    <p:set>
                                      <p:cBhvr>
                                        <p:cTn id="158" dur="1" fill="hold">
                                          <p:stCondLst>
                                            <p:cond delay="0"/>
                                          </p:stCondLst>
                                        </p:cTn>
                                        <p:tgtEl>
                                          <p:spTgt spid="51">
                                            <p:txEl>
                                              <p:pRg st="0" end="0"/>
                                            </p:txEl>
                                          </p:spTgt>
                                        </p:tgtEl>
                                        <p:attrNameLst>
                                          <p:attrName>style.visibility</p:attrName>
                                        </p:attrNameLst>
                                      </p:cBhvr>
                                      <p:to>
                                        <p:strVal val="visible"/>
                                      </p:to>
                                    </p:set>
                                    <p:animEffect transition="in" filter="wipe(down)">
                                      <p:cBhvr>
                                        <p:cTn id="159" dur="500"/>
                                        <p:tgtEl>
                                          <p:spTgt spid="51">
                                            <p:txEl>
                                              <p:pRg st="0" end="0"/>
                                            </p:txEl>
                                          </p:spTgt>
                                        </p:tgtEl>
                                      </p:cBhvr>
                                    </p:animEffec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22" presetClass="entr" presetSubtype="4" fill="hold" nodeType="clickEffect">
                                  <p:stCondLst>
                                    <p:cond delay="0"/>
                                  </p:stCondLst>
                                  <p:childTnLst>
                                    <p:set>
                                      <p:cBhvr>
                                        <p:cTn id="163" dur="1" fill="hold">
                                          <p:stCondLst>
                                            <p:cond delay="0"/>
                                          </p:stCondLst>
                                        </p:cTn>
                                        <p:tgtEl>
                                          <p:spTgt spid="51">
                                            <p:txEl>
                                              <p:pRg st="1" end="1"/>
                                            </p:txEl>
                                          </p:spTgt>
                                        </p:tgtEl>
                                        <p:attrNameLst>
                                          <p:attrName>style.visibility</p:attrName>
                                        </p:attrNameLst>
                                      </p:cBhvr>
                                      <p:to>
                                        <p:strVal val="visible"/>
                                      </p:to>
                                    </p:set>
                                    <p:animEffect transition="in" filter="wipe(down)">
                                      <p:cBhvr>
                                        <p:cTn id="164" dur="500"/>
                                        <p:tgtEl>
                                          <p:spTgt spid="51">
                                            <p:txEl>
                                              <p:pRg st="1" end="1"/>
                                            </p:txEl>
                                          </p:spTgt>
                                        </p:tgtEl>
                                      </p:cBhvr>
                                    </p:animEffect>
                                  </p:childTnLst>
                                </p:cTn>
                              </p:par>
                              <p:par>
                                <p:cTn id="165" presetID="22" presetClass="entr" presetSubtype="4" fill="hold" nodeType="withEffect">
                                  <p:stCondLst>
                                    <p:cond delay="0"/>
                                  </p:stCondLst>
                                  <p:childTnLst>
                                    <p:set>
                                      <p:cBhvr>
                                        <p:cTn id="166" dur="1" fill="hold">
                                          <p:stCondLst>
                                            <p:cond delay="0"/>
                                          </p:stCondLst>
                                        </p:cTn>
                                        <p:tgtEl>
                                          <p:spTgt spid="51">
                                            <p:txEl>
                                              <p:pRg st="2" end="2"/>
                                            </p:txEl>
                                          </p:spTgt>
                                        </p:tgtEl>
                                        <p:attrNameLst>
                                          <p:attrName>style.visibility</p:attrName>
                                        </p:attrNameLst>
                                      </p:cBhvr>
                                      <p:to>
                                        <p:strVal val="visible"/>
                                      </p:to>
                                    </p:set>
                                    <p:animEffect transition="in" filter="wipe(down)">
                                      <p:cBhvr>
                                        <p:cTn id="167" dur="500"/>
                                        <p:tgtEl>
                                          <p:spTgt spid="51">
                                            <p:txEl>
                                              <p:pRg st="2" end="2"/>
                                            </p:txEl>
                                          </p:spTgt>
                                        </p:tgtEl>
                                      </p:cBhvr>
                                    </p:animEffec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22" presetClass="entr" presetSubtype="4" fill="hold" nodeType="clickEffect">
                                  <p:stCondLst>
                                    <p:cond delay="0"/>
                                  </p:stCondLst>
                                  <p:childTnLst>
                                    <p:set>
                                      <p:cBhvr>
                                        <p:cTn id="171" dur="1" fill="hold">
                                          <p:stCondLst>
                                            <p:cond delay="0"/>
                                          </p:stCondLst>
                                        </p:cTn>
                                        <p:tgtEl>
                                          <p:spTgt spid="51">
                                            <p:txEl>
                                              <p:pRg st="3" end="3"/>
                                            </p:txEl>
                                          </p:spTgt>
                                        </p:tgtEl>
                                        <p:attrNameLst>
                                          <p:attrName>style.visibility</p:attrName>
                                        </p:attrNameLst>
                                      </p:cBhvr>
                                      <p:to>
                                        <p:strVal val="visible"/>
                                      </p:to>
                                    </p:set>
                                    <p:animEffect transition="in" filter="wipe(down)">
                                      <p:cBhvr>
                                        <p:cTn id="172" dur="500"/>
                                        <p:tgtEl>
                                          <p:spTgt spid="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02" grpId="0" animBg="1" autoUpdateAnimBg="0"/>
      <p:bldP spid="79903" grpId="0" animBg="1" autoUpdateAnimBg="0"/>
      <p:bldP spid="79904" grpId="0" animBg="1" autoUpdateAnimBg="0"/>
      <p:bldP spid="79905" grpId="0" animBg="1" autoUpdateAnimBg="0"/>
      <p:bldP spid="79906" grpId="0" animBg="1" autoUpdateAnimBg="0"/>
      <p:bldP spid="79907" grpId="0" animBg="1" autoUpdateAnimBg="0"/>
      <p:bldP spid="79908" grpId="0" animBg="1" autoUpdateAnimBg="0"/>
      <p:bldP spid="79909" grpId="0" animBg="1" autoUpdateAnimBg="0"/>
      <p:bldP spid="79910" grpId="0" animBg="1" autoUpdateAnimBg="0"/>
      <p:bldP spid="79911" grpId="0" animBg="1" autoUpdateAnimBg="0"/>
      <p:bldP spid="79912" grpId="0" animBg="1" autoUpdateAnimBg="0"/>
      <p:bldP spid="79913" grpId="0" animBg="1" autoUpdateAnimBg="0"/>
      <p:bldP spid="79914" grpId="0" animBg="1" autoUpdateAnimBg="0"/>
      <p:bldP spid="79915" grpId="0" animBg="1" autoUpdateAnimBg="0"/>
      <p:bldP spid="79916" grpId="0" animBg="1" autoUpdateAnimBg="0"/>
      <p:bldP spid="79917" grpId="0" animBg="1" autoUpdateAnimBg="0"/>
      <p:bldP spid="79918" grpId="0" animBg="1" autoUpdateAnimBg="0"/>
      <p:bldP spid="79919" grpId="0" animBg="1" autoUpdateAnimBg="0"/>
      <p:bldP spid="79920" grpId="0" animBg="1" autoUpdateAnimBg="0"/>
      <p:bldP spid="79921" grpId="0" animBg="1" autoUpdateAnimBg="0"/>
      <p:bldP spid="79922" grpId="0" animBg="1" autoUpdateAnimBg="0"/>
      <p:bldP spid="79923" grpId="0" animBg="1" autoUpdateAnimBg="0"/>
      <p:bldP spid="79924" grpId="0" animBg="1" autoUpdateAnimBg="0"/>
      <p:bldP spid="79925" grpId="0" animBg="1" autoUpdateAnimBg="0"/>
      <p:bldP spid="79926" grpId="0" animBg="1" autoUpdateAnimBg="0"/>
      <p:bldP spid="79927" grpId="0" animBg="1" autoUpdateAnimBg="0"/>
      <p:bldP spid="79928" grpId="0" animBg="1" autoUpdateAnimBg="0"/>
      <p:bldP spid="79929" grpId="0" animBg="1"/>
      <p:bldP spid="79930" grpId="0" animBg="1"/>
      <p:bldP spid="80045"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0530" name="Text Box 2"/>
          <p:cNvSpPr txBox="1">
            <a:spLocks noChangeArrowheads="1"/>
          </p:cNvSpPr>
          <p:nvPr/>
        </p:nvSpPr>
        <p:spPr bwMode="auto">
          <a:xfrm>
            <a:off x="304800" y="152400"/>
            <a:ext cx="8458200" cy="627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20000"/>
              </a:spcBef>
            </a:pPr>
            <a:r>
              <a:rPr lang="en-US" altLang="zh-CN" sz="3200" b="1">
                <a:ea typeface="楷体_GB2312" pitchFamily="49" charset="-122"/>
              </a:rPr>
              <a:t>void</a:t>
            </a:r>
            <a:r>
              <a:rPr lang="en-US" altLang="zh-CN" sz="3200">
                <a:ea typeface="楷体_GB2312" pitchFamily="49" charset="-122"/>
              </a:rPr>
              <a:t> exchange( SqList </a:t>
            </a:r>
            <a:r>
              <a:rPr lang="en-US" altLang="zh-CN" sz="3200" b="1">
                <a:ea typeface="楷体_GB2312" pitchFamily="49" charset="-122"/>
              </a:rPr>
              <a:t>&amp;</a:t>
            </a:r>
            <a:r>
              <a:rPr lang="en-US" altLang="zh-CN" sz="3200">
                <a:ea typeface="楷体_GB2312" pitchFamily="49" charset="-122"/>
              </a:rPr>
              <a:t>A,  </a:t>
            </a:r>
            <a:r>
              <a:rPr lang="en-US" altLang="zh-CN" sz="3200" b="1">
                <a:ea typeface="楷体_GB2312" pitchFamily="49" charset="-122"/>
              </a:rPr>
              <a:t>int</a:t>
            </a:r>
            <a:r>
              <a:rPr lang="en-US" altLang="zh-CN" sz="3200">
                <a:ea typeface="楷体_GB2312" pitchFamily="49" charset="-122"/>
              </a:rPr>
              <a:t> m ) </a:t>
            </a:r>
            <a:r>
              <a:rPr lang="en-US" altLang="zh-CN" sz="3200" b="1">
                <a:ea typeface="楷体_GB2312" pitchFamily="49" charset="-122"/>
              </a:rPr>
              <a:t>{</a:t>
            </a:r>
          </a:p>
          <a:p>
            <a:pPr algn="l" eaLnBrk="1" hangingPunct="1">
              <a:spcBef>
                <a:spcPct val="20000"/>
              </a:spcBef>
            </a:pPr>
            <a:r>
              <a:rPr lang="en-US" altLang="zh-CN" sz="2800">
                <a:ea typeface="楷体_GB2312" pitchFamily="49" charset="-122"/>
              </a:rPr>
              <a:t>  // </a:t>
            </a:r>
            <a:r>
              <a:rPr lang="zh-CN" altLang="en-US" sz="2800">
                <a:ea typeface="楷体_GB2312" pitchFamily="49" charset="-122"/>
              </a:rPr>
              <a:t>实现顺序表 </a:t>
            </a:r>
            <a:r>
              <a:rPr lang="en-US" altLang="zh-CN" sz="2800">
                <a:ea typeface="楷体_GB2312" pitchFamily="49" charset="-122"/>
              </a:rPr>
              <a:t>A </a:t>
            </a:r>
            <a:r>
              <a:rPr lang="zh-CN" altLang="en-US" sz="2800">
                <a:ea typeface="楷体_GB2312" pitchFamily="49" charset="-122"/>
              </a:rPr>
              <a:t>中前 </a:t>
            </a:r>
            <a:r>
              <a:rPr lang="en-US" altLang="zh-CN" sz="2800">
                <a:ea typeface="楷体_GB2312" pitchFamily="49" charset="-122"/>
              </a:rPr>
              <a:t>m </a:t>
            </a:r>
            <a:r>
              <a:rPr lang="zh-CN" altLang="en-US" sz="2800">
                <a:ea typeface="楷体_GB2312" pitchFamily="49" charset="-122"/>
              </a:rPr>
              <a:t>个元素和后 </a:t>
            </a:r>
            <a:r>
              <a:rPr lang="en-US" altLang="zh-CN" sz="2800">
                <a:ea typeface="楷体_GB2312" pitchFamily="49" charset="-122"/>
              </a:rPr>
              <a:t>n </a:t>
            </a:r>
            <a:r>
              <a:rPr lang="zh-CN" altLang="en-US" sz="2800">
                <a:ea typeface="楷体_GB2312" pitchFamily="49" charset="-122"/>
              </a:rPr>
              <a:t>个元素互换</a:t>
            </a:r>
          </a:p>
          <a:p>
            <a:pPr algn="l" eaLnBrk="1" hangingPunct="1">
              <a:spcBef>
                <a:spcPct val="20000"/>
              </a:spcBef>
            </a:pPr>
            <a:endParaRPr lang="zh-CN" altLang="en-US" sz="2800">
              <a:ea typeface="楷体_GB2312" pitchFamily="49" charset="-122"/>
            </a:endParaRPr>
          </a:p>
          <a:p>
            <a:pPr algn="l" eaLnBrk="1" hangingPunct="1">
              <a:spcBef>
                <a:spcPct val="20000"/>
              </a:spcBef>
            </a:pPr>
            <a:endParaRPr lang="zh-CN" altLang="en-US" sz="3200">
              <a:ea typeface="楷体_GB2312" pitchFamily="49" charset="-122"/>
            </a:endParaRPr>
          </a:p>
          <a:p>
            <a:pPr algn="l" eaLnBrk="1" hangingPunct="1">
              <a:spcBef>
                <a:spcPct val="20000"/>
              </a:spcBef>
            </a:pPr>
            <a:endParaRPr lang="zh-CN" altLang="en-US" sz="3200">
              <a:ea typeface="楷体_GB2312" pitchFamily="49" charset="-122"/>
            </a:endParaRPr>
          </a:p>
          <a:p>
            <a:pPr algn="l" eaLnBrk="1" hangingPunct="1">
              <a:spcBef>
                <a:spcPct val="20000"/>
              </a:spcBef>
            </a:pPr>
            <a:endParaRPr lang="zh-CN" altLang="en-US" sz="3200">
              <a:ea typeface="楷体_GB2312" pitchFamily="49" charset="-122"/>
            </a:endParaRPr>
          </a:p>
          <a:p>
            <a:pPr algn="l" eaLnBrk="1" hangingPunct="1">
              <a:spcBef>
                <a:spcPct val="20000"/>
              </a:spcBef>
            </a:pPr>
            <a:endParaRPr lang="zh-CN" altLang="en-US" sz="3200">
              <a:ea typeface="楷体_GB2312" pitchFamily="49" charset="-122"/>
            </a:endParaRPr>
          </a:p>
          <a:p>
            <a:pPr algn="l" eaLnBrk="1" hangingPunct="1">
              <a:spcBef>
                <a:spcPct val="20000"/>
              </a:spcBef>
            </a:pPr>
            <a:endParaRPr lang="zh-CN" altLang="en-US" sz="3200">
              <a:ea typeface="楷体_GB2312" pitchFamily="49" charset="-122"/>
            </a:endParaRPr>
          </a:p>
          <a:p>
            <a:pPr algn="l" eaLnBrk="1" hangingPunct="1">
              <a:spcBef>
                <a:spcPct val="20000"/>
              </a:spcBef>
            </a:pPr>
            <a:endParaRPr lang="zh-CN" altLang="en-US" sz="3200">
              <a:ea typeface="楷体_GB2312" pitchFamily="49" charset="-122"/>
            </a:endParaRPr>
          </a:p>
          <a:p>
            <a:pPr algn="l" eaLnBrk="1" hangingPunct="1">
              <a:spcBef>
                <a:spcPct val="20000"/>
              </a:spcBef>
            </a:pPr>
            <a:endParaRPr lang="zh-CN" altLang="en-US" sz="3200">
              <a:ea typeface="楷体_GB2312" pitchFamily="49" charset="-122"/>
            </a:endParaRPr>
          </a:p>
          <a:p>
            <a:pPr algn="l" eaLnBrk="1" hangingPunct="1">
              <a:spcBef>
                <a:spcPct val="20000"/>
              </a:spcBef>
            </a:pPr>
            <a:r>
              <a:rPr lang="en-US" altLang="zh-CN" sz="3200" b="1">
                <a:ea typeface="楷体_GB2312" pitchFamily="49" charset="-122"/>
              </a:rPr>
              <a:t>}</a:t>
            </a:r>
            <a:r>
              <a:rPr lang="en-US" altLang="zh-CN" sz="3200">
                <a:ea typeface="楷体_GB2312" pitchFamily="49" charset="-122"/>
              </a:rPr>
              <a:t> //exchange</a:t>
            </a:r>
          </a:p>
        </p:txBody>
      </p:sp>
      <p:sp>
        <p:nvSpPr>
          <p:cNvPr id="150531" name="Text Box 3"/>
          <p:cNvSpPr txBox="1">
            <a:spLocks noChangeArrowheads="1"/>
          </p:cNvSpPr>
          <p:nvPr/>
        </p:nvSpPr>
        <p:spPr bwMode="auto">
          <a:xfrm>
            <a:off x="533400" y="1295400"/>
            <a:ext cx="8077200" cy="448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20000"/>
              </a:lnSpc>
              <a:spcBef>
                <a:spcPct val="50000"/>
              </a:spcBef>
            </a:pPr>
            <a:r>
              <a:rPr lang="en-US" altLang="zh-CN">
                <a:ea typeface="楷体_GB2312" pitchFamily="49" charset="-122"/>
              </a:rPr>
              <a:t>for ( i=0; </a:t>
            </a:r>
            <a:r>
              <a:rPr lang="en-US" altLang="zh-CN">
                <a:solidFill>
                  <a:schemeClr val="accent2"/>
                </a:solidFill>
                <a:ea typeface="楷体_GB2312" pitchFamily="49" charset="-122"/>
              </a:rPr>
              <a:t>j = m;  j&lt;A.length</a:t>
            </a:r>
            <a:r>
              <a:rPr lang="en-US" altLang="zh-CN">
                <a:ea typeface="楷体_GB2312" pitchFamily="49" charset="-122"/>
              </a:rPr>
              <a:t>;  i++,</a:t>
            </a:r>
            <a:r>
              <a:rPr lang="en-US" altLang="zh-CN">
                <a:solidFill>
                  <a:schemeClr val="accent2"/>
                </a:solidFill>
                <a:ea typeface="楷体_GB2312" pitchFamily="49" charset="-122"/>
              </a:rPr>
              <a:t>j++</a:t>
            </a:r>
            <a:r>
              <a:rPr lang="en-US" altLang="zh-CN">
                <a:ea typeface="楷体_GB2312" pitchFamily="49" charset="-122"/>
              </a:rPr>
              <a:t> ) {</a:t>
            </a:r>
          </a:p>
          <a:p>
            <a:pPr algn="l" eaLnBrk="1" hangingPunct="1">
              <a:lnSpc>
                <a:spcPct val="120000"/>
              </a:lnSpc>
              <a:spcBef>
                <a:spcPct val="50000"/>
              </a:spcBef>
            </a:pPr>
            <a:endParaRPr lang="en-US" altLang="zh-CN">
              <a:ea typeface="楷体_GB2312" pitchFamily="49" charset="-122"/>
            </a:endParaRPr>
          </a:p>
          <a:p>
            <a:pPr algn="l" eaLnBrk="1" hangingPunct="1">
              <a:lnSpc>
                <a:spcPct val="120000"/>
              </a:lnSpc>
              <a:spcBef>
                <a:spcPct val="50000"/>
              </a:spcBef>
            </a:pPr>
            <a:endParaRPr lang="en-US" altLang="zh-CN">
              <a:ea typeface="楷体_GB2312" pitchFamily="49" charset="-122"/>
            </a:endParaRPr>
          </a:p>
          <a:p>
            <a:pPr algn="l" eaLnBrk="1" hangingPunct="1">
              <a:lnSpc>
                <a:spcPct val="120000"/>
              </a:lnSpc>
              <a:spcBef>
                <a:spcPct val="50000"/>
              </a:spcBef>
            </a:pPr>
            <a:endParaRPr lang="en-US" altLang="zh-CN">
              <a:ea typeface="楷体_GB2312" pitchFamily="49" charset="-122"/>
            </a:endParaRPr>
          </a:p>
          <a:p>
            <a:pPr algn="l" eaLnBrk="1" hangingPunct="1">
              <a:lnSpc>
                <a:spcPct val="120000"/>
              </a:lnSpc>
              <a:spcBef>
                <a:spcPct val="50000"/>
              </a:spcBef>
            </a:pPr>
            <a:r>
              <a:rPr lang="en-US" altLang="zh-CN">
                <a:ea typeface="楷体_GB2312" pitchFamily="49" charset="-122"/>
              </a:rPr>
              <a:t>   }</a:t>
            </a:r>
          </a:p>
        </p:txBody>
      </p:sp>
      <p:sp>
        <p:nvSpPr>
          <p:cNvPr id="150532" name="Text Box 4"/>
          <p:cNvSpPr txBox="1">
            <a:spLocks noChangeArrowheads="1"/>
          </p:cNvSpPr>
          <p:nvPr/>
        </p:nvSpPr>
        <p:spPr bwMode="auto">
          <a:xfrm>
            <a:off x="1066800" y="2286000"/>
            <a:ext cx="7010400" cy="261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20000"/>
              </a:spcBef>
            </a:pPr>
            <a:r>
              <a:rPr lang="en-US" altLang="zh-CN">
                <a:ea typeface="楷体_GB2312" pitchFamily="49" charset="-122"/>
              </a:rPr>
              <a:t>e = A.elem[j];</a:t>
            </a:r>
          </a:p>
          <a:p>
            <a:pPr algn="l" eaLnBrk="1" hangingPunct="1">
              <a:spcBef>
                <a:spcPct val="20000"/>
              </a:spcBef>
            </a:pPr>
            <a:r>
              <a:rPr lang="en-US" altLang="zh-CN">
                <a:ea typeface="楷体_GB2312" pitchFamily="49" charset="-122"/>
              </a:rPr>
              <a:t>for ( k=j;  k&gt;i;  k-- )</a:t>
            </a:r>
          </a:p>
          <a:p>
            <a:pPr algn="l" eaLnBrk="1" hangingPunct="1">
              <a:spcBef>
                <a:spcPct val="20000"/>
              </a:spcBef>
            </a:pPr>
            <a:r>
              <a:rPr lang="en-US" altLang="zh-CN">
                <a:ea typeface="楷体_GB2312" pitchFamily="49" charset="-122"/>
              </a:rPr>
              <a:t>     A.elem[k] = A.elem[k-1];</a:t>
            </a:r>
          </a:p>
          <a:p>
            <a:pPr algn="l" eaLnBrk="1" hangingPunct="1">
              <a:spcBef>
                <a:spcPct val="20000"/>
              </a:spcBef>
            </a:pPr>
            <a:r>
              <a:rPr lang="en-US" altLang="zh-CN">
                <a:ea typeface="楷体_GB2312" pitchFamily="49" charset="-122"/>
              </a:rPr>
              <a:t>     A.elem[i] = e;</a:t>
            </a:r>
          </a:p>
        </p:txBody>
      </p:sp>
      <p:sp>
        <p:nvSpPr>
          <p:cNvPr id="150533" name="Text Box 5"/>
          <p:cNvSpPr txBox="1">
            <a:spLocks noChangeArrowheads="1"/>
          </p:cNvSpPr>
          <p:nvPr/>
        </p:nvSpPr>
        <p:spPr bwMode="auto">
          <a:xfrm>
            <a:off x="3429000" y="5334000"/>
            <a:ext cx="4598988"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25000"/>
              </a:spcBef>
            </a:pPr>
            <a:r>
              <a:rPr lang="zh-CN" altLang="en-US">
                <a:solidFill>
                  <a:schemeClr val="accent2"/>
                </a:solidFill>
                <a:ea typeface="楷体_GB2312" pitchFamily="49" charset="-122"/>
              </a:rPr>
              <a:t>算法时间复杂度为</a:t>
            </a:r>
            <a:r>
              <a:rPr lang="en-US" altLang="zh-CN">
                <a:solidFill>
                  <a:schemeClr val="accent2"/>
                </a:solidFill>
                <a:ea typeface="楷体_GB2312" pitchFamily="49" charset="-122"/>
              </a:rPr>
              <a:t>: O(m</a:t>
            </a:r>
            <a:r>
              <a:rPr lang="en-US" altLang="zh-CN">
                <a:solidFill>
                  <a:schemeClr val="accent2"/>
                </a:solidFill>
                <a:ea typeface="楷体_GB2312" pitchFamily="49" charset="-122"/>
                <a:sym typeface="Symbol" pitchFamily="18" charset="2"/>
              </a:rPr>
              <a:t>n)</a:t>
            </a:r>
          </a:p>
        </p:txBody>
      </p:sp>
      <p:sp>
        <p:nvSpPr>
          <p:cNvPr id="54278" name="AutoShape 7">
            <a:hlinkClick r:id="rId2" action="ppaction://hlinksldjump" highlightClick="1"/>
          </p:cNvPr>
          <p:cNvSpPr>
            <a:spLocks noChangeArrowheads="1"/>
          </p:cNvSpPr>
          <p:nvPr/>
        </p:nvSpPr>
        <p:spPr bwMode="auto">
          <a:xfrm>
            <a:off x="8172450" y="5734050"/>
            <a:ext cx="720725" cy="503238"/>
          </a:xfrm>
          <a:prstGeom prst="actionButtonBackPrevious">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iterate type="lt">
                                    <p:tmPct val="100000"/>
                                  </p:iterate>
                                  <p:childTnLst>
                                    <p:set>
                                      <p:cBhvr>
                                        <p:cTn id="6" dur="1" fill="hold">
                                          <p:stCondLst>
                                            <p:cond delay="0"/>
                                          </p:stCondLst>
                                        </p:cTn>
                                        <p:tgtEl>
                                          <p:spTgt spid="150530"/>
                                        </p:tgtEl>
                                        <p:attrNameLst>
                                          <p:attrName>style.visibility</p:attrName>
                                        </p:attrNameLst>
                                      </p:cBhvr>
                                      <p:to>
                                        <p:strVal val="visible"/>
                                      </p:to>
                                    </p:set>
                                    <p:animEffect transition="in" filter="strips(downRight)">
                                      <p:cBhvr>
                                        <p:cTn id="7" dur="75"/>
                                        <p:tgtEl>
                                          <p:spTgt spid="1505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0532"/>
                                        </p:tgtEl>
                                        <p:attrNameLst>
                                          <p:attrName>style.visibility</p:attrName>
                                        </p:attrNameLst>
                                      </p:cBhvr>
                                      <p:to>
                                        <p:strVal val="visible"/>
                                      </p:to>
                                    </p:set>
                                    <p:animEffect transition="in" filter="strips(downRight)">
                                      <p:cBhvr>
                                        <p:cTn id="12" dur="500"/>
                                        <p:tgtEl>
                                          <p:spTgt spid="1505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iterate type="lt">
                                    <p:tmPct val="100000"/>
                                  </p:iterate>
                                  <p:childTnLst>
                                    <p:set>
                                      <p:cBhvr>
                                        <p:cTn id="16" dur="1" fill="hold">
                                          <p:stCondLst>
                                            <p:cond delay="0"/>
                                          </p:stCondLst>
                                        </p:cTn>
                                        <p:tgtEl>
                                          <p:spTgt spid="150531"/>
                                        </p:tgtEl>
                                        <p:attrNameLst>
                                          <p:attrName>style.visibility</p:attrName>
                                        </p:attrNameLst>
                                      </p:cBhvr>
                                      <p:to>
                                        <p:strVal val="visible"/>
                                      </p:to>
                                    </p:set>
                                    <p:animEffect transition="in" filter="strips(downRight)">
                                      <p:cBhvr>
                                        <p:cTn id="17" dur="75"/>
                                        <p:tgtEl>
                                          <p:spTgt spid="1505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0533">
                                            <p:txEl>
                                              <p:pRg st="0" end="0"/>
                                            </p:txEl>
                                          </p:spTgt>
                                        </p:tgtEl>
                                        <p:attrNameLst>
                                          <p:attrName>style.visibility</p:attrName>
                                        </p:attrNameLst>
                                      </p:cBhvr>
                                      <p:to>
                                        <p:strVal val="visible"/>
                                      </p:to>
                                    </p:set>
                                    <p:animEffect transition="in" filter="wipe(left)">
                                      <p:cBhvr>
                                        <p:cTn id="22" dur="500"/>
                                        <p:tgtEl>
                                          <p:spTgt spid="1505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autoUpdateAnimBg="0"/>
      <p:bldP spid="150531" grpId="0" autoUpdateAnimBg="0"/>
      <p:bldP spid="150532" grpId="0" autoUpdateAnimBg="0"/>
      <p:bldP spid="150533"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49584" name="Group 80"/>
          <p:cNvGraphicFramePr>
            <a:graphicFrameLocks noGrp="1"/>
          </p:cNvGraphicFramePr>
          <p:nvPr/>
        </p:nvGraphicFramePr>
        <p:xfrm>
          <a:off x="1524000" y="1268413"/>
          <a:ext cx="6096000" cy="609600"/>
        </p:xfrm>
        <a:graphic>
          <a:graphicData uri="http://schemas.openxmlformats.org/drawingml/2006/table">
            <a:tbl>
              <a:tblPr/>
              <a:tblGrid>
                <a:gridCol w="508000"/>
                <a:gridCol w="508000"/>
                <a:gridCol w="508000"/>
                <a:gridCol w="508000"/>
                <a:gridCol w="508000"/>
                <a:gridCol w="508000"/>
                <a:gridCol w="508000"/>
                <a:gridCol w="508000"/>
                <a:gridCol w="508000"/>
                <a:gridCol w="508000"/>
                <a:gridCol w="508000"/>
                <a:gridCol w="5080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9612" name="Rectangle 108"/>
          <p:cNvSpPr>
            <a:spLocks noChangeArrowheads="1"/>
          </p:cNvSpPr>
          <p:nvPr/>
        </p:nvSpPr>
        <p:spPr bwMode="auto">
          <a:xfrm>
            <a:off x="7162800" y="1268413"/>
            <a:ext cx="387350"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chemeClr val="tx1"/>
                </a:solidFill>
              </a:rPr>
              <a:t>a</a:t>
            </a:r>
          </a:p>
        </p:txBody>
      </p:sp>
      <p:sp>
        <p:nvSpPr>
          <p:cNvPr id="149613" name="Rectangle 109"/>
          <p:cNvSpPr>
            <a:spLocks noChangeArrowheads="1"/>
          </p:cNvSpPr>
          <p:nvPr/>
        </p:nvSpPr>
        <p:spPr bwMode="auto">
          <a:xfrm>
            <a:off x="6705600" y="1268413"/>
            <a:ext cx="409575"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chemeClr val="tx1"/>
                </a:solidFill>
              </a:rPr>
              <a:t>b</a:t>
            </a:r>
          </a:p>
        </p:txBody>
      </p:sp>
      <p:sp>
        <p:nvSpPr>
          <p:cNvPr id="149614" name="Rectangle 110"/>
          <p:cNvSpPr>
            <a:spLocks noChangeArrowheads="1"/>
          </p:cNvSpPr>
          <p:nvPr/>
        </p:nvSpPr>
        <p:spPr bwMode="auto">
          <a:xfrm>
            <a:off x="6172200" y="1268413"/>
            <a:ext cx="365125"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chemeClr val="tx1"/>
                </a:solidFill>
              </a:rPr>
              <a:t>c</a:t>
            </a:r>
          </a:p>
        </p:txBody>
      </p:sp>
      <p:sp>
        <p:nvSpPr>
          <p:cNvPr id="149615" name="Rectangle 111"/>
          <p:cNvSpPr>
            <a:spLocks noChangeArrowheads="1"/>
          </p:cNvSpPr>
          <p:nvPr/>
        </p:nvSpPr>
        <p:spPr bwMode="auto">
          <a:xfrm>
            <a:off x="5638800" y="1268413"/>
            <a:ext cx="409575"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chemeClr val="tx1"/>
                </a:solidFill>
              </a:rPr>
              <a:t>d</a:t>
            </a:r>
          </a:p>
        </p:txBody>
      </p:sp>
      <p:sp>
        <p:nvSpPr>
          <p:cNvPr id="149616" name="Rectangle 112"/>
          <p:cNvSpPr>
            <a:spLocks noChangeArrowheads="1"/>
          </p:cNvSpPr>
          <p:nvPr/>
        </p:nvSpPr>
        <p:spPr bwMode="auto">
          <a:xfrm>
            <a:off x="5181600" y="1268413"/>
            <a:ext cx="365125"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chemeClr val="tx1"/>
                </a:solidFill>
              </a:rPr>
              <a:t>e</a:t>
            </a:r>
          </a:p>
        </p:txBody>
      </p:sp>
      <p:sp>
        <p:nvSpPr>
          <p:cNvPr id="149617" name="Rectangle 113"/>
          <p:cNvSpPr>
            <a:spLocks noChangeArrowheads="1"/>
          </p:cNvSpPr>
          <p:nvPr/>
        </p:nvSpPr>
        <p:spPr bwMode="auto">
          <a:xfrm>
            <a:off x="6172200" y="1268413"/>
            <a:ext cx="365125"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chemeClr val="tx1"/>
                </a:solidFill>
              </a:rPr>
              <a:t>e</a:t>
            </a:r>
          </a:p>
        </p:txBody>
      </p:sp>
      <p:sp>
        <p:nvSpPr>
          <p:cNvPr id="149618" name="Rectangle 114"/>
          <p:cNvSpPr>
            <a:spLocks noChangeArrowheads="1"/>
          </p:cNvSpPr>
          <p:nvPr/>
        </p:nvSpPr>
        <p:spPr bwMode="auto">
          <a:xfrm>
            <a:off x="4648200" y="1268413"/>
            <a:ext cx="319088"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chemeClr val="tx1"/>
                </a:solidFill>
              </a:rPr>
              <a:t>f</a:t>
            </a:r>
          </a:p>
        </p:txBody>
      </p:sp>
      <p:sp>
        <p:nvSpPr>
          <p:cNvPr id="149619" name="Rectangle 115"/>
          <p:cNvSpPr>
            <a:spLocks noChangeArrowheads="1"/>
          </p:cNvSpPr>
          <p:nvPr/>
        </p:nvSpPr>
        <p:spPr bwMode="auto">
          <a:xfrm>
            <a:off x="6691313" y="1268413"/>
            <a:ext cx="319087"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chemeClr val="tx1"/>
                </a:solidFill>
              </a:rPr>
              <a:t>f</a:t>
            </a:r>
          </a:p>
        </p:txBody>
      </p:sp>
      <p:sp>
        <p:nvSpPr>
          <p:cNvPr id="149620" name="Rectangle 116"/>
          <p:cNvSpPr>
            <a:spLocks noChangeArrowheads="1"/>
          </p:cNvSpPr>
          <p:nvPr/>
        </p:nvSpPr>
        <p:spPr bwMode="auto">
          <a:xfrm>
            <a:off x="7164388" y="1268413"/>
            <a:ext cx="385762"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en-US" altLang="zh-CN" sz="3200" b="1">
                <a:solidFill>
                  <a:schemeClr val="tx1"/>
                </a:solidFill>
              </a:rPr>
              <a:t>g</a:t>
            </a:r>
          </a:p>
        </p:txBody>
      </p:sp>
      <p:sp>
        <p:nvSpPr>
          <p:cNvPr id="149621" name="Rectangle 117"/>
          <p:cNvSpPr>
            <a:spLocks noChangeArrowheads="1"/>
          </p:cNvSpPr>
          <p:nvPr/>
        </p:nvSpPr>
        <p:spPr bwMode="auto">
          <a:xfrm>
            <a:off x="3657600" y="1268413"/>
            <a:ext cx="387350"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chemeClr val="tx1"/>
                </a:solidFill>
              </a:rPr>
              <a:t>1</a:t>
            </a:r>
          </a:p>
        </p:txBody>
      </p:sp>
      <p:sp>
        <p:nvSpPr>
          <p:cNvPr id="149622" name="Rectangle 118"/>
          <p:cNvSpPr>
            <a:spLocks noChangeArrowheads="1"/>
          </p:cNvSpPr>
          <p:nvPr/>
        </p:nvSpPr>
        <p:spPr bwMode="auto">
          <a:xfrm>
            <a:off x="3124200" y="1268413"/>
            <a:ext cx="387350"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chemeClr val="tx1"/>
                </a:solidFill>
              </a:rPr>
              <a:t>2</a:t>
            </a:r>
          </a:p>
        </p:txBody>
      </p:sp>
      <p:sp>
        <p:nvSpPr>
          <p:cNvPr id="149623" name="Rectangle 119"/>
          <p:cNvSpPr>
            <a:spLocks noChangeArrowheads="1"/>
          </p:cNvSpPr>
          <p:nvPr/>
        </p:nvSpPr>
        <p:spPr bwMode="auto">
          <a:xfrm>
            <a:off x="2590800" y="1268413"/>
            <a:ext cx="387350"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chemeClr val="tx1"/>
                </a:solidFill>
              </a:rPr>
              <a:t>3</a:t>
            </a:r>
          </a:p>
        </p:txBody>
      </p:sp>
      <p:sp>
        <p:nvSpPr>
          <p:cNvPr id="149624" name="Rectangle 120"/>
          <p:cNvSpPr>
            <a:spLocks noChangeArrowheads="1"/>
          </p:cNvSpPr>
          <p:nvPr/>
        </p:nvSpPr>
        <p:spPr bwMode="auto">
          <a:xfrm>
            <a:off x="2057400" y="1268413"/>
            <a:ext cx="387350"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chemeClr val="tx1"/>
                </a:solidFill>
              </a:rPr>
              <a:t>4</a:t>
            </a:r>
          </a:p>
        </p:txBody>
      </p:sp>
      <p:sp>
        <p:nvSpPr>
          <p:cNvPr id="149625" name="Rectangle 121"/>
          <p:cNvSpPr>
            <a:spLocks noChangeArrowheads="1"/>
          </p:cNvSpPr>
          <p:nvPr/>
        </p:nvSpPr>
        <p:spPr bwMode="auto">
          <a:xfrm>
            <a:off x="3124200" y="1268413"/>
            <a:ext cx="387350"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chemeClr val="tx1"/>
                </a:solidFill>
              </a:rPr>
              <a:t>4</a:t>
            </a:r>
          </a:p>
        </p:txBody>
      </p:sp>
      <p:sp>
        <p:nvSpPr>
          <p:cNvPr id="149626" name="Rectangle 122"/>
          <p:cNvSpPr>
            <a:spLocks noChangeArrowheads="1"/>
          </p:cNvSpPr>
          <p:nvPr/>
        </p:nvSpPr>
        <p:spPr bwMode="auto">
          <a:xfrm>
            <a:off x="3581400" y="1268413"/>
            <a:ext cx="387350"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chemeClr val="tx1"/>
                </a:solidFill>
              </a:rPr>
              <a:t>5</a:t>
            </a:r>
          </a:p>
        </p:txBody>
      </p:sp>
      <p:sp>
        <p:nvSpPr>
          <p:cNvPr id="149627" name="Rectangle 123"/>
          <p:cNvSpPr>
            <a:spLocks noChangeArrowheads="1"/>
          </p:cNvSpPr>
          <p:nvPr/>
        </p:nvSpPr>
        <p:spPr bwMode="auto">
          <a:xfrm>
            <a:off x="5181600" y="1268413"/>
            <a:ext cx="365125"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chemeClr val="tx1"/>
                </a:solidFill>
              </a:rPr>
              <a:t>c</a:t>
            </a:r>
          </a:p>
        </p:txBody>
      </p:sp>
      <p:sp>
        <p:nvSpPr>
          <p:cNvPr id="149628" name="Rectangle 124"/>
          <p:cNvSpPr>
            <a:spLocks noChangeArrowheads="1"/>
          </p:cNvSpPr>
          <p:nvPr/>
        </p:nvSpPr>
        <p:spPr bwMode="auto">
          <a:xfrm>
            <a:off x="4648200" y="1268413"/>
            <a:ext cx="333375"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3200" b="1">
                <a:solidFill>
                  <a:schemeClr val="tx1"/>
                </a:solidFill>
              </a:rPr>
              <a:t>b</a:t>
            </a:r>
          </a:p>
        </p:txBody>
      </p:sp>
      <p:sp>
        <p:nvSpPr>
          <p:cNvPr id="149629" name="Rectangle 125"/>
          <p:cNvSpPr>
            <a:spLocks noChangeArrowheads="1"/>
          </p:cNvSpPr>
          <p:nvPr/>
        </p:nvSpPr>
        <p:spPr bwMode="auto">
          <a:xfrm>
            <a:off x="4114800" y="1268413"/>
            <a:ext cx="381000"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en-US" altLang="zh-CN" sz="3200" b="1">
                <a:solidFill>
                  <a:schemeClr val="tx1"/>
                </a:solidFill>
              </a:rPr>
              <a:t>g</a:t>
            </a:r>
          </a:p>
        </p:txBody>
      </p:sp>
      <p:sp>
        <p:nvSpPr>
          <p:cNvPr id="149630" name="Rectangle 126"/>
          <p:cNvSpPr>
            <a:spLocks noChangeArrowheads="1"/>
          </p:cNvSpPr>
          <p:nvPr/>
        </p:nvSpPr>
        <p:spPr bwMode="auto">
          <a:xfrm>
            <a:off x="4114800" y="1268413"/>
            <a:ext cx="387350"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chemeClr val="tx1"/>
                </a:solidFill>
              </a:rPr>
              <a:t>a</a:t>
            </a:r>
          </a:p>
        </p:txBody>
      </p:sp>
      <p:sp>
        <p:nvSpPr>
          <p:cNvPr id="149631" name="Rectangle 127"/>
          <p:cNvSpPr>
            <a:spLocks noChangeArrowheads="1"/>
          </p:cNvSpPr>
          <p:nvPr/>
        </p:nvSpPr>
        <p:spPr bwMode="auto">
          <a:xfrm>
            <a:off x="2133600" y="1268413"/>
            <a:ext cx="387350"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chemeClr val="tx1"/>
                </a:solidFill>
              </a:rPr>
              <a:t>2</a:t>
            </a:r>
          </a:p>
        </p:txBody>
      </p:sp>
      <p:sp>
        <p:nvSpPr>
          <p:cNvPr id="149632" name="Rectangle 128"/>
          <p:cNvSpPr>
            <a:spLocks noChangeArrowheads="1"/>
          </p:cNvSpPr>
          <p:nvPr/>
        </p:nvSpPr>
        <p:spPr bwMode="auto">
          <a:xfrm>
            <a:off x="1600200" y="1268413"/>
            <a:ext cx="387350"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chemeClr val="tx1"/>
                </a:solidFill>
              </a:rPr>
              <a:t>5</a:t>
            </a:r>
          </a:p>
        </p:txBody>
      </p:sp>
      <p:sp>
        <p:nvSpPr>
          <p:cNvPr id="149633" name="Rectangle 129"/>
          <p:cNvSpPr>
            <a:spLocks noChangeArrowheads="1"/>
          </p:cNvSpPr>
          <p:nvPr/>
        </p:nvSpPr>
        <p:spPr bwMode="auto">
          <a:xfrm>
            <a:off x="1600200" y="1268413"/>
            <a:ext cx="387350"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chemeClr val="tx1"/>
                </a:solidFill>
              </a:rPr>
              <a:t>1</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9584"/>
                                        </p:tgtEl>
                                        <p:attrNameLst>
                                          <p:attrName>style.visibility</p:attrName>
                                        </p:attrNameLst>
                                      </p:cBhvr>
                                      <p:to>
                                        <p:strVal val="visible"/>
                                      </p:to>
                                    </p:set>
                                    <p:animEffect transition="in" filter="wipe(left)">
                                      <p:cBhvr>
                                        <p:cTn id="7" dur="500"/>
                                        <p:tgtEl>
                                          <p:spTgt spid="1495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49612"/>
                                        </p:tgtEl>
                                        <p:attrNameLst>
                                          <p:attrName>style.visibility</p:attrName>
                                        </p:attrNameLst>
                                      </p:cBhvr>
                                      <p:to>
                                        <p:strVal val="visible"/>
                                      </p:to>
                                    </p:set>
                                    <p:animEffect transition="in" filter="slide(fromBottom)">
                                      <p:cBhvr>
                                        <p:cTn id="12" dur="500"/>
                                        <p:tgtEl>
                                          <p:spTgt spid="149612"/>
                                        </p:tgtEl>
                                      </p:cBhvr>
                                    </p:animEffect>
                                  </p:childTnLst>
                                </p:cTn>
                              </p:par>
                            </p:childTnLst>
                          </p:cTn>
                        </p:par>
                        <p:par>
                          <p:cTn id="13" fill="hold" nodeType="afterGroup">
                            <p:stCondLst>
                              <p:cond delay="500"/>
                            </p:stCondLst>
                            <p:childTnLst>
                              <p:par>
                                <p:cTn id="14" presetID="12" presetClass="entr" presetSubtype="4" fill="hold" grpId="0" nodeType="afterEffect">
                                  <p:stCondLst>
                                    <p:cond delay="0"/>
                                  </p:stCondLst>
                                  <p:childTnLst>
                                    <p:set>
                                      <p:cBhvr>
                                        <p:cTn id="15" dur="1" fill="hold">
                                          <p:stCondLst>
                                            <p:cond delay="0"/>
                                          </p:stCondLst>
                                        </p:cTn>
                                        <p:tgtEl>
                                          <p:spTgt spid="149632"/>
                                        </p:tgtEl>
                                        <p:attrNameLst>
                                          <p:attrName>style.visibility</p:attrName>
                                        </p:attrNameLst>
                                      </p:cBhvr>
                                      <p:to>
                                        <p:strVal val="visible"/>
                                      </p:to>
                                    </p:set>
                                    <p:animEffect transition="in" filter="slide(fromBottom)">
                                      <p:cBhvr>
                                        <p:cTn id="16" dur="500"/>
                                        <p:tgtEl>
                                          <p:spTgt spid="14963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149613"/>
                                        </p:tgtEl>
                                        <p:attrNameLst>
                                          <p:attrName>style.visibility</p:attrName>
                                        </p:attrNameLst>
                                      </p:cBhvr>
                                      <p:to>
                                        <p:strVal val="visible"/>
                                      </p:to>
                                    </p:set>
                                    <p:animEffect transition="in" filter="slide(fromBottom)">
                                      <p:cBhvr>
                                        <p:cTn id="21" dur="500"/>
                                        <p:tgtEl>
                                          <p:spTgt spid="149613"/>
                                        </p:tgtEl>
                                      </p:cBhvr>
                                    </p:animEffect>
                                  </p:childTnLst>
                                </p:cTn>
                              </p:par>
                            </p:childTnLst>
                          </p:cTn>
                        </p:par>
                        <p:par>
                          <p:cTn id="22" fill="hold" nodeType="afterGroup">
                            <p:stCondLst>
                              <p:cond delay="500"/>
                            </p:stCondLst>
                            <p:childTnLst>
                              <p:par>
                                <p:cTn id="23" presetID="12" presetClass="entr" presetSubtype="4" fill="hold" grpId="0" nodeType="afterEffect">
                                  <p:stCondLst>
                                    <p:cond delay="0"/>
                                  </p:stCondLst>
                                  <p:childTnLst>
                                    <p:set>
                                      <p:cBhvr>
                                        <p:cTn id="24" dur="1" fill="hold">
                                          <p:stCondLst>
                                            <p:cond delay="0"/>
                                          </p:stCondLst>
                                        </p:cTn>
                                        <p:tgtEl>
                                          <p:spTgt spid="149624"/>
                                        </p:tgtEl>
                                        <p:attrNameLst>
                                          <p:attrName>style.visibility</p:attrName>
                                        </p:attrNameLst>
                                      </p:cBhvr>
                                      <p:to>
                                        <p:strVal val="visible"/>
                                      </p:to>
                                    </p:set>
                                    <p:animEffect transition="in" filter="slide(fromBottom)">
                                      <p:cBhvr>
                                        <p:cTn id="25" dur="500"/>
                                        <p:tgtEl>
                                          <p:spTgt spid="14962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149614"/>
                                        </p:tgtEl>
                                        <p:attrNameLst>
                                          <p:attrName>style.visibility</p:attrName>
                                        </p:attrNameLst>
                                      </p:cBhvr>
                                      <p:to>
                                        <p:strVal val="visible"/>
                                      </p:to>
                                    </p:set>
                                    <p:animEffect transition="in" filter="slide(fromBottom)">
                                      <p:cBhvr>
                                        <p:cTn id="30" dur="500"/>
                                        <p:tgtEl>
                                          <p:spTgt spid="149614"/>
                                        </p:tgtEl>
                                      </p:cBhvr>
                                    </p:animEffect>
                                  </p:childTnLst>
                                </p:cTn>
                              </p:par>
                            </p:childTnLst>
                          </p:cTn>
                        </p:par>
                        <p:par>
                          <p:cTn id="31" fill="hold" nodeType="afterGroup">
                            <p:stCondLst>
                              <p:cond delay="500"/>
                            </p:stCondLst>
                            <p:childTnLst>
                              <p:par>
                                <p:cTn id="32" presetID="12" presetClass="entr" presetSubtype="4" fill="hold" grpId="0" nodeType="afterEffect">
                                  <p:stCondLst>
                                    <p:cond delay="0"/>
                                  </p:stCondLst>
                                  <p:childTnLst>
                                    <p:set>
                                      <p:cBhvr>
                                        <p:cTn id="33" dur="1" fill="hold">
                                          <p:stCondLst>
                                            <p:cond delay="0"/>
                                          </p:stCondLst>
                                        </p:cTn>
                                        <p:tgtEl>
                                          <p:spTgt spid="149623"/>
                                        </p:tgtEl>
                                        <p:attrNameLst>
                                          <p:attrName>style.visibility</p:attrName>
                                        </p:attrNameLst>
                                      </p:cBhvr>
                                      <p:to>
                                        <p:strVal val="visible"/>
                                      </p:to>
                                    </p:set>
                                    <p:animEffect transition="in" filter="slide(fromBottom)">
                                      <p:cBhvr>
                                        <p:cTn id="34" dur="500"/>
                                        <p:tgtEl>
                                          <p:spTgt spid="14962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149615"/>
                                        </p:tgtEl>
                                        <p:attrNameLst>
                                          <p:attrName>style.visibility</p:attrName>
                                        </p:attrNameLst>
                                      </p:cBhvr>
                                      <p:to>
                                        <p:strVal val="visible"/>
                                      </p:to>
                                    </p:set>
                                    <p:animEffect transition="in" filter="slide(fromBottom)">
                                      <p:cBhvr>
                                        <p:cTn id="39" dur="500"/>
                                        <p:tgtEl>
                                          <p:spTgt spid="149615"/>
                                        </p:tgtEl>
                                      </p:cBhvr>
                                    </p:animEffect>
                                  </p:childTnLst>
                                </p:cTn>
                              </p:par>
                            </p:childTnLst>
                          </p:cTn>
                        </p:par>
                        <p:par>
                          <p:cTn id="40" fill="hold" nodeType="afterGroup">
                            <p:stCondLst>
                              <p:cond delay="500"/>
                            </p:stCondLst>
                            <p:childTnLst>
                              <p:par>
                                <p:cTn id="41" presetID="12" presetClass="entr" presetSubtype="4" fill="hold" grpId="0" nodeType="afterEffect">
                                  <p:stCondLst>
                                    <p:cond delay="0"/>
                                  </p:stCondLst>
                                  <p:childTnLst>
                                    <p:set>
                                      <p:cBhvr>
                                        <p:cTn id="42" dur="1" fill="hold">
                                          <p:stCondLst>
                                            <p:cond delay="0"/>
                                          </p:stCondLst>
                                        </p:cTn>
                                        <p:tgtEl>
                                          <p:spTgt spid="149622"/>
                                        </p:tgtEl>
                                        <p:attrNameLst>
                                          <p:attrName>style.visibility</p:attrName>
                                        </p:attrNameLst>
                                      </p:cBhvr>
                                      <p:to>
                                        <p:strVal val="visible"/>
                                      </p:to>
                                    </p:set>
                                    <p:animEffect transition="in" filter="slide(fromBottom)">
                                      <p:cBhvr>
                                        <p:cTn id="43" dur="500"/>
                                        <p:tgtEl>
                                          <p:spTgt spid="14962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2" presetClass="entr" presetSubtype="4" fill="hold" grpId="0" nodeType="clickEffect">
                                  <p:stCondLst>
                                    <p:cond delay="0"/>
                                  </p:stCondLst>
                                  <p:childTnLst>
                                    <p:set>
                                      <p:cBhvr>
                                        <p:cTn id="47" dur="1" fill="hold">
                                          <p:stCondLst>
                                            <p:cond delay="0"/>
                                          </p:stCondLst>
                                        </p:cTn>
                                        <p:tgtEl>
                                          <p:spTgt spid="149616"/>
                                        </p:tgtEl>
                                        <p:attrNameLst>
                                          <p:attrName>style.visibility</p:attrName>
                                        </p:attrNameLst>
                                      </p:cBhvr>
                                      <p:to>
                                        <p:strVal val="visible"/>
                                      </p:to>
                                    </p:set>
                                    <p:animEffect transition="in" filter="slide(fromBottom)">
                                      <p:cBhvr>
                                        <p:cTn id="48" dur="500"/>
                                        <p:tgtEl>
                                          <p:spTgt spid="149616"/>
                                        </p:tgtEl>
                                      </p:cBhvr>
                                    </p:animEffect>
                                  </p:childTnLst>
                                </p:cTn>
                              </p:par>
                            </p:childTnLst>
                          </p:cTn>
                        </p:par>
                        <p:par>
                          <p:cTn id="49" fill="hold" nodeType="afterGroup">
                            <p:stCondLst>
                              <p:cond delay="500"/>
                            </p:stCondLst>
                            <p:childTnLst>
                              <p:par>
                                <p:cTn id="50" presetID="12" presetClass="entr" presetSubtype="4" fill="hold" grpId="0" nodeType="afterEffect">
                                  <p:stCondLst>
                                    <p:cond delay="0"/>
                                  </p:stCondLst>
                                  <p:childTnLst>
                                    <p:set>
                                      <p:cBhvr>
                                        <p:cTn id="51" dur="1" fill="hold">
                                          <p:stCondLst>
                                            <p:cond delay="0"/>
                                          </p:stCondLst>
                                        </p:cTn>
                                        <p:tgtEl>
                                          <p:spTgt spid="149621"/>
                                        </p:tgtEl>
                                        <p:attrNameLst>
                                          <p:attrName>style.visibility</p:attrName>
                                        </p:attrNameLst>
                                      </p:cBhvr>
                                      <p:to>
                                        <p:strVal val="visible"/>
                                      </p:to>
                                    </p:set>
                                    <p:animEffect transition="in" filter="slide(fromBottom)">
                                      <p:cBhvr>
                                        <p:cTn id="52" dur="500"/>
                                        <p:tgtEl>
                                          <p:spTgt spid="14962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149618"/>
                                        </p:tgtEl>
                                        <p:attrNameLst>
                                          <p:attrName>style.visibility</p:attrName>
                                        </p:attrNameLst>
                                      </p:cBhvr>
                                      <p:to>
                                        <p:strVal val="visible"/>
                                      </p:to>
                                    </p:set>
                                    <p:animEffect transition="in" filter="slide(fromBottom)">
                                      <p:cBhvr>
                                        <p:cTn id="57" dur="500"/>
                                        <p:tgtEl>
                                          <p:spTgt spid="149618"/>
                                        </p:tgtEl>
                                      </p:cBhvr>
                                    </p:animEffect>
                                  </p:childTnLst>
                                </p:cTn>
                              </p:par>
                            </p:childTnLst>
                          </p:cTn>
                        </p:par>
                        <p:par>
                          <p:cTn id="58" fill="hold" nodeType="afterGroup">
                            <p:stCondLst>
                              <p:cond delay="500"/>
                            </p:stCondLst>
                            <p:childTnLst>
                              <p:par>
                                <p:cTn id="59" presetID="12" presetClass="entr" presetSubtype="4" fill="hold" grpId="0" nodeType="afterEffect">
                                  <p:stCondLst>
                                    <p:cond delay="0"/>
                                  </p:stCondLst>
                                  <p:childTnLst>
                                    <p:set>
                                      <p:cBhvr>
                                        <p:cTn id="60" dur="1" fill="hold">
                                          <p:stCondLst>
                                            <p:cond delay="0"/>
                                          </p:stCondLst>
                                        </p:cTn>
                                        <p:tgtEl>
                                          <p:spTgt spid="149629"/>
                                        </p:tgtEl>
                                        <p:attrNameLst>
                                          <p:attrName>style.visibility</p:attrName>
                                        </p:attrNameLst>
                                      </p:cBhvr>
                                      <p:to>
                                        <p:strVal val="visible"/>
                                      </p:to>
                                    </p:set>
                                    <p:animEffect transition="in" filter="slide(fromBottom)">
                                      <p:cBhvr>
                                        <p:cTn id="61" dur="500"/>
                                        <p:tgtEl>
                                          <p:spTgt spid="149629"/>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2" presetClass="entr" presetSubtype="4" fill="hold" grpId="0" nodeType="clickEffect">
                                  <p:stCondLst>
                                    <p:cond delay="0"/>
                                  </p:stCondLst>
                                  <p:childTnLst>
                                    <p:set>
                                      <p:cBhvr>
                                        <p:cTn id="65" dur="1" fill="hold">
                                          <p:stCondLst>
                                            <p:cond delay="0"/>
                                          </p:stCondLst>
                                        </p:cTn>
                                        <p:tgtEl>
                                          <p:spTgt spid="149626"/>
                                        </p:tgtEl>
                                        <p:attrNameLst>
                                          <p:attrName>style.visibility</p:attrName>
                                        </p:attrNameLst>
                                      </p:cBhvr>
                                      <p:to>
                                        <p:strVal val="visible"/>
                                      </p:to>
                                    </p:set>
                                    <p:animEffect transition="in" filter="slide(fromBottom)">
                                      <p:cBhvr>
                                        <p:cTn id="66" dur="500"/>
                                        <p:tgtEl>
                                          <p:spTgt spid="149626"/>
                                        </p:tgtEl>
                                      </p:cBhvr>
                                    </p:animEffect>
                                  </p:childTnLst>
                                </p:cTn>
                              </p:par>
                            </p:childTnLst>
                          </p:cTn>
                        </p:par>
                        <p:par>
                          <p:cTn id="67" fill="hold" nodeType="afterGroup">
                            <p:stCondLst>
                              <p:cond delay="500"/>
                            </p:stCondLst>
                            <p:childTnLst>
                              <p:par>
                                <p:cTn id="68" presetID="12" presetClass="entr" presetSubtype="4" fill="hold" grpId="0" nodeType="afterEffect">
                                  <p:stCondLst>
                                    <p:cond delay="0"/>
                                  </p:stCondLst>
                                  <p:childTnLst>
                                    <p:set>
                                      <p:cBhvr>
                                        <p:cTn id="69" dur="1" fill="hold">
                                          <p:stCondLst>
                                            <p:cond delay="0"/>
                                          </p:stCondLst>
                                        </p:cTn>
                                        <p:tgtEl>
                                          <p:spTgt spid="149633"/>
                                        </p:tgtEl>
                                        <p:attrNameLst>
                                          <p:attrName>style.visibility</p:attrName>
                                        </p:attrNameLst>
                                      </p:cBhvr>
                                      <p:to>
                                        <p:strVal val="visible"/>
                                      </p:to>
                                    </p:set>
                                    <p:animEffect transition="in" filter="slide(fromBottom)">
                                      <p:cBhvr>
                                        <p:cTn id="70" dur="500"/>
                                        <p:tgtEl>
                                          <p:spTgt spid="149633"/>
                                        </p:tgtEl>
                                      </p:cBhvr>
                                    </p:animEffect>
                                  </p:childTnLst>
                                </p:cTn>
                              </p:par>
                            </p:childTnLst>
                          </p:cTn>
                        </p:par>
                        <p:par>
                          <p:cTn id="71" fill="hold" nodeType="afterGroup">
                            <p:stCondLst>
                              <p:cond delay="1000"/>
                            </p:stCondLst>
                            <p:childTnLst>
                              <p:par>
                                <p:cTn id="72" presetID="12" presetClass="entr" presetSubtype="4" fill="hold" grpId="0" nodeType="afterEffect">
                                  <p:stCondLst>
                                    <p:cond delay="0"/>
                                  </p:stCondLst>
                                  <p:childTnLst>
                                    <p:set>
                                      <p:cBhvr>
                                        <p:cTn id="73" dur="1" fill="hold">
                                          <p:stCondLst>
                                            <p:cond delay="0"/>
                                          </p:stCondLst>
                                        </p:cTn>
                                        <p:tgtEl>
                                          <p:spTgt spid="149625"/>
                                        </p:tgtEl>
                                        <p:attrNameLst>
                                          <p:attrName>style.visibility</p:attrName>
                                        </p:attrNameLst>
                                      </p:cBhvr>
                                      <p:to>
                                        <p:strVal val="visible"/>
                                      </p:to>
                                    </p:set>
                                    <p:animEffect transition="in" filter="slide(fromBottom)">
                                      <p:cBhvr>
                                        <p:cTn id="74" dur="500"/>
                                        <p:tgtEl>
                                          <p:spTgt spid="149625"/>
                                        </p:tgtEl>
                                      </p:cBhvr>
                                    </p:animEffect>
                                  </p:childTnLst>
                                </p:cTn>
                              </p:par>
                            </p:childTnLst>
                          </p:cTn>
                        </p:par>
                        <p:par>
                          <p:cTn id="75" fill="hold" nodeType="afterGroup">
                            <p:stCondLst>
                              <p:cond delay="1500"/>
                            </p:stCondLst>
                            <p:childTnLst>
                              <p:par>
                                <p:cTn id="76" presetID="12" presetClass="entr" presetSubtype="4" fill="hold" grpId="0" nodeType="afterEffect">
                                  <p:stCondLst>
                                    <p:cond delay="0"/>
                                  </p:stCondLst>
                                  <p:childTnLst>
                                    <p:set>
                                      <p:cBhvr>
                                        <p:cTn id="77" dur="1" fill="hold">
                                          <p:stCondLst>
                                            <p:cond delay="0"/>
                                          </p:stCondLst>
                                        </p:cTn>
                                        <p:tgtEl>
                                          <p:spTgt spid="149631"/>
                                        </p:tgtEl>
                                        <p:attrNameLst>
                                          <p:attrName>style.visibility</p:attrName>
                                        </p:attrNameLst>
                                      </p:cBhvr>
                                      <p:to>
                                        <p:strVal val="visible"/>
                                      </p:to>
                                    </p:set>
                                    <p:animEffect transition="in" filter="slide(fromBottom)">
                                      <p:cBhvr>
                                        <p:cTn id="78" dur="500"/>
                                        <p:tgtEl>
                                          <p:spTgt spid="149631"/>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2" presetClass="entr" presetSubtype="4" fill="hold" grpId="0" nodeType="clickEffect">
                                  <p:stCondLst>
                                    <p:cond delay="0"/>
                                  </p:stCondLst>
                                  <p:childTnLst>
                                    <p:set>
                                      <p:cBhvr>
                                        <p:cTn id="82" dur="1" fill="hold">
                                          <p:stCondLst>
                                            <p:cond delay="0"/>
                                          </p:stCondLst>
                                        </p:cTn>
                                        <p:tgtEl>
                                          <p:spTgt spid="149620"/>
                                        </p:tgtEl>
                                        <p:attrNameLst>
                                          <p:attrName>style.visibility</p:attrName>
                                        </p:attrNameLst>
                                      </p:cBhvr>
                                      <p:to>
                                        <p:strVal val="visible"/>
                                      </p:to>
                                    </p:set>
                                    <p:animEffect transition="in" filter="slide(fromBottom)">
                                      <p:cBhvr>
                                        <p:cTn id="83" dur="500"/>
                                        <p:tgtEl>
                                          <p:spTgt spid="149620"/>
                                        </p:tgtEl>
                                      </p:cBhvr>
                                    </p:animEffect>
                                  </p:childTnLst>
                                </p:cTn>
                              </p:par>
                            </p:childTnLst>
                          </p:cTn>
                        </p:par>
                        <p:par>
                          <p:cTn id="84" fill="hold" nodeType="afterGroup">
                            <p:stCondLst>
                              <p:cond delay="500"/>
                            </p:stCondLst>
                            <p:childTnLst>
                              <p:par>
                                <p:cTn id="85" presetID="12" presetClass="entr" presetSubtype="4" fill="hold" grpId="0" nodeType="afterEffect">
                                  <p:stCondLst>
                                    <p:cond delay="0"/>
                                  </p:stCondLst>
                                  <p:childTnLst>
                                    <p:set>
                                      <p:cBhvr>
                                        <p:cTn id="86" dur="1" fill="hold">
                                          <p:stCondLst>
                                            <p:cond delay="0"/>
                                          </p:stCondLst>
                                        </p:cTn>
                                        <p:tgtEl>
                                          <p:spTgt spid="149630"/>
                                        </p:tgtEl>
                                        <p:attrNameLst>
                                          <p:attrName>style.visibility</p:attrName>
                                        </p:attrNameLst>
                                      </p:cBhvr>
                                      <p:to>
                                        <p:strVal val="visible"/>
                                      </p:to>
                                    </p:set>
                                    <p:animEffect transition="in" filter="slide(fromBottom)">
                                      <p:cBhvr>
                                        <p:cTn id="87" dur="500"/>
                                        <p:tgtEl>
                                          <p:spTgt spid="149630"/>
                                        </p:tgtEl>
                                      </p:cBhvr>
                                    </p:animEffect>
                                  </p:childTnLst>
                                </p:cTn>
                              </p:par>
                            </p:childTnLst>
                          </p:cTn>
                        </p:par>
                        <p:par>
                          <p:cTn id="88" fill="hold" nodeType="afterGroup">
                            <p:stCondLst>
                              <p:cond delay="1000"/>
                            </p:stCondLst>
                            <p:childTnLst>
                              <p:par>
                                <p:cTn id="89" presetID="12" presetClass="entr" presetSubtype="4" fill="hold" grpId="0" nodeType="afterEffect">
                                  <p:stCondLst>
                                    <p:cond delay="0"/>
                                  </p:stCondLst>
                                  <p:childTnLst>
                                    <p:set>
                                      <p:cBhvr>
                                        <p:cTn id="90" dur="1" fill="hold">
                                          <p:stCondLst>
                                            <p:cond delay="0"/>
                                          </p:stCondLst>
                                        </p:cTn>
                                        <p:tgtEl>
                                          <p:spTgt spid="149619"/>
                                        </p:tgtEl>
                                        <p:attrNameLst>
                                          <p:attrName>style.visibility</p:attrName>
                                        </p:attrNameLst>
                                      </p:cBhvr>
                                      <p:to>
                                        <p:strVal val="visible"/>
                                      </p:to>
                                    </p:set>
                                    <p:animEffect transition="in" filter="slide(fromBottom)">
                                      <p:cBhvr>
                                        <p:cTn id="91" dur="500"/>
                                        <p:tgtEl>
                                          <p:spTgt spid="149619"/>
                                        </p:tgtEl>
                                      </p:cBhvr>
                                    </p:animEffect>
                                  </p:childTnLst>
                                </p:cTn>
                              </p:par>
                            </p:childTnLst>
                          </p:cTn>
                        </p:par>
                        <p:par>
                          <p:cTn id="92" fill="hold" nodeType="afterGroup">
                            <p:stCondLst>
                              <p:cond delay="1500"/>
                            </p:stCondLst>
                            <p:childTnLst>
                              <p:par>
                                <p:cTn id="93" presetID="12" presetClass="entr" presetSubtype="4" fill="hold" grpId="0" nodeType="afterEffect">
                                  <p:stCondLst>
                                    <p:cond delay="0"/>
                                  </p:stCondLst>
                                  <p:childTnLst>
                                    <p:set>
                                      <p:cBhvr>
                                        <p:cTn id="94" dur="1" fill="hold">
                                          <p:stCondLst>
                                            <p:cond delay="0"/>
                                          </p:stCondLst>
                                        </p:cTn>
                                        <p:tgtEl>
                                          <p:spTgt spid="149628"/>
                                        </p:tgtEl>
                                        <p:attrNameLst>
                                          <p:attrName>style.visibility</p:attrName>
                                        </p:attrNameLst>
                                      </p:cBhvr>
                                      <p:to>
                                        <p:strVal val="visible"/>
                                      </p:to>
                                    </p:set>
                                    <p:animEffect transition="in" filter="slide(fromBottom)">
                                      <p:cBhvr>
                                        <p:cTn id="95" dur="500"/>
                                        <p:tgtEl>
                                          <p:spTgt spid="149628"/>
                                        </p:tgtEl>
                                      </p:cBhvr>
                                    </p:animEffect>
                                  </p:childTnLst>
                                </p:cTn>
                              </p:par>
                            </p:childTnLst>
                          </p:cTn>
                        </p:par>
                        <p:par>
                          <p:cTn id="96" fill="hold" nodeType="afterGroup">
                            <p:stCondLst>
                              <p:cond delay="2000"/>
                            </p:stCondLst>
                            <p:childTnLst>
                              <p:par>
                                <p:cTn id="97" presetID="12" presetClass="entr" presetSubtype="4" fill="hold" grpId="0" nodeType="afterEffect">
                                  <p:stCondLst>
                                    <p:cond delay="0"/>
                                  </p:stCondLst>
                                  <p:childTnLst>
                                    <p:set>
                                      <p:cBhvr>
                                        <p:cTn id="98" dur="1" fill="hold">
                                          <p:stCondLst>
                                            <p:cond delay="0"/>
                                          </p:stCondLst>
                                        </p:cTn>
                                        <p:tgtEl>
                                          <p:spTgt spid="149617"/>
                                        </p:tgtEl>
                                        <p:attrNameLst>
                                          <p:attrName>style.visibility</p:attrName>
                                        </p:attrNameLst>
                                      </p:cBhvr>
                                      <p:to>
                                        <p:strVal val="visible"/>
                                      </p:to>
                                    </p:set>
                                    <p:animEffect transition="in" filter="slide(fromBottom)">
                                      <p:cBhvr>
                                        <p:cTn id="99" dur="500"/>
                                        <p:tgtEl>
                                          <p:spTgt spid="149617"/>
                                        </p:tgtEl>
                                      </p:cBhvr>
                                    </p:animEffect>
                                  </p:childTnLst>
                                </p:cTn>
                              </p:par>
                            </p:childTnLst>
                          </p:cTn>
                        </p:par>
                        <p:par>
                          <p:cTn id="100" fill="hold" nodeType="afterGroup">
                            <p:stCondLst>
                              <p:cond delay="2500"/>
                            </p:stCondLst>
                            <p:childTnLst>
                              <p:par>
                                <p:cTn id="101" presetID="12" presetClass="entr" presetSubtype="4" fill="hold" grpId="0" nodeType="afterEffect">
                                  <p:stCondLst>
                                    <p:cond delay="0"/>
                                  </p:stCondLst>
                                  <p:childTnLst>
                                    <p:set>
                                      <p:cBhvr>
                                        <p:cTn id="102" dur="1" fill="hold">
                                          <p:stCondLst>
                                            <p:cond delay="0"/>
                                          </p:stCondLst>
                                        </p:cTn>
                                        <p:tgtEl>
                                          <p:spTgt spid="149627"/>
                                        </p:tgtEl>
                                        <p:attrNameLst>
                                          <p:attrName>style.visibility</p:attrName>
                                        </p:attrNameLst>
                                      </p:cBhvr>
                                      <p:to>
                                        <p:strVal val="visible"/>
                                      </p:to>
                                    </p:set>
                                    <p:animEffect transition="in" filter="slide(fromBottom)">
                                      <p:cBhvr>
                                        <p:cTn id="103" dur="500"/>
                                        <p:tgtEl>
                                          <p:spTgt spid="149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612" grpId="0" animBg="1" autoUpdateAnimBg="0"/>
      <p:bldP spid="149613" grpId="0" animBg="1" autoUpdateAnimBg="0"/>
      <p:bldP spid="149614" grpId="0" animBg="1" autoUpdateAnimBg="0"/>
      <p:bldP spid="149615" grpId="0" animBg="1" autoUpdateAnimBg="0"/>
      <p:bldP spid="149616" grpId="0" animBg="1" autoUpdateAnimBg="0"/>
      <p:bldP spid="149617" grpId="0" animBg="1" autoUpdateAnimBg="0"/>
      <p:bldP spid="149618" grpId="0" animBg="1" autoUpdateAnimBg="0"/>
      <p:bldP spid="149619" grpId="0" animBg="1" autoUpdateAnimBg="0"/>
      <p:bldP spid="149620" grpId="0" animBg="1" autoUpdateAnimBg="0"/>
      <p:bldP spid="149621" grpId="0" animBg="1" autoUpdateAnimBg="0"/>
      <p:bldP spid="149622" grpId="0" animBg="1" autoUpdateAnimBg="0"/>
      <p:bldP spid="149623" grpId="0" animBg="1" autoUpdateAnimBg="0"/>
      <p:bldP spid="149624" grpId="0" animBg="1" autoUpdateAnimBg="0"/>
      <p:bldP spid="149625" grpId="0" animBg="1" autoUpdateAnimBg="0"/>
      <p:bldP spid="149626" grpId="0" animBg="1" autoUpdateAnimBg="0"/>
      <p:bldP spid="149627" grpId="0" animBg="1" autoUpdateAnimBg="0"/>
      <p:bldP spid="149628" grpId="0" animBg="1" autoUpdateAnimBg="0"/>
      <p:bldP spid="149629" grpId="0" animBg="1" autoUpdateAnimBg="0"/>
      <p:bldP spid="149630" grpId="0" animBg="1" autoUpdateAnimBg="0"/>
      <p:bldP spid="149631" grpId="0" animBg="1" autoUpdateAnimBg="0"/>
      <p:bldP spid="149632" grpId="0" animBg="1" autoUpdateAnimBg="0"/>
      <p:bldP spid="149633"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72" name="Rectangle 1076"/>
          <p:cNvSpPr>
            <a:spLocks noChangeArrowheads="1"/>
          </p:cNvSpPr>
          <p:nvPr/>
        </p:nvSpPr>
        <p:spPr bwMode="auto">
          <a:xfrm>
            <a:off x="228600" y="152400"/>
            <a:ext cx="89154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3200" b="1"/>
              <a:t>void</a:t>
            </a:r>
            <a:r>
              <a:rPr lang="en-US" altLang="zh-CN" sz="3200"/>
              <a:t> invert( ElemType </a:t>
            </a:r>
            <a:r>
              <a:rPr lang="en-US" altLang="zh-CN" sz="3200" b="1"/>
              <a:t>&amp;</a:t>
            </a:r>
            <a:r>
              <a:rPr lang="en-US" altLang="zh-CN" sz="3200"/>
              <a:t>R[]</a:t>
            </a:r>
            <a:r>
              <a:rPr lang="zh-CN" altLang="en-US" sz="3200"/>
              <a:t>，</a:t>
            </a:r>
            <a:r>
              <a:rPr lang="en-US" altLang="zh-CN" sz="3200" b="1"/>
              <a:t>int</a:t>
            </a:r>
            <a:r>
              <a:rPr lang="en-US" altLang="zh-CN" sz="3200"/>
              <a:t> s</a:t>
            </a:r>
            <a:r>
              <a:rPr lang="zh-CN" altLang="en-US" sz="3200"/>
              <a:t>， </a:t>
            </a:r>
            <a:r>
              <a:rPr lang="en-US" altLang="zh-CN" sz="3200" b="1"/>
              <a:t>int</a:t>
            </a:r>
            <a:r>
              <a:rPr lang="en-US" altLang="zh-CN" sz="3200"/>
              <a:t> t )</a:t>
            </a:r>
          </a:p>
          <a:p>
            <a:pPr algn="l" eaLnBrk="0" hangingPunct="0"/>
            <a:r>
              <a:rPr lang="en-US" altLang="zh-CN" sz="3200" b="1">
                <a:ea typeface="隶书" pitchFamily="49" charset="-122"/>
              </a:rPr>
              <a:t>  </a:t>
            </a:r>
            <a:r>
              <a:rPr lang="en-US" altLang="zh-CN" sz="2800">
                <a:ea typeface="隶书" pitchFamily="49" charset="-122"/>
              </a:rPr>
              <a:t>// </a:t>
            </a:r>
            <a:r>
              <a:rPr lang="zh-CN" altLang="en-US" sz="2800">
                <a:ea typeface="隶书" pitchFamily="49" charset="-122"/>
              </a:rPr>
              <a:t>本算法将数组 </a:t>
            </a:r>
            <a:r>
              <a:rPr lang="en-US" altLang="zh-CN" sz="2800">
                <a:ea typeface="隶书" pitchFamily="49" charset="-122"/>
              </a:rPr>
              <a:t>R </a:t>
            </a:r>
            <a:r>
              <a:rPr lang="zh-CN" altLang="en-US" sz="2800">
                <a:ea typeface="隶书" pitchFamily="49" charset="-122"/>
              </a:rPr>
              <a:t>中下标自 </a:t>
            </a:r>
            <a:r>
              <a:rPr lang="en-US" altLang="zh-CN" sz="2800">
                <a:ea typeface="隶书" pitchFamily="49" charset="-122"/>
              </a:rPr>
              <a:t>s </a:t>
            </a:r>
            <a:r>
              <a:rPr lang="zh-CN" altLang="en-US" sz="2800">
                <a:ea typeface="隶书" pitchFamily="49" charset="-122"/>
              </a:rPr>
              <a:t>到 </a:t>
            </a:r>
            <a:r>
              <a:rPr lang="en-US" altLang="zh-CN" sz="2800">
                <a:ea typeface="隶书" pitchFamily="49" charset="-122"/>
              </a:rPr>
              <a:t>t </a:t>
            </a:r>
            <a:r>
              <a:rPr lang="zh-CN" altLang="en-US" sz="2800">
                <a:ea typeface="隶书" pitchFamily="49" charset="-122"/>
              </a:rPr>
              <a:t>的元素逆置，</a:t>
            </a:r>
            <a:endParaRPr lang="zh-CN" altLang="en-US" sz="2800"/>
          </a:p>
          <a:p>
            <a:pPr algn="l" eaLnBrk="0" hangingPunct="0"/>
            <a:r>
              <a:rPr lang="zh-CN" altLang="en-US" sz="2800">
                <a:ea typeface="隶书" pitchFamily="49" charset="-122"/>
              </a:rPr>
              <a:t>  </a:t>
            </a:r>
            <a:r>
              <a:rPr lang="en-US" altLang="zh-CN" sz="2800">
                <a:ea typeface="隶书" pitchFamily="49" charset="-122"/>
              </a:rPr>
              <a:t>// </a:t>
            </a:r>
            <a:r>
              <a:rPr lang="zh-CN" altLang="en-US" sz="2800">
                <a:ea typeface="隶书" pitchFamily="49" charset="-122"/>
              </a:rPr>
              <a:t>即将（</a:t>
            </a:r>
            <a:r>
              <a:rPr lang="en-US" altLang="zh-CN" sz="2800">
                <a:ea typeface="隶书" pitchFamily="49" charset="-122"/>
              </a:rPr>
              <a:t>R</a:t>
            </a:r>
            <a:r>
              <a:rPr lang="en-US" altLang="zh-CN" sz="2800" baseline="-30000">
                <a:ea typeface="隶书" pitchFamily="49" charset="-122"/>
              </a:rPr>
              <a:t>s</a:t>
            </a:r>
            <a:r>
              <a:rPr lang="en-US" altLang="zh-CN" sz="2800">
                <a:ea typeface="隶书" pitchFamily="49" charset="-122"/>
              </a:rPr>
              <a:t>, R</a:t>
            </a:r>
            <a:r>
              <a:rPr lang="en-US" altLang="zh-CN" sz="2800" baseline="-30000">
                <a:ea typeface="隶书" pitchFamily="49" charset="-122"/>
              </a:rPr>
              <a:t>s+1</a:t>
            </a:r>
            <a:r>
              <a:rPr lang="en-US" altLang="zh-CN" sz="2800">
                <a:ea typeface="隶书" pitchFamily="49" charset="-122"/>
              </a:rPr>
              <a:t>, …, R</a:t>
            </a:r>
            <a:r>
              <a:rPr lang="en-US" altLang="zh-CN" sz="2800" baseline="-30000">
                <a:ea typeface="隶书" pitchFamily="49" charset="-122"/>
              </a:rPr>
              <a:t>t-1</a:t>
            </a:r>
            <a:r>
              <a:rPr lang="en-US" altLang="zh-CN" sz="2800">
                <a:ea typeface="隶书" pitchFamily="49" charset="-122"/>
              </a:rPr>
              <a:t>, R</a:t>
            </a:r>
            <a:r>
              <a:rPr lang="en-US" altLang="zh-CN" sz="2800" baseline="-30000">
                <a:ea typeface="隶书" pitchFamily="49" charset="-122"/>
              </a:rPr>
              <a:t>t</a:t>
            </a:r>
            <a:r>
              <a:rPr lang="en-US" altLang="zh-CN" sz="2800">
                <a:ea typeface="隶书" pitchFamily="49" charset="-122"/>
              </a:rPr>
              <a:t> </a:t>
            </a:r>
            <a:r>
              <a:rPr lang="zh-CN" altLang="en-US" sz="2800">
                <a:ea typeface="隶书" pitchFamily="49" charset="-122"/>
              </a:rPr>
              <a:t>）</a:t>
            </a:r>
          </a:p>
          <a:p>
            <a:pPr algn="l" eaLnBrk="0" hangingPunct="0"/>
            <a:r>
              <a:rPr lang="zh-CN" altLang="en-US" sz="2800">
                <a:ea typeface="隶书" pitchFamily="49" charset="-122"/>
              </a:rPr>
              <a:t>  </a:t>
            </a:r>
            <a:r>
              <a:rPr lang="en-US" altLang="zh-CN" sz="2800">
                <a:ea typeface="隶书" pitchFamily="49" charset="-122"/>
              </a:rPr>
              <a:t>// </a:t>
            </a:r>
            <a:r>
              <a:rPr lang="zh-CN" altLang="en-US" sz="2800">
                <a:ea typeface="隶书" pitchFamily="49" charset="-122"/>
              </a:rPr>
              <a:t>改变为（</a:t>
            </a:r>
            <a:r>
              <a:rPr lang="en-US" altLang="zh-CN" sz="2800">
                <a:ea typeface="隶书" pitchFamily="49" charset="-122"/>
              </a:rPr>
              <a:t>R</a:t>
            </a:r>
            <a:r>
              <a:rPr lang="en-US" altLang="zh-CN" sz="2800" baseline="-30000">
                <a:ea typeface="隶书" pitchFamily="49" charset="-122"/>
              </a:rPr>
              <a:t>t</a:t>
            </a:r>
            <a:r>
              <a:rPr lang="en-US" altLang="zh-CN" sz="2800">
                <a:ea typeface="隶书" pitchFamily="49" charset="-122"/>
              </a:rPr>
              <a:t>, R</a:t>
            </a:r>
            <a:r>
              <a:rPr lang="en-US" altLang="zh-CN" sz="2800" baseline="-30000">
                <a:ea typeface="隶书" pitchFamily="49" charset="-122"/>
              </a:rPr>
              <a:t>t-1</a:t>
            </a:r>
            <a:r>
              <a:rPr lang="en-US" altLang="zh-CN" sz="2800">
                <a:ea typeface="隶书" pitchFamily="49" charset="-122"/>
              </a:rPr>
              <a:t>, …, R</a:t>
            </a:r>
            <a:r>
              <a:rPr lang="en-US" altLang="zh-CN" sz="2800" baseline="-30000">
                <a:ea typeface="隶书" pitchFamily="49" charset="-122"/>
              </a:rPr>
              <a:t>s+1</a:t>
            </a:r>
            <a:r>
              <a:rPr lang="en-US" altLang="zh-CN" sz="2800">
                <a:ea typeface="隶书" pitchFamily="49" charset="-122"/>
              </a:rPr>
              <a:t>, R</a:t>
            </a:r>
            <a:r>
              <a:rPr lang="en-US" altLang="zh-CN" sz="2800" baseline="-30000">
                <a:ea typeface="隶书" pitchFamily="49" charset="-122"/>
              </a:rPr>
              <a:t>s</a:t>
            </a:r>
            <a:r>
              <a:rPr lang="en-US" altLang="zh-CN" sz="2800">
                <a:ea typeface="隶书" pitchFamily="49" charset="-122"/>
              </a:rPr>
              <a:t> </a:t>
            </a:r>
            <a:r>
              <a:rPr lang="zh-CN" altLang="en-US" sz="2800">
                <a:ea typeface="隶书" pitchFamily="49" charset="-122"/>
              </a:rPr>
              <a:t>）</a:t>
            </a:r>
            <a:r>
              <a:rPr lang="zh-CN" altLang="en-US" sz="3200">
                <a:ea typeface="楷体_GB2312" pitchFamily="49" charset="-122"/>
              </a:rPr>
              <a:t> </a:t>
            </a:r>
          </a:p>
        </p:txBody>
      </p:sp>
      <p:sp>
        <p:nvSpPr>
          <p:cNvPr id="81973" name="Rectangle 1077"/>
          <p:cNvSpPr>
            <a:spLocks noChangeArrowheads="1"/>
          </p:cNvSpPr>
          <p:nvPr/>
        </p:nvSpPr>
        <p:spPr bwMode="auto">
          <a:xfrm>
            <a:off x="457200" y="2536825"/>
            <a:ext cx="8382000" cy="393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3200" b="1"/>
              <a:t>void</a:t>
            </a:r>
            <a:r>
              <a:rPr lang="en-US" altLang="zh-CN" sz="3200"/>
              <a:t> exchange ( SqList </a:t>
            </a:r>
            <a:r>
              <a:rPr lang="en-US" altLang="zh-CN" sz="3200" b="1"/>
              <a:t>&amp;</a:t>
            </a:r>
            <a:r>
              <a:rPr lang="en-US" altLang="zh-CN" sz="3200"/>
              <a:t>A; </a:t>
            </a:r>
            <a:r>
              <a:rPr lang="en-US" altLang="zh-CN" sz="3200" b="1"/>
              <a:t>int</a:t>
            </a:r>
            <a:r>
              <a:rPr lang="en-US" altLang="zh-CN" sz="3200"/>
              <a:t> m ) </a:t>
            </a:r>
            <a:r>
              <a:rPr lang="en-US" altLang="zh-CN" sz="3200" b="1"/>
              <a:t>{</a:t>
            </a:r>
            <a:endParaRPr lang="en-US" altLang="zh-CN" sz="3200"/>
          </a:p>
          <a:p>
            <a:pPr algn="l" eaLnBrk="0" hangingPunct="0"/>
            <a:r>
              <a:rPr lang="en-US" altLang="zh-CN" sz="3200"/>
              <a:t> </a:t>
            </a:r>
            <a:r>
              <a:rPr lang="en-US" altLang="zh-CN" sz="3200" b="1">
                <a:ea typeface="隶书" pitchFamily="49" charset="-122"/>
              </a:rPr>
              <a:t> </a:t>
            </a:r>
            <a:r>
              <a:rPr lang="en-US" altLang="zh-CN" sz="2800">
                <a:ea typeface="隶书" pitchFamily="49" charset="-122"/>
              </a:rPr>
              <a:t>// </a:t>
            </a:r>
            <a:r>
              <a:rPr lang="zh-CN" altLang="en-US" sz="2800">
                <a:ea typeface="隶书" pitchFamily="49" charset="-122"/>
              </a:rPr>
              <a:t>本算法实现顺序表中前 </a:t>
            </a:r>
            <a:r>
              <a:rPr lang="en-US" altLang="zh-CN" sz="2800">
                <a:ea typeface="隶书" pitchFamily="49" charset="-122"/>
              </a:rPr>
              <a:t>m </a:t>
            </a:r>
            <a:r>
              <a:rPr lang="zh-CN" altLang="en-US" sz="2800">
                <a:ea typeface="隶书" pitchFamily="49" charset="-122"/>
              </a:rPr>
              <a:t>个元素</a:t>
            </a:r>
          </a:p>
          <a:p>
            <a:pPr algn="l" eaLnBrk="0" hangingPunct="0"/>
            <a:r>
              <a:rPr lang="zh-CN" altLang="en-US" sz="2800">
                <a:ea typeface="隶书" pitchFamily="49" charset="-122"/>
              </a:rPr>
              <a:t>  </a:t>
            </a:r>
            <a:r>
              <a:rPr lang="en-US" altLang="zh-CN" sz="2800">
                <a:ea typeface="隶书" pitchFamily="49" charset="-122"/>
              </a:rPr>
              <a:t>// </a:t>
            </a:r>
            <a:r>
              <a:rPr lang="zh-CN" altLang="en-US" sz="2800">
                <a:ea typeface="隶书" pitchFamily="49" charset="-122"/>
              </a:rPr>
              <a:t>和后 </a:t>
            </a:r>
            <a:r>
              <a:rPr lang="en-US" altLang="zh-CN" sz="2800">
                <a:ea typeface="隶书" pitchFamily="49" charset="-122"/>
              </a:rPr>
              <a:t>n </a:t>
            </a:r>
            <a:r>
              <a:rPr lang="zh-CN" altLang="en-US" sz="2800">
                <a:ea typeface="隶书" pitchFamily="49" charset="-122"/>
              </a:rPr>
              <a:t>个元素的互换</a:t>
            </a:r>
            <a:endParaRPr lang="zh-CN" altLang="en-US" sz="2800"/>
          </a:p>
          <a:p>
            <a:pPr algn="l" eaLnBrk="0" hangingPunct="0"/>
            <a:r>
              <a:rPr lang="zh-CN" altLang="en-US" sz="3200"/>
              <a:t>   </a:t>
            </a:r>
            <a:r>
              <a:rPr lang="en-US" altLang="zh-CN" sz="3200"/>
              <a:t>n = A.length – m;</a:t>
            </a:r>
          </a:p>
          <a:p>
            <a:pPr algn="l" eaLnBrk="0" hangingPunct="0"/>
            <a:r>
              <a:rPr lang="en-US" altLang="zh-CN" sz="3200"/>
              <a:t>   invert( A.elem, 0, A.length );</a:t>
            </a:r>
          </a:p>
          <a:p>
            <a:pPr algn="l" eaLnBrk="0" hangingPunct="0"/>
            <a:r>
              <a:rPr lang="en-US" altLang="zh-CN" sz="3200"/>
              <a:t>   invert( A.elem, 0, n</a:t>
            </a:r>
            <a:r>
              <a:rPr lang="en-US" altLang="zh-CN" sz="3200">
                <a:latin typeface="Symbol" pitchFamily="18" charset="2"/>
              </a:rPr>
              <a:t>-</a:t>
            </a:r>
            <a:r>
              <a:rPr lang="en-US" altLang="zh-CN" sz="3200"/>
              <a:t>1 );</a:t>
            </a:r>
          </a:p>
          <a:p>
            <a:pPr algn="l" eaLnBrk="0" hangingPunct="0"/>
            <a:r>
              <a:rPr lang="en-US" altLang="zh-CN" sz="3200"/>
              <a:t>   invert( A.elem, n, m+n</a:t>
            </a:r>
            <a:r>
              <a:rPr lang="en-US" altLang="zh-CN" sz="3200">
                <a:latin typeface="Symbol" pitchFamily="18" charset="2"/>
              </a:rPr>
              <a:t>-</a:t>
            </a:r>
            <a:r>
              <a:rPr lang="en-US" altLang="zh-CN" sz="3200"/>
              <a:t>1 );</a:t>
            </a:r>
          </a:p>
          <a:p>
            <a:pPr algn="l" eaLnBrk="0" hangingPunct="0"/>
            <a:r>
              <a:rPr lang="en-US" altLang="zh-CN" sz="3200" b="1">
                <a:latin typeface="宋体" pitchFamily="2" charset="-122"/>
              </a:rPr>
              <a:t>}</a:t>
            </a:r>
            <a:r>
              <a:rPr lang="en-US" altLang="zh-CN" sz="3200">
                <a:latin typeface="宋体" pitchFamily="2" charset="-122"/>
              </a:rPr>
              <a:t> </a:t>
            </a:r>
            <a:r>
              <a:rPr lang="en-US" altLang="zh-CN" sz="2800">
                <a:latin typeface="宋体" pitchFamily="2" charset="-122"/>
              </a:rPr>
              <a:t>//</a:t>
            </a:r>
            <a:r>
              <a:rPr lang="en-US" altLang="zh-CN" sz="3200">
                <a:latin typeface="宋体" pitchFamily="2" charset="-122"/>
              </a:rPr>
              <a:t> exchange</a:t>
            </a:r>
            <a:r>
              <a:rPr lang="en-US" altLang="zh-CN" sz="3200">
                <a:ea typeface="楷体_GB2312" pitchFamily="49" charset="-122"/>
              </a:rPr>
              <a:t> </a:t>
            </a:r>
            <a:endParaRPr lang="en-US" altLang="zh-CN" sz="3200"/>
          </a:p>
        </p:txBody>
      </p:sp>
      <p:sp>
        <p:nvSpPr>
          <p:cNvPr id="56324" name="AutoShape 1080">
            <a:hlinkClick r:id="rId2" action="ppaction://hlinksldjump" highlightClick="1"/>
          </p:cNvPr>
          <p:cNvSpPr>
            <a:spLocks noChangeArrowheads="1"/>
          </p:cNvSpPr>
          <p:nvPr/>
        </p:nvSpPr>
        <p:spPr bwMode="auto">
          <a:xfrm>
            <a:off x="7740650" y="5949950"/>
            <a:ext cx="936625" cy="503238"/>
          </a:xfrm>
          <a:prstGeom prst="actionButtonBackPrevious">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78" name="AutoShape 1082"/>
          <p:cNvSpPr>
            <a:spLocks noChangeArrowheads="1"/>
          </p:cNvSpPr>
          <p:nvPr/>
        </p:nvSpPr>
        <p:spPr bwMode="auto">
          <a:xfrm>
            <a:off x="6659563" y="1196975"/>
            <a:ext cx="2160587" cy="1512888"/>
          </a:xfrm>
          <a:prstGeom prst="wedgeRoundRectCallout">
            <a:avLst>
              <a:gd name="adj1" fmla="val -112819"/>
              <a:gd name="adj2" fmla="val 67523"/>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800" b="1">
                <a:ea typeface="楷体_GB2312" pitchFamily="49" charset="-122"/>
              </a:rPr>
              <a:t>算法的时间复杂度为</a:t>
            </a:r>
            <a:r>
              <a:rPr lang="en-US" altLang="zh-CN" sz="2800" b="1">
                <a:ea typeface="楷体_GB2312" pitchFamily="49" charset="-122"/>
              </a:rPr>
              <a:t>: O(m</a:t>
            </a:r>
            <a:r>
              <a:rPr lang="en-US" altLang="zh-CN" sz="2800" b="1">
                <a:ea typeface="楷体_GB2312" pitchFamily="49" charset="-122"/>
                <a:sym typeface="Symbol" pitchFamily="18" charset="2"/>
              </a:rPr>
              <a:t>+n)</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withEffect">
                                  <p:stCondLst>
                                    <p:cond delay="0"/>
                                  </p:stCondLst>
                                  <p:childTnLst>
                                    <p:set>
                                      <p:cBhvr>
                                        <p:cTn id="6" dur="1" fill="hold">
                                          <p:stCondLst>
                                            <p:cond delay="0"/>
                                          </p:stCondLst>
                                        </p:cTn>
                                        <p:tgtEl>
                                          <p:spTgt spid="81972"/>
                                        </p:tgtEl>
                                        <p:attrNameLst>
                                          <p:attrName>style.visibility</p:attrName>
                                        </p:attrNameLst>
                                      </p:cBhvr>
                                      <p:to>
                                        <p:strVal val="visible"/>
                                      </p:to>
                                    </p:set>
                                    <p:animEffect transition="in" filter="strips(downRight)">
                                      <p:cBhvr>
                                        <p:cTn id="7" dur="500"/>
                                        <p:tgtEl>
                                          <p:spTgt spid="819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iterate type="lt">
                                    <p:tmPct val="100000"/>
                                  </p:iterate>
                                  <p:childTnLst>
                                    <p:set>
                                      <p:cBhvr>
                                        <p:cTn id="11" dur="1" fill="hold">
                                          <p:stCondLst>
                                            <p:cond delay="0"/>
                                          </p:stCondLst>
                                        </p:cTn>
                                        <p:tgtEl>
                                          <p:spTgt spid="81973"/>
                                        </p:tgtEl>
                                        <p:attrNameLst>
                                          <p:attrName>style.visibility</p:attrName>
                                        </p:attrNameLst>
                                      </p:cBhvr>
                                      <p:to>
                                        <p:strVal val="visible"/>
                                      </p:to>
                                    </p:set>
                                    <p:animEffect transition="in" filter="strips(downRight)">
                                      <p:cBhvr>
                                        <p:cTn id="12" dur="75"/>
                                        <p:tgtEl>
                                          <p:spTgt spid="819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2" grpId="0" autoUpdateAnimBg="0"/>
      <p:bldP spid="81973" grpId="0" autoUpdateAnimBg="0"/>
      <p:bldP spid="8197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970" name="Group 1026"/>
          <p:cNvGraphicFramePr>
            <a:graphicFrameLocks noGrp="1"/>
          </p:cNvGraphicFramePr>
          <p:nvPr/>
        </p:nvGraphicFramePr>
        <p:xfrm>
          <a:off x="800100" y="3898900"/>
          <a:ext cx="7543800" cy="852488"/>
        </p:xfrm>
        <a:graphic>
          <a:graphicData uri="http://schemas.openxmlformats.org/drawingml/2006/table">
            <a:tbl>
              <a:tblPr/>
              <a:tblGrid>
                <a:gridCol w="628650"/>
                <a:gridCol w="628650"/>
                <a:gridCol w="628650"/>
                <a:gridCol w="628650"/>
                <a:gridCol w="628650"/>
                <a:gridCol w="628650"/>
                <a:gridCol w="628650"/>
                <a:gridCol w="628650"/>
                <a:gridCol w="628650"/>
                <a:gridCol w="628650"/>
                <a:gridCol w="628650"/>
                <a:gridCol w="628650"/>
              </a:tblGrid>
              <a:tr h="852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1" i="0" u="none" strike="noStrike" cap="none" normalizeH="0" baseline="0" smtClean="0">
                          <a:ln>
                            <a:noFill/>
                          </a:ln>
                          <a:solidFill>
                            <a:srgbClr val="333399"/>
                          </a:solidFill>
                          <a:effectLst/>
                          <a:latin typeface="Times New Roman" pitchFamily="18" charset="0"/>
                          <a:ea typeface="宋体" pitchFamily="2" charset="-122"/>
                        </a:rPr>
                        <a:t>5</a:t>
                      </a:r>
                    </a:p>
                  </a:txBody>
                  <a:tcPr anchor="ct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1" i="0" u="none" strike="noStrike" cap="none" normalizeH="0" baseline="0" smtClean="0">
                          <a:ln>
                            <a:noFill/>
                          </a:ln>
                          <a:solidFill>
                            <a:srgbClr val="333399"/>
                          </a:solidFill>
                          <a:effectLst/>
                          <a:latin typeface="Times New Roman" pitchFamily="18" charset="0"/>
                          <a:ea typeface="宋体" pitchFamily="2" charset="-122"/>
                        </a:rPr>
                        <a:t>2</a:t>
                      </a:r>
                    </a:p>
                  </a:txBody>
                  <a:tcPr anchor="ct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1" i="0" u="none" strike="noStrike" cap="none" normalizeH="0" baseline="0" smtClean="0">
                          <a:ln>
                            <a:noFill/>
                          </a:ln>
                          <a:solidFill>
                            <a:srgbClr val="333399"/>
                          </a:solidFill>
                          <a:effectLst/>
                          <a:latin typeface="Times New Roman" pitchFamily="18" charset="0"/>
                          <a:ea typeface="宋体" pitchFamily="2" charset="-122"/>
                        </a:rPr>
                        <a:t>5</a:t>
                      </a:r>
                    </a:p>
                  </a:txBody>
                  <a:tcPr anchor="ct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1" i="0" u="none" strike="noStrike" cap="none" normalizeH="0" baseline="0" smtClean="0">
                          <a:ln>
                            <a:noFill/>
                          </a:ln>
                          <a:solidFill>
                            <a:srgbClr val="333399"/>
                          </a:solidFill>
                          <a:effectLst/>
                          <a:latin typeface="Times New Roman" pitchFamily="18" charset="0"/>
                          <a:ea typeface="宋体" pitchFamily="2" charset="-122"/>
                        </a:rPr>
                        <a:t>3</a:t>
                      </a:r>
                    </a:p>
                  </a:txBody>
                  <a:tcPr anchor="ct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1" i="0" u="none" strike="noStrike" cap="none" normalizeH="0" baseline="0" smtClean="0">
                          <a:ln>
                            <a:noFill/>
                          </a:ln>
                          <a:solidFill>
                            <a:srgbClr val="333399"/>
                          </a:solidFill>
                          <a:effectLst/>
                          <a:latin typeface="Times New Roman" pitchFamily="18" charset="0"/>
                          <a:ea typeface="宋体" pitchFamily="2" charset="-122"/>
                        </a:rPr>
                        <a:t>3</a:t>
                      </a:r>
                    </a:p>
                  </a:txBody>
                  <a:tcPr anchor="ct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1" i="0" u="none" strike="noStrike" cap="none" normalizeH="0" baseline="0" smtClean="0">
                          <a:ln>
                            <a:noFill/>
                          </a:ln>
                          <a:solidFill>
                            <a:srgbClr val="333399"/>
                          </a:solidFill>
                          <a:effectLst/>
                          <a:latin typeface="Times New Roman" pitchFamily="18" charset="0"/>
                          <a:ea typeface="宋体" pitchFamily="2" charset="-122"/>
                        </a:rPr>
                        <a:t>4</a:t>
                      </a:r>
                    </a:p>
                  </a:txBody>
                  <a:tcPr anchor="ct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1" i="0" u="none" strike="noStrike" cap="none" normalizeH="0" baseline="0" smtClean="0">
                          <a:ln>
                            <a:noFill/>
                          </a:ln>
                          <a:solidFill>
                            <a:srgbClr val="333399"/>
                          </a:solidFill>
                          <a:effectLst/>
                          <a:latin typeface="Times New Roman" pitchFamily="18" charset="0"/>
                          <a:ea typeface="宋体" pitchFamily="2" charset="-122"/>
                        </a:rPr>
                        <a:t>2</a:t>
                      </a:r>
                    </a:p>
                  </a:txBody>
                  <a:tcPr anchor="ct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1" i="0" u="none" strike="noStrike" cap="none" normalizeH="0" baseline="0" smtClean="0">
                          <a:ln>
                            <a:noFill/>
                          </a:ln>
                          <a:solidFill>
                            <a:srgbClr val="333399"/>
                          </a:solidFill>
                          <a:effectLst/>
                          <a:latin typeface="Times New Roman" pitchFamily="18" charset="0"/>
                          <a:ea typeface="宋体" pitchFamily="2" charset="-122"/>
                        </a:rPr>
                        <a:t>5</a:t>
                      </a:r>
                    </a:p>
                  </a:txBody>
                  <a:tcPr anchor="ct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1" i="0" u="none" strike="noStrike" cap="none" normalizeH="0" baseline="0" smtClean="0">
                          <a:ln>
                            <a:noFill/>
                          </a:ln>
                          <a:solidFill>
                            <a:srgbClr val="333399"/>
                          </a:solidFill>
                          <a:effectLst/>
                          <a:latin typeface="Times New Roman" pitchFamily="18" charset="0"/>
                          <a:ea typeface="宋体" pitchFamily="2" charset="-122"/>
                        </a:rPr>
                        <a:t>7</a:t>
                      </a:r>
                    </a:p>
                  </a:txBody>
                  <a:tcPr anchor="ct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1" i="0" u="none" strike="noStrike" cap="none" normalizeH="0" baseline="0" smtClean="0">
                          <a:ln>
                            <a:noFill/>
                          </a:ln>
                          <a:solidFill>
                            <a:srgbClr val="333399"/>
                          </a:solidFill>
                          <a:effectLst/>
                          <a:latin typeface="Times New Roman" pitchFamily="18" charset="0"/>
                          <a:ea typeface="宋体" pitchFamily="2" charset="-122"/>
                        </a:rPr>
                        <a:t>5</a:t>
                      </a:r>
                    </a:p>
                  </a:txBody>
                  <a:tcPr anchor="ct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1" i="0" u="none" strike="noStrike" cap="none" normalizeH="0" baseline="0" smtClean="0">
                          <a:ln>
                            <a:noFill/>
                          </a:ln>
                          <a:solidFill>
                            <a:srgbClr val="333399"/>
                          </a:solidFill>
                          <a:effectLst/>
                          <a:latin typeface="Times New Roman" pitchFamily="18" charset="0"/>
                          <a:ea typeface="宋体" pitchFamily="2" charset="-122"/>
                        </a:rPr>
                        <a:t>4</a:t>
                      </a:r>
                    </a:p>
                  </a:txBody>
                  <a:tcPr anchor="ct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1" i="0" u="none" strike="noStrike" cap="none" normalizeH="0" baseline="0" smtClean="0">
                          <a:ln>
                            <a:noFill/>
                          </a:ln>
                          <a:solidFill>
                            <a:srgbClr val="333399"/>
                          </a:solidFill>
                          <a:effectLst/>
                          <a:latin typeface="Times New Roman" pitchFamily="18" charset="0"/>
                          <a:ea typeface="宋体" pitchFamily="2" charset="-122"/>
                        </a:rPr>
                        <a:t>3</a:t>
                      </a:r>
                    </a:p>
                  </a:txBody>
                  <a:tcPr anchor="ct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r>
            </a:tbl>
          </a:graphicData>
        </a:graphic>
      </p:graphicFrame>
      <p:grpSp>
        <p:nvGrpSpPr>
          <p:cNvPr id="83998" name="Group 1054"/>
          <p:cNvGrpSpPr>
            <a:grpSpLocks/>
          </p:cNvGrpSpPr>
          <p:nvPr/>
        </p:nvGrpSpPr>
        <p:grpSpPr bwMode="auto">
          <a:xfrm>
            <a:off x="838200" y="2832100"/>
            <a:ext cx="381000" cy="1066800"/>
            <a:chOff x="864" y="192"/>
            <a:chExt cx="240" cy="672"/>
          </a:xfrm>
        </p:grpSpPr>
        <p:sp>
          <p:nvSpPr>
            <p:cNvPr id="57431" name="Text Box 1055"/>
            <p:cNvSpPr txBox="1">
              <a:spLocks noChangeArrowheads="1"/>
            </p:cNvSpPr>
            <p:nvPr/>
          </p:nvSpPr>
          <p:spPr bwMode="auto">
            <a:xfrm>
              <a:off x="864" y="192"/>
              <a:ext cx="19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3200">
                  <a:solidFill>
                    <a:srgbClr val="008080"/>
                  </a:solidFill>
                </a:rPr>
                <a:t>i</a:t>
              </a:r>
            </a:p>
          </p:txBody>
        </p:sp>
        <p:sp>
          <p:nvSpPr>
            <p:cNvPr id="57432" name="AutoShape 1056"/>
            <p:cNvSpPr>
              <a:spLocks noChangeArrowheads="1"/>
            </p:cNvSpPr>
            <p:nvPr/>
          </p:nvSpPr>
          <p:spPr bwMode="auto">
            <a:xfrm>
              <a:off x="1008" y="336"/>
              <a:ext cx="96" cy="528"/>
            </a:xfrm>
            <a:prstGeom prst="downArrow">
              <a:avLst>
                <a:gd name="adj1" fmla="val 50000"/>
                <a:gd name="adj2" fmla="val 137500"/>
              </a:avLst>
            </a:prstGeom>
            <a:solidFill>
              <a:srgbClr val="008080"/>
            </a:solidFill>
            <a:ln w="952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4001" name="Group 1057"/>
          <p:cNvGrpSpPr>
            <a:grpSpLocks/>
          </p:cNvGrpSpPr>
          <p:nvPr/>
        </p:nvGrpSpPr>
        <p:grpSpPr bwMode="auto">
          <a:xfrm>
            <a:off x="1524000" y="2832100"/>
            <a:ext cx="381000" cy="1066800"/>
            <a:chOff x="1248" y="192"/>
            <a:chExt cx="240" cy="672"/>
          </a:xfrm>
        </p:grpSpPr>
        <p:sp>
          <p:nvSpPr>
            <p:cNvPr id="57429" name="Text Box 1058"/>
            <p:cNvSpPr txBox="1">
              <a:spLocks noChangeArrowheads="1"/>
            </p:cNvSpPr>
            <p:nvPr/>
          </p:nvSpPr>
          <p:spPr bwMode="auto">
            <a:xfrm>
              <a:off x="1248" y="192"/>
              <a:ext cx="192" cy="365"/>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3200">
                  <a:solidFill>
                    <a:srgbClr val="0000CC"/>
                  </a:solidFill>
                </a:rPr>
                <a:t>j</a:t>
              </a:r>
            </a:p>
          </p:txBody>
        </p:sp>
        <p:sp>
          <p:nvSpPr>
            <p:cNvPr id="57430" name="AutoShape 1059"/>
            <p:cNvSpPr>
              <a:spLocks noChangeArrowheads="1"/>
            </p:cNvSpPr>
            <p:nvPr/>
          </p:nvSpPr>
          <p:spPr bwMode="auto">
            <a:xfrm>
              <a:off x="1392" y="336"/>
              <a:ext cx="96" cy="528"/>
            </a:xfrm>
            <a:prstGeom prst="downArrow">
              <a:avLst>
                <a:gd name="adj1" fmla="val 50000"/>
                <a:gd name="adj2" fmla="val 137500"/>
              </a:avLst>
            </a:prstGeom>
            <a:solidFill>
              <a:srgbClr val="3366FF"/>
            </a:solidFill>
            <a:ln>
              <a:noFill/>
            </a:ln>
            <a:effectLst/>
            <a:extLst>
              <a:ext uri="{91240B29-F687-4F45-9708-019B960494DF}">
                <a14:hiddenLine xmlns:a14="http://schemas.microsoft.com/office/drawing/2010/main" w="9525">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4004" name="Rectangle 1060"/>
          <p:cNvSpPr>
            <a:spLocks noChangeArrowheads="1"/>
          </p:cNvSpPr>
          <p:nvPr/>
        </p:nvSpPr>
        <p:spPr bwMode="auto">
          <a:xfrm>
            <a:off x="2133600" y="4019550"/>
            <a:ext cx="412750" cy="641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b="1">
                <a:solidFill>
                  <a:srgbClr val="333399"/>
                </a:solidFill>
              </a:rPr>
              <a:t>3</a:t>
            </a:r>
          </a:p>
        </p:txBody>
      </p:sp>
      <p:sp>
        <p:nvSpPr>
          <p:cNvPr id="84005" name="Rectangle 1061"/>
          <p:cNvSpPr>
            <a:spLocks noChangeArrowheads="1"/>
          </p:cNvSpPr>
          <p:nvPr/>
        </p:nvSpPr>
        <p:spPr bwMode="auto">
          <a:xfrm>
            <a:off x="2743200" y="4019550"/>
            <a:ext cx="412750" cy="641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333399"/>
                </a:solidFill>
              </a:rPr>
              <a:t>3</a:t>
            </a:r>
          </a:p>
        </p:txBody>
      </p:sp>
      <p:sp>
        <p:nvSpPr>
          <p:cNvPr id="84006" name="Rectangle 1062"/>
          <p:cNvSpPr>
            <a:spLocks noChangeArrowheads="1"/>
          </p:cNvSpPr>
          <p:nvPr/>
        </p:nvSpPr>
        <p:spPr bwMode="auto">
          <a:xfrm>
            <a:off x="3429000" y="4019550"/>
            <a:ext cx="412750" cy="641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333399"/>
                </a:solidFill>
              </a:rPr>
              <a:t>4</a:t>
            </a:r>
          </a:p>
        </p:txBody>
      </p:sp>
      <p:sp>
        <p:nvSpPr>
          <p:cNvPr id="84007" name="Rectangle 1063"/>
          <p:cNvSpPr>
            <a:spLocks noChangeArrowheads="1"/>
          </p:cNvSpPr>
          <p:nvPr/>
        </p:nvSpPr>
        <p:spPr bwMode="auto">
          <a:xfrm>
            <a:off x="4038600" y="4019550"/>
            <a:ext cx="412750" cy="641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333399"/>
                </a:solidFill>
              </a:rPr>
              <a:t>2</a:t>
            </a:r>
          </a:p>
        </p:txBody>
      </p:sp>
      <p:sp>
        <p:nvSpPr>
          <p:cNvPr id="84008" name="Rectangle 1064"/>
          <p:cNvSpPr>
            <a:spLocks noChangeArrowheads="1"/>
          </p:cNvSpPr>
          <p:nvPr/>
        </p:nvSpPr>
        <p:spPr bwMode="auto">
          <a:xfrm>
            <a:off x="4616450" y="4019550"/>
            <a:ext cx="412750" cy="641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333399"/>
                </a:solidFill>
              </a:rPr>
              <a:t>5</a:t>
            </a:r>
          </a:p>
        </p:txBody>
      </p:sp>
      <p:sp>
        <p:nvSpPr>
          <p:cNvPr id="84009" name="Rectangle 1065"/>
          <p:cNvSpPr>
            <a:spLocks noChangeArrowheads="1"/>
          </p:cNvSpPr>
          <p:nvPr/>
        </p:nvSpPr>
        <p:spPr bwMode="auto">
          <a:xfrm>
            <a:off x="5943600" y="4019550"/>
            <a:ext cx="412750" cy="641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333399"/>
                </a:solidFill>
              </a:rPr>
              <a:t>5</a:t>
            </a:r>
          </a:p>
        </p:txBody>
      </p:sp>
      <p:sp>
        <p:nvSpPr>
          <p:cNvPr id="84010" name="Rectangle 1066"/>
          <p:cNvSpPr>
            <a:spLocks noChangeArrowheads="1"/>
          </p:cNvSpPr>
          <p:nvPr/>
        </p:nvSpPr>
        <p:spPr bwMode="auto">
          <a:xfrm>
            <a:off x="5302250" y="4019550"/>
            <a:ext cx="412750" cy="641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333399"/>
                </a:solidFill>
              </a:rPr>
              <a:t>7</a:t>
            </a:r>
          </a:p>
        </p:txBody>
      </p:sp>
      <p:sp>
        <p:nvSpPr>
          <p:cNvPr id="84011" name="Rectangle 1067"/>
          <p:cNvSpPr>
            <a:spLocks noChangeArrowheads="1"/>
          </p:cNvSpPr>
          <p:nvPr/>
        </p:nvSpPr>
        <p:spPr bwMode="auto">
          <a:xfrm>
            <a:off x="6597650" y="4022725"/>
            <a:ext cx="412750" cy="641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333399"/>
                </a:solidFill>
              </a:rPr>
              <a:t>4</a:t>
            </a:r>
          </a:p>
        </p:txBody>
      </p:sp>
      <p:sp>
        <p:nvSpPr>
          <p:cNvPr id="84012" name="Rectangle 1068"/>
          <p:cNvSpPr>
            <a:spLocks noChangeArrowheads="1"/>
          </p:cNvSpPr>
          <p:nvPr/>
        </p:nvSpPr>
        <p:spPr bwMode="auto">
          <a:xfrm>
            <a:off x="7207250" y="4022725"/>
            <a:ext cx="412750" cy="641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333399"/>
                </a:solidFill>
              </a:rPr>
              <a:t>3</a:t>
            </a:r>
          </a:p>
        </p:txBody>
      </p:sp>
      <p:sp>
        <p:nvSpPr>
          <p:cNvPr id="84013" name="Rectangle 1069"/>
          <p:cNvSpPr>
            <a:spLocks noChangeArrowheads="1"/>
          </p:cNvSpPr>
          <p:nvPr/>
        </p:nvSpPr>
        <p:spPr bwMode="auto">
          <a:xfrm>
            <a:off x="4648200" y="4019550"/>
            <a:ext cx="412750" cy="641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333399"/>
                </a:solidFill>
              </a:rPr>
              <a:t>7</a:t>
            </a:r>
          </a:p>
        </p:txBody>
      </p:sp>
      <p:sp>
        <p:nvSpPr>
          <p:cNvPr id="84014" name="Rectangle 1070"/>
          <p:cNvSpPr>
            <a:spLocks noChangeArrowheads="1"/>
          </p:cNvSpPr>
          <p:nvPr/>
        </p:nvSpPr>
        <p:spPr bwMode="auto">
          <a:xfrm>
            <a:off x="5302250" y="4019550"/>
            <a:ext cx="412750" cy="641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333399"/>
                </a:solidFill>
              </a:rPr>
              <a:t>5</a:t>
            </a:r>
          </a:p>
        </p:txBody>
      </p:sp>
      <p:sp>
        <p:nvSpPr>
          <p:cNvPr id="84015" name="Rectangle 1071"/>
          <p:cNvSpPr>
            <a:spLocks noChangeArrowheads="1"/>
          </p:cNvSpPr>
          <p:nvPr/>
        </p:nvSpPr>
        <p:spPr bwMode="auto">
          <a:xfrm>
            <a:off x="5943600" y="4019550"/>
            <a:ext cx="412750" cy="641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333399"/>
                </a:solidFill>
              </a:rPr>
              <a:t>4</a:t>
            </a:r>
          </a:p>
        </p:txBody>
      </p:sp>
      <p:sp>
        <p:nvSpPr>
          <p:cNvPr id="84016" name="Rectangle 1072"/>
          <p:cNvSpPr>
            <a:spLocks noChangeArrowheads="1"/>
          </p:cNvSpPr>
          <p:nvPr/>
        </p:nvSpPr>
        <p:spPr bwMode="auto">
          <a:xfrm>
            <a:off x="6597650" y="4022725"/>
            <a:ext cx="412750" cy="641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333399"/>
                </a:solidFill>
              </a:rPr>
              <a:t>3</a:t>
            </a:r>
          </a:p>
        </p:txBody>
      </p:sp>
      <p:sp>
        <p:nvSpPr>
          <p:cNvPr id="84017" name="Rectangle 1073"/>
          <p:cNvSpPr>
            <a:spLocks noChangeArrowheads="1"/>
          </p:cNvSpPr>
          <p:nvPr/>
        </p:nvSpPr>
        <p:spPr bwMode="auto">
          <a:xfrm>
            <a:off x="1524000" y="2781300"/>
            <a:ext cx="533400" cy="1066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4018" name="Group 1074"/>
          <p:cNvGrpSpPr>
            <a:grpSpLocks/>
          </p:cNvGrpSpPr>
          <p:nvPr/>
        </p:nvGrpSpPr>
        <p:grpSpPr bwMode="auto">
          <a:xfrm>
            <a:off x="2133600" y="2832100"/>
            <a:ext cx="381000" cy="1066800"/>
            <a:chOff x="1248" y="192"/>
            <a:chExt cx="240" cy="672"/>
          </a:xfrm>
        </p:grpSpPr>
        <p:sp>
          <p:nvSpPr>
            <p:cNvPr id="57427" name="Text Box 1075"/>
            <p:cNvSpPr txBox="1">
              <a:spLocks noChangeArrowheads="1"/>
            </p:cNvSpPr>
            <p:nvPr/>
          </p:nvSpPr>
          <p:spPr bwMode="auto">
            <a:xfrm>
              <a:off x="1248" y="192"/>
              <a:ext cx="192" cy="365"/>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3200">
                  <a:solidFill>
                    <a:srgbClr val="0000CC"/>
                  </a:solidFill>
                </a:rPr>
                <a:t>j</a:t>
              </a:r>
            </a:p>
          </p:txBody>
        </p:sp>
        <p:sp>
          <p:nvSpPr>
            <p:cNvPr id="57428" name="AutoShape 1076"/>
            <p:cNvSpPr>
              <a:spLocks noChangeArrowheads="1"/>
            </p:cNvSpPr>
            <p:nvPr/>
          </p:nvSpPr>
          <p:spPr bwMode="auto">
            <a:xfrm>
              <a:off x="1392" y="336"/>
              <a:ext cx="96" cy="528"/>
            </a:xfrm>
            <a:prstGeom prst="downArrow">
              <a:avLst>
                <a:gd name="adj1" fmla="val 50000"/>
                <a:gd name="adj2" fmla="val 137500"/>
              </a:avLst>
            </a:prstGeom>
            <a:solidFill>
              <a:srgbClr val="3366FF"/>
            </a:solidFill>
            <a:ln>
              <a:noFill/>
            </a:ln>
            <a:effectLst/>
            <a:extLst>
              <a:ext uri="{91240B29-F687-4F45-9708-019B960494DF}">
                <a14:hiddenLine xmlns:a14="http://schemas.microsoft.com/office/drawing/2010/main" w="9525">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4021" name="Group 1077"/>
          <p:cNvGrpSpPr>
            <a:grpSpLocks/>
          </p:cNvGrpSpPr>
          <p:nvPr/>
        </p:nvGrpSpPr>
        <p:grpSpPr bwMode="auto">
          <a:xfrm>
            <a:off x="4648200" y="2832100"/>
            <a:ext cx="381000" cy="1066800"/>
            <a:chOff x="1248" y="192"/>
            <a:chExt cx="240" cy="672"/>
          </a:xfrm>
        </p:grpSpPr>
        <p:sp>
          <p:nvSpPr>
            <p:cNvPr id="57425" name="Text Box 1078"/>
            <p:cNvSpPr txBox="1">
              <a:spLocks noChangeArrowheads="1"/>
            </p:cNvSpPr>
            <p:nvPr/>
          </p:nvSpPr>
          <p:spPr bwMode="auto">
            <a:xfrm>
              <a:off x="1248" y="192"/>
              <a:ext cx="192" cy="365"/>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3200">
                  <a:solidFill>
                    <a:srgbClr val="0000CC"/>
                  </a:solidFill>
                </a:rPr>
                <a:t>j</a:t>
              </a:r>
            </a:p>
          </p:txBody>
        </p:sp>
        <p:sp>
          <p:nvSpPr>
            <p:cNvPr id="57426" name="AutoShape 1079"/>
            <p:cNvSpPr>
              <a:spLocks noChangeArrowheads="1"/>
            </p:cNvSpPr>
            <p:nvPr/>
          </p:nvSpPr>
          <p:spPr bwMode="auto">
            <a:xfrm>
              <a:off x="1392" y="336"/>
              <a:ext cx="96" cy="528"/>
            </a:xfrm>
            <a:prstGeom prst="downArrow">
              <a:avLst>
                <a:gd name="adj1" fmla="val 50000"/>
                <a:gd name="adj2" fmla="val 137500"/>
              </a:avLst>
            </a:prstGeom>
            <a:solidFill>
              <a:srgbClr val="3366FF"/>
            </a:solidFill>
            <a:ln>
              <a:noFill/>
            </a:ln>
            <a:effectLst/>
            <a:extLst>
              <a:ext uri="{91240B29-F687-4F45-9708-019B960494DF}">
                <a14:hiddenLine xmlns:a14="http://schemas.microsoft.com/office/drawing/2010/main" w="9525">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4024" name="Rectangle 1080"/>
          <p:cNvSpPr>
            <a:spLocks noChangeArrowheads="1"/>
          </p:cNvSpPr>
          <p:nvPr/>
        </p:nvSpPr>
        <p:spPr bwMode="auto">
          <a:xfrm>
            <a:off x="5943600" y="4019550"/>
            <a:ext cx="412750" cy="641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333399"/>
                </a:solidFill>
              </a:rPr>
              <a:t>3</a:t>
            </a:r>
          </a:p>
        </p:txBody>
      </p:sp>
      <p:sp>
        <p:nvSpPr>
          <p:cNvPr id="84025" name="Rectangle 1081"/>
          <p:cNvSpPr>
            <a:spLocks noChangeArrowheads="1"/>
          </p:cNvSpPr>
          <p:nvPr/>
        </p:nvSpPr>
        <p:spPr bwMode="auto">
          <a:xfrm>
            <a:off x="2133600" y="2819400"/>
            <a:ext cx="533400" cy="1066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26" name="Rectangle 1082"/>
          <p:cNvSpPr>
            <a:spLocks noChangeArrowheads="1"/>
          </p:cNvSpPr>
          <p:nvPr/>
        </p:nvSpPr>
        <p:spPr bwMode="auto">
          <a:xfrm>
            <a:off x="4572000" y="2819400"/>
            <a:ext cx="533400" cy="1066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27" name="Rectangle 1083"/>
          <p:cNvSpPr>
            <a:spLocks noChangeArrowheads="1"/>
          </p:cNvSpPr>
          <p:nvPr/>
        </p:nvSpPr>
        <p:spPr bwMode="auto">
          <a:xfrm>
            <a:off x="838200" y="2819400"/>
            <a:ext cx="533400" cy="1066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4028" name="Group 1084"/>
          <p:cNvGrpSpPr>
            <a:grpSpLocks/>
          </p:cNvGrpSpPr>
          <p:nvPr/>
        </p:nvGrpSpPr>
        <p:grpSpPr bwMode="auto">
          <a:xfrm>
            <a:off x="1524000" y="2832100"/>
            <a:ext cx="381000" cy="1066800"/>
            <a:chOff x="864" y="192"/>
            <a:chExt cx="240" cy="672"/>
          </a:xfrm>
        </p:grpSpPr>
        <p:sp>
          <p:nvSpPr>
            <p:cNvPr id="57423" name="Text Box 1085"/>
            <p:cNvSpPr txBox="1">
              <a:spLocks noChangeArrowheads="1"/>
            </p:cNvSpPr>
            <p:nvPr/>
          </p:nvSpPr>
          <p:spPr bwMode="auto">
            <a:xfrm>
              <a:off x="864" y="192"/>
              <a:ext cx="19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3200">
                  <a:solidFill>
                    <a:srgbClr val="008080"/>
                  </a:solidFill>
                </a:rPr>
                <a:t>i</a:t>
              </a:r>
            </a:p>
          </p:txBody>
        </p:sp>
        <p:sp>
          <p:nvSpPr>
            <p:cNvPr id="57424" name="AutoShape 1086"/>
            <p:cNvSpPr>
              <a:spLocks noChangeArrowheads="1"/>
            </p:cNvSpPr>
            <p:nvPr/>
          </p:nvSpPr>
          <p:spPr bwMode="auto">
            <a:xfrm>
              <a:off x="1008" y="336"/>
              <a:ext cx="96" cy="528"/>
            </a:xfrm>
            <a:prstGeom prst="downArrow">
              <a:avLst>
                <a:gd name="adj1" fmla="val 50000"/>
                <a:gd name="adj2" fmla="val 137500"/>
              </a:avLst>
            </a:prstGeom>
            <a:solidFill>
              <a:srgbClr val="008080"/>
            </a:solidFill>
            <a:ln w="952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4031" name="Rectangle 1087"/>
          <p:cNvSpPr>
            <a:spLocks noChangeArrowheads="1"/>
          </p:cNvSpPr>
          <p:nvPr/>
        </p:nvSpPr>
        <p:spPr bwMode="auto">
          <a:xfrm>
            <a:off x="5302250" y="4019550"/>
            <a:ext cx="412750" cy="641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333399"/>
                </a:solidFill>
              </a:rPr>
              <a:t>4</a:t>
            </a:r>
          </a:p>
        </p:txBody>
      </p:sp>
      <p:grpSp>
        <p:nvGrpSpPr>
          <p:cNvPr id="84032" name="Group 1088"/>
          <p:cNvGrpSpPr>
            <a:grpSpLocks/>
          </p:cNvGrpSpPr>
          <p:nvPr/>
        </p:nvGrpSpPr>
        <p:grpSpPr bwMode="auto">
          <a:xfrm>
            <a:off x="7813675" y="4797425"/>
            <a:ext cx="1295400" cy="1965325"/>
            <a:chOff x="4944" y="1488"/>
            <a:chExt cx="816" cy="1238"/>
          </a:xfrm>
        </p:grpSpPr>
        <p:sp>
          <p:nvSpPr>
            <p:cNvPr id="57421" name="AutoShape 1089"/>
            <p:cNvSpPr>
              <a:spLocks noChangeArrowheads="1"/>
            </p:cNvSpPr>
            <p:nvPr/>
          </p:nvSpPr>
          <p:spPr bwMode="auto">
            <a:xfrm>
              <a:off x="5040" y="1488"/>
              <a:ext cx="96" cy="720"/>
            </a:xfrm>
            <a:prstGeom prst="upArrow">
              <a:avLst>
                <a:gd name="adj1" fmla="val 50000"/>
                <a:gd name="adj2" fmla="val 18750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22" name="Text Box 1090"/>
            <p:cNvSpPr txBox="1">
              <a:spLocks noChangeArrowheads="1"/>
            </p:cNvSpPr>
            <p:nvPr/>
          </p:nvSpPr>
          <p:spPr bwMode="auto">
            <a:xfrm>
              <a:off x="4944" y="2208"/>
              <a:ext cx="816" cy="5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400" b="1">
                  <a:solidFill>
                    <a:srgbClr val="333399"/>
                  </a:solidFill>
                </a:rPr>
                <a:t>L.length-1</a:t>
              </a:r>
            </a:p>
          </p:txBody>
        </p:sp>
      </p:grpSp>
      <p:sp>
        <p:nvSpPr>
          <p:cNvPr id="84035" name="Rectangle 1091"/>
          <p:cNvSpPr>
            <a:spLocks noChangeArrowheads="1"/>
          </p:cNvSpPr>
          <p:nvPr/>
        </p:nvSpPr>
        <p:spPr bwMode="auto">
          <a:xfrm>
            <a:off x="7772400" y="4797425"/>
            <a:ext cx="1371600" cy="1866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4036" name="Group 1092"/>
          <p:cNvGrpSpPr>
            <a:grpSpLocks/>
          </p:cNvGrpSpPr>
          <p:nvPr/>
        </p:nvGrpSpPr>
        <p:grpSpPr bwMode="auto">
          <a:xfrm>
            <a:off x="7164388" y="4797425"/>
            <a:ext cx="1600200" cy="1600200"/>
            <a:chOff x="4944" y="1488"/>
            <a:chExt cx="816" cy="1008"/>
          </a:xfrm>
        </p:grpSpPr>
        <p:sp>
          <p:nvSpPr>
            <p:cNvPr id="57419" name="AutoShape 1093"/>
            <p:cNvSpPr>
              <a:spLocks noChangeArrowheads="1"/>
            </p:cNvSpPr>
            <p:nvPr/>
          </p:nvSpPr>
          <p:spPr bwMode="auto">
            <a:xfrm>
              <a:off x="5040" y="1488"/>
              <a:ext cx="96" cy="720"/>
            </a:xfrm>
            <a:prstGeom prst="upArrow">
              <a:avLst>
                <a:gd name="adj1" fmla="val 50000"/>
                <a:gd name="adj2" fmla="val 18750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20" name="Text Box 1094"/>
            <p:cNvSpPr txBox="1">
              <a:spLocks noChangeArrowheads="1"/>
            </p:cNvSpPr>
            <p:nvPr/>
          </p:nvSpPr>
          <p:spPr bwMode="auto">
            <a:xfrm>
              <a:off x="4944" y="2208"/>
              <a:ext cx="816"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400" b="1">
                  <a:solidFill>
                    <a:srgbClr val="333399"/>
                  </a:solidFill>
                </a:rPr>
                <a:t>L.length-1</a:t>
              </a:r>
            </a:p>
          </p:txBody>
        </p:sp>
      </p:grpSp>
      <p:sp>
        <p:nvSpPr>
          <p:cNvPr id="84039" name="Rectangle 1095"/>
          <p:cNvSpPr>
            <a:spLocks noChangeArrowheads="1"/>
          </p:cNvSpPr>
          <p:nvPr/>
        </p:nvSpPr>
        <p:spPr bwMode="auto">
          <a:xfrm>
            <a:off x="7156450" y="4797425"/>
            <a:ext cx="1447800" cy="1600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4040" name="Group 1096"/>
          <p:cNvGrpSpPr>
            <a:grpSpLocks/>
          </p:cNvGrpSpPr>
          <p:nvPr/>
        </p:nvGrpSpPr>
        <p:grpSpPr bwMode="auto">
          <a:xfrm>
            <a:off x="6588125" y="4797425"/>
            <a:ext cx="1600200" cy="1600200"/>
            <a:chOff x="4128" y="1488"/>
            <a:chExt cx="1008" cy="1008"/>
          </a:xfrm>
        </p:grpSpPr>
        <p:sp>
          <p:nvSpPr>
            <p:cNvPr id="57417" name="AutoShape 1097"/>
            <p:cNvSpPr>
              <a:spLocks noChangeArrowheads="1"/>
            </p:cNvSpPr>
            <p:nvPr/>
          </p:nvSpPr>
          <p:spPr bwMode="auto">
            <a:xfrm>
              <a:off x="4224" y="1488"/>
              <a:ext cx="96" cy="720"/>
            </a:xfrm>
            <a:prstGeom prst="upArrow">
              <a:avLst>
                <a:gd name="adj1" fmla="val 50000"/>
                <a:gd name="adj2" fmla="val 18750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18" name="Text Box 1098"/>
            <p:cNvSpPr txBox="1">
              <a:spLocks noChangeArrowheads="1"/>
            </p:cNvSpPr>
            <p:nvPr/>
          </p:nvSpPr>
          <p:spPr bwMode="auto">
            <a:xfrm>
              <a:off x="4128" y="2208"/>
              <a:ext cx="100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400" b="1">
                  <a:solidFill>
                    <a:srgbClr val="333399"/>
                  </a:solidFill>
                </a:rPr>
                <a:t>L.length-1</a:t>
              </a:r>
            </a:p>
          </p:txBody>
        </p:sp>
      </p:grpSp>
      <p:sp>
        <p:nvSpPr>
          <p:cNvPr id="84043" name="Rectangle 1099"/>
          <p:cNvSpPr>
            <a:spLocks noChangeArrowheads="1"/>
          </p:cNvSpPr>
          <p:nvPr/>
        </p:nvSpPr>
        <p:spPr bwMode="auto">
          <a:xfrm>
            <a:off x="6588125" y="4797425"/>
            <a:ext cx="1447800" cy="1600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4044" name="Group 1100"/>
          <p:cNvGrpSpPr>
            <a:grpSpLocks/>
          </p:cNvGrpSpPr>
          <p:nvPr/>
        </p:nvGrpSpPr>
        <p:grpSpPr bwMode="auto">
          <a:xfrm>
            <a:off x="5940425" y="4797425"/>
            <a:ext cx="1676400" cy="1600200"/>
            <a:chOff x="3744" y="1488"/>
            <a:chExt cx="1056" cy="1008"/>
          </a:xfrm>
        </p:grpSpPr>
        <p:sp>
          <p:nvSpPr>
            <p:cNvPr id="57415" name="AutoShape 1101"/>
            <p:cNvSpPr>
              <a:spLocks noChangeArrowheads="1"/>
            </p:cNvSpPr>
            <p:nvPr/>
          </p:nvSpPr>
          <p:spPr bwMode="auto">
            <a:xfrm>
              <a:off x="3840" y="1488"/>
              <a:ext cx="124" cy="720"/>
            </a:xfrm>
            <a:prstGeom prst="upArrow">
              <a:avLst>
                <a:gd name="adj1" fmla="val 50000"/>
                <a:gd name="adj2" fmla="val 14516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16" name="Text Box 1102"/>
            <p:cNvSpPr txBox="1">
              <a:spLocks noChangeArrowheads="1"/>
            </p:cNvSpPr>
            <p:nvPr/>
          </p:nvSpPr>
          <p:spPr bwMode="auto">
            <a:xfrm>
              <a:off x="3744" y="2208"/>
              <a:ext cx="1056"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400" b="1">
                  <a:solidFill>
                    <a:srgbClr val="333399"/>
                  </a:solidFill>
                </a:rPr>
                <a:t>L.length-1</a:t>
              </a:r>
            </a:p>
          </p:txBody>
        </p:sp>
      </p:grpSp>
      <p:grpSp>
        <p:nvGrpSpPr>
          <p:cNvPr id="84047" name="Group 1103"/>
          <p:cNvGrpSpPr>
            <a:grpSpLocks/>
          </p:cNvGrpSpPr>
          <p:nvPr/>
        </p:nvGrpSpPr>
        <p:grpSpPr bwMode="auto">
          <a:xfrm>
            <a:off x="5257800" y="2832100"/>
            <a:ext cx="381000" cy="1066800"/>
            <a:chOff x="1248" y="192"/>
            <a:chExt cx="240" cy="672"/>
          </a:xfrm>
        </p:grpSpPr>
        <p:sp>
          <p:nvSpPr>
            <p:cNvPr id="57413" name="Text Box 1104"/>
            <p:cNvSpPr txBox="1">
              <a:spLocks noChangeArrowheads="1"/>
            </p:cNvSpPr>
            <p:nvPr/>
          </p:nvSpPr>
          <p:spPr bwMode="auto">
            <a:xfrm>
              <a:off x="1248" y="192"/>
              <a:ext cx="192" cy="365"/>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3200">
                  <a:solidFill>
                    <a:srgbClr val="0000CC"/>
                  </a:solidFill>
                </a:rPr>
                <a:t>j</a:t>
              </a:r>
            </a:p>
          </p:txBody>
        </p:sp>
        <p:sp>
          <p:nvSpPr>
            <p:cNvPr id="57414" name="AutoShape 1105"/>
            <p:cNvSpPr>
              <a:spLocks noChangeArrowheads="1"/>
            </p:cNvSpPr>
            <p:nvPr/>
          </p:nvSpPr>
          <p:spPr bwMode="auto">
            <a:xfrm>
              <a:off x="1392" y="336"/>
              <a:ext cx="96" cy="528"/>
            </a:xfrm>
            <a:prstGeom prst="downArrow">
              <a:avLst>
                <a:gd name="adj1" fmla="val 50000"/>
                <a:gd name="adj2" fmla="val 137500"/>
              </a:avLst>
            </a:prstGeom>
            <a:solidFill>
              <a:srgbClr val="3366FF"/>
            </a:solidFill>
            <a:ln>
              <a:noFill/>
            </a:ln>
            <a:effectLst/>
            <a:extLst>
              <a:ext uri="{91240B29-F687-4F45-9708-019B960494DF}">
                <a14:hiddenLine xmlns:a14="http://schemas.microsoft.com/office/drawing/2010/main" w="9525">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4159" name="Rectangle 1215"/>
          <p:cNvSpPr>
            <a:spLocks noChangeArrowheads="1"/>
          </p:cNvSpPr>
          <p:nvPr/>
        </p:nvSpPr>
        <p:spPr bwMode="auto">
          <a:xfrm>
            <a:off x="7743825" y="3881438"/>
            <a:ext cx="669925" cy="877887"/>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160" name="Rectangle 1216"/>
          <p:cNvSpPr>
            <a:spLocks noChangeArrowheads="1"/>
          </p:cNvSpPr>
          <p:nvPr/>
        </p:nvSpPr>
        <p:spPr bwMode="auto">
          <a:xfrm>
            <a:off x="6469063" y="3881438"/>
            <a:ext cx="669925" cy="8778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161" name="Rectangle 1217"/>
          <p:cNvSpPr>
            <a:spLocks noChangeArrowheads="1"/>
          </p:cNvSpPr>
          <p:nvPr/>
        </p:nvSpPr>
        <p:spPr bwMode="auto">
          <a:xfrm>
            <a:off x="7142163" y="3881438"/>
            <a:ext cx="669925" cy="8778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09" name="Rectangle 1326"/>
          <p:cNvSpPr>
            <a:spLocks noChangeArrowheads="1"/>
          </p:cNvSpPr>
          <p:nvPr/>
        </p:nvSpPr>
        <p:spPr bwMode="auto">
          <a:xfrm>
            <a:off x="381000" y="422275"/>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3200">
                <a:solidFill>
                  <a:schemeClr val="tx1"/>
                </a:solidFill>
                <a:ea typeface="楷体_GB2312" pitchFamily="49" charset="-122"/>
              </a:rPr>
              <a:t>                  </a:t>
            </a:r>
            <a:r>
              <a:rPr lang="zh-CN" altLang="en-US" sz="3200">
                <a:solidFill>
                  <a:schemeClr val="tx1"/>
                </a:solidFill>
                <a:ea typeface="楷体_GB2312" pitchFamily="49" charset="-122"/>
              </a:rPr>
              <a:t>试编写算法，删除顺序表中“多余” 的数据元素 。 </a:t>
            </a:r>
          </a:p>
        </p:txBody>
      </p:sp>
      <p:sp>
        <p:nvSpPr>
          <p:cNvPr id="57410" name="Text Box 1327"/>
          <p:cNvSpPr txBox="1">
            <a:spLocks noChangeArrowheads="1"/>
          </p:cNvSpPr>
          <p:nvPr/>
        </p:nvSpPr>
        <p:spPr bwMode="auto">
          <a:xfrm>
            <a:off x="533400" y="346075"/>
            <a:ext cx="182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zh-CN" altLang="en-US" sz="3200" b="1">
                <a:solidFill>
                  <a:srgbClr val="D60093"/>
                </a:solidFill>
                <a:latin typeface="隶书" pitchFamily="49" charset="-122"/>
                <a:ea typeface="隶书" pitchFamily="49" charset="-122"/>
              </a:rPr>
              <a:t>例 </a:t>
            </a:r>
            <a:r>
              <a:rPr lang="en-US" altLang="zh-CN" sz="3200" b="1">
                <a:solidFill>
                  <a:srgbClr val="D60093"/>
                </a:solidFill>
                <a:ea typeface="隶书" pitchFamily="49" charset="-122"/>
              </a:rPr>
              <a:t>2-7</a:t>
            </a:r>
          </a:p>
        </p:txBody>
      </p:sp>
      <p:sp>
        <p:nvSpPr>
          <p:cNvPr id="84272" name="Text Box 1328">
            <a:hlinkClick r:id="" action="ppaction://hlinkshowjump?jump=nextslide"/>
          </p:cNvPr>
          <p:cNvSpPr txBox="1">
            <a:spLocks noChangeArrowheads="1"/>
          </p:cNvSpPr>
          <p:nvPr/>
        </p:nvSpPr>
        <p:spPr bwMode="auto">
          <a:xfrm>
            <a:off x="457200" y="1519238"/>
            <a:ext cx="83058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20000"/>
              </a:lnSpc>
              <a:spcBef>
                <a:spcPct val="50000"/>
              </a:spcBef>
            </a:pPr>
            <a:r>
              <a:rPr lang="en-US" altLang="zh-CN" sz="3200">
                <a:solidFill>
                  <a:schemeClr val="tx1"/>
                </a:solidFill>
                <a:ea typeface="楷体_GB2312" pitchFamily="49" charset="-122"/>
              </a:rPr>
              <a:t>		  </a:t>
            </a:r>
            <a:r>
              <a:rPr lang="zh-CN" altLang="en-US" sz="3200">
                <a:solidFill>
                  <a:schemeClr val="tx1"/>
                </a:solidFill>
                <a:ea typeface="楷体_GB2312" pitchFamily="49" charset="-122"/>
              </a:rPr>
              <a:t>从</a:t>
            </a:r>
            <a:r>
              <a:rPr lang="zh-CN" altLang="en-US" sz="3200" b="1">
                <a:solidFill>
                  <a:schemeClr val="tx1"/>
                </a:solidFill>
                <a:ea typeface="楷体_GB2312" pitchFamily="49" charset="-122"/>
              </a:rPr>
              <a:t> </a:t>
            </a:r>
            <a:r>
              <a:rPr lang="en-US" altLang="zh-CN" sz="3200" b="1">
                <a:solidFill>
                  <a:schemeClr val="tx1"/>
                </a:solidFill>
                <a:ea typeface="楷体_GB2312" pitchFamily="49" charset="-122"/>
              </a:rPr>
              <a:t>a</a:t>
            </a:r>
            <a:r>
              <a:rPr lang="en-US" altLang="zh-CN" sz="3200" b="1" baseline="-25000">
                <a:solidFill>
                  <a:schemeClr val="tx1"/>
                </a:solidFill>
                <a:ea typeface="楷体_GB2312" pitchFamily="49" charset="-122"/>
              </a:rPr>
              <a:t>1</a:t>
            </a:r>
            <a:r>
              <a:rPr lang="zh-CN" altLang="en-US" sz="3200">
                <a:solidFill>
                  <a:schemeClr val="tx1"/>
                </a:solidFill>
                <a:ea typeface="楷体_GB2312" pitchFamily="49" charset="-122"/>
              </a:rPr>
              <a:t>开始，检查在它之后的数据元素，如有和它相等的，则从表中删除之。</a:t>
            </a:r>
          </a:p>
        </p:txBody>
      </p:sp>
      <p:sp>
        <p:nvSpPr>
          <p:cNvPr id="84273" name="Text Box 1329"/>
          <p:cNvSpPr txBox="1">
            <a:spLocks noChangeArrowheads="1"/>
          </p:cNvSpPr>
          <p:nvPr/>
        </p:nvSpPr>
        <p:spPr bwMode="auto">
          <a:xfrm>
            <a:off x="942975" y="1519238"/>
            <a:ext cx="1828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zh-CN" altLang="en-US" sz="3200" b="1">
                <a:solidFill>
                  <a:schemeClr val="accent2"/>
                </a:solidFill>
                <a:latin typeface="隶书" pitchFamily="49" charset="-122"/>
                <a:ea typeface="隶书" pitchFamily="49" charset="-122"/>
              </a:rPr>
              <a:t>算法</a:t>
            </a:r>
            <a:endParaRPr lang="zh-CN" altLang="en-US" sz="3200" b="1">
              <a:solidFill>
                <a:schemeClr val="accent2"/>
              </a:solidFill>
              <a:ea typeface="隶书" pitchFamily="49" charset="-122"/>
            </a:endParaRP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273">
                                            <p:txEl>
                                              <p:pRg st="0" end="0"/>
                                            </p:txEl>
                                          </p:spTgt>
                                        </p:tgtEl>
                                        <p:attrNameLst>
                                          <p:attrName>style.visibility</p:attrName>
                                        </p:attrNameLst>
                                      </p:cBhvr>
                                      <p:to>
                                        <p:strVal val="visible"/>
                                      </p:to>
                                    </p:set>
                                    <p:animEffect transition="in" filter="wipe(left)">
                                      <p:cBhvr>
                                        <p:cTn id="7" dur="500"/>
                                        <p:tgtEl>
                                          <p:spTgt spid="8427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84272">
                                            <p:txEl>
                                              <p:pRg st="0" end="0"/>
                                            </p:txEl>
                                          </p:spTgt>
                                        </p:tgtEl>
                                        <p:attrNameLst>
                                          <p:attrName>style.visibility</p:attrName>
                                        </p:attrNameLst>
                                      </p:cBhvr>
                                      <p:to>
                                        <p:strVal val="visible"/>
                                      </p:to>
                                    </p:set>
                                    <p:animEffect transition="in" filter="wipe(left)">
                                      <p:cBhvr>
                                        <p:cTn id="12" dur="75"/>
                                        <p:tgtEl>
                                          <p:spTgt spid="8427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3970"/>
                                        </p:tgtEl>
                                        <p:attrNameLst>
                                          <p:attrName>style.visibility</p:attrName>
                                        </p:attrNameLst>
                                      </p:cBhvr>
                                      <p:to>
                                        <p:strVal val="visible"/>
                                      </p:to>
                                    </p:set>
                                    <p:animEffect transition="in" filter="wipe(left)">
                                      <p:cBhvr>
                                        <p:cTn id="17" dur="500"/>
                                        <p:tgtEl>
                                          <p:spTgt spid="839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83998"/>
                                        </p:tgtEl>
                                        <p:attrNameLst>
                                          <p:attrName>style.visibility</p:attrName>
                                        </p:attrNameLst>
                                      </p:cBhvr>
                                      <p:to>
                                        <p:strVal val="visible"/>
                                      </p:to>
                                    </p:set>
                                    <p:animEffect transition="in" filter="wipe(up)">
                                      <p:cBhvr>
                                        <p:cTn id="22" dur="500"/>
                                        <p:tgtEl>
                                          <p:spTgt spid="839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84001"/>
                                        </p:tgtEl>
                                        <p:attrNameLst>
                                          <p:attrName>style.visibility</p:attrName>
                                        </p:attrNameLst>
                                      </p:cBhvr>
                                      <p:to>
                                        <p:strVal val="visible"/>
                                      </p:to>
                                    </p:set>
                                    <p:animEffect transition="in" filter="wipe(up)">
                                      <p:cBhvr>
                                        <p:cTn id="27" dur="500"/>
                                        <p:tgtEl>
                                          <p:spTgt spid="8400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84032"/>
                                        </p:tgtEl>
                                        <p:attrNameLst>
                                          <p:attrName>style.visibility</p:attrName>
                                        </p:attrNameLst>
                                      </p:cBhvr>
                                      <p:to>
                                        <p:strVal val="visible"/>
                                      </p:to>
                                    </p:set>
                                    <p:animEffect transition="in" filter="wipe(down)">
                                      <p:cBhvr>
                                        <p:cTn id="32" dur="500"/>
                                        <p:tgtEl>
                                          <p:spTgt spid="8403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4017"/>
                                        </p:tgtEl>
                                        <p:attrNameLst>
                                          <p:attrName>style.visibility</p:attrName>
                                        </p:attrNameLst>
                                      </p:cBhvr>
                                      <p:to>
                                        <p:strVal val="visible"/>
                                      </p:to>
                                    </p:set>
                                    <p:animEffect transition="in" filter="wipe(left)">
                                      <p:cBhvr>
                                        <p:cTn id="37" dur="500"/>
                                        <p:tgtEl>
                                          <p:spTgt spid="84017"/>
                                        </p:tgtEl>
                                      </p:cBhvr>
                                    </p:animEffect>
                                  </p:childTnLst>
                                </p:cTn>
                              </p:par>
                            </p:childTnLst>
                          </p:cTn>
                        </p:par>
                        <p:par>
                          <p:cTn id="38" fill="hold" nodeType="afterGroup">
                            <p:stCondLst>
                              <p:cond delay="500"/>
                            </p:stCondLst>
                            <p:childTnLst>
                              <p:par>
                                <p:cTn id="39" presetID="12" presetClass="entr" presetSubtype="8" fill="hold" nodeType="afterEffect">
                                  <p:stCondLst>
                                    <p:cond delay="0"/>
                                  </p:stCondLst>
                                  <p:childTnLst>
                                    <p:set>
                                      <p:cBhvr>
                                        <p:cTn id="40" dur="1" fill="hold">
                                          <p:stCondLst>
                                            <p:cond delay="0"/>
                                          </p:stCondLst>
                                        </p:cTn>
                                        <p:tgtEl>
                                          <p:spTgt spid="84018"/>
                                        </p:tgtEl>
                                        <p:attrNameLst>
                                          <p:attrName>style.visibility</p:attrName>
                                        </p:attrNameLst>
                                      </p:cBhvr>
                                      <p:to>
                                        <p:strVal val="visible"/>
                                      </p:to>
                                    </p:set>
                                    <p:animEffect transition="in" filter="slide(fromLeft)">
                                      <p:cBhvr>
                                        <p:cTn id="41" dur="500"/>
                                        <p:tgtEl>
                                          <p:spTgt spid="8401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2" fill="hold" grpId="0" nodeType="clickEffect">
                                  <p:stCondLst>
                                    <p:cond delay="0"/>
                                  </p:stCondLst>
                                  <p:childTnLst>
                                    <p:set>
                                      <p:cBhvr>
                                        <p:cTn id="45" dur="1" fill="hold">
                                          <p:stCondLst>
                                            <p:cond delay="0"/>
                                          </p:stCondLst>
                                        </p:cTn>
                                        <p:tgtEl>
                                          <p:spTgt spid="84004"/>
                                        </p:tgtEl>
                                        <p:attrNameLst>
                                          <p:attrName>style.visibility</p:attrName>
                                        </p:attrNameLst>
                                      </p:cBhvr>
                                      <p:to>
                                        <p:strVal val="visible"/>
                                      </p:to>
                                    </p:set>
                                    <p:animEffect transition="in" filter="slide(fromRight)">
                                      <p:cBhvr>
                                        <p:cTn id="46" dur="500"/>
                                        <p:tgtEl>
                                          <p:spTgt spid="84004"/>
                                        </p:tgtEl>
                                      </p:cBhvr>
                                    </p:animEffect>
                                  </p:childTnLst>
                                </p:cTn>
                              </p:par>
                            </p:childTnLst>
                          </p:cTn>
                        </p:par>
                        <p:par>
                          <p:cTn id="47" fill="hold" nodeType="afterGroup">
                            <p:stCondLst>
                              <p:cond delay="500"/>
                            </p:stCondLst>
                            <p:childTnLst>
                              <p:par>
                                <p:cTn id="48" presetID="12" presetClass="entr" presetSubtype="2" fill="hold" grpId="0" nodeType="afterEffect">
                                  <p:stCondLst>
                                    <p:cond delay="0"/>
                                  </p:stCondLst>
                                  <p:childTnLst>
                                    <p:set>
                                      <p:cBhvr>
                                        <p:cTn id="49" dur="1" fill="hold">
                                          <p:stCondLst>
                                            <p:cond delay="0"/>
                                          </p:stCondLst>
                                        </p:cTn>
                                        <p:tgtEl>
                                          <p:spTgt spid="84005"/>
                                        </p:tgtEl>
                                        <p:attrNameLst>
                                          <p:attrName>style.visibility</p:attrName>
                                        </p:attrNameLst>
                                      </p:cBhvr>
                                      <p:to>
                                        <p:strVal val="visible"/>
                                      </p:to>
                                    </p:set>
                                    <p:animEffect transition="in" filter="slide(fromRight)">
                                      <p:cBhvr>
                                        <p:cTn id="50" dur="500"/>
                                        <p:tgtEl>
                                          <p:spTgt spid="84005"/>
                                        </p:tgtEl>
                                      </p:cBhvr>
                                    </p:animEffect>
                                  </p:childTnLst>
                                </p:cTn>
                              </p:par>
                            </p:childTnLst>
                          </p:cTn>
                        </p:par>
                        <p:par>
                          <p:cTn id="51" fill="hold" nodeType="afterGroup">
                            <p:stCondLst>
                              <p:cond delay="1000"/>
                            </p:stCondLst>
                            <p:childTnLst>
                              <p:par>
                                <p:cTn id="52" presetID="12" presetClass="entr" presetSubtype="2" fill="hold" grpId="0" nodeType="afterEffect">
                                  <p:stCondLst>
                                    <p:cond delay="0"/>
                                  </p:stCondLst>
                                  <p:childTnLst>
                                    <p:set>
                                      <p:cBhvr>
                                        <p:cTn id="53" dur="1" fill="hold">
                                          <p:stCondLst>
                                            <p:cond delay="0"/>
                                          </p:stCondLst>
                                        </p:cTn>
                                        <p:tgtEl>
                                          <p:spTgt spid="84006"/>
                                        </p:tgtEl>
                                        <p:attrNameLst>
                                          <p:attrName>style.visibility</p:attrName>
                                        </p:attrNameLst>
                                      </p:cBhvr>
                                      <p:to>
                                        <p:strVal val="visible"/>
                                      </p:to>
                                    </p:set>
                                    <p:animEffect transition="in" filter="slide(fromRight)">
                                      <p:cBhvr>
                                        <p:cTn id="54" dur="500"/>
                                        <p:tgtEl>
                                          <p:spTgt spid="84006"/>
                                        </p:tgtEl>
                                      </p:cBhvr>
                                    </p:animEffect>
                                  </p:childTnLst>
                                </p:cTn>
                              </p:par>
                            </p:childTnLst>
                          </p:cTn>
                        </p:par>
                        <p:par>
                          <p:cTn id="55" fill="hold" nodeType="afterGroup">
                            <p:stCondLst>
                              <p:cond delay="1500"/>
                            </p:stCondLst>
                            <p:childTnLst>
                              <p:par>
                                <p:cTn id="56" presetID="12" presetClass="entr" presetSubtype="2" fill="hold" grpId="0" nodeType="afterEffect">
                                  <p:stCondLst>
                                    <p:cond delay="0"/>
                                  </p:stCondLst>
                                  <p:childTnLst>
                                    <p:set>
                                      <p:cBhvr>
                                        <p:cTn id="57" dur="1" fill="hold">
                                          <p:stCondLst>
                                            <p:cond delay="0"/>
                                          </p:stCondLst>
                                        </p:cTn>
                                        <p:tgtEl>
                                          <p:spTgt spid="84007"/>
                                        </p:tgtEl>
                                        <p:attrNameLst>
                                          <p:attrName>style.visibility</p:attrName>
                                        </p:attrNameLst>
                                      </p:cBhvr>
                                      <p:to>
                                        <p:strVal val="visible"/>
                                      </p:to>
                                    </p:set>
                                    <p:animEffect transition="in" filter="slide(fromRight)">
                                      <p:cBhvr>
                                        <p:cTn id="58" dur="500"/>
                                        <p:tgtEl>
                                          <p:spTgt spid="84007"/>
                                        </p:tgtEl>
                                      </p:cBhvr>
                                    </p:animEffect>
                                  </p:childTnLst>
                                </p:cTn>
                              </p:par>
                            </p:childTnLst>
                          </p:cTn>
                        </p:par>
                        <p:par>
                          <p:cTn id="59" fill="hold" nodeType="afterGroup">
                            <p:stCondLst>
                              <p:cond delay="2000"/>
                            </p:stCondLst>
                            <p:childTnLst>
                              <p:par>
                                <p:cTn id="60" presetID="12" presetClass="entr" presetSubtype="2" fill="hold" grpId="0" nodeType="afterEffect">
                                  <p:stCondLst>
                                    <p:cond delay="0"/>
                                  </p:stCondLst>
                                  <p:childTnLst>
                                    <p:set>
                                      <p:cBhvr>
                                        <p:cTn id="61" dur="1" fill="hold">
                                          <p:stCondLst>
                                            <p:cond delay="0"/>
                                          </p:stCondLst>
                                        </p:cTn>
                                        <p:tgtEl>
                                          <p:spTgt spid="84008"/>
                                        </p:tgtEl>
                                        <p:attrNameLst>
                                          <p:attrName>style.visibility</p:attrName>
                                        </p:attrNameLst>
                                      </p:cBhvr>
                                      <p:to>
                                        <p:strVal val="visible"/>
                                      </p:to>
                                    </p:set>
                                    <p:animEffect transition="in" filter="slide(fromRight)">
                                      <p:cBhvr>
                                        <p:cTn id="62" dur="500"/>
                                        <p:tgtEl>
                                          <p:spTgt spid="84008"/>
                                        </p:tgtEl>
                                      </p:cBhvr>
                                    </p:animEffect>
                                  </p:childTnLst>
                                </p:cTn>
                              </p:par>
                            </p:childTnLst>
                          </p:cTn>
                        </p:par>
                        <p:par>
                          <p:cTn id="63" fill="hold" nodeType="afterGroup">
                            <p:stCondLst>
                              <p:cond delay="2500"/>
                            </p:stCondLst>
                            <p:childTnLst>
                              <p:par>
                                <p:cTn id="64" presetID="12" presetClass="entr" presetSubtype="2" fill="hold" grpId="0" nodeType="afterEffect">
                                  <p:stCondLst>
                                    <p:cond delay="0"/>
                                  </p:stCondLst>
                                  <p:childTnLst>
                                    <p:set>
                                      <p:cBhvr>
                                        <p:cTn id="65" dur="1" fill="hold">
                                          <p:stCondLst>
                                            <p:cond delay="0"/>
                                          </p:stCondLst>
                                        </p:cTn>
                                        <p:tgtEl>
                                          <p:spTgt spid="84010"/>
                                        </p:tgtEl>
                                        <p:attrNameLst>
                                          <p:attrName>style.visibility</p:attrName>
                                        </p:attrNameLst>
                                      </p:cBhvr>
                                      <p:to>
                                        <p:strVal val="visible"/>
                                      </p:to>
                                    </p:set>
                                    <p:animEffect transition="in" filter="slide(fromRight)">
                                      <p:cBhvr>
                                        <p:cTn id="66" dur="500"/>
                                        <p:tgtEl>
                                          <p:spTgt spid="84010"/>
                                        </p:tgtEl>
                                      </p:cBhvr>
                                    </p:animEffect>
                                  </p:childTnLst>
                                </p:cTn>
                              </p:par>
                            </p:childTnLst>
                          </p:cTn>
                        </p:par>
                        <p:par>
                          <p:cTn id="67" fill="hold" nodeType="afterGroup">
                            <p:stCondLst>
                              <p:cond delay="3000"/>
                            </p:stCondLst>
                            <p:childTnLst>
                              <p:par>
                                <p:cTn id="68" presetID="12" presetClass="entr" presetSubtype="2" fill="hold" grpId="0" nodeType="afterEffect">
                                  <p:stCondLst>
                                    <p:cond delay="0"/>
                                  </p:stCondLst>
                                  <p:childTnLst>
                                    <p:set>
                                      <p:cBhvr>
                                        <p:cTn id="69" dur="1" fill="hold">
                                          <p:stCondLst>
                                            <p:cond delay="0"/>
                                          </p:stCondLst>
                                        </p:cTn>
                                        <p:tgtEl>
                                          <p:spTgt spid="84009"/>
                                        </p:tgtEl>
                                        <p:attrNameLst>
                                          <p:attrName>style.visibility</p:attrName>
                                        </p:attrNameLst>
                                      </p:cBhvr>
                                      <p:to>
                                        <p:strVal val="visible"/>
                                      </p:to>
                                    </p:set>
                                    <p:animEffect transition="in" filter="slide(fromRight)">
                                      <p:cBhvr>
                                        <p:cTn id="70" dur="500"/>
                                        <p:tgtEl>
                                          <p:spTgt spid="84009"/>
                                        </p:tgtEl>
                                      </p:cBhvr>
                                    </p:animEffect>
                                  </p:childTnLst>
                                </p:cTn>
                              </p:par>
                            </p:childTnLst>
                          </p:cTn>
                        </p:par>
                        <p:par>
                          <p:cTn id="71" fill="hold" nodeType="afterGroup">
                            <p:stCondLst>
                              <p:cond delay="3500"/>
                            </p:stCondLst>
                            <p:childTnLst>
                              <p:par>
                                <p:cTn id="72" presetID="12" presetClass="entr" presetSubtype="2" fill="hold" grpId="0" nodeType="afterEffect">
                                  <p:stCondLst>
                                    <p:cond delay="0"/>
                                  </p:stCondLst>
                                  <p:childTnLst>
                                    <p:set>
                                      <p:cBhvr>
                                        <p:cTn id="73" dur="1" fill="hold">
                                          <p:stCondLst>
                                            <p:cond delay="0"/>
                                          </p:stCondLst>
                                        </p:cTn>
                                        <p:tgtEl>
                                          <p:spTgt spid="84011"/>
                                        </p:tgtEl>
                                        <p:attrNameLst>
                                          <p:attrName>style.visibility</p:attrName>
                                        </p:attrNameLst>
                                      </p:cBhvr>
                                      <p:to>
                                        <p:strVal val="visible"/>
                                      </p:to>
                                    </p:set>
                                    <p:animEffect transition="in" filter="slide(fromRight)">
                                      <p:cBhvr>
                                        <p:cTn id="74" dur="500"/>
                                        <p:tgtEl>
                                          <p:spTgt spid="84011"/>
                                        </p:tgtEl>
                                      </p:cBhvr>
                                    </p:animEffect>
                                  </p:childTnLst>
                                </p:cTn>
                              </p:par>
                            </p:childTnLst>
                          </p:cTn>
                        </p:par>
                        <p:par>
                          <p:cTn id="75" fill="hold" nodeType="afterGroup">
                            <p:stCondLst>
                              <p:cond delay="4000"/>
                            </p:stCondLst>
                            <p:childTnLst>
                              <p:par>
                                <p:cTn id="76" presetID="12" presetClass="entr" presetSubtype="2" fill="hold" grpId="0" nodeType="afterEffect">
                                  <p:stCondLst>
                                    <p:cond delay="0"/>
                                  </p:stCondLst>
                                  <p:childTnLst>
                                    <p:set>
                                      <p:cBhvr>
                                        <p:cTn id="77" dur="1" fill="hold">
                                          <p:stCondLst>
                                            <p:cond delay="0"/>
                                          </p:stCondLst>
                                        </p:cTn>
                                        <p:tgtEl>
                                          <p:spTgt spid="84012"/>
                                        </p:tgtEl>
                                        <p:attrNameLst>
                                          <p:attrName>style.visibility</p:attrName>
                                        </p:attrNameLst>
                                      </p:cBhvr>
                                      <p:to>
                                        <p:strVal val="visible"/>
                                      </p:to>
                                    </p:set>
                                    <p:animEffect transition="in" filter="slide(fromRight)">
                                      <p:cBhvr>
                                        <p:cTn id="78" dur="500"/>
                                        <p:tgtEl>
                                          <p:spTgt spid="84012"/>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2" fill="hold" grpId="0" nodeType="clickEffect">
                                  <p:stCondLst>
                                    <p:cond delay="0"/>
                                  </p:stCondLst>
                                  <p:childTnLst>
                                    <p:set>
                                      <p:cBhvr>
                                        <p:cTn id="82" dur="1" fill="hold">
                                          <p:stCondLst>
                                            <p:cond delay="0"/>
                                          </p:stCondLst>
                                        </p:cTn>
                                        <p:tgtEl>
                                          <p:spTgt spid="84035"/>
                                        </p:tgtEl>
                                        <p:attrNameLst>
                                          <p:attrName>style.visibility</p:attrName>
                                        </p:attrNameLst>
                                      </p:cBhvr>
                                      <p:to>
                                        <p:strVal val="visible"/>
                                      </p:to>
                                    </p:set>
                                    <p:animEffect transition="in" filter="wipe(right)">
                                      <p:cBhvr>
                                        <p:cTn id="83" dur="500"/>
                                        <p:tgtEl>
                                          <p:spTgt spid="84035"/>
                                        </p:tgtEl>
                                      </p:cBhvr>
                                    </p:animEffect>
                                  </p:childTnLst>
                                </p:cTn>
                              </p:par>
                            </p:childTnLst>
                          </p:cTn>
                        </p:par>
                        <p:par>
                          <p:cTn id="84" fill="hold" nodeType="afterGroup">
                            <p:stCondLst>
                              <p:cond delay="500"/>
                            </p:stCondLst>
                            <p:childTnLst>
                              <p:par>
                                <p:cTn id="85" presetID="22" presetClass="entr" presetSubtype="2" fill="hold" nodeType="afterEffect">
                                  <p:stCondLst>
                                    <p:cond delay="0"/>
                                  </p:stCondLst>
                                  <p:childTnLst>
                                    <p:set>
                                      <p:cBhvr>
                                        <p:cTn id="86" dur="1" fill="hold">
                                          <p:stCondLst>
                                            <p:cond delay="0"/>
                                          </p:stCondLst>
                                        </p:cTn>
                                        <p:tgtEl>
                                          <p:spTgt spid="84036"/>
                                        </p:tgtEl>
                                        <p:attrNameLst>
                                          <p:attrName>style.visibility</p:attrName>
                                        </p:attrNameLst>
                                      </p:cBhvr>
                                      <p:to>
                                        <p:strVal val="visible"/>
                                      </p:to>
                                    </p:set>
                                    <p:animEffect transition="in" filter="wipe(right)">
                                      <p:cBhvr>
                                        <p:cTn id="87" dur="500"/>
                                        <p:tgtEl>
                                          <p:spTgt spid="84036"/>
                                        </p:tgtEl>
                                      </p:cBhvr>
                                    </p:animEffect>
                                  </p:childTnLst>
                                </p:cTn>
                              </p:par>
                            </p:childTnLst>
                          </p:cTn>
                        </p:par>
                        <p:par>
                          <p:cTn id="88" fill="hold" nodeType="afterGroup">
                            <p:stCondLst>
                              <p:cond delay="1000"/>
                            </p:stCondLst>
                            <p:childTnLst>
                              <p:par>
                                <p:cTn id="89" presetID="22" presetClass="entr" presetSubtype="8" fill="hold" grpId="0" nodeType="afterEffect">
                                  <p:stCondLst>
                                    <p:cond delay="0"/>
                                  </p:stCondLst>
                                  <p:childTnLst>
                                    <p:set>
                                      <p:cBhvr>
                                        <p:cTn id="90" dur="1" fill="hold">
                                          <p:stCondLst>
                                            <p:cond delay="0"/>
                                          </p:stCondLst>
                                        </p:cTn>
                                        <p:tgtEl>
                                          <p:spTgt spid="84159"/>
                                        </p:tgtEl>
                                        <p:attrNameLst>
                                          <p:attrName>style.visibility</p:attrName>
                                        </p:attrNameLst>
                                      </p:cBhvr>
                                      <p:to>
                                        <p:strVal val="visible"/>
                                      </p:to>
                                    </p:set>
                                    <p:animEffect transition="in" filter="wipe(left)">
                                      <p:cBhvr>
                                        <p:cTn id="91" dur="500"/>
                                        <p:tgtEl>
                                          <p:spTgt spid="84159"/>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84025"/>
                                        </p:tgtEl>
                                        <p:attrNameLst>
                                          <p:attrName>style.visibility</p:attrName>
                                        </p:attrNameLst>
                                      </p:cBhvr>
                                      <p:to>
                                        <p:strVal val="visible"/>
                                      </p:to>
                                    </p:set>
                                    <p:animEffect transition="in" filter="wipe(left)">
                                      <p:cBhvr>
                                        <p:cTn id="96" dur="500"/>
                                        <p:tgtEl>
                                          <p:spTgt spid="84025"/>
                                        </p:tgtEl>
                                      </p:cBhvr>
                                    </p:animEffect>
                                  </p:childTnLst>
                                </p:cTn>
                              </p:par>
                            </p:childTnLst>
                          </p:cTn>
                        </p:par>
                        <p:par>
                          <p:cTn id="97" fill="hold" nodeType="afterGroup">
                            <p:stCondLst>
                              <p:cond delay="500"/>
                            </p:stCondLst>
                            <p:childTnLst>
                              <p:par>
                                <p:cTn id="98" presetID="12" presetClass="entr" presetSubtype="8" fill="hold" nodeType="afterEffect">
                                  <p:stCondLst>
                                    <p:cond delay="0"/>
                                  </p:stCondLst>
                                  <p:childTnLst>
                                    <p:set>
                                      <p:cBhvr>
                                        <p:cTn id="99" dur="1" fill="hold">
                                          <p:stCondLst>
                                            <p:cond delay="0"/>
                                          </p:stCondLst>
                                        </p:cTn>
                                        <p:tgtEl>
                                          <p:spTgt spid="84021"/>
                                        </p:tgtEl>
                                        <p:attrNameLst>
                                          <p:attrName>style.visibility</p:attrName>
                                        </p:attrNameLst>
                                      </p:cBhvr>
                                      <p:to>
                                        <p:strVal val="visible"/>
                                      </p:to>
                                    </p:set>
                                    <p:animEffect transition="in" filter="slide(fromLeft)">
                                      <p:cBhvr>
                                        <p:cTn id="100" dur="500"/>
                                        <p:tgtEl>
                                          <p:spTgt spid="84021"/>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2" presetClass="entr" presetSubtype="2" fill="hold" grpId="0" nodeType="clickEffect">
                                  <p:stCondLst>
                                    <p:cond delay="0"/>
                                  </p:stCondLst>
                                  <p:childTnLst>
                                    <p:set>
                                      <p:cBhvr>
                                        <p:cTn id="104" dur="1" fill="hold">
                                          <p:stCondLst>
                                            <p:cond delay="0"/>
                                          </p:stCondLst>
                                        </p:cTn>
                                        <p:tgtEl>
                                          <p:spTgt spid="84013"/>
                                        </p:tgtEl>
                                        <p:attrNameLst>
                                          <p:attrName>style.visibility</p:attrName>
                                        </p:attrNameLst>
                                      </p:cBhvr>
                                      <p:to>
                                        <p:strVal val="visible"/>
                                      </p:to>
                                    </p:set>
                                    <p:animEffect transition="in" filter="slide(fromRight)">
                                      <p:cBhvr>
                                        <p:cTn id="105" dur="500"/>
                                        <p:tgtEl>
                                          <p:spTgt spid="84013"/>
                                        </p:tgtEl>
                                      </p:cBhvr>
                                    </p:animEffect>
                                  </p:childTnLst>
                                </p:cTn>
                              </p:par>
                            </p:childTnLst>
                          </p:cTn>
                        </p:par>
                        <p:par>
                          <p:cTn id="106" fill="hold" nodeType="afterGroup">
                            <p:stCondLst>
                              <p:cond delay="500"/>
                            </p:stCondLst>
                            <p:childTnLst>
                              <p:par>
                                <p:cTn id="107" presetID="12" presetClass="entr" presetSubtype="2" fill="hold" grpId="0" nodeType="afterEffect">
                                  <p:stCondLst>
                                    <p:cond delay="0"/>
                                  </p:stCondLst>
                                  <p:childTnLst>
                                    <p:set>
                                      <p:cBhvr>
                                        <p:cTn id="108" dur="1" fill="hold">
                                          <p:stCondLst>
                                            <p:cond delay="0"/>
                                          </p:stCondLst>
                                        </p:cTn>
                                        <p:tgtEl>
                                          <p:spTgt spid="84014"/>
                                        </p:tgtEl>
                                        <p:attrNameLst>
                                          <p:attrName>style.visibility</p:attrName>
                                        </p:attrNameLst>
                                      </p:cBhvr>
                                      <p:to>
                                        <p:strVal val="visible"/>
                                      </p:to>
                                    </p:set>
                                    <p:animEffect transition="in" filter="slide(fromRight)">
                                      <p:cBhvr>
                                        <p:cTn id="109" dur="500"/>
                                        <p:tgtEl>
                                          <p:spTgt spid="84014"/>
                                        </p:tgtEl>
                                      </p:cBhvr>
                                    </p:animEffect>
                                  </p:childTnLst>
                                </p:cTn>
                              </p:par>
                            </p:childTnLst>
                          </p:cTn>
                        </p:par>
                        <p:par>
                          <p:cTn id="110" fill="hold" nodeType="afterGroup">
                            <p:stCondLst>
                              <p:cond delay="1000"/>
                            </p:stCondLst>
                            <p:childTnLst>
                              <p:par>
                                <p:cTn id="111" presetID="12" presetClass="entr" presetSubtype="2" fill="hold" grpId="0" nodeType="afterEffect">
                                  <p:stCondLst>
                                    <p:cond delay="0"/>
                                  </p:stCondLst>
                                  <p:childTnLst>
                                    <p:set>
                                      <p:cBhvr>
                                        <p:cTn id="112" dur="1" fill="hold">
                                          <p:stCondLst>
                                            <p:cond delay="0"/>
                                          </p:stCondLst>
                                        </p:cTn>
                                        <p:tgtEl>
                                          <p:spTgt spid="84015"/>
                                        </p:tgtEl>
                                        <p:attrNameLst>
                                          <p:attrName>style.visibility</p:attrName>
                                        </p:attrNameLst>
                                      </p:cBhvr>
                                      <p:to>
                                        <p:strVal val="visible"/>
                                      </p:to>
                                    </p:set>
                                    <p:animEffect transition="in" filter="slide(fromRight)">
                                      <p:cBhvr>
                                        <p:cTn id="113" dur="500"/>
                                        <p:tgtEl>
                                          <p:spTgt spid="84015"/>
                                        </p:tgtEl>
                                      </p:cBhvr>
                                    </p:animEffect>
                                  </p:childTnLst>
                                </p:cTn>
                              </p:par>
                            </p:childTnLst>
                          </p:cTn>
                        </p:par>
                        <p:par>
                          <p:cTn id="114" fill="hold" nodeType="afterGroup">
                            <p:stCondLst>
                              <p:cond delay="1500"/>
                            </p:stCondLst>
                            <p:childTnLst>
                              <p:par>
                                <p:cTn id="115" presetID="12" presetClass="entr" presetSubtype="2" fill="hold" grpId="0" nodeType="afterEffect">
                                  <p:stCondLst>
                                    <p:cond delay="0"/>
                                  </p:stCondLst>
                                  <p:childTnLst>
                                    <p:set>
                                      <p:cBhvr>
                                        <p:cTn id="116" dur="1" fill="hold">
                                          <p:stCondLst>
                                            <p:cond delay="0"/>
                                          </p:stCondLst>
                                        </p:cTn>
                                        <p:tgtEl>
                                          <p:spTgt spid="84016"/>
                                        </p:tgtEl>
                                        <p:attrNameLst>
                                          <p:attrName>style.visibility</p:attrName>
                                        </p:attrNameLst>
                                      </p:cBhvr>
                                      <p:to>
                                        <p:strVal val="visible"/>
                                      </p:to>
                                    </p:set>
                                    <p:animEffect transition="in" filter="slide(fromRight)">
                                      <p:cBhvr>
                                        <p:cTn id="117" dur="500"/>
                                        <p:tgtEl>
                                          <p:spTgt spid="84016"/>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2" fill="hold" grpId="0" nodeType="clickEffect">
                                  <p:stCondLst>
                                    <p:cond delay="0"/>
                                  </p:stCondLst>
                                  <p:childTnLst>
                                    <p:set>
                                      <p:cBhvr>
                                        <p:cTn id="121" dur="1" fill="hold">
                                          <p:stCondLst>
                                            <p:cond delay="0"/>
                                          </p:stCondLst>
                                        </p:cTn>
                                        <p:tgtEl>
                                          <p:spTgt spid="84039"/>
                                        </p:tgtEl>
                                        <p:attrNameLst>
                                          <p:attrName>style.visibility</p:attrName>
                                        </p:attrNameLst>
                                      </p:cBhvr>
                                      <p:to>
                                        <p:strVal val="visible"/>
                                      </p:to>
                                    </p:set>
                                    <p:animEffect transition="in" filter="wipe(right)">
                                      <p:cBhvr>
                                        <p:cTn id="122" dur="500"/>
                                        <p:tgtEl>
                                          <p:spTgt spid="84039"/>
                                        </p:tgtEl>
                                      </p:cBhvr>
                                    </p:animEffect>
                                  </p:childTnLst>
                                </p:cTn>
                              </p:par>
                            </p:childTnLst>
                          </p:cTn>
                        </p:par>
                        <p:par>
                          <p:cTn id="123" fill="hold" nodeType="afterGroup">
                            <p:stCondLst>
                              <p:cond delay="500"/>
                            </p:stCondLst>
                            <p:childTnLst>
                              <p:par>
                                <p:cTn id="124" presetID="22" presetClass="entr" presetSubtype="2" fill="hold" nodeType="afterEffect">
                                  <p:stCondLst>
                                    <p:cond delay="0"/>
                                  </p:stCondLst>
                                  <p:childTnLst>
                                    <p:set>
                                      <p:cBhvr>
                                        <p:cTn id="125" dur="1" fill="hold">
                                          <p:stCondLst>
                                            <p:cond delay="0"/>
                                          </p:stCondLst>
                                        </p:cTn>
                                        <p:tgtEl>
                                          <p:spTgt spid="84040"/>
                                        </p:tgtEl>
                                        <p:attrNameLst>
                                          <p:attrName>style.visibility</p:attrName>
                                        </p:attrNameLst>
                                      </p:cBhvr>
                                      <p:to>
                                        <p:strVal val="visible"/>
                                      </p:to>
                                    </p:set>
                                    <p:animEffect transition="in" filter="wipe(right)">
                                      <p:cBhvr>
                                        <p:cTn id="126" dur="500"/>
                                        <p:tgtEl>
                                          <p:spTgt spid="84040"/>
                                        </p:tgtEl>
                                      </p:cBhvr>
                                    </p:animEffect>
                                  </p:childTnLst>
                                </p:cTn>
                              </p:par>
                            </p:childTnLst>
                          </p:cTn>
                        </p:par>
                        <p:par>
                          <p:cTn id="127" fill="hold" nodeType="afterGroup">
                            <p:stCondLst>
                              <p:cond delay="1000"/>
                            </p:stCondLst>
                            <p:childTnLst>
                              <p:par>
                                <p:cTn id="128" presetID="22" presetClass="entr" presetSubtype="8" fill="hold" grpId="0" nodeType="afterEffect">
                                  <p:stCondLst>
                                    <p:cond delay="0"/>
                                  </p:stCondLst>
                                  <p:childTnLst>
                                    <p:set>
                                      <p:cBhvr>
                                        <p:cTn id="129" dur="1" fill="hold">
                                          <p:stCondLst>
                                            <p:cond delay="0"/>
                                          </p:stCondLst>
                                        </p:cTn>
                                        <p:tgtEl>
                                          <p:spTgt spid="84161"/>
                                        </p:tgtEl>
                                        <p:attrNameLst>
                                          <p:attrName>style.visibility</p:attrName>
                                        </p:attrNameLst>
                                      </p:cBhvr>
                                      <p:to>
                                        <p:strVal val="visible"/>
                                      </p:to>
                                    </p:set>
                                    <p:animEffect transition="in" filter="wipe(left)">
                                      <p:cBhvr>
                                        <p:cTn id="130" dur="500"/>
                                        <p:tgtEl>
                                          <p:spTgt spid="84161"/>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84026"/>
                                        </p:tgtEl>
                                        <p:attrNameLst>
                                          <p:attrName>style.visibility</p:attrName>
                                        </p:attrNameLst>
                                      </p:cBhvr>
                                      <p:to>
                                        <p:strVal val="visible"/>
                                      </p:to>
                                    </p:set>
                                    <p:animEffect transition="in" filter="wipe(left)">
                                      <p:cBhvr>
                                        <p:cTn id="135" dur="500"/>
                                        <p:tgtEl>
                                          <p:spTgt spid="84026"/>
                                        </p:tgtEl>
                                      </p:cBhvr>
                                    </p:animEffect>
                                  </p:childTnLst>
                                </p:cTn>
                              </p:par>
                            </p:childTnLst>
                          </p:cTn>
                        </p:par>
                        <p:par>
                          <p:cTn id="136" fill="hold" nodeType="afterGroup">
                            <p:stCondLst>
                              <p:cond delay="500"/>
                            </p:stCondLst>
                            <p:childTnLst>
                              <p:par>
                                <p:cTn id="137" presetID="12" presetClass="entr" presetSubtype="8" fill="hold" nodeType="afterEffect">
                                  <p:stCondLst>
                                    <p:cond delay="0"/>
                                  </p:stCondLst>
                                  <p:childTnLst>
                                    <p:set>
                                      <p:cBhvr>
                                        <p:cTn id="138" dur="1" fill="hold">
                                          <p:stCondLst>
                                            <p:cond delay="0"/>
                                          </p:stCondLst>
                                        </p:cTn>
                                        <p:tgtEl>
                                          <p:spTgt spid="84047"/>
                                        </p:tgtEl>
                                        <p:attrNameLst>
                                          <p:attrName>style.visibility</p:attrName>
                                        </p:attrNameLst>
                                      </p:cBhvr>
                                      <p:to>
                                        <p:strVal val="visible"/>
                                      </p:to>
                                    </p:set>
                                    <p:animEffect transition="in" filter="slide(fromLeft)">
                                      <p:cBhvr>
                                        <p:cTn id="139" dur="500"/>
                                        <p:tgtEl>
                                          <p:spTgt spid="84047"/>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12" presetClass="entr" presetSubtype="2" fill="hold" grpId="0" nodeType="clickEffect">
                                  <p:stCondLst>
                                    <p:cond delay="0"/>
                                  </p:stCondLst>
                                  <p:childTnLst>
                                    <p:set>
                                      <p:cBhvr>
                                        <p:cTn id="143" dur="1" fill="hold">
                                          <p:stCondLst>
                                            <p:cond delay="0"/>
                                          </p:stCondLst>
                                        </p:cTn>
                                        <p:tgtEl>
                                          <p:spTgt spid="84031"/>
                                        </p:tgtEl>
                                        <p:attrNameLst>
                                          <p:attrName>style.visibility</p:attrName>
                                        </p:attrNameLst>
                                      </p:cBhvr>
                                      <p:to>
                                        <p:strVal val="visible"/>
                                      </p:to>
                                    </p:set>
                                    <p:animEffect transition="in" filter="slide(fromRight)">
                                      <p:cBhvr>
                                        <p:cTn id="144" dur="500"/>
                                        <p:tgtEl>
                                          <p:spTgt spid="84031"/>
                                        </p:tgtEl>
                                      </p:cBhvr>
                                    </p:animEffect>
                                  </p:childTnLst>
                                </p:cTn>
                              </p:par>
                            </p:childTnLst>
                          </p:cTn>
                        </p:par>
                        <p:par>
                          <p:cTn id="145" fill="hold" nodeType="afterGroup">
                            <p:stCondLst>
                              <p:cond delay="500"/>
                            </p:stCondLst>
                            <p:childTnLst>
                              <p:par>
                                <p:cTn id="146" presetID="12" presetClass="entr" presetSubtype="2" fill="hold" grpId="0" nodeType="afterEffect">
                                  <p:stCondLst>
                                    <p:cond delay="0"/>
                                  </p:stCondLst>
                                  <p:childTnLst>
                                    <p:set>
                                      <p:cBhvr>
                                        <p:cTn id="147" dur="1" fill="hold">
                                          <p:stCondLst>
                                            <p:cond delay="0"/>
                                          </p:stCondLst>
                                        </p:cTn>
                                        <p:tgtEl>
                                          <p:spTgt spid="84024"/>
                                        </p:tgtEl>
                                        <p:attrNameLst>
                                          <p:attrName>style.visibility</p:attrName>
                                        </p:attrNameLst>
                                      </p:cBhvr>
                                      <p:to>
                                        <p:strVal val="visible"/>
                                      </p:to>
                                    </p:set>
                                    <p:animEffect transition="in" filter="slide(fromRight)">
                                      <p:cBhvr>
                                        <p:cTn id="148" dur="500"/>
                                        <p:tgtEl>
                                          <p:spTgt spid="84024"/>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2" presetClass="entr" presetSubtype="2" fill="hold" grpId="0" nodeType="clickEffect">
                                  <p:stCondLst>
                                    <p:cond delay="0"/>
                                  </p:stCondLst>
                                  <p:childTnLst>
                                    <p:set>
                                      <p:cBhvr>
                                        <p:cTn id="152" dur="1" fill="hold">
                                          <p:stCondLst>
                                            <p:cond delay="0"/>
                                          </p:stCondLst>
                                        </p:cTn>
                                        <p:tgtEl>
                                          <p:spTgt spid="84043"/>
                                        </p:tgtEl>
                                        <p:attrNameLst>
                                          <p:attrName>style.visibility</p:attrName>
                                        </p:attrNameLst>
                                      </p:cBhvr>
                                      <p:to>
                                        <p:strVal val="visible"/>
                                      </p:to>
                                    </p:set>
                                    <p:animEffect transition="in" filter="wipe(right)">
                                      <p:cBhvr>
                                        <p:cTn id="153" dur="500"/>
                                        <p:tgtEl>
                                          <p:spTgt spid="84043"/>
                                        </p:tgtEl>
                                      </p:cBhvr>
                                    </p:animEffect>
                                  </p:childTnLst>
                                </p:cTn>
                              </p:par>
                            </p:childTnLst>
                          </p:cTn>
                        </p:par>
                        <p:par>
                          <p:cTn id="154" fill="hold" nodeType="afterGroup">
                            <p:stCondLst>
                              <p:cond delay="500"/>
                            </p:stCondLst>
                            <p:childTnLst>
                              <p:par>
                                <p:cTn id="155" presetID="22" presetClass="entr" presetSubtype="2" fill="hold" nodeType="afterEffect">
                                  <p:stCondLst>
                                    <p:cond delay="0"/>
                                  </p:stCondLst>
                                  <p:childTnLst>
                                    <p:set>
                                      <p:cBhvr>
                                        <p:cTn id="156" dur="1" fill="hold">
                                          <p:stCondLst>
                                            <p:cond delay="0"/>
                                          </p:stCondLst>
                                        </p:cTn>
                                        <p:tgtEl>
                                          <p:spTgt spid="84044"/>
                                        </p:tgtEl>
                                        <p:attrNameLst>
                                          <p:attrName>style.visibility</p:attrName>
                                        </p:attrNameLst>
                                      </p:cBhvr>
                                      <p:to>
                                        <p:strVal val="visible"/>
                                      </p:to>
                                    </p:set>
                                    <p:animEffect transition="in" filter="wipe(right)">
                                      <p:cBhvr>
                                        <p:cTn id="157" dur="500"/>
                                        <p:tgtEl>
                                          <p:spTgt spid="84044"/>
                                        </p:tgtEl>
                                      </p:cBhvr>
                                    </p:animEffect>
                                  </p:childTnLst>
                                </p:cTn>
                              </p:par>
                            </p:childTnLst>
                          </p:cTn>
                        </p:par>
                        <p:par>
                          <p:cTn id="158" fill="hold" nodeType="afterGroup">
                            <p:stCondLst>
                              <p:cond delay="1000"/>
                            </p:stCondLst>
                            <p:childTnLst>
                              <p:par>
                                <p:cTn id="159" presetID="22" presetClass="entr" presetSubtype="8" fill="hold" grpId="0" nodeType="afterEffect">
                                  <p:stCondLst>
                                    <p:cond delay="0"/>
                                  </p:stCondLst>
                                  <p:childTnLst>
                                    <p:set>
                                      <p:cBhvr>
                                        <p:cTn id="160" dur="1" fill="hold">
                                          <p:stCondLst>
                                            <p:cond delay="0"/>
                                          </p:stCondLst>
                                        </p:cTn>
                                        <p:tgtEl>
                                          <p:spTgt spid="84160"/>
                                        </p:tgtEl>
                                        <p:attrNameLst>
                                          <p:attrName>style.visibility</p:attrName>
                                        </p:attrNameLst>
                                      </p:cBhvr>
                                      <p:to>
                                        <p:strVal val="visible"/>
                                      </p:to>
                                    </p:set>
                                    <p:animEffect transition="in" filter="wipe(left)">
                                      <p:cBhvr>
                                        <p:cTn id="161" dur="500"/>
                                        <p:tgtEl>
                                          <p:spTgt spid="84160"/>
                                        </p:tgtEl>
                                      </p:cBhvr>
                                    </p:animEffec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22" presetClass="entr" presetSubtype="8" fill="hold" grpId="0" nodeType="clickEffect">
                                  <p:stCondLst>
                                    <p:cond delay="0"/>
                                  </p:stCondLst>
                                  <p:childTnLst>
                                    <p:set>
                                      <p:cBhvr>
                                        <p:cTn id="165" dur="1" fill="hold">
                                          <p:stCondLst>
                                            <p:cond delay="0"/>
                                          </p:stCondLst>
                                        </p:cTn>
                                        <p:tgtEl>
                                          <p:spTgt spid="84027"/>
                                        </p:tgtEl>
                                        <p:attrNameLst>
                                          <p:attrName>style.visibility</p:attrName>
                                        </p:attrNameLst>
                                      </p:cBhvr>
                                      <p:to>
                                        <p:strVal val="visible"/>
                                      </p:to>
                                    </p:set>
                                    <p:animEffect transition="in" filter="wipe(left)">
                                      <p:cBhvr>
                                        <p:cTn id="166" dur="500"/>
                                        <p:tgtEl>
                                          <p:spTgt spid="84027"/>
                                        </p:tgtEl>
                                      </p:cBhvr>
                                    </p:animEffect>
                                  </p:childTnLst>
                                </p:cTn>
                              </p:par>
                            </p:childTnLst>
                          </p:cTn>
                        </p:par>
                        <p:par>
                          <p:cTn id="167" fill="hold" nodeType="afterGroup">
                            <p:stCondLst>
                              <p:cond delay="500"/>
                            </p:stCondLst>
                            <p:childTnLst>
                              <p:par>
                                <p:cTn id="168" presetID="12" presetClass="entr" presetSubtype="8" fill="hold" nodeType="afterEffect">
                                  <p:stCondLst>
                                    <p:cond delay="0"/>
                                  </p:stCondLst>
                                  <p:childTnLst>
                                    <p:set>
                                      <p:cBhvr>
                                        <p:cTn id="169" dur="1" fill="hold">
                                          <p:stCondLst>
                                            <p:cond delay="0"/>
                                          </p:stCondLst>
                                        </p:cTn>
                                        <p:tgtEl>
                                          <p:spTgt spid="84028"/>
                                        </p:tgtEl>
                                        <p:attrNameLst>
                                          <p:attrName>style.visibility</p:attrName>
                                        </p:attrNameLst>
                                      </p:cBhvr>
                                      <p:to>
                                        <p:strVal val="visible"/>
                                      </p:to>
                                    </p:set>
                                    <p:animEffect transition="in" filter="slide(fromLeft)">
                                      <p:cBhvr>
                                        <p:cTn id="170" dur="500"/>
                                        <p:tgtEl>
                                          <p:spTgt spid="84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04" grpId="0" animBg="1" autoUpdateAnimBg="0"/>
      <p:bldP spid="84005" grpId="0" animBg="1" autoUpdateAnimBg="0"/>
      <p:bldP spid="84006" grpId="0" animBg="1" autoUpdateAnimBg="0"/>
      <p:bldP spid="84007" grpId="0" animBg="1" autoUpdateAnimBg="0"/>
      <p:bldP spid="84008" grpId="0" animBg="1" autoUpdateAnimBg="0"/>
      <p:bldP spid="84009" grpId="0" animBg="1" autoUpdateAnimBg="0"/>
      <p:bldP spid="84010" grpId="0" animBg="1" autoUpdateAnimBg="0"/>
      <p:bldP spid="84011" grpId="0" animBg="1" autoUpdateAnimBg="0"/>
      <p:bldP spid="84012" grpId="0" animBg="1" autoUpdateAnimBg="0"/>
      <p:bldP spid="84013" grpId="0" animBg="1" autoUpdateAnimBg="0"/>
      <p:bldP spid="84014" grpId="0" animBg="1" autoUpdateAnimBg="0"/>
      <p:bldP spid="84015" grpId="0" animBg="1" autoUpdateAnimBg="0"/>
      <p:bldP spid="84016" grpId="0" animBg="1" autoUpdateAnimBg="0"/>
      <p:bldP spid="84017" grpId="0" animBg="1"/>
      <p:bldP spid="84024" grpId="0" animBg="1" autoUpdateAnimBg="0"/>
      <p:bldP spid="84025" grpId="0" animBg="1"/>
      <p:bldP spid="84026" grpId="0" animBg="1"/>
      <p:bldP spid="84027" grpId="0" animBg="1"/>
      <p:bldP spid="84031" grpId="0" animBg="1" autoUpdateAnimBg="0"/>
      <p:bldP spid="84035" grpId="0" animBg="1"/>
      <p:bldP spid="84039" grpId="0" animBg="1"/>
      <p:bldP spid="84043" grpId="0" animBg="1"/>
      <p:bldP spid="84159" grpId="0" animBg="1"/>
      <p:bldP spid="84160" grpId="0" animBg="1"/>
      <p:bldP spid="84161" grpId="0" animBg="1"/>
      <p:bldP spid="84272" grpId="0" build="p" autoUpdateAnimBg="0"/>
      <p:bldP spid="84273"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133"/>
          <p:cNvSpPr>
            <a:spLocks noChangeArrowheads="1"/>
          </p:cNvSpPr>
          <p:nvPr/>
        </p:nvSpPr>
        <p:spPr bwMode="auto">
          <a:xfrm>
            <a:off x="0" y="247650"/>
            <a:ext cx="9144000" cy="620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en-US" altLang="zh-CN" sz="3200">
                <a:solidFill>
                  <a:schemeClr val="tx1"/>
                </a:solidFill>
                <a:ea typeface="楷体_GB2312" pitchFamily="49" charset="-122"/>
              </a:rPr>
              <a:t>void purge(SqList &amp;L )</a:t>
            </a:r>
            <a:r>
              <a:rPr lang="en-US" altLang="zh-CN" sz="3200" b="1">
                <a:solidFill>
                  <a:schemeClr val="tx1"/>
                </a:solidFill>
                <a:ea typeface="楷体_GB2312" pitchFamily="49" charset="-122"/>
              </a:rPr>
              <a:t>{</a:t>
            </a:r>
            <a:r>
              <a:rPr lang="en-US" altLang="zh-CN" sz="2800">
                <a:solidFill>
                  <a:schemeClr val="tx1"/>
                </a:solidFill>
                <a:ea typeface="楷体_GB2312" pitchFamily="49" charset="-122"/>
              </a:rPr>
              <a:t>// </a:t>
            </a:r>
            <a:r>
              <a:rPr lang="zh-CN" altLang="en-US" sz="2800">
                <a:solidFill>
                  <a:schemeClr val="tx1"/>
                </a:solidFill>
                <a:ea typeface="楷体_GB2312" pitchFamily="49" charset="-122"/>
              </a:rPr>
              <a:t>删除顺序表 </a:t>
            </a:r>
            <a:r>
              <a:rPr lang="en-US" altLang="zh-CN" sz="2800">
                <a:solidFill>
                  <a:schemeClr val="tx1"/>
                </a:solidFill>
                <a:ea typeface="楷体_GB2312" pitchFamily="49" charset="-122"/>
              </a:rPr>
              <a:t>L </a:t>
            </a:r>
            <a:r>
              <a:rPr lang="zh-CN" altLang="en-US" sz="2800">
                <a:solidFill>
                  <a:schemeClr val="tx1"/>
                </a:solidFill>
                <a:ea typeface="楷体_GB2312" pitchFamily="49" charset="-122"/>
              </a:rPr>
              <a:t>中冗余元素</a:t>
            </a:r>
            <a:endParaRPr lang="zh-CN" altLang="en-US" sz="3200" b="1">
              <a:solidFill>
                <a:schemeClr val="tx1"/>
              </a:solidFill>
              <a:ea typeface="楷体_GB2312" pitchFamily="49" charset="-122"/>
            </a:endParaRPr>
          </a:p>
          <a:p>
            <a:pPr algn="l">
              <a:spcBef>
                <a:spcPct val="20000"/>
              </a:spcBef>
            </a:pPr>
            <a:r>
              <a:rPr lang="zh-CN" altLang="en-US" sz="3200">
                <a:solidFill>
                  <a:schemeClr val="tx1"/>
                </a:solidFill>
                <a:ea typeface="楷体_GB2312" pitchFamily="49" charset="-122"/>
              </a:rPr>
              <a:t> </a:t>
            </a:r>
            <a:r>
              <a:rPr lang="zh-CN" altLang="en-US" sz="3200" b="1">
                <a:solidFill>
                  <a:schemeClr val="tx1"/>
                </a:solidFill>
                <a:ea typeface="楷体_GB2312" pitchFamily="49" charset="-122"/>
              </a:rPr>
              <a:t>  </a:t>
            </a:r>
            <a:r>
              <a:rPr lang="en-US" altLang="zh-CN" sz="3200" b="1">
                <a:solidFill>
                  <a:schemeClr val="tx1"/>
                </a:solidFill>
                <a:ea typeface="楷体_GB2312" pitchFamily="49" charset="-122"/>
              </a:rPr>
              <a:t>for</a:t>
            </a:r>
            <a:r>
              <a:rPr lang="en-US" altLang="zh-CN" sz="3200">
                <a:solidFill>
                  <a:schemeClr val="tx1"/>
                </a:solidFill>
                <a:ea typeface="楷体_GB2312" pitchFamily="49" charset="-122"/>
              </a:rPr>
              <a:t> (i=0; i&lt;L.length-1; ++i) </a:t>
            </a:r>
            <a:r>
              <a:rPr lang="en-US" altLang="zh-CN" sz="3200" b="1">
                <a:solidFill>
                  <a:schemeClr val="tx1"/>
                </a:solidFill>
                <a:ea typeface="楷体_GB2312" pitchFamily="49" charset="-122"/>
              </a:rPr>
              <a:t>{</a:t>
            </a:r>
            <a:r>
              <a:rPr lang="en-US" altLang="zh-CN" sz="2800">
                <a:solidFill>
                  <a:schemeClr val="tx1"/>
                </a:solidFill>
                <a:ea typeface="楷体_GB2312" pitchFamily="49" charset="-122"/>
              </a:rPr>
              <a:t>// </a:t>
            </a:r>
            <a:r>
              <a:rPr lang="zh-CN" altLang="en-US" sz="2800">
                <a:solidFill>
                  <a:schemeClr val="tx1"/>
                </a:solidFill>
                <a:ea typeface="楷体_GB2312" pitchFamily="49" charset="-122"/>
              </a:rPr>
              <a:t>顺序考察表中每个元素</a:t>
            </a:r>
          </a:p>
          <a:p>
            <a:pPr algn="l" eaLnBrk="0" hangingPunct="0">
              <a:spcBef>
                <a:spcPct val="20000"/>
              </a:spcBef>
            </a:pPr>
            <a:r>
              <a:rPr lang="zh-CN" altLang="en-US" sz="3200">
                <a:solidFill>
                  <a:schemeClr val="tx1"/>
                </a:solidFill>
                <a:ea typeface="楷体_GB2312" pitchFamily="49" charset="-122"/>
              </a:rPr>
              <a:t>       </a:t>
            </a:r>
            <a:r>
              <a:rPr lang="en-US" altLang="zh-CN" sz="3200">
                <a:solidFill>
                  <a:schemeClr val="tx1"/>
                </a:solidFill>
                <a:ea typeface="楷体_GB2312" pitchFamily="49" charset="-122"/>
              </a:rPr>
              <a:t>j=i+1;</a:t>
            </a:r>
            <a:endParaRPr lang="en-US" altLang="zh-CN" sz="2800" b="1">
              <a:solidFill>
                <a:schemeClr val="tx1"/>
              </a:solidFill>
              <a:ea typeface="楷体_GB2312" pitchFamily="49" charset="-122"/>
            </a:endParaRPr>
          </a:p>
          <a:p>
            <a:pPr algn="l" eaLnBrk="0" hangingPunct="0">
              <a:spcBef>
                <a:spcPct val="20000"/>
              </a:spcBef>
            </a:pPr>
            <a:r>
              <a:rPr lang="en-US" altLang="zh-CN" sz="3200" b="1">
                <a:solidFill>
                  <a:schemeClr val="tx1"/>
                </a:solidFill>
                <a:ea typeface="楷体_GB2312" pitchFamily="49" charset="-122"/>
              </a:rPr>
              <a:t>       while </a:t>
            </a:r>
            <a:r>
              <a:rPr lang="en-US" altLang="zh-CN" sz="3200">
                <a:solidFill>
                  <a:schemeClr val="tx1"/>
                </a:solidFill>
                <a:ea typeface="楷体_GB2312" pitchFamily="49" charset="-122"/>
              </a:rPr>
              <a:t>(  j&lt; L.length )</a:t>
            </a:r>
            <a:endParaRPr lang="en-US" altLang="zh-CN" sz="3200" b="1">
              <a:solidFill>
                <a:schemeClr val="tx1"/>
              </a:solidFill>
              <a:ea typeface="楷体_GB2312" pitchFamily="49" charset="-122"/>
            </a:endParaRPr>
          </a:p>
          <a:p>
            <a:pPr algn="l" eaLnBrk="0" hangingPunct="0">
              <a:spcBef>
                <a:spcPct val="20000"/>
              </a:spcBef>
            </a:pPr>
            <a:endParaRPr lang="en-US" altLang="zh-CN" sz="3200" b="1">
              <a:solidFill>
                <a:schemeClr val="tx1"/>
              </a:solidFill>
              <a:ea typeface="楷体_GB2312" pitchFamily="49" charset="-122"/>
            </a:endParaRPr>
          </a:p>
          <a:p>
            <a:pPr algn="l" eaLnBrk="0" hangingPunct="0">
              <a:spcBef>
                <a:spcPct val="15000"/>
              </a:spcBef>
            </a:pPr>
            <a:endParaRPr lang="en-US" altLang="zh-CN" sz="3200" b="1">
              <a:solidFill>
                <a:schemeClr val="tx1"/>
              </a:solidFill>
              <a:ea typeface="楷体_GB2312" pitchFamily="49" charset="-122"/>
            </a:endParaRPr>
          </a:p>
          <a:p>
            <a:pPr algn="l" eaLnBrk="0" hangingPunct="0">
              <a:spcBef>
                <a:spcPct val="15000"/>
              </a:spcBef>
            </a:pPr>
            <a:endParaRPr lang="en-US" altLang="zh-CN" sz="3200" b="1">
              <a:solidFill>
                <a:schemeClr val="tx1"/>
              </a:solidFill>
              <a:ea typeface="楷体_GB2312" pitchFamily="49" charset="-122"/>
            </a:endParaRPr>
          </a:p>
          <a:p>
            <a:pPr algn="l" eaLnBrk="0" hangingPunct="0">
              <a:spcBef>
                <a:spcPct val="15000"/>
              </a:spcBef>
            </a:pPr>
            <a:endParaRPr lang="en-US" altLang="zh-CN" sz="3200" b="1">
              <a:solidFill>
                <a:schemeClr val="tx1"/>
              </a:solidFill>
              <a:ea typeface="楷体_GB2312" pitchFamily="49" charset="-122"/>
            </a:endParaRPr>
          </a:p>
          <a:p>
            <a:pPr algn="l" eaLnBrk="0" hangingPunct="0">
              <a:spcBef>
                <a:spcPct val="15000"/>
              </a:spcBef>
            </a:pPr>
            <a:endParaRPr lang="en-US" altLang="zh-CN" sz="3200" b="1">
              <a:solidFill>
                <a:schemeClr val="tx1"/>
              </a:solidFill>
              <a:ea typeface="楷体_GB2312" pitchFamily="49" charset="-122"/>
            </a:endParaRPr>
          </a:p>
          <a:p>
            <a:pPr algn="l" eaLnBrk="0" hangingPunct="0">
              <a:spcBef>
                <a:spcPct val="15000"/>
              </a:spcBef>
            </a:pPr>
            <a:r>
              <a:rPr lang="en-US" altLang="zh-CN" sz="3200" b="1">
                <a:solidFill>
                  <a:schemeClr val="tx1"/>
                </a:solidFill>
                <a:ea typeface="楷体_GB2312" pitchFamily="49" charset="-122"/>
              </a:rPr>
              <a:t>    }</a:t>
            </a:r>
            <a:r>
              <a:rPr lang="en-US" altLang="zh-CN" sz="3200">
                <a:solidFill>
                  <a:schemeClr val="tx1"/>
                </a:solidFill>
                <a:ea typeface="楷体_GB2312" pitchFamily="49" charset="-122"/>
              </a:rPr>
              <a:t>//for</a:t>
            </a:r>
          </a:p>
          <a:p>
            <a:pPr algn="l" eaLnBrk="0" hangingPunct="0"/>
            <a:r>
              <a:rPr lang="en-US" altLang="zh-CN" sz="3200" b="1">
                <a:solidFill>
                  <a:schemeClr val="tx1"/>
                </a:solidFill>
                <a:ea typeface="楷体_GB2312" pitchFamily="49" charset="-122"/>
              </a:rPr>
              <a:t>}</a:t>
            </a:r>
            <a:r>
              <a:rPr lang="en-US" altLang="zh-CN" sz="3200">
                <a:solidFill>
                  <a:schemeClr val="tx1"/>
                </a:solidFill>
                <a:ea typeface="楷体_GB2312" pitchFamily="49" charset="-122"/>
              </a:rPr>
              <a:t>//purge</a:t>
            </a:r>
          </a:p>
        </p:txBody>
      </p:sp>
      <p:sp>
        <p:nvSpPr>
          <p:cNvPr id="58371" name="Rectangle 1134"/>
          <p:cNvSpPr>
            <a:spLocks noChangeArrowheads="1"/>
          </p:cNvSpPr>
          <p:nvPr/>
        </p:nvSpPr>
        <p:spPr bwMode="auto">
          <a:xfrm>
            <a:off x="1219200" y="2565400"/>
            <a:ext cx="7848600" cy="2947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20000"/>
              </a:spcBef>
            </a:pPr>
            <a:r>
              <a:rPr lang="en-US" altLang="zh-CN" sz="3200" b="1">
                <a:solidFill>
                  <a:schemeClr val="tx1"/>
                </a:solidFill>
                <a:ea typeface="楷体_GB2312" pitchFamily="49" charset="-122"/>
              </a:rPr>
              <a:t>if </a:t>
            </a:r>
            <a:r>
              <a:rPr lang="en-US" altLang="zh-CN" sz="3200">
                <a:solidFill>
                  <a:schemeClr val="tx1"/>
                </a:solidFill>
                <a:ea typeface="楷体_GB2312" pitchFamily="49" charset="-122"/>
              </a:rPr>
              <a:t>( L.elem[j] != L.elem[i] )  ++j;</a:t>
            </a:r>
          </a:p>
          <a:p>
            <a:pPr algn="l" eaLnBrk="0" hangingPunct="0">
              <a:spcBef>
                <a:spcPct val="20000"/>
              </a:spcBef>
            </a:pPr>
            <a:r>
              <a:rPr lang="en-US" altLang="zh-CN" sz="3200" b="1">
                <a:solidFill>
                  <a:schemeClr val="tx1"/>
                </a:solidFill>
                <a:ea typeface="楷体_GB2312" pitchFamily="49" charset="-122"/>
              </a:rPr>
              <a:t>else</a:t>
            </a:r>
            <a:r>
              <a:rPr lang="en-US" altLang="zh-CN" sz="3200">
                <a:solidFill>
                  <a:schemeClr val="tx1"/>
                </a:solidFill>
                <a:ea typeface="楷体_GB2312" pitchFamily="49" charset="-122"/>
              </a:rPr>
              <a:t> </a:t>
            </a:r>
            <a:r>
              <a:rPr lang="en-US" altLang="zh-CN" sz="3200" b="1">
                <a:solidFill>
                  <a:schemeClr val="tx1"/>
                </a:solidFill>
                <a:ea typeface="楷体_GB2312" pitchFamily="49" charset="-122"/>
              </a:rPr>
              <a:t>{</a:t>
            </a:r>
            <a:r>
              <a:rPr lang="en-US" altLang="zh-CN" sz="3200">
                <a:solidFill>
                  <a:schemeClr val="tx1"/>
                </a:solidFill>
                <a:ea typeface="楷体_GB2312" pitchFamily="49" charset="-122"/>
              </a:rPr>
              <a:t>  </a:t>
            </a:r>
            <a:r>
              <a:rPr lang="en-US" altLang="zh-CN" sz="3200" b="1">
                <a:solidFill>
                  <a:schemeClr val="tx1"/>
                </a:solidFill>
                <a:ea typeface="楷体_GB2312" pitchFamily="49" charset="-122"/>
              </a:rPr>
              <a:t>for</a:t>
            </a:r>
            <a:r>
              <a:rPr lang="en-US" altLang="zh-CN" sz="3200">
                <a:solidFill>
                  <a:schemeClr val="tx1"/>
                </a:solidFill>
                <a:ea typeface="楷体_GB2312" pitchFamily="49" charset="-122"/>
              </a:rPr>
              <a:t> ( k=j+1;  k&lt;L.length; ++k )</a:t>
            </a:r>
          </a:p>
          <a:p>
            <a:pPr algn="l" eaLnBrk="0" hangingPunct="0">
              <a:spcBef>
                <a:spcPct val="20000"/>
              </a:spcBef>
            </a:pPr>
            <a:r>
              <a:rPr lang="en-US" altLang="zh-CN" sz="3200">
                <a:solidFill>
                  <a:schemeClr val="tx1"/>
                </a:solidFill>
                <a:ea typeface="楷体_GB2312" pitchFamily="49" charset="-122"/>
              </a:rPr>
              <a:t>           L.elem[k</a:t>
            </a:r>
            <a:r>
              <a:rPr lang="en-US" altLang="zh-CN" sz="3200">
                <a:solidFill>
                  <a:schemeClr val="tx1"/>
                </a:solidFill>
                <a:latin typeface="Symbol" pitchFamily="18" charset="2"/>
                <a:ea typeface="楷体_GB2312" pitchFamily="49" charset="-122"/>
              </a:rPr>
              <a:t>-</a:t>
            </a:r>
            <a:r>
              <a:rPr lang="en-US" altLang="zh-CN" sz="3200">
                <a:solidFill>
                  <a:schemeClr val="tx1"/>
                </a:solidFill>
                <a:ea typeface="楷体_GB2312" pitchFamily="49" charset="-122"/>
              </a:rPr>
              <a:t>1] = L.elem[k];    </a:t>
            </a:r>
            <a:r>
              <a:rPr lang="en-US" altLang="zh-CN" sz="2800">
                <a:solidFill>
                  <a:schemeClr val="tx1"/>
                </a:solidFill>
                <a:ea typeface="楷体_GB2312" pitchFamily="49" charset="-122"/>
              </a:rPr>
              <a:t>// </a:t>
            </a:r>
            <a:r>
              <a:rPr lang="zh-CN" altLang="en-US" sz="2800">
                <a:solidFill>
                  <a:schemeClr val="tx1"/>
                </a:solidFill>
                <a:ea typeface="楷体_GB2312" pitchFamily="49" charset="-122"/>
              </a:rPr>
              <a:t>移动元素</a:t>
            </a:r>
          </a:p>
          <a:p>
            <a:pPr algn="l" eaLnBrk="0" hangingPunct="0">
              <a:spcBef>
                <a:spcPct val="20000"/>
              </a:spcBef>
            </a:pPr>
            <a:r>
              <a:rPr lang="zh-CN" altLang="en-US" sz="3200">
                <a:solidFill>
                  <a:schemeClr val="tx1"/>
                </a:solidFill>
                <a:latin typeface="Symbol" pitchFamily="18" charset="2"/>
                <a:ea typeface="楷体_GB2312" pitchFamily="49" charset="-122"/>
              </a:rPr>
              <a:t>            </a:t>
            </a:r>
            <a:r>
              <a:rPr lang="en-US" altLang="zh-CN" sz="3200">
                <a:solidFill>
                  <a:schemeClr val="tx1"/>
                </a:solidFill>
                <a:latin typeface="Symbol" pitchFamily="18" charset="2"/>
                <a:ea typeface="楷体_GB2312" pitchFamily="49" charset="-122"/>
              </a:rPr>
              <a:t>- -</a:t>
            </a:r>
            <a:r>
              <a:rPr lang="en-US" altLang="zh-CN" sz="3200">
                <a:solidFill>
                  <a:schemeClr val="tx1"/>
                </a:solidFill>
                <a:ea typeface="楷体_GB2312" pitchFamily="49" charset="-122"/>
              </a:rPr>
              <a:t>L.length;      </a:t>
            </a:r>
            <a:r>
              <a:rPr lang="en-US" altLang="zh-CN" sz="2800">
                <a:solidFill>
                  <a:schemeClr val="tx1"/>
                </a:solidFill>
                <a:ea typeface="楷体_GB2312" pitchFamily="49" charset="-122"/>
              </a:rPr>
              <a:t>// </a:t>
            </a:r>
            <a:r>
              <a:rPr lang="zh-CN" altLang="en-US" sz="2800">
                <a:solidFill>
                  <a:schemeClr val="tx1"/>
                </a:solidFill>
                <a:ea typeface="楷体_GB2312" pitchFamily="49" charset="-122"/>
              </a:rPr>
              <a:t>修改表长</a:t>
            </a:r>
          </a:p>
          <a:p>
            <a:pPr algn="l" eaLnBrk="0" hangingPunct="0">
              <a:spcBef>
                <a:spcPct val="20000"/>
              </a:spcBef>
            </a:pPr>
            <a:r>
              <a:rPr lang="en-US" altLang="zh-CN" sz="3200" b="1">
                <a:solidFill>
                  <a:schemeClr val="tx1"/>
                </a:solidFill>
                <a:ea typeface="楷体_GB2312" pitchFamily="49" charset="-122"/>
              </a:rPr>
              <a:t>        }</a:t>
            </a:r>
            <a:r>
              <a:rPr lang="en-US" altLang="zh-CN" sz="3200">
                <a:solidFill>
                  <a:schemeClr val="tx1"/>
                </a:solidFill>
                <a:ea typeface="楷体_GB2312" pitchFamily="49" charset="-122"/>
              </a:rPr>
              <a:t>//else</a:t>
            </a:r>
          </a:p>
        </p:txBody>
      </p:sp>
      <p:sp>
        <p:nvSpPr>
          <p:cNvPr id="85104" name="Text Box 1136"/>
          <p:cNvSpPr txBox="1">
            <a:spLocks noChangeArrowheads="1"/>
          </p:cNvSpPr>
          <p:nvPr/>
        </p:nvSpPr>
        <p:spPr bwMode="auto">
          <a:xfrm>
            <a:off x="4427538" y="5300663"/>
            <a:ext cx="3960812"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25000"/>
              </a:spcBef>
            </a:pPr>
            <a:r>
              <a:rPr lang="zh-CN" altLang="en-US" b="1">
                <a:solidFill>
                  <a:schemeClr val="accent2"/>
                </a:solidFill>
                <a:ea typeface="楷体_GB2312" pitchFamily="49" charset="-122"/>
              </a:rPr>
              <a:t>算法的时间复杂度为</a:t>
            </a:r>
            <a:r>
              <a:rPr lang="en-US" altLang="zh-CN" b="1">
                <a:solidFill>
                  <a:schemeClr val="accent2"/>
                </a:solidFill>
                <a:ea typeface="楷体_GB2312" pitchFamily="49" charset="-122"/>
              </a:rPr>
              <a:t>: O(L.length</a:t>
            </a:r>
            <a:r>
              <a:rPr lang="en-US" altLang="zh-CN" b="1" baseline="30000">
                <a:solidFill>
                  <a:schemeClr val="accent2"/>
                </a:solidFill>
                <a:ea typeface="楷体_GB2312" pitchFamily="49" charset="-122"/>
              </a:rPr>
              <a:t>2</a:t>
            </a:r>
            <a:r>
              <a:rPr lang="en-US" altLang="zh-CN" b="1">
                <a:solidFill>
                  <a:schemeClr val="accent2"/>
                </a:solidFill>
                <a:ea typeface="楷体_GB2312" pitchFamily="49" charset="-122"/>
                <a:sym typeface="Symbol" pitchFamily="18" charset="2"/>
              </a:rPr>
              <a:t>)</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5104">
                                            <p:txEl>
                                              <p:pRg st="0" end="0"/>
                                            </p:txEl>
                                          </p:spTgt>
                                        </p:tgtEl>
                                        <p:attrNameLst>
                                          <p:attrName>style.visibility</p:attrName>
                                        </p:attrNameLst>
                                      </p:cBhvr>
                                      <p:to>
                                        <p:strVal val="visible"/>
                                      </p:to>
                                    </p:set>
                                    <p:animEffect transition="in" filter="wipe(left)">
                                      <p:cBhvr>
                                        <p:cTn id="7" dur="500"/>
                                        <p:tgtEl>
                                          <p:spTgt spid="8510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104"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ChangeArrowheads="1"/>
          </p:cNvSpPr>
          <p:nvPr/>
        </p:nvSpPr>
        <p:spPr bwMode="auto">
          <a:xfrm>
            <a:off x="252413" y="1628775"/>
            <a:ext cx="8496300" cy="401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5000"/>
              </a:lnSpc>
            </a:pPr>
            <a:r>
              <a:rPr lang="zh-CN" altLang="en-US" sz="3200" b="1">
                <a:solidFill>
                  <a:schemeClr val="tx1"/>
                </a:solidFill>
                <a:latin typeface="楷体_GB2312" pitchFamily="49" charset="-122"/>
                <a:ea typeface="楷体_GB2312" pitchFamily="49" charset="-122"/>
              </a:rPr>
              <a:t>线性表的顺序表示的特点是用物理位置上的邻接关系来表示结点间的逻辑关系，这一特点使我们可以随机存取表中的任一结点，同时也使得插入和删除操作需要移动大量的结点。为避免大量结点的移动，我们介绍线性表的另一种存储方式</a:t>
            </a:r>
            <a:r>
              <a:rPr lang="en-US" altLang="zh-CN" sz="3200" b="1">
                <a:solidFill>
                  <a:schemeClr val="tx1"/>
                </a:solidFill>
                <a:ea typeface="楷体_GB2312" pitchFamily="49" charset="-122"/>
              </a:rPr>
              <a:t>—</a:t>
            </a:r>
            <a:r>
              <a:rPr lang="zh-CN" altLang="en-US" sz="3200" b="1">
                <a:solidFill>
                  <a:schemeClr val="tx1"/>
                </a:solidFill>
                <a:latin typeface="楷体_GB2312" pitchFamily="49" charset="-122"/>
                <a:ea typeface="楷体_GB2312" pitchFamily="49" charset="-122"/>
              </a:rPr>
              <a:t>链式存储结构，简称为</a:t>
            </a:r>
            <a:r>
              <a:rPr lang="zh-CN" altLang="en-US" sz="3200" b="1">
                <a:solidFill>
                  <a:srgbClr val="0000FF"/>
                </a:solidFill>
                <a:latin typeface="楷体_GB2312" pitchFamily="49" charset="-122"/>
                <a:ea typeface="楷体_GB2312" pitchFamily="49" charset="-122"/>
              </a:rPr>
              <a:t>链表</a:t>
            </a:r>
            <a:r>
              <a:rPr lang="en-US" altLang="zh-CN" sz="3200" b="1">
                <a:solidFill>
                  <a:srgbClr val="0000FF"/>
                </a:solidFill>
                <a:latin typeface="楷体_GB2312" pitchFamily="49" charset="-122"/>
                <a:ea typeface="楷体_GB2312" pitchFamily="49" charset="-122"/>
              </a:rPr>
              <a:t>(Linked List)</a:t>
            </a:r>
            <a:r>
              <a:rPr lang="zh-CN" altLang="en-US" sz="3200" b="1">
                <a:solidFill>
                  <a:srgbClr val="0000FF"/>
                </a:solidFill>
                <a:latin typeface="楷体_GB2312" pitchFamily="49" charset="-122"/>
                <a:ea typeface="楷体_GB2312" pitchFamily="49" charset="-122"/>
              </a:rPr>
              <a:t>。</a:t>
            </a:r>
          </a:p>
        </p:txBody>
      </p:sp>
      <p:sp>
        <p:nvSpPr>
          <p:cNvPr id="59395" name="Text Box 8">
            <a:hlinkClick r:id="" action="ppaction://hlinkshowjump?jump=nextslide"/>
          </p:cNvPr>
          <p:cNvSpPr txBox="1">
            <a:spLocks noChangeArrowheads="1"/>
          </p:cNvSpPr>
          <p:nvPr/>
        </p:nvSpPr>
        <p:spPr bwMode="auto">
          <a:xfrm>
            <a:off x="133350" y="908050"/>
            <a:ext cx="6310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b="1">
                <a:solidFill>
                  <a:schemeClr val="tx1"/>
                </a:solidFill>
                <a:latin typeface="楷体_GB2312" pitchFamily="49" charset="-122"/>
                <a:ea typeface="楷体_GB2312" pitchFamily="49" charset="-122"/>
              </a:rPr>
              <a:t>2.3.1 </a:t>
            </a:r>
            <a:r>
              <a:rPr lang="zh-CN" altLang="en-US" sz="3200" b="1">
                <a:solidFill>
                  <a:schemeClr val="tx1"/>
                </a:solidFill>
                <a:latin typeface="楷体_GB2312" pitchFamily="49" charset="-122"/>
                <a:ea typeface="楷体_GB2312" pitchFamily="49" charset="-122"/>
              </a:rPr>
              <a:t>单链表</a:t>
            </a:r>
            <a:r>
              <a:rPr lang="en-US" altLang="zh-CN" sz="3200" b="1">
                <a:solidFill>
                  <a:schemeClr val="tx1"/>
                </a:solidFill>
                <a:latin typeface="楷体_GB2312" pitchFamily="49" charset="-122"/>
                <a:ea typeface="楷体_GB2312" pitchFamily="49" charset="-122"/>
              </a:rPr>
              <a:t>--</a:t>
            </a:r>
            <a:r>
              <a:rPr lang="zh-CN" altLang="en-US" sz="3200" b="1">
                <a:solidFill>
                  <a:schemeClr val="tx1"/>
                </a:solidFill>
                <a:latin typeface="楷体_GB2312" pitchFamily="49" charset="-122"/>
                <a:ea typeface="楷体_GB2312" pitchFamily="49" charset="-122"/>
              </a:rPr>
              <a:t>线性表的链式映象</a:t>
            </a:r>
            <a:endParaRPr lang="zh-CN" altLang="en-US" sz="3200">
              <a:solidFill>
                <a:schemeClr val="tx1"/>
              </a:solidFill>
              <a:latin typeface="楷体_GB2312" pitchFamily="49" charset="-122"/>
              <a:ea typeface="楷体_GB2312" pitchFamily="49" charset="-122"/>
            </a:endParaRPr>
          </a:p>
        </p:txBody>
      </p:sp>
      <p:sp>
        <p:nvSpPr>
          <p:cNvPr id="59396" name="Rectangle 13"/>
          <p:cNvSpPr>
            <a:spLocks noChangeArrowheads="1"/>
          </p:cNvSpPr>
          <p:nvPr/>
        </p:nvSpPr>
        <p:spPr bwMode="auto">
          <a:xfrm>
            <a:off x="1209675" y="115888"/>
            <a:ext cx="68421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chemeClr val="tx1"/>
                </a:solidFill>
                <a:latin typeface="隶书" pitchFamily="49" charset="-122"/>
                <a:ea typeface="隶书" pitchFamily="49" charset="-122"/>
              </a:rPr>
              <a:t>2.3    </a:t>
            </a:r>
            <a:r>
              <a:rPr lang="zh-CN" altLang="en-US" b="1">
                <a:solidFill>
                  <a:schemeClr val="tx1"/>
                </a:solidFill>
                <a:latin typeface="隶书" pitchFamily="49" charset="-122"/>
                <a:ea typeface="隶书" pitchFamily="49" charset="-122"/>
              </a:rPr>
              <a:t>线性表的链式表示和实现</a:t>
            </a:r>
          </a:p>
        </p:txBody>
      </p:sp>
    </p:spTree>
  </p:cSld>
  <p:clrMapOvr>
    <a:masterClrMapping/>
  </p:clrMapOvr>
  <p:transition spd="med">
    <p:strips dir="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4">
            <a:hlinkClick r:id="" action="ppaction://hlinkshowjump?jump=nextslide"/>
          </p:cNvPr>
          <p:cNvSpPr txBox="1">
            <a:spLocks noChangeArrowheads="1"/>
          </p:cNvSpPr>
          <p:nvPr/>
        </p:nvSpPr>
        <p:spPr bwMode="auto">
          <a:xfrm>
            <a:off x="179388" y="242888"/>
            <a:ext cx="20208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b="1">
                <a:solidFill>
                  <a:schemeClr val="tx1"/>
                </a:solidFill>
                <a:latin typeface="楷体_GB2312" pitchFamily="49" charset="-122"/>
                <a:ea typeface="楷体_GB2312" pitchFamily="49" charset="-122"/>
              </a:rPr>
              <a:t>1</a:t>
            </a:r>
            <a:r>
              <a:rPr lang="zh-CN" altLang="en-US" sz="3200" b="1">
                <a:solidFill>
                  <a:schemeClr val="tx1"/>
                </a:solidFill>
                <a:latin typeface="楷体_GB2312" pitchFamily="49" charset="-122"/>
                <a:ea typeface="楷体_GB2312" pitchFamily="49" charset="-122"/>
              </a:rPr>
              <a:t>、单链表</a:t>
            </a:r>
          </a:p>
        </p:txBody>
      </p:sp>
      <p:sp>
        <p:nvSpPr>
          <p:cNvPr id="60419" name="Text Box 5"/>
          <p:cNvSpPr txBox="1">
            <a:spLocks noChangeArrowheads="1"/>
          </p:cNvSpPr>
          <p:nvPr/>
        </p:nvSpPr>
        <p:spPr bwMode="auto">
          <a:xfrm>
            <a:off x="250825" y="908050"/>
            <a:ext cx="83534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zh-CN" altLang="en-US" sz="3200" b="1">
                <a:solidFill>
                  <a:schemeClr val="tx1"/>
                </a:solidFill>
                <a:latin typeface="楷体_GB2312" pitchFamily="49" charset="-122"/>
                <a:ea typeface="楷体_GB2312" pitchFamily="49" charset="-122"/>
              </a:rPr>
              <a:t>    单链表指的是用一组</a:t>
            </a:r>
            <a:r>
              <a:rPr lang="zh-CN" altLang="en-US" sz="3200" b="1">
                <a:solidFill>
                  <a:srgbClr val="0000FF"/>
                </a:solidFill>
                <a:latin typeface="楷体_GB2312" pitchFamily="49" charset="-122"/>
                <a:ea typeface="楷体_GB2312" pitchFamily="49" charset="-122"/>
              </a:rPr>
              <a:t>地址任意</a:t>
            </a:r>
            <a:r>
              <a:rPr lang="zh-CN" altLang="en-US" sz="3200" b="1">
                <a:solidFill>
                  <a:schemeClr val="tx1"/>
                </a:solidFill>
                <a:latin typeface="楷体_GB2312" pitchFamily="49" charset="-122"/>
                <a:ea typeface="楷体_GB2312" pitchFamily="49" charset="-122"/>
              </a:rPr>
              <a:t>的存储单元存放线性表中的数据元素。</a:t>
            </a:r>
          </a:p>
        </p:txBody>
      </p:sp>
      <p:sp>
        <p:nvSpPr>
          <p:cNvPr id="60420" name="Rectangle 6"/>
          <p:cNvSpPr>
            <a:spLocks noChangeArrowheads="1"/>
          </p:cNvSpPr>
          <p:nvPr/>
        </p:nvSpPr>
        <p:spPr bwMode="auto">
          <a:xfrm>
            <a:off x="215900" y="2060575"/>
            <a:ext cx="8604250" cy="277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pPr>
            <a:r>
              <a:rPr lang="en-US" altLang="zh-CN" sz="3200" b="1">
                <a:solidFill>
                  <a:schemeClr val="tx1"/>
                </a:solidFill>
                <a:latin typeface="楷体_GB2312" pitchFamily="49" charset="-122"/>
                <a:ea typeface="楷体_GB2312" pitchFamily="49" charset="-122"/>
              </a:rPr>
              <a:t>    </a:t>
            </a:r>
            <a:r>
              <a:rPr lang="zh-CN" altLang="en-US" sz="3200" b="1">
                <a:solidFill>
                  <a:schemeClr val="tx1"/>
                </a:solidFill>
                <a:latin typeface="楷体_GB2312" pitchFamily="49" charset="-122"/>
                <a:ea typeface="楷体_GB2312" pitchFamily="49" charset="-122"/>
              </a:rPr>
              <a:t>这组存储单元可以是分布在内存中的任意位置上的。为了能正确表示结点间的逻辑关系，在存储每个结点值的同时，还必须存储指示其后继结点的地址</a:t>
            </a:r>
            <a:r>
              <a:rPr lang="en-US" altLang="zh-CN" sz="3200" b="1">
                <a:solidFill>
                  <a:schemeClr val="tx1"/>
                </a:solidFill>
                <a:latin typeface="楷体_GB2312" pitchFamily="49" charset="-122"/>
                <a:ea typeface="楷体_GB2312" pitchFamily="49" charset="-122"/>
              </a:rPr>
              <a:t>(</a:t>
            </a:r>
            <a:r>
              <a:rPr lang="zh-CN" altLang="en-US" sz="3200" b="1">
                <a:solidFill>
                  <a:schemeClr val="tx1"/>
                </a:solidFill>
                <a:latin typeface="楷体_GB2312" pitchFamily="49" charset="-122"/>
                <a:ea typeface="楷体_GB2312" pitchFamily="49" charset="-122"/>
              </a:rPr>
              <a:t>或位置</a:t>
            </a:r>
            <a:r>
              <a:rPr lang="en-US" altLang="zh-CN" sz="3200" b="1">
                <a:solidFill>
                  <a:schemeClr val="tx1"/>
                </a:solidFill>
                <a:latin typeface="楷体_GB2312" pitchFamily="49" charset="-122"/>
                <a:ea typeface="楷体_GB2312" pitchFamily="49" charset="-122"/>
              </a:rPr>
              <a:t>)</a:t>
            </a:r>
            <a:r>
              <a:rPr lang="zh-CN" altLang="en-US" sz="3200" b="1">
                <a:solidFill>
                  <a:schemeClr val="tx1"/>
                </a:solidFill>
                <a:latin typeface="楷体_GB2312" pitchFamily="49" charset="-122"/>
                <a:ea typeface="楷体_GB2312" pitchFamily="49" charset="-122"/>
              </a:rPr>
              <a:t>信息，这个信息称为指针</a:t>
            </a:r>
            <a:r>
              <a:rPr lang="en-US" altLang="zh-CN" sz="3200" b="1">
                <a:solidFill>
                  <a:schemeClr val="tx1"/>
                </a:solidFill>
                <a:latin typeface="楷体_GB2312" pitchFamily="49" charset="-122"/>
                <a:ea typeface="楷体_GB2312" pitchFamily="49" charset="-122"/>
              </a:rPr>
              <a:t>(pointer)</a:t>
            </a:r>
            <a:r>
              <a:rPr lang="zh-CN" altLang="en-US" sz="3200" b="1">
                <a:solidFill>
                  <a:schemeClr val="tx1"/>
                </a:solidFill>
                <a:latin typeface="楷体_GB2312" pitchFamily="49" charset="-122"/>
                <a:ea typeface="楷体_GB2312" pitchFamily="49" charset="-122"/>
              </a:rPr>
              <a:t>或链</a:t>
            </a:r>
            <a:r>
              <a:rPr lang="en-US" altLang="zh-CN" sz="3200" b="1">
                <a:solidFill>
                  <a:schemeClr val="tx1"/>
                </a:solidFill>
                <a:latin typeface="楷体_GB2312" pitchFamily="49" charset="-122"/>
                <a:ea typeface="楷体_GB2312" pitchFamily="49" charset="-122"/>
              </a:rPr>
              <a:t>(link)</a:t>
            </a:r>
            <a:r>
              <a:rPr lang="zh-CN" altLang="en-US" sz="3200" b="1">
                <a:solidFill>
                  <a:schemeClr val="tx1"/>
                </a:solidFill>
                <a:latin typeface="楷体_GB2312" pitchFamily="49" charset="-122"/>
                <a:ea typeface="楷体_GB2312" pitchFamily="49" charset="-122"/>
              </a:rPr>
              <a:t>。</a:t>
            </a:r>
          </a:p>
        </p:txBody>
      </p:sp>
    </p:spTree>
  </p:cSld>
  <p:clrMapOvr>
    <a:masterClrMapping/>
  </p:clrMapOvr>
  <p:transition spd="med">
    <p:strips dir="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Text Box 5"/>
          <p:cNvSpPr txBox="1">
            <a:spLocks noChangeArrowheads="1"/>
          </p:cNvSpPr>
          <p:nvPr/>
        </p:nvSpPr>
        <p:spPr bwMode="auto">
          <a:xfrm>
            <a:off x="611188" y="3933825"/>
            <a:ext cx="828198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zh-CN" altLang="en-US" sz="3200" b="1">
                <a:solidFill>
                  <a:schemeClr val="tx1"/>
                </a:solidFill>
                <a:ea typeface="楷体_GB2312" pitchFamily="49" charset="-122"/>
              </a:rPr>
              <a:t>通过每个结点的链域将线性表的</a:t>
            </a:r>
            <a:r>
              <a:rPr lang="en-US" altLang="zh-CN" sz="3200" b="1">
                <a:solidFill>
                  <a:schemeClr val="tx1"/>
                </a:solidFill>
                <a:ea typeface="楷体_GB2312" pitchFamily="49" charset="-122"/>
              </a:rPr>
              <a:t>n</a:t>
            </a:r>
            <a:r>
              <a:rPr lang="zh-CN" altLang="en-US" sz="3200" b="1">
                <a:solidFill>
                  <a:schemeClr val="tx1"/>
                </a:solidFill>
                <a:ea typeface="楷体_GB2312" pitchFamily="49" charset="-122"/>
              </a:rPr>
              <a:t>个结点按其逻辑次序链接在一起，形成链表。</a:t>
            </a:r>
            <a:endParaRPr lang="zh-CN" altLang="en-US" sz="3200" b="1">
              <a:solidFill>
                <a:schemeClr val="accent2"/>
              </a:solidFill>
              <a:ea typeface="楷体_GB2312" pitchFamily="49" charset="-122"/>
            </a:endParaRPr>
          </a:p>
        </p:txBody>
      </p:sp>
      <p:sp>
        <p:nvSpPr>
          <p:cNvPr id="88142" name="Rectangle 1102"/>
          <p:cNvSpPr>
            <a:spLocks noChangeArrowheads="1"/>
          </p:cNvSpPr>
          <p:nvPr/>
        </p:nvSpPr>
        <p:spPr bwMode="auto">
          <a:xfrm>
            <a:off x="684213" y="5314950"/>
            <a:ext cx="69119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3200" b="1">
                <a:solidFill>
                  <a:schemeClr val="tx1"/>
                </a:solidFill>
                <a:ea typeface="楷体_GB2312" pitchFamily="49" charset="-122"/>
              </a:rPr>
              <a:t>链表的每一个结只有一个链域</a:t>
            </a:r>
          </a:p>
          <a:p>
            <a:pPr algn="l"/>
            <a:r>
              <a:rPr lang="zh-CN" altLang="en-US" sz="3200" b="1">
                <a:solidFill>
                  <a:schemeClr val="tx1"/>
                </a:solidFill>
                <a:ea typeface="楷体_GB2312" pitchFamily="49" charset="-122"/>
              </a:rPr>
              <a:t>                                   </a:t>
            </a:r>
            <a:r>
              <a:rPr lang="zh-CN" altLang="en-US" sz="3200" b="1">
                <a:solidFill>
                  <a:schemeClr val="tx1"/>
                </a:solidFill>
                <a:ea typeface="楷体_GB2312" pitchFamily="49" charset="-122"/>
                <a:sym typeface="Symbol" pitchFamily="18" charset="2"/>
              </a:rPr>
              <a:t> </a:t>
            </a:r>
            <a:r>
              <a:rPr lang="zh-CN" altLang="en-US" sz="3200" b="1">
                <a:solidFill>
                  <a:schemeClr val="tx1"/>
                </a:solidFill>
                <a:ea typeface="楷体_GB2312" pitchFamily="49" charset="-122"/>
              </a:rPr>
              <a:t>称作</a:t>
            </a:r>
            <a:r>
              <a:rPr lang="zh-CN" altLang="en-US" sz="3200" b="1">
                <a:solidFill>
                  <a:srgbClr val="0000FF"/>
                </a:solidFill>
                <a:ea typeface="楷体_GB2312" pitchFamily="49" charset="-122"/>
              </a:rPr>
              <a:t>单链表</a:t>
            </a:r>
          </a:p>
        </p:txBody>
      </p:sp>
      <p:sp>
        <p:nvSpPr>
          <p:cNvPr id="61444" name="Text Box 1104"/>
          <p:cNvSpPr txBox="1">
            <a:spLocks noChangeArrowheads="1"/>
          </p:cNvSpPr>
          <p:nvPr/>
        </p:nvSpPr>
        <p:spPr bwMode="auto">
          <a:xfrm>
            <a:off x="827088" y="1470025"/>
            <a:ext cx="7561262"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25000"/>
              </a:lnSpc>
            </a:pPr>
            <a:r>
              <a:rPr lang="zh-CN" altLang="en-US" sz="3200" b="1">
                <a:solidFill>
                  <a:schemeClr val="tx1"/>
                </a:solidFill>
                <a:ea typeface="楷体_GB2312" pitchFamily="49" charset="-122"/>
              </a:rPr>
              <a:t>元素</a:t>
            </a:r>
            <a:r>
              <a:rPr lang="en-US" altLang="zh-CN" sz="3200" b="1">
                <a:solidFill>
                  <a:schemeClr val="tx1"/>
                </a:solidFill>
                <a:ea typeface="楷体_GB2312" pitchFamily="49" charset="-122"/>
              </a:rPr>
              <a:t>(</a:t>
            </a:r>
            <a:r>
              <a:rPr lang="zh-CN" altLang="en-US" sz="3200" b="1">
                <a:solidFill>
                  <a:schemeClr val="tx1"/>
                </a:solidFill>
                <a:ea typeface="楷体_GB2312" pitchFamily="49" charset="-122"/>
              </a:rPr>
              <a:t>数据元素的值</a:t>
            </a:r>
            <a:r>
              <a:rPr lang="en-US" altLang="zh-CN" sz="3200" b="1">
                <a:solidFill>
                  <a:schemeClr val="tx1"/>
                </a:solidFill>
                <a:ea typeface="楷体_GB2312" pitchFamily="49" charset="-122"/>
              </a:rPr>
              <a:t>) </a:t>
            </a:r>
          </a:p>
          <a:p>
            <a:pPr algn="l" eaLnBrk="1" hangingPunct="1">
              <a:lnSpc>
                <a:spcPct val="125000"/>
              </a:lnSpc>
            </a:pPr>
            <a:r>
              <a:rPr lang="en-US" altLang="zh-CN" sz="3200" b="1">
                <a:solidFill>
                  <a:schemeClr val="tx1"/>
                </a:solidFill>
                <a:ea typeface="楷体_GB2312" pitchFamily="49" charset="-122"/>
              </a:rPr>
              <a:t>             + </a:t>
            </a:r>
            <a:r>
              <a:rPr lang="zh-CN" altLang="en-US" sz="3200" b="1">
                <a:solidFill>
                  <a:schemeClr val="tx1"/>
                </a:solidFill>
                <a:ea typeface="楷体_GB2312" pitchFamily="49" charset="-122"/>
              </a:rPr>
              <a:t>指针</a:t>
            </a:r>
            <a:r>
              <a:rPr lang="en-US" altLang="zh-CN" sz="3200" b="1">
                <a:solidFill>
                  <a:schemeClr val="tx1"/>
                </a:solidFill>
                <a:ea typeface="楷体_GB2312" pitchFamily="49" charset="-122"/>
              </a:rPr>
              <a:t>(</a:t>
            </a:r>
            <a:r>
              <a:rPr lang="zh-CN" altLang="en-US" sz="3200" b="1">
                <a:solidFill>
                  <a:schemeClr val="tx1"/>
                </a:solidFill>
                <a:ea typeface="楷体_GB2312" pitchFamily="49" charset="-122"/>
              </a:rPr>
              <a:t>指示后继元素存储位置</a:t>
            </a:r>
            <a:r>
              <a:rPr lang="en-US" altLang="zh-CN" sz="3200" b="1">
                <a:solidFill>
                  <a:schemeClr val="tx1"/>
                </a:solidFill>
                <a:ea typeface="楷体_GB2312" pitchFamily="49" charset="-122"/>
              </a:rPr>
              <a:t>)</a:t>
            </a:r>
          </a:p>
          <a:p>
            <a:pPr algn="l" eaLnBrk="1" hangingPunct="1">
              <a:lnSpc>
                <a:spcPct val="110000"/>
              </a:lnSpc>
            </a:pPr>
            <a:r>
              <a:rPr lang="en-US" altLang="zh-CN" sz="3200" b="1">
                <a:solidFill>
                  <a:schemeClr val="tx1"/>
                </a:solidFill>
                <a:ea typeface="楷体_GB2312" pitchFamily="49" charset="-122"/>
              </a:rPr>
              <a:t> =  </a:t>
            </a:r>
            <a:r>
              <a:rPr lang="zh-CN" altLang="en-US" sz="3200" b="1">
                <a:solidFill>
                  <a:schemeClr val="tx1"/>
                </a:solidFill>
                <a:ea typeface="楷体_GB2312" pitchFamily="49" charset="-122"/>
              </a:rPr>
              <a:t>结点</a:t>
            </a:r>
            <a:endParaRPr lang="zh-CN" altLang="en-US" sz="3200" b="1">
              <a:solidFill>
                <a:schemeClr val="tx1"/>
              </a:solidFill>
            </a:endParaRPr>
          </a:p>
        </p:txBody>
      </p:sp>
      <p:graphicFrame>
        <p:nvGraphicFramePr>
          <p:cNvPr id="88145" name="Group 1105"/>
          <p:cNvGraphicFramePr>
            <a:graphicFrameLocks noGrp="1"/>
          </p:cNvGraphicFramePr>
          <p:nvPr/>
        </p:nvGraphicFramePr>
        <p:xfrm>
          <a:off x="3348038" y="549275"/>
          <a:ext cx="1905000" cy="533400"/>
        </p:xfrm>
        <a:graphic>
          <a:graphicData uri="http://schemas.openxmlformats.org/drawingml/2006/table">
            <a:tbl>
              <a:tblPr/>
              <a:tblGrid>
                <a:gridCol w="1066800"/>
                <a:gridCol w="838200"/>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data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next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421"/>
                                        </p:tgtEl>
                                        <p:attrNameLst>
                                          <p:attrName>style.visibility</p:attrName>
                                        </p:attrNameLst>
                                      </p:cBhvr>
                                      <p:to>
                                        <p:strVal val="visible"/>
                                      </p:to>
                                    </p:set>
                                    <p:animEffect transition="in" filter="wipe(left)">
                                      <p:cBhvr>
                                        <p:cTn id="7" dur="500"/>
                                        <p:tgtEl>
                                          <p:spTgt spid="604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8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autoUpdateAnimBg="0"/>
      <p:bldP spid="8814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3"/>
          <p:cNvSpPr txBox="1">
            <a:spLocks noChangeArrowheads="1"/>
          </p:cNvSpPr>
          <p:nvPr/>
        </p:nvSpPr>
        <p:spPr bwMode="auto">
          <a:xfrm>
            <a:off x="107950" y="-26988"/>
            <a:ext cx="25574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b="1">
                <a:solidFill>
                  <a:schemeClr val="tx1"/>
                </a:solidFill>
                <a:ea typeface="楷体_GB2312" pitchFamily="49" charset="-122"/>
              </a:rPr>
              <a:t>ADT List {</a:t>
            </a:r>
            <a:endParaRPr lang="en-US" altLang="zh-CN" sz="3200">
              <a:solidFill>
                <a:schemeClr val="tx1"/>
              </a:solidFill>
            </a:endParaRPr>
          </a:p>
        </p:txBody>
      </p:sp>
      <p:sp>
        <p:nvSpPr>
          <p:cNvPr id="7171" name="Text Box 4"/>
          <p:cNvSpPr txBox="1">
            <a:spLocks noChangeArrowheads="1"/>
          </p:cNvSpPr>
          <p:nvPr/>
        </p:nvSpPr>
        <p:spPr bwMode="auto">
          <a:xfrm>
            <a:off x="466725" y="496888"/>
            <a:ext cx="22225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zh-CN" altLang="en-US" sz="3200" b="1">
                <a:solidFill>
                  <a:schemeClr val="tx1"/>
                </a:solidFill>
                <a:latin typeface="楷体_GB2312" pitchFamily="49" charset="-122"/>
                <a:ea typeface="楷体_GB2312" pitchFamily="49" charset="-122"/>
              </a:rPr>
              <a:t>数据对象</a:t>
            </a:r>
            <a:r>
              <a:rPr lang="zh-CN" altLang="en-US" sz="3200">
                <a:solidFill>
                  <a:schemeClr val="tx1"/>
                </a:solidFill>
                <a:latin typeface="楷体_GB2312" pitchFamily="49" charset="-122"/>
                <a:ea typeface="楷体_GB2312" pitchFamily="49" charset="-122"/>
              </a:rPr>
              <a:t>：</a:t>
            </a:r>
          </a:p>
        </p:txBody>
      </p:sp>
      <p:sp>
        <p:nvSpPr>
          <p:cNvPr id="7172" name="Text Box 5"/>
          <p:cNvSpPr txBox="1">
            <a:spLocks noChangeArrowheads="1"/>
          </p:cNvSpPr>
          <p:nvPr/>
        </p:nvSpPr>
        <p:spPr bwMode="auto">
          <a:xfrm>
            <a:off x="2205038" y="419100"/>
            <a:ext cx="7038975"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20000"/>
              </a:lnSpc>
            </a:pPr>
            <a:r>
              <a:rPr lang="en-US" altLang="zh-CN" sz="3200" b="1">
                <a:solidFill>
                  <a:schemeClr val="tx1"/>
                </a:solidFill>
                <a:ea typeface="楷体_GB2312" pitchFamily="49" charset="-122"/>
              </a:rPr>
              <a:t>D</a:t>
            </a:r>
            <a:r>
              <a:rPr lang="zh-CN" altLang="en-US" sz="3200" b="1">
                <a:solidFill>
                  <a:schemeClr val="tx1"/>
                </a:solidFill>
                <a:ea typeface="楷体_GB2312" pitchFamily="49" charset="-122"/>
              </a:rPr>
              <a:t>＝</a:t>
            </a:r>
            <a:r>
              <a:rPr lang="en-US" altLang="zh-CN" sz="3200" b="1">
                <a:solidFill>
                  <a:schemeClr val="tx1"/>
                </a:solidFill>
                <a:ea typeface="楷体_GB2312" pitchFamily="49" charset="-122"/>
              </a:rPr>
              <a:t>{ a</a:t>
            </a:r>
            <a:r>
              <a:rPr lang="en-US" altLang="zh-CN" sz="3200" b="1" baseline="-25000">
                <a:solidFill>
                  <a:schemeClr val="tx1"/>
                </a:solidFill>
                <a:ea typeface="楷体_GB2312" pitchFamily="49" charset="-122"/>
              </a:rPr>
              <a:t>i</a:t>
            </a:r>
            <a:r>
              <a:rPr lang="en-US" altLang="zh-CN" sz="3200" b="1">
                <a:solidFill>
                  <a:schemeClr val="tx1"/>
                </a:solidFill>
                <a:ea typeface="楷体_GB2312" pitchFamily="49" charset="-122"/>
              </a:rPr>
              <a:t> | a</a:t>
            </a:r>
            <a:r>
              <a:rPr lang="en-US" altLang="zh-CN" sz="3200" b="1" baseline="-25000">
                <a:solidFill>
                  <a:schemeClr val="tx1"/>
                </a:solidFill>
                <a:ea typeface="楷体_GB2312" pitchFamily="49" charset="-122"/>
              </a:rPr>
              <a:t>i</a:t>
            </a:r>
            <a:r>
              <a:rPr lang="en-US" altLang="zh-CN" sz="3200" b="1">
                <a:solidFill>
                  <a:schemeClr val="tx1"/>
                </a:solidFill>
                <a:ea typeface="楷体_GB2312" pitchFamily="49" charset="-122"/>
              </a:rPr>
              <a:t> ∈ElemSet, i=1,2,...,n,  n≥0 }</a:t>
            </a:r>
          </a:p>
          <a:p>
            <a:pPr algn="l" eaLnBrk="1" hangingPunct="1">
              <a:lnSpc>
                <a:spcPct val="120000"/>
              </a:lnSpc>
            </a:pPr>
            <a:r>
              <a:rPr lang="en-US" altLang="zh-CN" sz="3200" b="1">
                <a:solidFill>
                  <a:schemeClr val="tx1"/>
                </a:solidFill>
                <a:ea typeface="楷体_GB2312" pitchFamily="49" charset="-122"/>
              </a:rPr>
              <a:t>             { </a:t>
            </a:r>
            <a:r>
              <a:rPr lang="zh-CN" altLang="en-US" sz="3200" b="1">
                <a:solidFill>
                  <a:schemeClr val="tx1"/>
                </a:solidFill>
                <a:ea typeface="楷体_GB2312" pitchFamily="49" charset="-122"/>
              </a:rPr>
              <a:t>称 </a:t>
            </a:r>
            <a:r>
              <a:rPr lang="en-US" altLang="zh-CN" sz="3200" b="1">
                <a:solidFill>
                  <a:srgbClr val="CC0066"/>
                </a:solidFill>
                <a:ea typeface="楷体_GB2312" pitchFamily="49" charset="-122"/>
              </a:rPr>
              <a:t>n</a:t>
            </a:r>
            <a:r>
              <a:rPr lang="en-US" altLang="zh-CN" sz="3200" b="1">
                <a:solidFill>
                  <a:schemeClr val="tx1"/>
                </a:solidFill>
                <a:ea typeface="楷体_GB2312" pitchFamily="49" charset="-122"/>
              </a:rPr>
              <a:t> </a:t>
            </a:r>
            <a:r>
              <a:rPr lang="zh-CN" altLang="en-US" sz="3200" b="1">
                <a:solidFill>
                  <a:schemeClr val="tx1"/>
                </a:solidFill>
                <a:ea typeface="楷体_GB2312" pitchFamily="49" charset="-122"/>
              </a:rPr>
              <a:t>为线性表的</a:t>
            </a:r>
            <a:r>
              <a:rPr lang="zh-CN" altLang="en-US" sz="3200" b="1">
                <a:solidFill>
                  <a:srgbClr val="CC0066"/>
                </a:solidFill>
                <a:ea typeface="楷体_GB2312" pitchFamily="49" charset="-122"/>
              </a:rPr>
              <a:t>表长</a:t>
            </a:r>
            <a:r>
              <a:rPr lang="en-US" altLang="zh-CN" sz="3200" b="1">
                <a:solidFill>
                  <a:schemeClr val="tx1"/>
                </a:solidFill>
                <a:ea typeface="楷体_GB2312" pitchFamily="49" charset="-122"/>
              </a:rPr>
              <a:t>; </a:t>
            </a:r>
          </a:p>
          <a:p>
            <a:pPr algn="l" eaLnBrk="1" hangingPunct="1">
              <a:lnSpc>
                <a:spcPct val="120000"/>
              </a:lnSpc>
            </a:pPr>
            <a:r>
              <a:rPr lang="en-US" altLang="zh-CN" sz="3200" b="1">
                <a:solidFill>
                  <a:schemeClr val="tx1"/>
                </a:solidFill>
                <a:ea typeface="楷体_GB2312" pitchFamily="49" charset="-122"/>
              </a:rPr>
              <a:t>                </a:t>
            </a:r>
            <a:r>
              <a:rPr lang="zh-CN" altLang="en-US" sz="3200" b="1">
                <a:solidFill>
                  <a:schemeClr val="tx1"/>
                </a:solidFill>
                <a:ea typeface="楷体_GB2312" pitchFamily="49" charset="-122"/>
              </a:rPr>
              <a:t>称 </a:t>
            </a:r>
            <a:r>
              <a:rPr lang="en-US" altLang="zh-CN" sz="3200" b="1">
                <a:solidFill>
                  <a:schemeClr val="tx1"/>
                </a:solidFill>
                <a:ea typeface="楷体_GB2312" pitchFamily="49" charset="-122"/>
              </a:rPr>
              <a:t>n=0 </a:t>
            </a:r>
            <a:r>
              <a:rPr lang="zh-CN" altLang="en-US" sz="3200" b="1">
                <a:solidFill>
                  <a:schemeClr val="tx1"/>
                </a:solidFill>
                <a:ea typeface="楷体_GB2312" pitchFamily="49" charset="-122"/>
              </a:rPr>
              <a:t>时的线性表为</a:t>
            </a:r>
            <a:r>
              <a:rPr lang="zh-CN" altLang="en-US" sz="3200" b="1">
                <a:solidFill>
                  <a:srgbClr val="CC0066"/>
                </a:solidFill>
                <a:ea typeface="楷体_GB2312" pitchFamily="49" charset="-122"/>
              </a:rPr>
              <a:t>空表</a:t>
            </a:r>
            <a:r>
              <a:rPr lang="zh-CN" altLang="en-US" sz="3200" b="1">
                <a:solidFill>
                  <a:schemeClr val="tx1"/>
                </a:solidFill>
                <a:ea typeface="楷体_GB2312" pitchFamily="49" charset="-122"/>
              </a:rPr>
              <a:t>。</a:t>
            </a:r>
            <a:r>
              <a:rPr lang="en-US" altLang="zh-CN" sz="3200" b="1">
                <a:solidFill>
                  <a:schemeClr val="tx1"/>
                </a:solidFill>
                <a:ea typeface="楷体_GB2312" pitchFamily="49" charset="-122"/>
              </a:rPr>
              <a:t>}</a:t>
            </a:r>
            <a:endParaRPr lang="en-US" altLang="zh-CN" sz="3200" b="1">
              <a:solidFill>
                <a:schemeClr val="tx1"/>
              </a:solidFill>
              <a:latin typeface="楷体_GB2312" pitchFamily="49" charset="-122"/>
              <a:ea typeface="楷体_GB2312" pitchFamily="49" charset="-122"/>
            </a:endParaRPr>
          </a:p>
        </p:txBody>
      </p:sp>
      <p:sp>
        <p:nvSpPr>
          <p:cNvPr id="7173" name="Text Box 6"/>
          <p:cNvSpPr txBox="1">
            <a:spLocks noChangeArrowheads="1"/>
          </p:cNvSpPr>
          <p:nvPr/>
        </p:nvSpPr>
        <p:spPr bwMode="auto">
          <a:xfrm>
            <a:off x="466725" y="2205038"/>
            <a:ext cx="22225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zh-CN" altLang="en-US" sz="3200" b="1">
                <a:solidFill>
                  <a:schemeClr val="tx1"/>
                </a:solidFill>
                <a:latin typeface="楷体_GB2312" pitchFamily="49" charset="-122"/>
                <a:ea typeface="楷体_GB2312" pitchFamily="49" charset="-122"/>
              </a:rPr>
              <a:t>数据关系</a:t>
            </a:r>
            <a:r>
              <a:rPr lang="zh-CN" altLang="en-US" sz="3200">
                <a:solidFill>
                  <a:schemeClr val="tx1"/>
                </a:solidFill>
                <a:latin typeface="楷体_GB2312" pitchFamily="49" charset="-122"/>
                <a:ea typeface="楷体_GB2312" pitchFamily="49" charset="-122"/>
              </a:rPr>
              <a:t>：</a:t>
            </a:r>
          </a:p>
        </p:txBody>
      </p:sp>
      <p:sp>
        <p:nvSpPr>
          <p:cNvPr id="7174" name="Text Box 7"/>
          <p:cNvSpPr txBox="1">
            <a:spLocks noChangeArrowheads="1"/>
          </p:cNvSpPr>
          <p:nvPr/>
        </p:nvSpPr>
        <p:spPr bwMode="auto">
          <a:xfrm>
            <a:off x="2266950" y="2209800"/>
            <a:ext cx="65849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b="1">
                <a:solidFill>
                  <a:schemeClr val="tx1"/>
                </a:solidFill>
                <a:ea typeface="楷体_GB2312" pitchFamily="49" charset="-122"/>
              </a:rPr>
              <a:t>R1</a:t>
            </a:r>
            <a:r>
              <a:rPr lang="zh-CN" altLang="en-US" sz="3200" b="1">
                <a:solidFill>
                  <a:schemeClr val="tx1"/>
                </a:solidFill>
                <a:ea typeface="楷体_GB2312" pitchFamily="49" charset="-122"/>
              </a:rPr>
              <a:t>＝</a:t>
            </a:r>
            <a:r>
              <a:rPr lang="en-US" altLang="zh-CN" sz="3200" b="1">
                <a:solidFill>
                  <a:schemeClr val="tx1"/>
                </a:solidFill>
                <a:ea typeface="楷体_GB2312" pitchFamily="49" charset="-122"/>
              </a:rPr>
              <a:t>{ &lt;a</a:t>
            </a:r>
            <a:r>
              <a:rPr lang="en-US" altLang="zh-CN" sz="3200" b="1" baseline="-25000">
                <a:solidFill>
                  <a:schemeClr val="tx1"/>
                </a:solidFill>
                <a:ea typeface="楷体_GB2312" pitchFamily="49" charset="-122"/>
              </a:rPr>
              <a:t>i-1</a:t>
            </a:r>
            <a:r>
              <a:rPr lang="en-US" altLang="zh-CN" sz="3200" b="1">
                <a:solidFill>
                  <a:schemeClr val="tx1"/>
                </a:solidFill>
                <a:ea typeface="楷体_GB2312" pitchFamily="49" charset="-122"/>
              </a:rPr>
              <a:t> ,a</a:t>
            </a:r>
            <a:r>
              <a:rPr lang="en-US" altLang="zh-CN" sz="3200" b="1" baseline="-25000">
                <a:solidFill>
                  <a:schemeClr val="tx1"/>
                </a:solidFill>
                <a:ea typeface="楷体_GB2312" pitchFamily="49" charset="-122"/>
              </a:rPr>
              <a:t>i</a:t>
            </a:r>
            <a:r>
              <a:rPr lang="en-US" altLang="zh-CN" sz="3200" b="1">
                <a:solidFill>
                  <a:schemeClr val="tx1"/>
                </a:solidFill>
                <a:ea typeface="楷体_GB2312" pitchFamily="49" charset="-122"/>
              </a:rPr>
              <a:t> &gt;|a</a:t>
            </a:r>
            <a:r>
              <a:rPr lang="en-US" altLang="zh-CN" sz="3200" b="1" baseline="-25000">
                <a:solidFill>
                  <a:schemeClr val="tx1"/>
                </a:solidFill>
                <a:ea typeface="楷体_GB2312" pitchFamily="49" charset="-122"/>
              </a:rPr>
              <a:t>i-1</a:t>
            </a:r>
            <a:r>
              <a:rPr lang="en-US" altLang="zh-CN" sz="3200" b="1">
                <a:solidFill>
                  <a:schemeClr val="tx1"/>
                </a:solidFill>
                <a:ea typeface="楷体_GB2312" pitchFamily="49" charset="-122"/>
              </a:rPr>
              <a:t> ,a</a:t>
            </a:r>
            <a:r>
              <a:rPr lang="en-US" altLang="zh-CN" sz="3200" b="1" baseline="-25000">
                <a:solidFill>
                  <a:schemeClr val="tx1"/>
                </a:solidFill>
                <a:ea typeface="楷体_GB2312" pitchFamily="49" charset="-122"/>
              </a:rPr>
              <a:t>i</a:t>
            </a:r>
            <a:r>
              <a:rPr lang="en-US" altLang="zh-CN" sz="3200" b="1">
                <a:solidFill>
                  <a:schemeClr val="tx1"/>
                </a:solidFill>
                <a:ea typeface="楷体_GB2312" pitchFamily="49" charset="-122"/>
              </a:rPr>
              <a:t>∈D,  i=2,...,n }</a:t>
            </a:r>
            <a:endParaRPr lang="en-US" altLang="zh-CN" sz="3200" b="1">
              <a:solidFill>
                <a:schemeClr val="tx1"/>
              </a:solidFill>
            </a:endParaRPr>
          </a:p>
        </p:txBody>
      </p:sp>
      <p:sp>
        <p:nvSpPr>
          <p:cNvPr id="7176" name="Text Box 8"/>
          <p:cNvSpPr txBox="1">
            <a:spLocks noChangeArrowheads="1"/>
          </p:cNvSpPr>
          <p:nvPr/>
        </p:nvSpPr>
        <p:spPr bwMode="auto">
          <a:xfrm>
            <a:off x="762000" y="2776538"/>
            <a:ext cx="7977188" cy="389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30000"/>
              </a:lnSpc>
            </a:pPr>
            <a:r>
              <a:rPr lang="en-US" altLang="zh-CN" sz="3200" b="1">
                <a:solidFill>
                  <a:schemeClr val="tx1"/>
                </a:solidFill>
                <a:ea typeface="楷体_GB2312" pitchFamily="49" charset="-122"/>
              </a:rPr>
              <a:t>{ </a:t>
            </a:r>
            <a:r>
              <a:rPr lang="zh-CN" altLang="en-US" sz="3200" b="1">
                <a:solidFill>
                  <a:schemeClr val="tx1"/>
                </a:solidFill>
                <a:ea typeface="楷体_GB2312" pitchFamily="49" charset="-122"/>
              </a:rPr>
              <a:t>设线性表为 </a:t>
            </a:r>
            <a:r>
              <a:rPr lang="en-US" altLang="zh-CN" sz="3200" b="1">
                <a:solidFill>
                  <a:schemeClr val="tx1"/>
                </a:solidFill>
                <a:ea typeface="楷体_GB2312" pitchFamily="49" charset="-122"/>
              </a:rPr>
              <a:t>(a</a:t>
            </a:r>
            <a:r>
              <a:rPr lang="en-US" altLang="zh-CN" sz="3200" b="1" baseline="-25000">
                <a:solidFill>
                  <a:schemeClr val="tx1"/>
                </a:solidFill>
                <a:ea typeface="楷体_GB2312" pitchFamily="49" charset="-122"/>
              </a:rPr>
              <a:t>1</a:t>
            </a:r>
            <a:r>
              <a:rPr lang="en-US" altLang="zh-CN" sz="3200" b="1">
                <a:solidFill>
                  <a:schemeClr val="tx1"/>
                </a:solidFill>
                <a:ea typeface="楷体_GB2312" pitchFamily="49" charset="-122"/>
              </a:rPr>
              <a:t>, a</a:t>
            </a:r>
            <a:r>
              <a:rPr lang="en-US" altLang="zh-CN" sz="3200" b="1" baseline="-25000">
                <a:solidFill>
                  <a:schemeClr val="tx1"/>
                </a:solidFill>
                <a:ea typeface="楷体_GB2312" pitchFamily="49" charset="-122"/>
              </a:rPr>
              <a:t>2 </a:t>
            </a:r>
            <a:r>
              <a:rPr lang="en-US" altLang="zh-CN" sz="3200" b="1">
                <a:solidFill>
                  <a:schemeClr val="tx1"/>
                </a:solidFill>
                <a:ea typeface="楷体_GB2312" pitchFamily="49" charset="-122"/>
              </a:rPr>
              <a:t>, . . . ,a</a:t>
            </a:r>
            <a:r>
              <a:rPr lang="en-US" altLang="zh-CN" sz="3200" b="1" baseline="-25000">
                <a:solidFill>
                  <a:schemeClr val="tx1"/>
                </a:solidFill>
                <a:ea typeface="楷体_GB2312" pitchFamily="49" charset="-122"/>
              </a:rPr>
              <a:t>i-1</a:t>
            </a:r>
            <a:r>
              <a:rPr lang="en-US" altLang="zh-CN" sz="3200" b="1">
                <a:solidFill>
                  <a:schemeClr val="tx1"/>
                </a:solidFill>
                <a:ea typeface="楷体_GB2312" pitchFamily="49" charset="-122"/>
              </a:rPr>
              <a:t> , a</a:t>
            </a:r>
            <a:r>
              <a:rPr lang="en-US" altLang="zh-CN" sz="3200" b="1" baseline="-25000">
                <a:solidFill>
                  <a:schemeClr val="tx1"/>
                </a:solidFill>
                <a:ea typeface="楷体_GB2312" pitchFamily="49" charset="-122"/>
              </a:rPr>
              <a:t>i </a:t>
            </a:r>
            <a:r>
              <a:rPr lang="en-US" altLang="zh-CN" sz="3200" b="1">
                <a:solidFill>
                  <a:schemeClr val="tx1"/>
                </a:solidFill>
                <a:ea typeface="楷体_GB2312" pitchFamily="49" charset="-122"/>
              </a:rPr>
              <a:t>, a</a:t>
            </a:r>
            <a:r>
              <a:rPr lang="en-US" altLang="zh-CN" sz="3200" b="1" baseline="-25000">
                <a:solidFill>
                  <a:schemeClr val="tx1"/>
                </a:solidFill>
                <a:ea typeface="楷体_GB2312" pitchFamily="49" charset="-122"/>
              </a:rPr>
              <a:t>i+1</a:t>
            </a:r>
            <a:r>
              <a:rPr lang="en-US" altLang="zh-CN" sz="3200" b="1">
                <a:solidFill>
                  <a:schemeClr val="tx1"/>
                </a:solidFill>
                <a:ea typeface="楷体_GB2312" pitchFamily="49" charset="-122"/>
              </a:rPr>
              <a:t>,. . . , a</a:t>
            </a:r>
            <a:r>
              <a:rPr lang="en-US" altLang="zh-CN" sz="3200" b="1" baseline="-25000">
                <a:solidFill>
                  <a:schemeClr val="tx1"/>
                </a:solidFill>
                <a:ea typeface="楷体_GB2312" pitchFamily="49" charset="-122"/>
              </a:rPr>
              <a:t>n</a:t>
            </a:r>
            <a:r>
              <a:rPr lang="en-US" altLang="zh-CN" sz="3200" b="1">
                <a:solidFill>
                  <a:schemeClr val="tx1"/>
                </a:solidFill>
                <a:ea typeface="楷体_GB2312" pitchFamily="49" charset="-122"/>
              </a:rPr>
              <a:t>), </a:t>
            </a:r>
          </a:p>
          <a:p>
            <a:pPr algn="l" eaLnBrk="1" hangingPunct="1">
              <a:lnSpc>
                <a:spcPct val="130000"/>
              </a:lnSpc>
            </a:pPr>
            <a:r>
              <a:rPr lang="en-US" altLang="zh-CN" sz="3200" b="1">
                <a:solidFill>
                  <a:schemeClr val="tx1"/>
                </a:solidFill>
                <a:ea typeface="楷体_GB2312" pitchFamily="49" charset="-122"/>
              </a:rPr>
              <a:t>a</a:t>
            </a:r>
            <a:r>
              <a:rPr lang="en-US" altLang="zh-CN" sz="3200" b="1" baseline="-25000">
                <a:solidFill>
                  <a:schemeClr val="tx1"/>
                </a:solidFill>
                <a:ea typeface="楷体_GB2312" pitchFamily="49" charset="-122"/>
              </a:rPr>
              <a:t>1</a:t>
            </a:r>
            <a:r>
              <a:rPr lang="zh-CN" altLang="en-US" sz="3200" b="1">
                <a:solidFill>
                  <a:schemeClr val="tx1"/>
                </a:solidFill>
                <a:ea typeface="楷体_GB2312" pitchFamily="49" charset="-122"/>
              </a:rPr>
              <a:t>称为线性表的</a:t>
            </a:r>
            <a:r>
              <a:rPr lang="zh-CN" altLang="en-US" sz="3200" b="1">
                <a:solidFill>
                  <a:srgbClr val="D60093"/>
                </a:solidFill>
                <a:ea typeface="楷体_GB2312" pitchFamily="49" charset="-122"/>
              </a:rPr>
              <a:t>第一个（首）结点</a:t>
            </a:r>
            <a:r>
              <a:rPr lang="en-US" altLang="zh-CN" sz="3200" b="1">
                <a:solidFill>
                  <a:schemeClr val="tx1"/>
                </a:solidFill>
                <a:ea typeface="楷体_GB2312" pitchFamily="49" charset="-122"/>
              </a:rPr>
              <a:t>, </a:t>
            </a:r>
          </a:p>
          <a:p>
            <a:pPr algn="l" eaLnBrk="1" hangingPunct="1">
              <a:lnSpc>
                <a:spcPct val="130000"/>
              </a:lnSpc>
            </a:pPr>
            <a:r>
              <a:rPr lang="en-US" altLang="zh-CN" sz="3200" b="1">
                <a:solidFill>
                  <a:schemeClr val="tx1"/>
                </a:solidFill>
                <a:ea typeface="楷体_GB2312" pitchFamily="49" charset="-122"/>
              </a:rPr>
              <a:t>a</a:t>
            </a:r>
            <a:r>
              <a:rPr lang="en-US" altLang="zh-CN" sz="3200" b="1" baseline="-25000">
                <a:solidFill>
                  <a:schemeClr val="tx1"/>
                </a:solidFill>
                <a:ea typeface="楷体_GB2312" pitchFamily="49" charset="-122"/>
              </a:rPr>
              <a:t>n</a:t>
            </a:r>
            <a:r>
              <a:rPr lang="zh-CN" altLang="en-US" sz="3200" b="1">
                <a:solidFill>
                  <a:schemeClr val="tx1"/>
                </a:solidFill>
                <a:ea typeface="楷体_GB2312" pitchFamily="49" charset="-122"/>
              </a:rPr>
              <a:t>称为线性表的</a:t>
            </a:r>
            <a:r>
              <a:rPr lang="zh-CN" altLang="en-US" sz="3200" b="1">
                <a:solidFill>
                  <a:srgbClr val="D60093"/>
                </a:solidFill>
                <a:ea typeface="楷体_GB2312" pitchFamily="49" charset="-122"/>
              </a:rPr>
              <a:t>最后一个（尾）结点</a:t>
            </a:r>
            <a:r>
              <a:rPr lang="en-US" altLang="zh-CN" sz="3200" b="1">
                <a:solidFill>
                  <a:schemeClr val="tx1"/>
                </a:solidFill>
                <a:ea typeface="楷体_GB2312" pitchFamily="49" charset="-122"/>
              </a:rPr>
              <a:t>, </a:t>
            </a:r>
          </a:p>
          <a:p>
            <a:pPr algn="l" eaLnBrk="1" hangingPunct="1">
              <a:lnSpc>
                <a:spcPct val="130000"/>
              </a:lnSpc>
            </a:pPr>
            <a:r>
              <a:rPr lang="en-US" altLang="zh-CN" sz="3200" b="1">
                <a:solidFill>
                  <a:schemeClr val="tx1"/>
                </a:solidFill>
                <a:ea typeface="楷体_GB2312" pitchFamily="49" charset="-122"/>
              </a:rPr>
              <a:t>a</a:t>
            </a:r>
            <a:r>
              <a:rPr lang="en-US" altLang="zh-CN" sz="3200" b="1" baseline="-25000">
                <a:solidFill>
                  <a:schemeClr val="tx1"/>
                </a:solidFill>
                <a:ea typeface="楷体_GB2312" pitchFamily="49" charset="-122"/>
              </a:rPr>
              <a:t>i-1</a:t>
            </a:r>
            <a:r>
              <a:rPr lang="en-US" altLang="zh-CN" sz="3200" b="1">
                <a:solidFill>
                  <a:schemeClr val="tx1"/>
                </a:solidFill>
                <a:ea typeface="楷体_GB2312" pitchFamily="49" charset="-122"/>
              </a:rPr>
              <a:t> </a:t>
            </a:r>
            <a:r>
              <a:rPr lang="zh-CN" altLang="en-US" sz="3200" b="1">
                <a:solidFill>
                  <a:schemeClr val="tx1"/>
                </a:solidFill>
                <a:ea typeface="楷体_GB2312" pitchFamily="49" charset="-122"/>
              </a:rPr>
              <a:t>称为</a:t>
            </a:r>
            <a:r>
              <a:rPr lang="en-US" altLang="zh-CN" sz="3200" b="1">
                <a:solidFill>
                  <a:schemeClr val="tx1"/>
                </a:solidFill>
                <a:ea typeface="楷体_GB2312" pitchFamily="49" charset="-122"/>
              </a:rPr>
              <a:t>a</a:t>
            </a:r>
            <a:r>
              <a:rPr lang="en-US" altLang="zh-CN" sz="3200" b="1" baseline="-25000">
                <a:solidFill>
                  <a:schemeClr val="tx1"/>
                </a:solidFill>
                <a:ea typeface="楷体_GB2312" pitchFamily="49" charset="-122"/>
              </a:rPr>
              <a:t>i</a:t>
            </a:r>
            <a:r>
              <a:rPr lang="zh-CN" altLang="en-US" sz="3200" b="1">
                <a:solidFill>
                  <a:schemeClr val="tx1"/>
                </a:solidFill>
                <a:ea typeface="楷体_GB2312" pitchFamily="49" charset="-122"/>
              </a:rPr>
              <a:t>的</a:t>
            </a:r>
            <a:r>
              <a:rPr lang="zh-CN" altLang="en-US" sz="3200" b="1">
                <a:solidFill>
                  <a:srgbClr val="CC0066"/>
                </a:solidFill>
                <a:ea typeface="楷体_GB2312" pitchFamily="49" charset="-122"/>
              </a:rPr>
              <a:t>直接前驱</a:t>
            </a:r>
            <a:r>
              <a:rPr lang="zh-CN" altLang="en-US" sz="3200" b="1">
                <a:solidFill>
                  <a:schemeClr val="tx1"/>
                </a:solidFill>
                <a:ea typeface="楷体_GB2312" pitchFamily="49" charset="-122"/>
              </a:rPr>
              <a:t>元素</a:t>
            </a:r>
            <a:r>
              <a:rPr lang="en-US" altLang="zh-CN" sz="3200" b="1">
                <a:solidFill>
                  <a:schemeClr val="tx1"/>
                </a:solidFill>
                <a:ea typeface="楷体_GB2312" pitchFamily="49" charset="-122"/>
              </a:rPr>
              <a:t>, </a:t>
            </a:r>
          </a:p>
          <a:p>
            <a:pPr algn="l" eaLnBrk="1" hangingPunct="1">
              <a:lnSpc>
                <a:spcPct val="130000"/>
              </a:lnSpc>
            </a:pPr>
            <a:r>
              <a:rPr lang="en-US" altLang="zh-CN" sz="3200" b="1">
                <a:solidFill>
                  <a:schemeClr val="tx1"/>
                </a:solidFill>
                <a:ea typeface="楷体_GB2312" pitchFamily="49" charset="-122"/>
              </a:rPr>
              <a:t>a</a:t>
            </a:r>
            <a:r>
              <a:rPr lang="en-US" altLang="zh-CN" sz="3200" b="1" baseline="-25000">
                <a:solidFill>
                  <a:schemeClr val="tx1"/>
                </a:solidFill>
                <a:ea typeface="楷体_GB2312" pitchFamily="49" charset="-122"/>
              </a:rPr>
              <a:t>i+1 </a:t>
            </a:r>
            <a:r>
              <a:rPr lang="zh-CN" altLang="en-US" sz="3200" b="1">
                <a:solidFill>
                  <a:schemeClr val="tx1"/>
                </a:solidFill>
                <a:ea typeface="楷体_GB2312" pitchFamily="49" charset="-122"/>
              </a:rPr>
              <a:t>称为 </a:t>
            </a:r>
            <a:r>
              <a:rPr lang="en-US" altLang="zh-CN" sz="3200" b="1">
                <a:solidFill>
                  <a:schemeClr val="tx1"/>
                </a:solidFill>
                <a:ea typeface="楷体_GB2312" pitchFamily="49" charset="-122"/>
              </a:rPr>
              <a:t>a</a:t>
            </a:r>
            <a:r>
              <a:rPr lang="en-US" altLang="zh-CN" sz="3200" b="1" baseline="-25000">
                <a:solidFill>
                  <a:schemeClr val="tx1"/>
                </a:solidFill>
                <a:ea typeface="楷体_GB2312" pitchFamily="49" charset="-122"/>
              </a:rPr>
              <a:t>i</a:t>
            </a:r>
            <a:r>
              <a:rPr lang="zh-CN" altLang="en-US" sz="3200" b="1">
                <a:solidFill>
                  <a:schemeClr val="tx1"/>
                </a:solidFill>
                <a:ea typeface="楷体_GB2312" pitchFamily="49" charset="-122"/>
              </a:rPr>
              <a:t>的</a:t>
            </a:r>
            <a:r>
              <a:rPr lang="zh-CN" altLang="en-US" sz="3200" b="1">
                <a:solidFill>
                  <a:srgbClr val="CC0066"/>
                </a:solidFill>
                <a:ea typeface="楷体_GB2312" pitchFamily="49" charset="-122"/>
              </a:rPr>
              <a:t>直接后继</a:t>
            </a:r>
            <a:r>
              <a:rPr lang="zh-CN" altLang="en-US" sz="3200" b="1">
                <a:solidFill>
                  <a:schemeClr val="tx1"/>
                </a:solidFill>
                <a:ea typeface="楷体_GB2312" pitchFamily="49" charset="-122"/>
              </a:rPr>
              <a:t>元素，</a:t>
            </a:r>
          </a:p>
          <a:p>
            <a:pPr algn="l" eaLnBrk="1" hangingPunct="1">
              <a:lnSpc>
                <a:spcPct val="130000"/>
              </a:lnSpc>
            </a:pPr>
            <a:r>
              <a:rPr lang="zh-CN" altLang="en-US" sz="3200" b="1">
                <a:solidFill>
                  <a:schemeClr val="tx1"/>
                </a:solidFill>
                <a:ea typeface="楷体_GB2312" pitchFamily="49" charset="-122"/>
              </a:rPr>
              <a:t>称 </a:t>
            </a:r>
            <a:r>
              <a:rPr lang="en-US" altLang="zh-CN" sz="3200" b="1">
                <a:solidFill>
                  <a:schemeClr val="tx1"/>
                </a:solidFill>
                <a:ea typeface="楷体_GB2312" pitchFamily="49" charset="-122"/>
              </a:rPr>
              <a:t>i </a:t>
            </a:r>
            <a:r>
              <a:rPr lang="zh-CN" altLang="en-US" sz="3200" b="1">
                <a:solidFill>
                  <a:schemeClr val="tx1"/>
                </a:solidFill>
                <a:ea typeface="楷体_GB2312" pitchFamily="49" charset="-122"/>
              </a:rPr>
              <a:t>为 </a:t>
            </a:r>
            <a:r>
              <a:rPr lang="en-US" altLang="zh-CN" sz="3200" b="1">
                <a:solidFill>
                  <a:schemeClr val="tx1"/>
                </a:solidFill>
                <a:ea typeface="楷体_GB2312" pitchFamily="49" charset="-122"/>
              </a:rPr>
              <a:t>a</a:t>
            </a:r>
            <a:r>
              <a:rPr lang="en-US" altLang="zh-CN" sz="3200" b="1" baseline="-25000">
                <a:solidFill>
                  <a:schemeClr val="tx1"/>
                </a:solidFill>
                <a:ea typeface="楷体_GB2312" pitchFamily="49" charset="-122"/>
              </a:rPr>
              <a:t>i </a:t>
            </a:r>
            <a:r>
              <a:rPr lang="zh-CN" altLang="en-US" sz="3200" b="1">
                <a:solidFill>
                  <a:schemeClr val="tx1"/>
                </a:solidFill>
                <a:ea typeface="楷体_GB2312" pitchFamily="49" charset="-122"/>
              </a:rPr>
              <a:t>在线性表中的</a:t>
            </a:r>
            <a:r>
              <a:rPr lang="zh-CN" altLang="en-US" sz="3200" b="1">
                <a:solidFill>
                  <a:srgbClr val="CC0066"/>
                </a:solidFill>
                <a:ea typeface="楷体_GB2312" pitchFamily="49" charset="-122"/>
              </a:rPr>
              <a:t>位序</a:t>
            </a:r>
            <a:r>
              <a:rPr lang="zh-CN" altLang="en-US" sz="3200" b="1">
                <a:solidFill>
                  <a:schemeClr val="tx1"/>
                </a:solidFill>
                <a:ea typeface="楷体_GB2312" pitchFamily="49" charset="-122"/>
              </a:rPr>
              <a:t>。</a:t>
            </a:r>
            <a:r>
              <a:rPr lang="en-US" altLang="zh-CN" sz="3200" b="1">
                <a:solidFill>
                  <a:schemeClr val="tx1"/>
                </a:solidFill>
                <a:ea typeface="楷体_GB2312" pitchFamily="49" charset="-122"/>
              </a:rPr>
              <a:t>}</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76">
                                            <p:txEl>
                                              <p:pRg st="0" end="0"/>
                                            </p:txEl>
                                          </p:spTgt>
                                        </p:tgtEl>
                                        <p:attrNameLst>
                                          <p:attrName>style.visibility</p:attrName>
                                        </p:attrNameLst>
                                      </p:cBhvr>
                                      <p:to>
                                        <p:strVal val="visible"/>
                                      </p:to>
                                    </p:set>
                                    <p:animEffect transition="in" filter="wipe(left)">
                                      <p:cBhvr>
                                        <p:cTn id="7" dur="500"/>
                                        <p:tgtEl>
                                          <p:spTgt spid="717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76">
                                            <p:txEl>
                                              <p:pRg st="1" end="1"/>
                                            </p:txEl>
                                          </p:spTgt>
                                        </p:tgtEl>
                                        <p:attrNameLst>
                                          <p:attrName>style.visibility</p:attrName>
                                        </p:attrNameLst>
                                      </p:cBhvr>
                                      <p:to>
                                        <p:strVal val="visible"/>
                                      </p:to>
                                    </p:set>
                                    <p:animEffect transition="in" filter="wipe(left)">
                                      <p:cBhvr>
                                        <p:cTn id="12" dur="500"/>
                                        <p:tgtEl>
                                          <p:spTgt spid="717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76">
                                            <p:txEl>
                                              <p:pRg st="2" end="2"/>
                                            </p:txEl>
                                          </p:spTgt>
                                        </p:tgtEl>
                                        <p:attrNameLst>
                                          <p:attrName>style.visibility</p:attrName>
                                        </p:attrNameLst>
                                      </p:cBhvr>
                                      <p:to>
                                        <p:strVal val="visible"/>
                                      </p:to>
                                    </p:set>
                                    <p:animEffect transition="in" filter="wipe(left)">
                                      <p:cBhvr>
                                        <p:cTn id="17" dur="500"/>
                                        <p:tgtEl>
                                          <p:spTgt spid="717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176">
                                            <p:txEl>
                                              <p:pRg st="3" end="3"/>
                                            </p:txEl>
                                          </p:spTgt>
                                        </p:tgtEl>
                                        <p:attrNameLst>
                                          <p:attrName>style.visibility</p:attrName>
                                        </p:attrNameLst>
                                      </p:cBhvr>
                                      <p:to>
                                        <p:strVal val="visible"/>
                                      </p:to>
                                    </p:set>
                                    <p:animEffect transition="in" filter="wipe(left)">
                                      <p:cBhvr>
                                        <p:cTn id="22" dur="500"/>
                                        <p:tgtEl>
                                          <p:spTgt spid="717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176">
                                            <p:txEl>
                                              <p:pRg st="4" end="4"/>
                                            </p:txEl>
                                          </p:spTgt>
                                        </p:tgtEl>
                                        <p:attrNameLst>
                                          <p:attrName>style.visibility</p:attrName>
                                        </p:attrNameLst>
                                      </p:cBhvr>
                                      <p:to>
                                        <p:strVal val="visible"/>
                                      </p:to>
                                    </p:set>
                                    <p:animEffect transition="in" filter="wipe(left)">
                                      <p:cBhvr>
                                        <p:cTn id="27" dur="500"/>
                                        <p:tgtEl>
                                          <p:spTgt spid="717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176">
                                            <p:txEl>
                                              <p:pRg st="5" end="5"/>
                                            </p:txEl>
                                          </p:spTgt>
                                        </p:tgtEl>
                                        <p:attrNameLst>
                                          <p:attrName>style.visibility</p:attrName>
                                        </p:attrNameLst>
                                      </p:cBhvr>
                                      <p:to>
                                        <p:strVal val="visible"/>
                                      </p:to>
                                    </p:set>
                                    <p:animEffect transition="in" filter="wipe(left)">
                                      <p:cBhvr>
                                        <p:cTn id="32" dur="500"/>
                                        <p:tgtEl>
                                          <p:spTgt spid="717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6"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42" name="Group 2"/>
          <p:cNvGrpSpPr>
            <a:grpSpLocks/>
          </p:cNvGrpSpPr>
          <p:nvPr/>
        </p:nvGrpSpPr>
        <p:grpSpPr bwMode="auto">
          <a:xfrm>
            <a:off x="457200" y="1038225"/>
            <a:ext cx="762000" cy="790575"/>
            <a:chOff x="288" y="720"/>
            <a:chExt cx="480" cy="498"/>
          </a:xfrm>
        </p:grpSpPr>
        <p:sp>
          <p:nvSpPr>
            <p:cNvPr id="62498" name="Line 3"/>
            <p:cNvSpPr>
              <a:spLocks noChangeShapeType="1"/>
            </p:cNvSpPr>
            <p:nvPr/>
          </p:nvSpPr>
          <p:spPr bwMode="auto">
            <a:xfrm>
              <a:off x="288" y="1218"/>
              <a:ext cx="480"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99" name="Line 4"/>
            <p:cNvSpPr>
              <a:spLocks noChangeShapeType="1"/>
            </p:cNvSpPr>
            <p:nvPr/>
          </p:nvSpPr>
          <p:spPr bwMode="auto">
            <a:xfrm>
              <a:off x="288" y="720"/>
              <a:ext cx="0" cy="49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445" name="Group 5"/>
          <p:cNvGrpSpPr>
            <a:grpSpLocks/>
          </p:cNvGrpSpPr>
          <p:nvPr/>
        </p:nvGrpSpPr>
        <p:grpSpPr bwMode="auto">
          <a:xfrm>
            <a:off x="457200" y="2667000"/>
            <a:ext cx="8382000" cy="1190625"/>
            <a:chOff x="288" y="1680"/>
            <a:chExt cx="5280" cy="750"/>
          </a:xfrm>
        </p:grpSpPr>
        <p:sp>
          <p:nvSpPr>
            <p:cNvPr id="62496" name="Text Box 6"/>
            <p:cNvSpPr txBox="1">
              <a:spLocks noChangeArrowheads="1"/>
            </p:cNvSpPr>
            <p:nvPr/>
          </p:nvSpPr>
          <p:spPr bwMode="auto">
            <a:xfrm>
              <a:off x="288" y="1680"/>
              <a:ext cx="528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a:solidFill>
                    <a:schemeClr val="tx1"/>
                  </a:solidFill>
                  <a:latin typeface="隶书" pitchFamily="49" charset="-122"/>
                  <a:ea typeface="隶书" pitchFamily="49" charset="-122"/>
                </a:rPr>
                <a:t>  </a:t>
              </a:r>
              <a:r>
                <a:rPr lang="zh-CN" altLang="en-US">
                  <a:solidFill>
                    <a:schemeClr val="tx1"/>
                  </a:solidFill>
                  <a:latin typeface="隶书" pitchFamily="49" charset="-122"/>
                  <a:ea typeface="隶书" pitchFamily="49" charset="-122"/>
                </a:rPr>
                <a:t>以线性表中第一个数据元素</a:t>
              </a:r>
              <a:r>
                <a:rPr lang="zh-CN" altLang="en-US">
                  <a:solidFill>
                    <a:srgbClr val="660033"/>
                  </a:solidFill>
                  <a:latin typeface="隶书" pitchFamily="49" charset="-122"/>
                  <a:ea typeface="隶书" pitchFamily="49" charset="-122"/>
                </a:rPr>
                <a:t>    </a:t>
              </a:r>
              <a:r>
                <a:rPr lang="zh-CN" altLang="en-US">
                  <a:solidFill>
                    <a:srgbClr val="FF0000"/>
                  </a:solidFill>
                  <a:latin typeface="隶书" pitchFamily="49" charset="-122"/>
                  <a:ea typeface="隶书" pitchFamily="49" charset="-122"/>
                </a:rPr>
                <a:t>的存储地址</a:t>
              </a:r>
              <a:r>
                <a:rPr lang="zh-CN" altLang="en-US">
                  <a:solidFill>
                    <a:schemeClr val="tx1"/>
                  </a:solidFill>
                  <a:latin typeface="隶书" pitchFamily="49" charset="-122"/>
                  <a:ea typeface="隶书" pitchFamily="49" charset="-122"/>
                </a:rPr>
                <a:t>作为线性表的地址。</a:t>
              </a:r>
              <a:endParaRPr lang="zh-CN" altLang="en-US">
                <a:solidFill>
                  <a:srgbClr val="FF0000"/>
                </a:solidFill>
                <a:latin typeface="隶书" pitchFamily="49" charset="-122"/>
                <a:ea typeface="隶书" pitchFamily="49" charset="-122"/>
              </a:endParaRPr>
            </a:p>
          </p:txBody>
        </p:sp>
        <p:graphicFrame>
          <p:nvGraphicFramePr>
            <p:cNvPr id="62497" name="Object 7"/>
            <p:cNvGraphicFramePr>
              <a:graphicFrameLocks noChangeAspect="1"/>
            </p:cNvGraphicFramePr>
            <p:nvPr/>
          </p:nvGraphicFramePr>
          <p:xfrm>
            <a:off x="4289" y="1728"/>
            <a:ext cx="223" cy="328"/>
          </p:xfrm>
          <a:graphic>
            <a:graphicData uri="http://schemas.openxmlformats.org/presentationml/2006/ole">
              <mc:AlternateContent xmlns:mc="http://schemas.openxmlformats.org/markup-compatibility/2006">
                <mc:Choice xmlns:v="urn:schemas-microsoft-com:vml" Requires="v">
                  <p:oleObj spid="_x0000_s62500" name="公式" r:id="rId3" imgW="323750" imgH="485557" progId="Equation.3">
                    <p:embed/>
                  </p:oleObj>
                </mc:Choice>
                <mc:Fallback>
                  <p:oleObj name="公式" r:id="rId3" imgW="323750" imgH="485557"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9" y="1728"/>
                          <a:ext cx="223"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1448" name="Text Box 8"/>
          <p:cNvSpPr txBox="1">
            <a:spLocks noChangeArrowheads="1"/>
          </p:cNvSpPr>
          <p:nvPr/>
        </p:nvSpPr>
        <p:spPr bwMode="auto">
          <a:xfrm>
            <a:off x="1101725" y="944563"/>
            <a:ext cx="14128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zh-CN" altLang="en-US" sz="3200" b="1">
                <a:solidFill>
                  <a:srgbClr val="FF0000"/>
                </a:solidFill>
                <a:ea typeface="隶书" pitchFamily="49" charset="-122"/>
              </a:rPr>
              <a:t>头结点</a:t>
            </a:r>
            <a:endParaRPr lang="zh-CN" altLang="en-US" sz="2400">
              <a:solidFill>
                <a:schemeClr val="tx1"/>
              </a:solidFill>
            </a:endParaRPr>
          </a:p>
        </p:txBody>
      </p:sp>
      <p:grpSp>
        <p:nvGrpSpPr>
          <p:cNvPr id="61449" name="Group 9"/>
          <p:cNvGrpSpPr>
            <a:grpSpLocks/>
          </p:cNvGrpSpPr>
          <p:nvPr/>
        </p:nvGrpSpPr>
        <p:grpSpPr bwMode="auto">
          <a:xfrm>
            <a:off x="2590800" y="1325563"/>
            <a:ext cx="6553200" cy="1189037"/>
            <a:chOff x="1632" y="835"/>
            <a:chExt cx="4128" cy="749"/>
          </a:xfrm>
        </p:grpSpPr>
        <p:sp>
          <p:nvSpPr>
            <p:cNvPr id="62486" name="Text Box 10"/>
            <p:cNvSpPr txBox="1">
              <a:spLocks noChangeArrowheads="1"/>
            </p:cNvSpPr>
            <p:nvPr/>
          </p:nvSpPr>
          <p:spPr bwMode="auto">
            <a:xfrm>
              <a:off x="1632" y="835"/>
              <a:ext cx="4128" cy="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4800">
                  <a:solidFill>
                    <a:schemeClr val="tx1"/>
                  </a:solidFill>
                  <a:ea typeface="楷体_GB2312" pitchFamily="49" charset="-122"/>
                </a:rPr>
                <a:t>   </a:t>
              </a:r>
              <a:r>
                <a:rPr lang="en-US" altLang="zh-CN" sz="4800">
                  <a:solidFill>
                    <a:srgbClr val="000099"/>
                  </a:solidFill>
                  <a:ea typeface="楷体_GB2312" pitchFamily="49" charset="-122"/>
                </a:rPr>
                <a:t>a</a:t>
              </a:r>
              <a:r>
                <a:rPr lang="en-US" altLang="zh-CN" sz="4800" baseline="-25000">
                  <a:solidFill>
                    <a:srgbClr val="000099"/>
                  </a:solidFill>
                  <a:ea typeface="楷体_GB2312" pitchFamily="49" charset="-122"/>
                </a:rPr>
                <a:t>1</a:t>
              </a:r>
              <a:r>
                <a:rPr lang="en-US" altLang="zh-CN" sz="4800">
                  <a:solidFill>
                    <a:srgbClr val="000099"/>
                  </a:solidFill>
                  <a:ea typeface="楷体_GB2312" pitchFamily="49" charset="-122"/>
                </a:rPr>
                <a:t>       a</a:t>
              </a:r>
              <a:r>
                <a:rPr lang="en-US" altLang="zh-CN" sz="4800" baseline="-25000">
                  <a:solidFill>
                    <a:srgbClr val="000099"/>
                  </a:solidFill>
                  <a:ea typeface="楷体_GB2312" pitchFamily="49" charset="-122"/>
                </a:rPr>
                <a:t>2</a:t>
              </a:r>
              <a:r>
                <a:rPr lang="en-US" altLang="zh-CN" sz="4800">
                  <a:solidFill>
                    <a:srgbClr val="000099"/>
                  </a:solidFill>
                  <a:ea typeface="楷体_GB2312" pitchFamily="49" charset="-122"/>
                </a:rPr>
                <a:t>      … ...    a</a:t>
              </a:r>
              <a:r>
                <a:rPr lang="en-US" altLang="zh-CN" sz="4800" baseline="-25000">
                  <a:solidFill>
                    <a:srgbClr val="000099"/>
                  </a:solidFill>
                  <a:ea typeface="楷体_GB2312" pitchFamily="49" charset="-122"/>
                </a:rPr>
                <a:t>n  </a:t>
              </a:r>
              <a:r>
                <a:rPr lang="en-US" altLang="zh-CN" sz="6000" b="1" baseline="-25000">
                  <a:solidFill>
                    <a:srgbClr val="000099"/>
                  </a:solidFill>
                  <a:ea typeface="楷体_GB2312" pitchFamily="49" charset="-122"/>
                </a:rPr>
                <a:t>^</a:t>
              </a:r>
              <a:endParaRPr lang="en-US" altLang="zh-CN" sz="4800" baseline="-25000">
                <a:solidFill>
                  <a:srgbClr val="000099"/>
                </a:solidFill>
                <a:ea typeface="楷体_GB2312" pitchFamily="49" charset="-122"/>
              </a:endParaRPr>
            </a:p>
            <a:p>
              <a:pPr algn="l" eaLnBrk="1" hangingPunct="1"/>
              <a:endParaRPr lang="en-US" altLang="zh-CN" sz="2400">
                <a:solidFill>
                  <a:schemeClr val="tx1"/>
                </a:solidFill>
              </a:endParaRPr>
            </a:p>
          </p:txBody>
        </p:sp>
        <p:sp>
          <p:nvSpPr>
            <p:cNvPr id="62487" name="Line 11"/>
            <p:cNvSpPr>
              <a:spLocks noChangeShapeType="1"/>
            </p:cNvSpPr>
            <p:nvPr/>
          </p:nvSpPr>
          <p:spPr bwMode="auto">
            <a:xfrm>
              <a:off x="2400" y="97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88" name="Line 12"/>
            <p:cNvSpPr>
              <a:spLocks noChangeShapeType="1"/>
            </p:cNvSpPr>
            <p:nvPr/>
          </p:nvSpPr>
          <p:spPr bwMode="auto">
            <a:xfrm>
              <a:off x="2496" y="1152"/>
              <a:ext cx="384" cy="0"/>
            </a:xfrm>
            <a:prstGeom prst="line">
              <a:avLst/>
            </a:prstGeom>
            <a:noFill/>
            <a:ln w="254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89" name="Line 13"/>
            <p:cNvSpPr>
              <a:spLocks noChangeShapeType="1"/>
            </p:cNvSpPr>
            <p:nvPr/>
          </p:nvSpPr>
          <p:spPr bwMode="auto">
            <a:xfrm>
              <a:off x="3408" y="97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90" name="Line 14"/>
            <p:cNvSpPr>
              <a:spLocks noChangeShapeType="1"/>
            </p:cNvSpPr>
            <p:nvPr/>
          </p:nvSpPr>
          <p:spPr bwMode="auto">
            <a:xfrm>
              <a:off x="3504" y="1152"/>
              <a:ext cx="288" cy="0"/>
            </a:xfrm>
            <a:prstGeom prst="line">
              <a:avLst/>
            </a:prstGeom>
            <a:noFill/>
            <a:ln w="254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91" name="Line 15"/>
            <p:cNvSpPr>
              <a:spLocks noChangeShapeType="1"/>
            </p:cNvSpPr>
            <p:nvPr/>
          </p:nvSpPr>
          <p:spPr bwMode="auto">
            <a:xfrm>
              <a:off x="5376" y="97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92" name="Line 16"/>
            <p:cNvSpPr>
              <a:spLocks noChangeShapeType="1"/>
            </p:cNvSpPr>
            <p:nvPr/>
          </p:nvSpPr>
          <p:spPr bwMode="auto">
            <a:xfrm>
              <a:off x="4656" y="1152"/>
              <a:ext cx="240" cy="0"/>
            </a:xfrm>
            <a:prstGeom prst="line">
              <a:avLst/>
            </a:prstGeom>
            <a:noFill/>
            <a:ln w="254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93" name="Rectangle 17"/>
            <p:cNvSpPr>
              <a:spLocks noChangeArrowheads="1"/>
            </p:cNvSpPr>
            <p:nvPr/>
          </p:nvSpPr>
          <p:spPr bwMode="auto">
            <a:xfrm>
              <a:off x="1872" y="960"/>
              <a:ext cx="720"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94" name="Rectangle 18"/>
            <p:cNvSpPr>
              <a:spLocks noChangeArrowheads="1"/>
            </p:cNvSpPr>
            <p:nvPr/>
          </p:nvSpPr>
          <p:spPr bwMode="auto">
            <a:xfrm>
              <a:off x="2880" y="960"/>
              <a:ext cx="720"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95" name="Rectangle 19"/>
            <p:cNvSpPr>
              <a:spLocks noChangeArrowheads="1"/>
            </p:cNvSpPr>
            <p:nvPr/>
          </p:nvSpPr>
          <p:spPr bwMode="auto">
            <a:xfrm>
              <a:off x="4896" y="960"/>
              <a:ext cx="720"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460" name="Group 20"/>
          <p:cNvGrpSpPr>
            <a:grpSpLocks/>
          </p:cNvGrpSpPr>
          <p:nvPr/>
        </p:nvGrpSpPr>
        <p:grpSpPr bwMode="auto">
          <a:xfrm>
            <a:off x="1219200" y="1524000"/>
            <a:ext cx="1143000" cy="609600"/>
            <a:chOff x="768" y="960"/>
            <a:chExt cx="720" cy="384"/>
          </a:xfrm>
        </p:grpSpPr>
        <p:sp>
          <p:nvSpPr>
            <p:cNvPr id="62484" name="Rectangle 21"/>
            <p:cNvSpPr>
              <a:spLocks noChangeArrowheads="1"/>
            </p:cNvSpPr>
            <p:nvPr/>
          </p:nvSpPr>
          <p:spPr bwMode="auto">
            <a:xfrm>
              <a:off x="768" y="960"/>
              <a:ext cx="720"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85" name="Line 22"/>
            <p:cNvSpPr>
              <a:spLocks noChangeShapeType="1"/>
            </p:cNvSpPr>
            <p:nvPr/>
          </p:nvSpPr>
          <p:spPr bwMode="auto">
            <a:xfrm>
              <a:off x="1296" y="96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1463" name="Line 23"/>
          <p:cNvSpPr>
            <a:spLocks noChangeShapeType="1"/>
          </p:cNvSpPr>
          <p:nvPr/>
        </p:nvSpPr>
        <p:spPr bwMode="auto">
          <a:xfrm>
            <a:off x="2209800" y="1828800"/>
            <a:ext cx="762000" cy="0"/>
          </a:xfrm>
          <a:prstGeom prst="line">
            <a:avLst/>
          </a:prstGeom>
          <a:noFill/>
          <a:ln w="25400">
            <a:solidFill>
              <a:srgbClr val="660033"/>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64" name="AutoShape 24"/>
          <p:cNvSpPr>
            <a:spLocks noChangeArrowheads="1"/>
          </p:cNvSpPr>
          <p:nvPr/>
        </p:nvSpPr>
        <p:spPr bwMode="auto">
          <a:xfrm>
            <a:off x="2743200" y="381000"/>
            <a:ext cx="1600200" cy="457200"/>
          </a:xfrm>
          <a:prstGeom prst="wedgeRoundRectCallout">
            <a:avLst>
              <a:gd name="adj1" fmla="val -53870"/>
              <a:gd name="adj2" fmla="val 212500"/>
              <a:gd name="adj3" fmla="val 16667"/>
            </a:avLst>
          </a:prstGeom>
          <a:solidFill>
            <a:srgbClr val="CCFFCC">
              <a:alpha val="50195"/>
            </a:srgbClr>
          </a:solidFill>
          <a:ln w="1905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ea typeface="隶书" pitchFamily="49" charset="-122"/>
              </a:rPr>
              <a:t>头指针</a:t>
            </a:r>
            <a:endParaRPr lang="zh-CN" altLang="en-US">
              <a:solidFill>
                <a:schemeClr val="tx1"/>
              </a:solidFill>
            </a:endParaRPr>
          </a:p>
        </p:txBody>
      </p:sp>
      <p:sp>
        <p:nvSpPr>
          <p:cNvPr id="61465" name="AutoShape 25"/>
          <p:cNvSpPr>
            <a:spLocks noChangeArrowheads="1"/>
          </p:cNvSpPr>
          <p:nvPr/>
        </p:nvSpPr>
        <p:spPr bwMode="auto">
          <a:xfrm>
            <a:off x="685800" y="228600"/>
            <a:ext cx="1600200" cy="457200"/>
          </a:xfrm>
          <a:prstGeom prst="wedgeRoundRectCallout">
            <a:avLst>
              <a:gd name="adj1" fmla="val -61014"/>
              <a:gd name="adj2" fmla="val 195833"/>
              <a:gd name="adj3" fmla="val 16667"/>
            </a:avLst>
          </a:prstGeom>
          <a:solidFill>
            <a:srgbClr val="CCFFCC">
              <a:alpha val="50195"/>
            </a:srgbClr>
          </a:solidFill>
          <a:ln w="1905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ea typeface="隶书" pitchFamily="49" charset="-122"/>
              </a:rPr>
              <a:t>头指针</a:t>
            </a:r>
            <a:endParaRPr lang="zh-CN" altLang="en-US">
              <a:solidFill>
                <a:schemeClr val="tx1"/>
              </a:solidFill>
            </a:endParaRPr>
          </a:p>
        </p:txBody>
      </p:sp>
      <p:sp useBgFill="1">
        <p:nvSpPr>
          <p:cNvPr id="61466" name="AutoShape 26"/>
          <p:cNvSpPr>
            <a:spLocks noChangeArrowheads="1"/>
          </p:cNvSpPr>
          <p:nvPr/>
        </p:nvSpPr>
        <p:spPr bwMode="auto">
          <a:xfrm>
            <a:off x="2362200" y="304800"/>
            <a:ext cx="2057400" cy="762000"/>
          </a:xfrm>
          <a:prstGeom prst="wedgeRoundRectCallout">
            <a:avLst>
              <a:gd name="adj1" fmla="val -35417"/>
              <a:gd name="adj2" fmla="val 142500"/>
              <a:gd name="adj3" fmla="val 16667"/>
            </a:avLst>
          </a:prstGeom>
          <a:ln>
            <a:noFill/>
          </a:ln>
          <a:effectLst/>
          <a:extLs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chemeClr val="tx1"/>
              </a:solidFill>
            </a:endParaRPr>
          </a:p>
        </p:txBody>
      </p:sp>
      <p:sp>
        <p:nvSpPr>
          <p:cNvPr id="61467" name="Text Box 27"/>
          <p:cNvSpPr txBox="1">
            <a:spLocks noChangeArrowheads="1"/>
          </p:cNvSpPr>
          <p:nvPr/>
        </p:nvSpPr>
        <p:spPr bwMode="auto">
          <a:xfrm>
            <a:off x="457200" y="4570413"/>
            <a:ext cx="8321675" cy="190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10000"/>
              </a:lnSpc>
            </a:pPr>
            <a:r>
              <a:rPr lang="en-US" altLang="zh-CN">
                <a:solidFill>
                  <a:srgbClr val="990000"/>
                </a:solidFill>
                <a:ea typeface="隶书" pitchFamily="49" charset="-122"/>
              </a:rPr>
              <a:t>   </a:t>
            </a:r>
            <a:r>
              <a:rPr lang="zh-CN" altLang="en-US">
                <a:solidFill>
                  <a:schemeClr val="tx1"/>
                </a:solidFill>
                <a:ea typeface="隶书" pitchFamily="49" charset="-122"/>
              </a:rPr>
              <a:t>有时为了操作方便，在第一个结点之前虚加一个“头结点”，以</a:t>
            </a:r>
            <a:r>
              <a:rPr lang="zh-CN" altLang="en-US">
                <a:solidFill>
                  <a:srgbClr val="FF0000"/>
                </a:solidFill>
                <a:ea typeface="隶书" pitchFamily="49" charset="-122"/>
              </a:rPr>
              <a:t>指向头结点的指针</a:t>
            </a:r>
            <a:r>
              <a:rPr lang="zh-CN" altLang="en-US">
                <a:solidFill>
                  <a:schemeClr val="tx1"/>
                </a:solidFill>
                <a:ea typeface="隶书" pitchFamily="49" charset="-122"/>
              </a:rPr>
              <a:t>为链表的头指针。</a:t>
            </a:r>
          </a:p>
        </p:txBody>
      </p:sp>
      <p:sp>
        <p:nvSpPr>
          <p:cNvPr id="61468" name="AutoShape 28"/>
          <p:cNvSpPr>
            <a:spLocks noChangeArrowheads="1"/>
          </p:cNvSpPr>
          <p:nvPr/>
        </p:nvSpPr>
        <p:spPr bwMode="auto">
          <a:xfrm>
            <a:off x="7162800" y="533400"/>
            <a:ext cx="1447800" cy="533400"/>
          </a:xfrm>
          <a:prstGeom prst="wedgeRoundRectCallout">
            <a:avLst>
              <a:gd name="adj1" fmla="val 54935"/>
              <a:gd name="adj2" fmla="val 162796"/>
              <a:gd name="adj3" fmla="val 16667"/>
            </a:avLst>
          </a:prstGeom>
          <a:solidFill>
            <a:srgbClr val="CCFFFF">
              <a:alpha val="50195"/>
            </a:srgbClr>
          </a:solidFill>
          <a:ln w="19050">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solidFill>
                  <a:srgbClr val="000099"/>
                </a:solidFill>
                <a:ea typeface="隶书" pitchFamily="49" charset="-122"/>
              </a:rPr>
              <a:t>空指针</a:t>
            </a:r>
            <a:endParaRPr lang="zh-CN" altLang="en-US">
              <a:solidFill>
                <a:schemeClr val="tx1"/>
              </a:solidFill>
            </a:endParaRPr>
          </a:p>
        </p:txBody>
      </p:sp>
      <p:sp useBgFill="1">
        <p:nvSpPr>
          <p:cNvPr id="61471" name="Rectangle 31"/>
          <p:cNvSpPr>
            <a:spLocks noChangeArrowheads="1"/>
          </p:cNvSpPr>
          <p:nvPr/>
        </p:nvSpPr>
        <p:spPr bwMode="auto">
          <a:xfrm>
            <a:off x="2133600" y="1752600"/>
            <a:ext cx="838200" cy="1524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70" name="AutoShape 30"/>
          <p:cNvSpPr>
            <a:spLocks noChangeArrowheads="1"/>
          </p:cNvSpPr>
          <p:nvPr/>
        </p:nvSpPr>
        <p:spPr bwMode="auto">
          <a:xfrm>
            <a:off x="2895600" y="228600"/>
            <a:ext cx="3429000" cy="762000"/>
          </a:xfrm>
          <a:prstGeom prst="wedgeRoundRectCallout">
            <a:avLst>
              <a:gd name="adj1" fmla="val -64861"/>
              <a:gd name="adj2" fmla="val 121042"/>
              <a:gd name="adj3" fmla="val 16667"/>
            </a:avLst>
          </a:prstGeom>
          <a:solidFill>
            <a:srgbClr val="FFFF99">
              <a:alpha val="50195"/>
            </a:srgbClr>
          </a:solidFill>
          <a:ln w="9525">
            <a:solidFill>
              <a:srgbClr val="6600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a:solidFill>
                  <a:srgbClr val="660033"/>
                </a:solidFill>
                <a:ea typeface="隶书" pitchFamily="49" charset="-122"/>
              </a:rPr>
              <a:t>线性表为空表时，</a:t>
            </a:r>
          </a:p>
          <a:p>
            <a:r>
              <a:rPr lang="zh-CN" altLang="en-US" sz="2800">
                <a:solidFill>
                  <a:srgbClr val="660033"/>
                </a:solidFill>
                <a:ea typeface="隶书" pitchFamily="49" charset="-122"/>
              </a:rPr>
              <a:t>头结点的指针域为空</a:t>
            </a:r>
            <a:endParaRPr lang="zh-CN" altLang="en-US">
              <a:solidFill>
                <a:schemeClr val="tx1"/>
              </a:solidFill>
            </a:endParaRPr>
          </a:p>
        </p:txBody>
      </p:sp>
      <p:grpSp>
        <p:nvGrpSpPr>
          <p:cNvPr id="61472" name="Group 32"/>
          <p:cNvGrpSpPr>
            <a:grpSpLocks/>
          </p:cNvGrpSpPr>
          <p:nvPr/>
        </p:nvGrpSpPr>
        <p:grpSpPr bwMode="auto">
          <a:xfrm>
            <a:off x="1219200" y="1524000"/>
            <a:ext cx="1143000" cy="609600"/>
            <a:chOff x="768" y="960"/>
            <a:chExt cx="720" cy="384"/>
          </a:xfrm>
        </p:grpSpPr>
        <p:sp>
          <p:nvSpPr>
            <p:cNvPr id="62482" name="Rectangle 33"/>
            <p:cNvSpPr>
              <a:spLocks noChangeArrowheads="1"/>
            </p:cNvSpPr>
            <p:nvPr/>
          </p:nvSpPr>
          <p:spPr bwMode="auto">
            <a:xfrm>
              <a:off x="768" y="960"/>
              <a:ext cx="720"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83" name="Line 34"/>
            <p:cNvSpPr>
              <a:spLocks noChangeShapeType="1"/>
            </p:cNvSpPr>
            <p:nvPr/>
          </p:nvSpPr>
          <p:spPr bwMode="auto">
            <a:xfrm>
              <a:off x="1296" y="96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1475" name="Text Box 35"/>
          <p:cNvSpPr txBox="1">
            <a:spLocks noChangeArrowheads="1"/>
          </p:cNvSpPr>
          <p:nvPr/>
        </p:nvSpPr>
        <p:spPr bwMode="auto">
          <a:xfrm>
            <a:off x="1965325" y="1408113"/>
            <a:ext cx="4603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b="1">
                <a:solidFill>
                  <a:schemeClr val="tx1"/>
                </a:solidFill>
                <a:sym typeface="Symbol" pitchFamily="18" charset="2"/>
              </a:rPr>
              <a:t></a:t>
            </a:r>
            <a:endParaRPr lang="en-US" altLang="zh-CN">
              <a:solidFill>
                <a:schemeClr val="tx1"/>
              </a:solidFill>
            </a:endParaRPr>
          </a:p>
        </p:txBody>
      </p:sp>
      <p:graphicFrame>
        <p:nvGraphicFramePr>
          <p:cNvPr id="62481" name="Object 3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62501" name="公式" r:id="rId5" imgW="114151" imgH="215619" progId="Equation.3">
                  <p:embed/>
                </p:oleObj>
              </mc:Choice>
              <mc:Fallback>
                <p:oleObj name="公式" r:id="rId5" imgW="114151" imgH="215619" progId="Equation.3">
                  <p:embed/>
                  <p:pic>
                    <p:nvPicPr>
                      <p:cNvPr id="0"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1449"/>
                                        </p:tgtEl>
                                        <p:attrNameLst>
                                          <p:attrName>style.visibility</p:attrName>
                                        </p:attrNameLst>
                                      </p:cBhvr>
                                      <p:to>
                                        <p:strVal val="visible"/>
                                      </p:to>
                                    </p:set>
                                    <p:animEffect transition="in" filter="wipe(left)">
                                      <p:cBhvr>
                                        <p:cTn id="7" dur="500"/>
                                        <p:tgtEl>
                                          <p:spTgt spid="614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61468"/>
                                        </p:tgtEl>
                                        <p:attrNameLst>
                                          <p:attrName>style.visibility</p:attrName>
                                        </p:attrNameLst>
                                      </p:cBhvr>
                                      <p:to>
                                        <p:strVal val="visible"/>
                                      </p:to>
                                    </p:set>
                                    <p:anim calcmode="lin" valueType="num">
                                      <p:cBhvr additive="base">
                                        <p:cTn id="12" dur="500" fill="hold"/>
                                        <p:tgtEl>
                                          <p:spTgt spid="61468"/>
                                        </p:tgtEl>
                                        <p:attrNameLst>
                                          <p:attrName>ppt_x</p:attrName>
                                        </p:attrNameLst>
                                      </p:cBhvr>
                                      <p:tavLst>
                                        <p:tav tm="0">
                                          <p:val>
                                            <p:strVal val="#ppt_x"/>
                                          </p:val>
                                        </p:tav>
                                        <p:tav tm="100000">
                                          <p:val>
                                            <p:strVal val="#ppt_x"/>
                                          </p:val>
                                        </p:tav>
                                      </p:tavLst>
                                    </p:anim>
                                    <p:anim calcmode="lin" valueType="num">
                                      <p:cBhvr additive="base">
                                        <p:cTn id="13" dur="500" fill="hold"/>
                                        <p:tgtEl>
                                          <p:spTgt spid="61468"/>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61445"/>
                                        </p:tgtEl>
                                        <p:attrNameLst>
                                          <p:attrName>style.visibility</p:attrName>
                                        </p:attrNameLst>
                                      </p:cBhvr>
                                      <p:to>
                                        <p:strVal val="visible"/>
                                      </p:to>
                                    </p:set>
                                    <p:animEffect transition="in" filter="wipe(left)">
                                      <p:cBhvr>
                                        <p:cTn id="18" dur="500"/>
                                        <p:tgtEl>
                                          <p:spTgt spid="6144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61464"/>
                                        </p:tgtEl>
                                        <p:attrNameLst>
                                          <p:attrName>style.visibility</p:attrName>
                                        </p:attrNameLst>
                                      </p:cBhvr>
                                      <p:to>
                                        <p:strVal val="visible"/>
                                      </p:to>
                                    </p:set>
                                    <p:anim calcmode="lin" valueType="num">
                                      <p:cBhvr additive="base">
                                        <p:cTn id="23" dur="500" fill="hold"/>
                                        <p:tgtEl>
                                          <p:spTgt spid="61464"/>
                                        </p:tgtEl>
                                        <p:attrNameLst>
                                          <p:attrName>ppt_x</p:attrName>
                                        </p:attrNameLst>
                                      </p:cBhvr>
                                      <p:tavLst>
                                        <p:tav tm="0">
                                          <p:val>
                                            <p:strVal val="#ppt_x"/>
                                          </p:val>
                                        </p:tav>
                                        <p:tav tm="100000">
                                          <p:val>
                                            <p:strVal val="#ppt_x"/>
                                          </p:val>
                                        </p:tav>
                                      </p:tavLst>
                                    </p:anim>
                                    <p:anim calcmode="lin" valueType="num">
                                      <p:cBhvr additive="base">
                                        <p:cTn id="24" dur="500" fill="hold"/>
                                        <p:tgtEl>
                                          <p:spTgt spid="61464"/>
                                        </p:tgtEl>
                                        <p:attrNameLst>
                                          <p:attrName>ppt_y</p:attrName>
                                        </p:attrNameLst>
                                      </p:cBhvr>
                                      <p:tavLst>
                                        <p:tav tm="0">
                                          <p:val>
                                            <p:strVal val="0-#ppt_h/2"/>
                                          </p:val>
                                        </p:tav>
                                        <p:tav tm="100000">
                                          <p:val>
                                            <p:strVal val="#ppt_y"/>
                                          </p:val>
                                        </p:tav>
                                      </p:tavLst>
                                    </p:anim>
                                  </p:childTnLst>
                                </p:cTn>
                              </p:par>
                            </p:childTnLst>
                          </p:cTn>
                        </p:par>
                        <p:par>
                          <p:cTn id="25" fill="hold" nodeType="afterGroup">
                            <p:stCondLst>
                              <p:cond delay="500"/>
                            </p:stCondLst>
                            <p:childTnLst>
                              <p:par>
                                <p:cTn id="26" presetID="17" presetClass="entr" presetSubtype="8" fill="hold" grpId="0" nodeType="afterEffect">
                                  <p:stCondLst>
                                    <p:cond delay="0"/>
                                  </p:stCondLst>
                                  <p:childTnLst>
                                    <p:set>
                                      <p:cBhvr>
                                        <p:cTn id="27" dur="1" fill="hold">
                                          <p:stCondLst>
                                            <p:cond delay="0"/>
                                          </p:stCondLst>
                                        </p:cTn>
                                        <p:tgtEl>
                                          <p:spTgt spid="61463"/>
                                        </p:tgtEl>
                                        <p:attrNameLst>
                                          <p:attrName>style.visibility</p:attrName>
                                        </p:attrNameLst>
                                      </p:cBhvr>
                                      <p:to>
                                        <p:strVal val="visible"/>
                                      </p:to>
                                    </p:set>
                                    <p:anim calcmode="lin" valueType="num">
                                      <p:cBhvr>
                                        <p:cTn id="28" dur="500" fill="hold"/>
                                        <p:tgtEl>
                                          <p:spTgt spid="61463"/>
                                        </p:tgtEl>
                                        <p:attrNameLst>
                                          <p:attrName>ppt_x</p:attrName>
                                        </p:attrNameLst>
                                      </p:cBhvr>
                                      <p:tavLst>
                                        <p:tav tm="0">
                                          <p:val>
                                            <p:strVal val="#ppt_x-#ppt_w/2"/>
                                          </p:val>
                                        </p:tav>
                                        <p:tav tm="100000">
                                          <p:val>
                                            <p:strVal val="#ppt_x"/>
                                          </p:val>
                                        </p:tav>
                                      </p:tavLst>
                                    </p:anim>
                                    <p:anim calcmode="lin" valueType="num">
                                      <p:cBhvr>
                                        <p:cTn id="29" dur="500" fill="hold"/>
                                        <p:tgtEl>
                                          <p:spTgt spid="61463"/>
                                        </p:tgtEl>
                                        <p:attrNameLst>
                                          <p:attrName>ppt_y</p:attrName>
                                        </p:attrNameLst>
                                      </p:cBhvr>
                                      <p:tavLst>
                                        <p:tav tm="0">
                                          <p:val>
                                            <p:strVal val="#ppt_y"/>
                                          </p:val>
                                        </p:tav>
                                        <p:tav tm="100000">
                                          <p:val>
                                            <p:strVal val="#ppt_y"/>
                                          </p:val>
                                        </p:tav>
                                      </p:tavLst>
                                    </p:anim>
                                    <p:anim calcmode="lin" valueType="num">
                                      <p:cBhvr>
                                        <p:cTn id="30" dur="500" fill="hold"/>
                                        <p:tgtEl>
                                          <p:spTgt spid="61463"/>
                                        </p:tgtEl>
                                        <p:attrNameLst>
                                          <p:attrName>ppt_w</p:attrName>
                                        </p:attrNameLst>
                                      </p:cBhvr>
                                      <p:tavLst>
                                        <p:tav tm="0">
                                          <p:val>
                                            <p:fltVal val="0"/>
                                          </p:val>
                                        </p:tav>
                                        <p:tav tm="100000">
                                          <p:val>
                                            <p:strVal val="#ppt_w"/>
                                          </p:val>
                                        </p:tav>
                                      </p:tavLst>
                                    </p:anim>
                                    <p:anim calcmode="lin" valueType="num">
                                      <p:cBhvr>
                                        <p:cTn id="31" dur="500" fill="hold"/>
                                        <p:tgtEl>
                                          <p:spTgt spid="61463"/>
                                        </p:tgtEl>
                                        <p:attrNameLst>
                                          <p:attrName>ppt_h</p:attrName>
                                        </p:attrNameLst>
                                      </p:cBhvr>
                                      <p:tavLst>
                                        <p:tav tm="0">
                                          <p:val>
                                            <p:strVal val="#ppt_h"/>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1467"/>
                                        </p:tgtEl>
                                        <p:attrNameLst>
                                          <p:attrName>style.visibility</p:attrName>
                                        </p:attrNameLst>
                                      </p:cBhvr>
                                      <p:to>
                                        <p:strVal val="visible"/>
                                      </p:to>
                                    </p:set>
                                    <p:animEffect transition="in" filter="wipe(left)">
                                      <p:cBhvr>
                                        <p:cTn id="36" dur="500"/>
                                        <p:tgtEl>
                                          <p:spTgt spid="6146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8" fill="hold" nodeType="clickEffect">
                                  <p:stCondLst>
                                    <p:cond delay="0"/>
                                  </p:stCondLst>
                                  <p:childTnLst>
                                    <p:set>
                                      <p:cBhvr>
                                        <p:cTn id="40" dur="1" fill="hold">
                                          <p:stCondLst>
                                            <p:cond delay="0"/>
                                          </p:stCondLst>
                                        </p:cTn>
                                        <p:tgtEl>
                                          <p:spTgt spid="61460"/>
                                        </p:tgtEl>
                                        <p:attrNameLst>
                                          <p:attrName>style.visibility</p:attrName>
                                        </p:attrNameLst>
                                      </p:cBhvr>
                                      <p:to>
                                        <p:strVal val="visible"/>
                                      </p:to>
                                    </p:set>
                                    <p:animEffect transition="in" filter="slide(fromLeft)">
                                      <p:cBhvr>
                                        <p:cTn id="41" dur="500"/>
                                        <p:tgtEl>
                                          <p:spTgt spid="61460"/>
                                        </p:tgtEl>
                                      </p:cBhvr>
                                    </p:animEffect>
                                  </p:childTnLst>
                                </p:cTn>
                              </p:par>
                            </p:childTnLst>
                          </p:cTn>
                        </p:par>
                        <p:par>
                          <p:cTn id="42" fill="hold" nodeType="afterGroup">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61448"/>
                                        </p:tgtEl>
                                        <p:attrNameLst>
                                          <p:attrName>style.visibility</p:attrName>
                                        </p:attrNameLst>
                                      </p:cBhvr>
                                      <p:to>
                                        <p:strVal val="visible"/>
                                      </p:to>
                                    </p:set>
                                    <p:animEffect transition="in" filter="wipe(left)">
                                      <p:cBhvr>
                                        <p:cTn id="45" dur="500"/>
                                        <p:tgtEl>
                                          <p:spTgt spid="61448"/>
                                        </p:tgtEl>
                                      </p:cBhvr>
                                    </p:animEffect>
                                  </p:childTnLst>
                                </p:cTn>
                              </p:par>
                            </p:childTnLst>
                          </p:cTn>
                        </p:par>
                        <p:par>
                          <p:cTn id="46" fill="hold" nodeType="afterGroup">
                            <p:stCondLst>
                              <p:cond delay="1000"/>
                            </p:stCondLst>
                            <p:childTnLst>
                              <p:par>
                                <p:cTn id="47" presetID="22" presetClass="entr" presetSubtype="1" fill="hold" nodeType="afterEffect">
                                  <p:stCondLst>
                                    <p:cond delay="0"/>
                                  </p:stCondLst>
                                  <p:childTnLst>
                                    <p:set>
                                      <p:cBhvr>
                                        <p:cTn id="48" dur="1" fill="hold">
                                          <p:stCondLst>
                                            <p:cond delay="0"/>
                                          </p:stCondLst>
                                        </p:cTn>
                                        <p:tgtEl>
                                          <p:spTgt spid="61442"/>
                                        </p:tgtEl>
                                        <p:attrNameLst>
                                          <p:attrName>style.visibility</p:attrName>
                                        </p:attrNameLst>
                                      </p:cBhvr>
                                      <p:to>
                                        <p:strVal val="visible"/>
                                      </p:to>
                                    </p:set>
                                    <p:animEffect transition="in" filter="wipe(up)">
                                      <p:cBhvr>
                                        <p:cTn id="49" dur="500"/>
                                        <p:tgtEl>
                                          <p:spTgt spid="61442"/>
                                        </p:tgtEl>
                                      </p:cBhvr>
                                    </p:animEffect>
                                  </p:childTnLst>
                                </p:cTn>
                              </p:par>
                            </p:childTnLst>
                          </p:cTn>
                        </p:par>
                        <p:par>
                          <p:cTn id="50" fill="hold" nodeType="afterGroup">
                            <p:stCondLst>
                              <p:cond delay="1500"/>
                            </p:stCondLst>
                            <p:childTnLst>
                              <p:par>
                                <p:cTn id="51" presetID="22" presetClass="entr" presetSubtype="2" fill="hold" grpId="0" nodeType="afterEffect">
                                  <p:stCondLst>
                                    <p:cond delay="0"/>
                                  </p:stCondLst>
                                  <p:childTnLst>
                                    <p:set>
                                      <p:cBhvr>
                                        <p:cTn id="52" dur="1" fill="hold">
                                          <p:stCondLst>
                                            <p:cond delay="0"/>
                                          </p:stCondLst>
                                        </p:cTn>
                                        <p:tgtEl>
                                          <p:spTgt spid="61466"/>
                                        </p:tgtEl>
                                        <p:attrNameLst>
                                          <p:attrName>style.visibility</p:attrName>
                                        </p:attrNameLst>
                                      </p:cBhvr>
                                      <p:to>
                                        <p:strVal val="visible"/>
                                      </p:to>
                                    </p:set>
                                    <p:animEffect transition="in" filter="wipe(right)">
                                      <p:cBhvr>
                                        <p:cTn id="53" dur="500"/>
                                        <p:tgtEl>
                                          <p:spTgt spid="61466"/>
                                        </p:tgtEl>
                                      </p:cBhvr>
                                    </p:animEffect>
                                  </p:childTnLst>
                                </p:cTn>
                              </p:par>
                            </p:childTnLst>
                          </p:cTn>
                        </p:par>
                        <p:par>
                          <p:cTn id="54" fill="hold" nodeType="afterGroup">
                            <p:stCondLst>
                              <p:cond delay="2000"/>
                            </p:stCondLst>
                            <p:childTnLst>
                              <p:par>
                                <p:cTn id="55" presetID="22" presetClass="entr" presetSubtype="2" fill="hold" grpId="0" nodeType="afterEffect">
                                  <p:stCondLst>
                                    <p:cond delay="0"/>
                                  </p:stCondLst>
                                  <p:childTnLst>
                                    <p:set>
                                      <p:cBhvr>
                                        <p:cTn id="56" dur="1" fill="hold">
                                          <p:stCondLst>
                                            <p:cond delay="0"/>
                                          </p:stCondLst>
                                        </p:cTn>
                                        <p:tgtEl>
                                          <p:spTgt spid="61465"/>
                                        </p:tgtEl>
                                        <p:attrNameLst>
                                          <p:attrName>style.visibility</p:attrName>
                                        </p:attrNameLst>
                                      </p:cBhvr>
                                      <p:to>
                                        <p:strVal val="visible"/>
                                      </p:to>
                                    </p:set>
                                    <p:animEffect transition="in" filter="wipe(right)">
                                      <p:cBhvr>
                                        <p:cTn id="57" dur="500"/>
                                        <p:tgtEl>
                                          <p:spTgt spid="6146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1" fill="hold" grpId="0" nodeType="clickEffect">
                                  <p:stCondLst>
                                    <p:cond delay="0"/>
                                  </p:stCondLst>
                                  <p:childTnLst>
                                    <p:set>
                                      <p:cBhvr>
                                        <p:cTn id="61" dur="1" fill="hold">
                                          <p:stCondLst>
                                            <p:cond delay="0"/>
                                          </p:stCondLst>
                                        </p:cTn>
                                        <p:tgtEl>
                                          <p:spTgt spid="61470"/>
                                        </p:tgtEl>
                                        <p:attrNameLst>
                                          <p:attrName>style.visibility</p:attrName>
                                        </p:attrNameLst>
                                      </p:cBhvr>
                                      <p:to>
                                        <p:strVal val="visible"/>
                                      </p:to>
                                    </p:set>
                                    <p:anim calcmode="lin" valueType="num">
                                      <p:cBhvr additive="base">
                                        <p:cTn id="62" dur="500" fill="hold"/>
                                        <p:tgtEl>
                                          <p:spTgt spid="61470"/>
                                        </p:tgtEl>
                                        <p:attrNameLst>
                                          <p:attrName>ppt_x</p:attrName>
                                        </p:attrNameLst>
                                      </p:cBhvr>
                                      <p:tavLst>
                                        <p:tav tm="0">
                                          <p:val>
                                            <p:strVal val="#ppt_x"/>
                                          </p:val>
                                        </p:tav>
                                        <p:tav tm="100000">
                                          <p:val>
                                            <p:strVal val="#ppt_x"/>
                                          </p:val>
                                        </p:tav>
                                      </p:tavLst>
                                    </p:anim>
                                    <p:anim calcmode="lin" valueType="num">
                                      <p:cBhvr additive="base">
                                        <p:cTn id="63" dur="500" fill="hold"/>
                                        <p:tgtEl>
                                          <p:spTgt spid="61470"/>
                                        </p:tgtEl>
                                        <p:attrNameLst>
                                          <p:attrName>ppt_y</p:attrName>
                                        </p:attrNameLst>
                                      </p:cBhvr>
                                      <p:tavLst>
                                        <p:tav tm="0">
                                          <p:val>
                                            <p:strVal val="0-#ppt_h/2"/>
                                          </p:val>
                                        </p:tav>
                                        <p:tav tm="100000">
                                          <p:val>
                                            <p:strVal val="#ppt_y"/>
                                          </p:val>
                                        </p:tav>
                                      </p:tavLst>
                                    </p:anim>
                                  </p:childTnLst>
                                </p:cTn>
                              </p:par>
                            </p:childTnLst>
                          </p:cTn>
                        </p:par>
                        <p:par>
                          <p:cTn id="64" fill="hold" nodeType="afterGroup">
                            <p:stCondLst>
                              <p:cond delay="500"/>
                            </p:stCondLst>
                            <p:childTnLst>
                              <p:par>
                                <p:cTn id="65" presetID="22" presetClass="entr" presetSubtype="1" fill="hold" grpId="0" nodeType="afterEffect">
                                  <p:stCondLst>
                                    <p:cond delay="0"/>
                                  </p:stCondLst>
                                  <p:childTnLst>
                                    <p:set>
                                      <p:cBhvr>
                                        <p:cTn id="66" dur="1" fill="hold">
                                          <p:stCondLst>
                                            <p:cond delay="0"/>
                                          </p:stCondLst>
                                        </p:cTn>
                                        <p:tgtEl>
                                          <p:spTgt spid="61471"/>
                                        </p:tgtEl>
                                        <p:attrNameLst>
                                          <p:attrName>style.visibility</p:attrName>
                                        </p:attrNameLst>
                                      </p:cBhvr>
                                      <p:to>
                                        <p:strVal val="visible"/>
                                      </p:to>
                                    </p:set>
                                    <p:animEffect transition="in" filter="wipe(up)">
                                      <p:cBhvr>
                                        <p:cTn id="67" dur="500"/>
                                        <p:tgtEl>
                                          <p:spTgt spid="61471"/>
                                        </p:tgtEl>
                                      </p:cBhvr>
                                    </p:animEffect>
                                  </p:childTnLst>
                                </p:cTn>
                              </p:par>
                            </p:childTnLst>
                          </p:cTn>
                        </p:par>
                        <p:par>
                          <p:cTn id="68" fill="hold" nodeType="afterGroup">
                            <p:stCondLst>
                              <p:cond delay="1000"/>
                            </p:stCondLst>
                            <p:childTnLst>
                              <p:par>
                                <p:cTn id="69" presetID="1" presetClass="entr" presetSubtype="0" fill="hold" nodeType="afterEffect">
                                  <p:stCondLst>
                                    <p:cond delay="0"/>
                                  </p:stCondLst>
                                  <p:childTnLst>
                                    <p:set>
                                      <p:cBhvr>
                                        <p:cTn id="70" dur="1" fill="hold">
                                          <p:stCondLst>
                                            <p:cond delay="499"/>
                                          </p:stCondLst>
                                        </p:cTn>
                                        <p:tgtEl>
                                          <p:spTgt spid="61472"/>
                                        </p:tgtEl>
                                        <p:attrNameLst>
                                          <p:attrName>style.visibility</p:attrName>
                                        </p:attrNameLst>
                                      </p:cBhvr>
                                      <p:to>
                                        <p:strVal val="visible"/>
                                      </p:to>
                                    </p:set>
                                  </p:childTnLst>
                                </p:cTn>
                              </p:par>
                            </p:childTnLst>
                          </p:cTn>
                        </p:par>
                        <p:par>
                          <p:cTn id="71" fill="hold" nodeType="afterGroup">
                            <p:stCondLst>
                              <p:cond delay="1500"/>
                            </p:stCondLst>
                            <p:childTnLst>
                              <p:par>
                                <p:cTn id="72" presetID="22" presetClass="entr" presetSubtype="1" fill="hold" grpId="0" nodeType="afterEffect">
                                  <p:stCondLst>
                                    <p:cond delay="0"/>
                                  </p:stCondLst>
                                  <p:childTnLst>
                                    <p:set>
                                      <p:cBhvr>
                                        <p:cTn id="73" dur="1" fill="hold">
                                          <p:stCondLst>
                                            <p:cond delay="0"/>
                                          </p:stCondLst>
                                        </p:cTn>
                                        <p:tgtEl>
                                          <p:spTgt spid="61475"/>
                                        </p:tgtEl>
                                        <p:attrNameLst>
                                          <p:attrName>style.visibility</p:attrName>
                                        </p:attrNameLst>
                                      </p:cBhvr>
                                      <p:to>
                                        <p:strVal val="visible"/>
                                      </p:to>
                                    </p:set>
                                    <p:animEffect transition="in" filter="wipe(up)">
                                      <p:cBhvr>
                                        <p:cTn id="74" dur="500"/>
                                        <p:tgtEl>
                                          <p:spTgt spid="61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8" grpId="0" autoUpdateAnimBg="0"/>
      <p:bldP spid="61463" grpId="0" animBg="1"/>
      <p:bldP spid="61464" grpId="0" animBg="1" autoUpdateAnimBg="0"/>
      <p:bldP spid="61465" grpId="0" animBg="1" autoUpdateAnimBg="0"/>
      <p:bldP spid="61466" grpId="0" animBg="1" autoUpdateAnimBg="0"/>
      <p:bldP spid="61467" grpId="0" autoUpdateAnimBg="0"/>
      <p:bldP spid="61468" grpId="0" animBg="1" autoUpdateAnimBg="0"/>
      <p:bldP spid="61471" grpId="0" animBg="1"/>
      <p:bldP spid="61470" grpId="0" animBg="1" autoUpdateAnimBg="0"/>
      <p:bldP spid="61475"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325563" y="260350"/>
            <a:ext cx="6486525" cy="503238"/>
          </a:xfrm>
        </p:spPr>
        <p:txBody>
          <a:bodyPr/>
          <a:lstStyle/>
          <a:p>
            <a:pPr eaLnBrk="1" hangingPunct="1"/>
            <a:r>
              <a:rPr lang="zh-CN" altLang="en-US" sz="3200" smtClean="0">
                <a:ea typeface="楷体_GB2312" pitchFamily="49" charset="-122"/>
              </a:rPr>
              <a:t>单链表示意图如下：</a:t>
            </a:r>
          </a:p>
        </p:txBody>
      </p:sp>
      <p:sp>
        <p:nvSpPr>
          <p:cNvPr id="63491" name="Rectangle 3"/>
          <p:cNvSpPr>
            <a:spLocks noGrp="1" noChangeArrowheads="1"/>
          </p:cNvSpPr>
          <p:nvPr>
            <p:ph type="body" sz="half" idx="1"/>
          </p:nvPr>
        </p:nvSpPr>
        <p:spPr>
          <a:xfrm>
            <a:off x="1062038" y="1066800"/>
            <a:ext cx="2747962" cy="5562600"/>
          </a:xfrm>
        </p:spPr>
        <p:txBody>
          <a:bodyPr/>
          <a:lstStyle/>
          <a:p>
            <a:pPr eaLnBrk="1" hangingPunct="1">
              <a:lnSpc>
                <a:spcPct val="90000"/>
              </a:lnSpc>
              <a:buFontTx/>
              <a:buNone/>
            </a:pPr>
            <a:r>
              <a:rPr lang="en-US" altLang="zh-CN" sz="2400" smtClean="0"/>
              <a:t>                         ……</a:t>
            </a:r>
          </a:p>
          <a:p>
            <a:pPr eaLnBrk="1" hangingPunct="1">
              <a:lnSpc>
                <a:spcPct val="90000"/>
              </a:lnSpc>
              <a:buFontTx/>
              <a:buNone/>
            </a:pPr>
            <a:r>
              <a:rPr lang="en-US" altLang="zh-CN" sz="2400" smtClean="0"/>
              <a:t>                          110</a:t>
            </a:r>
          </a:p>
          <a:p>
            <a:pPr eaLnBrk="1" hangingPunct="1">
              <a:lnSpc>
                <a:spcPct val="90000"/>
              </a:lnSpc>
              <a:buFontTx/>
              <a:buNone/>
            </a:pPr>
            <a:r>
              <a:rPr lang="en-US" altLang="zh-CN" sz="2400" smtClean="0"/>
              <a:t>                         ……</a:t>
            </a:r>
          </a:p>
          <a:p>
            <a:pPr eaLnBrk="1" hangingPunct="1">
              <a:lnSpc>
                <a:spcPct val="90000"/>
              </a:lnSpc>
              <a:buFontTx/>
              <a:buNone/>
            </a:pPr>
            <a:r>
              <a:rPr lang="en-US" altLang="zh-CN" sz="2400" smtClean="0"/>
              <a:t>                          130</a:t>
            </a:r>
          </a:p>
          <a:p>
            <a:pPr eaLnBrk="1" hangingPunct="1">
              <a:lnSpc>
                <a:spcPct val="90000"/>
              </a:lnSpc>
              <a:buFontTx/>
              <a:buNone/>
            </a:pPr>
            <a:r>
              <a:rPr lang="en-US" altLang="zh-CN" sz="2400" smtClean="0"/>
              <a:t>                          135</a:t>
            </a:r>
          </a:p>
          <a:p>
            <a:pPr eaLnBrk="1" hangingPunct="1">
              <a:lnSpc>
                <a:spcPct val="90000"/>
              </a:lnSpc>
              <a:buFontTx/>
              <a:buNone/>
            </a:pPr>
            <a:r>
              <a:rPr lang="en-US" altLang="zh-CN" sz="2400" smtClean="0"/>
              <a:t>                         ……</a:t>
            </a:r>
          </a:p>
          <a:p>
            <a:pPr eaLnBrk="1" hangingPunct="1">
              <a:lnSpc>
                <a:spcPct val="90000"/>
              </a:lnSpc>
              <a:buFontTx/>
              <a:buNone/>
            </a:pPr>
            <a:r>
              <a:rPr lang="en-US" altLang="zh-CN" sz="2400" smtClean="0"/>
              <a:t>                          160</a:t>
            </a:r>
          </a:p>
          <a:p>
            <a:pPr eaLnBrk="1" hangingPunct="1">
              <a:lnSpc>
                <a:spcPct val="90000"/>
              </a:lnSpc>
              <a:buFontTx/>
              <a:buNone/>
            </a:pPr>
            <a:r>
              <a:rPr lang="zh-CN" altLang="en-US" sz="2400" smtClean="0"/>
              <a:t>头指针 </a:t>
            </a:r>
            <a:r>
              <a:rPr lang="en-US" altLang="zh-CN" sz="2400" smtClean="0"/>
              <a:t>head     165</a:t>
            </a:r>
          </a:p>
          <a:p>
            <a:pPr eaLnBrk="1" hangingPunct="1">
              <a:lnSpc>
                <a:spcPct val="90000"/>
              </a:lnSpc>
              <a:buFontTx/>
              <a:buNone/>
            </a:pPr>
            <a:r>
              <a:rPr lang="en-US" altLang="zh-CN" sz="2400" smtClean="0"/>
              <a:t>                          170</a:t>
            </a:r>
          </a:p>
          <a:p>
            <a:pPr eaLnBrk="1" hangingPunct="1">
              <a:lnSpc>
                <a:spcPct val="90000"/>
              </a:lnSpc>
              <a:buFontTx/>
              <a:buNone/>
            </a:pPr>
            <a:r>
              <a:rPr lang="en-US" altLang="zh-CN" sz="2400" smtClean="0"/>
              <a:t>                         ……</a:t>
            </a:r>
          </a:p>
          <a:p>
            <a:pPr eaLnBrk="1" hangingPunct="1">
              <a:lnSpc>
                <a:spcPct val="90000"/>
              </a:lnSpc>
              <a:buFontTx/>
              <a:buNone/>
            </a:pPr>
            <a:r>
              <a:rPr lang="en-US" altLang="zh-CN" sz="2400" smtClean="0"/>
              <a:t>                          200</a:t>
            </a:r>
          </a:p>
          <a:p>
            <a:pPr eaLnBrk="1" hangingPunct="1">
              <a:lnSpc>
                <a:spcPct val="90000"/>
              </a:lnSpc>
              <a:buFontTx/>
              <a:buNone/>
            </a:pPr>
            <a:r>
              <a:rPr lang="en-US" altLang="zh-CN" sz="2400" smtClean="0"/>
              <a:t>                          205</a:t>
            </a:r>
          </a:p>
          <a:p>
            <a:pPr eaLnBrk="1" hangingPunct="1">
              <a:lnSpc>
                <a:spcPct val="90000"/>
              </a:lnSpc>
              <a:buFontTx/>
              <a:buNone/>
            </a:pPr>
            <a:r>
              <a:rPr lang="en-US" altLang="zh-CN" sz="2400" smtClean="0"/>
              <a:t>                        ……</a:t>
            </a:r>
          </a:p>
        </p:txBody>
      </p:sp>
      <p:graphicFrame>
        <p:nvGraphicFramePr>
          <p:cNvPr id="240695" name="Group 55"/>
          <p:cNvGraphicFramePr>
            <a:graphicFrameLocks noGrp="1"/>
          </p:cNvGraphicFramePr>
          <p:nvPr/>
        </p:nvGraphicFramePr>
        <p:xfrm>
          <a:off x="3962400" y="1041400"/>
          <a:ext cx="1676400" cy="5367338"/>
        </p:xfrm>
        <a:graphic>
          <a:graphicData uri="http://schemas.openxmlformats.org/drawingml/2006/table">
            <a:tbl>
              <a:tblPr/>
              <a:tblGrid>
                <a:gridCol w="838200"/>
                <a:gridCol w="838200"/>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hat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200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5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cat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135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eat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170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4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63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mat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Null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5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bat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130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7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fat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110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7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5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jat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205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8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lat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160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240688" name="Group 48"/>
          <p:cNvGraphicFramePr>
            <a:graphicFrameLocks noGrp="1"/>
          </p:cNvGraphicFramePr>
          <p:nvPr/>
        </p:nvGraphicFramePr>
        <p:xfrm>
          <a:off x="1447800" y="4419600"/>
          <a:ext cx="990600" cy="517525"/>
        </p:xfrm>
        <a:graphic>
          <a:graphicData uri="http://schemas.openxmlformats.org/drawingml/2006/table">
            <a:tbl>
              <a:tblPr/>
              <a:tblGrid>
                <a:gridCol w="990600"/>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  165</a:t>
                      </a:r>
                    </a:p>
                  </a:txBody>
                  <a:tcPr marT="45485" marB="45485"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strips dir="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ChangeArrowheads="1"/>
          </p:cNvSpPr>
          <p:nvPr/>
        </p:nvSpPr>
        <p:spPr bwMode="auto">
          <a:xfrm>
            <a:off x="2114550" y="1066800"/>
            <a:ext cx="10668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pPr>
            <a:r>
              <a:rPr lang="en-US" altLang="zh-CN" sz="2400">
                <a:solidFill>
                  <a:schemeClr val="tx1"/>
                </a:solidFill>
              </a:rPr>
              <a:t>bat    </a:t>
            </a:r>
          </a:p>
        </p:txBody>
      </p:sp>
      <p:sp>
        <p:nvSpPr>
          <p:cNvPr id="64515" name="Rectangle 4"/>
          <p:cNvSpPr>
            <a:spLocks noChangeArrowheads="1"/>
          </p:cNvSpPr>
          <p:nvPr/>
        </p:nvSpPr>
        <p:spPr bwMode="auto">
          <a:xfrm>
            <a:off x="3714750" y="10668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pPr>
            <a:r>
              <a:rPr lang="en-US" altLang="zh-CN" sz="2400">
                <a:solidFill>
                  <a:schemeClr val="tx1"/>
                </a:solidFill>
              </a:rPr>
              <a:t>cat     </a:t>
            </a:r>
          </a:p>
        </p:txBody>
      </p:sp>
      <p:sp>
        <p:nvSpPr>
          <p:cNvPr id="64516" name="Rectangle 5"/>
          <p:cNvSpPr>
            <a:spLocks noChangeArrowheads="1"/>
          </p:cNvSpPr>
          <p:nvPr/>
        </p:nvSpPr>
        <p:spPr bwMode="auto">
          <a:xfrm>
            <a:off x="5543550" y="10668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pPr>
            <a:r>
              <a:rPr lang="en-US" altLang="zh-CN" sz="2400">
                <a:solidFill>
                  <a:schemeClr val="tx1"/>
                </a:solidFill>
              </a:rPr>
              <a:t>eat      </a:t>
            </a:r>
          </a:p>
        </p:txBody>
      </p:sp>
      <p:sp>
        <p:nvSpPr>
          <p:cNvPr id="64517" name="Rectangle 6"/>
          <p:cNvSpPr>
            <a:spLocks noChangeArrowheads="1"/>
          </p:cNvSpPr>
          <p:nvPr/>
        </p:nvSpPr>
        <p:spPr bwMode="auto">
          <a:xfrm>
            <a:off x="7905750" y="1066800"/>
            <a:ext cx="914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pPr>
            <a:r>
              <a:rPr lang="en-US" altLang="zh-CN" sz="2400">
                <a:solidFill>
                  <a:schemeClr val="tx1"/>
                </a:solidFill>
              </a:rPr>
              <a:t>mat   ^ </a:t>
            </a:r>
          </a:p>
        </p:txBody>
      </p:sp>
      <p:sp>
        <p:nvSpPr>
          <p:cNvPr id="64518" name="Line 8"/>
          <p:cNvSpPr>
            <a:spLocks noChangeShapeType="1"/>
          </p:cNvSpPr>
          <p:nvPr/>
        </p:nvSpPr>
        <p:spPr bwMode="auto">
          <a:xfrm>
            <a:off x="3105150" y="1295400"/>
            <a:ext cx="6096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19" name="Line 9"/>
          <p:cNvSpPr>
            <a:spLocks noChangeShapeType="1"/>
          </p:cNvSpPr>
          <p:nvPr/>
        </p:nvSpPr>
        <p:spPr bwMode="auto">
          <a:xfrm>
            <a:off x="4781550" y="1295400"/>
            <a:ext cx="6096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20" name="Line 10"/>
          <p:cNvSpPr>
            <a:spLocks noChangeShapeType="1"/>
          </p:cNvSpPr>
          <p:nvPr/>
        </p:nvSpPr>
        <p:spPr bwMode="auto">
          <a:xfrm>
            <a:off x="6534150" y="1295400"/>
            <a:ext cx="4572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21" name="Line 11"/>
          <p:cNvSpPr>
            <a:spLocks noChangeShapeType="1"/>
          </p:cNvSpPr>
          <p:nvPr/>
        </p:nvSpPr>
        <p:spPr bwMode="auto">
          <a:xfrm>
            <a:off x="7448550" y="1295400"/>
            <a:ext cx="4572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22" name="Line 12"/>
          <p:cNvSpPr>
            <a:spLocks noChangeShapeType="1"/>
          </p:cNvSpPr>
          <p:nvPr/>
        </p:nvSpPr>
        <p:spPr bwMode="auto">
          <a:xfrm>
            <a:off x="2724150" y="1066800"/>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23" name="Line 13"/>
          <p:cNvSpPr>
            <a:spLocks noChangeShapeType="1"/>
          </p:cNvSpPr>
          <p:nvPr/>
        </p:nvSpPr>
        <p:spPr bwMode="auto">
          <a:xfrm>
            <a:off x="4324350" y="1066800"/>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24" name="Line 14"/>
          <p:cNvSpPr>
            <a:spLocks noChangeShapeType="1"/>
          </p:cNvSpPr>
          <p:nvPr/>
        </p:nvSpPr>
        <p:spPr bwMode="auto">
          <a:xfrm>
            <a:off x="6153150" y="1066800"/>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25" name="Line 15"/>
          <p:cNvSpPr>
            <a:spLocks noChangeShapeType="1"/>
          </p:cNvSpPr>
          <p:nvPr/>
        </p:nvSpPr>
        <p:spPr bwMode="auto">
          <a:xfrm flipH="1">
            <a:off x="8515350" y="1066800"/>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26" name="Rectangle 17"/>
          <p:cNvSpPr>
            <a:spLocks noChangeArrowheads="1"/>
          </p:cNvSpPr>
          <p:nvPr/>
        </p:nvSpPr>
        <p:spPr bwMode="auto">
          <a:xfrm>
            <a:off x="6991350" y="9906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en-US" altLang="zh-CN" sz="2400">
                <a:solidFill>
                  <a:schemeClr val="tx1"/>
                </a:solidFill>
              </a:rPr>
              <a:t>…</a:t>
            </a:r>
          </a:p>
        </p:txBody>
      </p:sp>
      <p:sp>
        <p:nvSpPr>
          <p:cNvPr id="64527" name="Text Box 21"/>
          <p:cNvSpPr txBox="1">
            <a:spLocks noChangeArrowheads="1"/>
          </p:cNvSpPr>
          <p:nvPr/>
        </p:nvSpPr>
        <p:spPr bwMode="auto">
          <a:xfrm>
            <a:off x="395288" y="1844675"/>
            <a:ext cx="7620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zh-CN" altLang="en-US" sz="2800">
                <a:solidFill>
                  <a:schemeClr val="tx1"/>
                </a:solidFill>
                <a:ea typeface="楷体_GB2312" pitchFamily="49" charset="-122"/>
              </a:rPr>
              <a:t>用</a:t>
            </a:r>
            <a:r>
              <a:rPr lang="en-US" altLang="zh-CN" sz="2800">
                <a:solidFill>
                  <a:schemeClr val="tx1"/>
                </a:solidFill>
                <a:ea typeface="楷体_GB2312" pitchFamily="49" charset="-122"/>
              </a:rPr>
              <a:t>C</a:t>
            </a:r>
            <a:r>
              <a:rPr lang="zh-CN" altLang="en-US" sz="2800">
                <a:solidFill>
                  <a:schemeClr val="tx1"/>
                </a:solidFill>
                <a:ea typeface="楷体_GB2312" pitchFamily="49" charset="-122"/>
              </a:rPr>
              <a:t>语言描述的单链表如下：</a:t>
            </a:r>
          </a:p>
        </p:txBody>
      </p:sp>
      <p:sp>
        <p:nvSpPr>
          <p:cNvPr id="64528" name="Text Box 23"/>
          <p:cNvSpPr txBox="1">
            <a:spLocks noChangeArrowheads="1"/>
          </p:cNvSpPr>
          <p:nvPr/>
        </p:nvSpPr>
        <p:spPr bwMode="auto">
          <a:xfrm>
            <a:off x="547688" y="3287713"/>
            <a:ext cx="46482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 </a:t>
            </a:r>
            <a:endParaRPr lang="en-US" altLang="zh-CN" sz="2800">
              <a:solidFill>
                <a:schemeClr val="tx1"/>
              </a:solidFill>
              <a:latin typeface="楷体_GB2312" pitchFamily="49" charset="-122"/>
              <a:ea typeface="楷体_GB2312" pitchFamily="49" charset="-122"/>
            </a:endParaRPr>
          </a:p>
          <a:p>
            <a:pPr algn="l" eaLnBrk="1" hangingPunct="1">
              <a:spcBef>
                <a:spcPct val="50000"/>
              </a:spcBef>
            </a:pPr>
            <a:endParaRPr lang="en-US" altLang="zh-CN" sz="2800">
              <a:solidFill>
                <a:schemeClr val="tx1"/>
              </a:solidFill>
              <a:latin typeface="楷体_GB2312" pitchFamily="49" charset="-122"/>
              <a:ea typeface="楷体_GB2312" pitchFamily="49" charset="-122"/>
            </a:endParaRPr>
          </a:p>
          <a:p>
            <a:pPr algn="l" eaLnBrk="1" hangingPunct="1">
              <a:spcBef>
                <a:spcPct val="50000"/>
              </a:spcBef>
            </a:pPr>
            <a:endParaRPr lang="en-US" altLang="zh-CN" sz="2800">
              <a:solidFill>
                <a:schemeClr val="tx1"/>
              </a:solidFill>
              <a:latin typeface="楷体_GB2312" pitchFamily="49" charset="-122"/>
              <a:ea typeface="楷体_GB2312" pitchFamily="49" charset="-122"/>
            </a:endParaRPr>
          </a:p>
        </p:txBody>
      </p:sp>
      <p:sp>
        <p:nvSpPr>
          <p:cNvPr id="241689" name="Text Box 25"/>
          <p:cNvSpPr txBox="1">
            <a:spLocks noChangeArrowheads="1"/>
          </p:cNvSpPr>
          <p:nvPr/>
        </p:nvSpPr>
        <p:spPr bwMode="auto">
          <a:xfrm>
            <a:off x="615950" y="2490788"/>
            <a:ext cx="5367338"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2800" b="1">
                <a:solidFill>
                  <a:schemeClr val="tx1"/>
                </a:solidFill>
              </a:rPr>
              <a:t>typedef  struct  </a:t>
            </a:r>
            <a:r>
              <a:rPr lang="en-US" altLang="zh-CN" sz="2800">
                <a:solidFill>
                  <a:schemeClr val="tx1"/>
                </a:solidFill>
              </a:rPr>
              <a:t>LNode</a:t>
            </a:r>
            <a:r>
              <a:rPr lang="en-US" altLang="zh-CN" sz="2800" b="1">
                <a:solidFill>
                  <a:schemeClr val="tx1"/>
                </a:solidFill>
              </a:rPr>
              <a:t> {</a:t>
            </a:r>
            <a:endParaRPr lang="en-US" altLang="zh-CN" sz="2800">
              <a:solidFill>
                <a:schemeClr val="tx1"/>
              </a:solidFill>
            </a:endParaRPr>
          </a:p>
          <a:p>
            <a:pPr algn="l" eaLnBrk="1" hangingPunct="1">
              <a:lnSpc>
                <a:spcPct val="120000"/>
              </a:lnSpc>
            </a:pPr>
            <a:r>
              <a:rPr lang="en-US" altLang="zh-CN" sz="2800">
                <a:solidFill>
                  <a:schemeClr val="tx1"/>
                </a:solidFill>
              </a:rPr>
              <a:t>      ElemType      data;     // </a:t>
            </a:r>
            <a:r>
              <a:rPr lang="zh-CN" altLang="en-US" sz="2800">
                <a:solidFill>
                  <a:schemeClr val="accent2"/>
                </a:solidFill>
                <a:ea typeface="隶书" pitchFamily="49" charset="-122"/>
              </a:rPr>
              <a:t>数据域</a:t>
            </a:r>
            <a:endParaRPr lang="zh-CN" altLang="en-US" sz="2800">
              <a:solidFill>
                <a:schemeClr val="accent2"/>
              </a:solidFill>
            </a:endParaRPr>
          </a:p>
          <a:p>
            <a:pPr algn="l" eaLnBrk="1" hangingPunct="1">
              <a:lnSpc>
                <a:spcPct val="120000"/>
              </a:lnSpc>
            </a:pPr>
            <a:r>
              <a:rPr lang="zh-CN" altLang="en-US" sz="2800">
                <a:solidFill>
                  <a:schemeClr val="tx1"/>
                </a:solidFill>
              </a:rPr>
              <a:t>      </a:t>
            </a:r>
            <a:r>
              <a:rPr lang="en-US" altLang="zh-CN" sz="2800" b="1">
                <a:solidFill>
                  <a:schemeClr val="tx1"/>
                </a:solidFill>
              </a:rPr>
              <a:t>struct</a:t>
            </a:r>
            <a:r>
              <a:rPr lang="en-US" altLang="zh-CN" sz="2800">
                <a:solidFill>
                  <a:schemeClr val="tx1"/>
                </a:solidFill>
              </a:rPr>
              <a:t> LNode   </a:t>
            </a:r>
            <a:r>
              <a:rPr lang="en-US" altLang="zh-CN" sz="2800" b="1">
                <a:solidFill>
                  <a:schemeClr val="tx1"/>
                </a:solidFill>
              </a:rPr>
              <a:t>*</a:t>
            </a:r>
            <a:r>
              <a:rPr lang="en-US" altLang="zh-CN" sz="2800">
                <a:solidFill>
                  <a:schemeClr val="tx1"/>
                </a:solidFill>
              </a:rPr>
              <a:t>next;  // </a:t>
            </a:r>
            <a:r>
              <a:rPr lang="zh-CN" altLang="en-US" sz="2800">
                <a:solidFill>
                  <a:schemeClr val="accent2"/>
                </a:solidFill>
                <a:ea typeface="隶书" pitchFamily="49" charset="-122"/>
              </a:rPr>
              <a:t>指针域</a:t>
            </a:r>
            <a:endParaRPr lang="zh-CN" altLang="en-US" sz="2800">
              <a:solidFill>
                <a:schemeClr val="accent2"/>
              </a:solidFill>
            </a:endParaRPr>
          </a:p>
          <a:p>
            <a:pPr algn="l" eaLnBrk="1" hangingPunct="1">
              <a:lnSpc>
                <a:spcPct val="120000"/>
              </a:lnSpc>
            </a:pPr>
            <a:r>
              <a:rPr lang="en-US" altLang="zh-CN" sz="2800" b="1">
                <a:solidFill>
                  <a:schemeClr val="tx1"/>
                </a:solidFill>
              </a:rPr>
              <a:t>}LNode,</a:t>
            </a:r>
            <a:r>
              <a:rPr lang="en-US" altLang="zh-CN" sz="2800">
                <a:solidFill>
                  <a:schemeClr val="tx1"/>
                </a:solidFill>
              </a:rPr>
              <a:t> </a:t>
            </a:r>
            <a:r>
              <a:rPr lang="en-US" altLang="zh-CN" sz="2800" b="1">
                <a:solidFill>
                  <a:schemeClr val="tx1"/>
                </a:solidFill>
              </a:rPr>
              <a:t>*LinkList</a:t>
            </a:r>
            <a:r>
              <a:rPr lang="en-US" altLang="zh-CN" sz="2800">
                <a:solidFill>
                  <a:schemeClr val="tx1"/>
                </a:solidFill>
              </a:rPr>
              <a:t>;  </a:t>
            </a:r>
          </a:p>
        </p:txBody>
      </p:sp>
      <p:sp>
        <p:nvSpPr>
          <p:cNvPr id="64530" name="Text Box 28"/>
          <p:cNvSpPr txBox="1">
            <a:spLocks noChangeArrowheads="1"/>
          </p:cNvSpPr>
          <p:nvPr/>
        </p:nvSpPr>
        <p:spPr bwMode="auto">
          <a:xfrm>
            <a:off x="539750" y="115888"/>
            <a:ext cx="12969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3200">
                <a:solidFill>
                  <a:schemeClr val="tx1"/>
                </a:solidFill>
              </a:rPr>
              <a:t>head</a:t>
            </a:r>
          </a:p>
        </p:txBody>
      </p:sp>
      <p:sp>
        <p:nvSpPr>
          <p:cNvPr id="64531" name="Rectangle 30"/>
          <p:cNvSpPr>
            <a:spLocks noChangeArrowheads="1"/>
          </p:cNvSpPr>
          <p:nvPr/>
        </p:nvSpPr>
        <p:spPr bwMode="auto">
          <a:xfrm>
            <a:off x="539750" y="1052513"/>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pPr>
            <a:r>
              <a:rPr lang="en-US" altLang="zh-CN" sz="2400">
                <a:solidFill>
                  <a:schemeClr val="tx1"/>
                </a:solidFill>
              </a:rPr>
              <a:t>      </a:t>
            </a:r>
          </a:p>
        </p:txBody>
      </p:sp>
      <p:sp>
        <p:nvSpPr>
          <p:cNvPr id="64532" name="Line 31"/>
          <p:cNvSpPr>
            <a:spLocks noChangeShapeType="1"/>
          </p:cNvSpPr>
          <p:nvPr/>
        </p:nvSpPr>
        <p:spPr bwMode="auto">
          <a:xfrm>
            <a:off x="1149350" y="1052513"/>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33" name="Line 7"/>
          <p:cNvSpPr>
            <a:spLocks noChangeShapeType="1"/>
          </p:cNvSpPr>
          <p:nvPr/>
        </p:nvSpPr>
        <p:spPr bwMode="auto">
          <a:xfrm>
            <a:off x="1530350" y="1319213"/>
            <a:ext cx="5334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34" name="Line 33"/>
          <p:cNvSpPr>
            <a:spLocks noChangeShapeType="1"/>
          </p:cNvSpPr>
          <p:nvPr/>
        </p:nvSpPr>
        <p:spPr bwMode="auto">
          <a:xfrm>
            <a:off x="1042988" y="620713"/>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iterate type="lt">
                                    <p:tmPct val="100000"/>
                                  </p:iterate>
                                  <p:childTnLst>
                                    <p:set>
                                      <p:cBhvr>
                                        <p:cTn id="6" dur="1" fill="hold">
                                          <p:stCondLst>
                                            <p:cond delay="0"/>
                                          </p:stCondLst>
                                        </p:cTn>
                                        <p:tgtEl>
                                          <p:spTgt spid="241689"/>
                                        </p:tgtEl>
                                        <p:attrNameLst>
                                          <p:attrName>style.visibility</p:attrName>
                                        </p:attrNameLst>
                                      </p:cBhvr>
                                      <p:to>
                                        <p:strVal val="visible"/>
                                      </p:to>
                                    </p:set>
                                    <p:animEffect transition="in" filter="strips(downRight)">
                                      <p:cBhvr>
                                        <p:cTn id="7" dur="75"/>
                                        <p:tgtEl>
                                          <p:spTgt spid="241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89"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9"/>
          <p:cNvSpPr>
            <a:spLocks noChangeArrowheads="1"/>
          </p:cNvSpPr>
          <p:nvPr/>
        </p:nvSpPr>
        <p:spPr bwMode="auto">
          <a:xfrm>
            <a:off x="250825" y="1989138"/>
            <a:ext cx="8569325"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50000"/>
              </a:spcBef>
            </a:pPr>
            <a:r>
              <a:rPr lang="en-US" altLang="zh-CN" sz="3200" b="1">
                <a:solidFill>
                  <a:schemeClr val="tx1"/>
                </a:solidFill>
                <a:ea typeface="楷体_GB2312" pitchFamily="49" charset="-122"/>
              </a:rPr>
              <a:t>P</a:t>
            </a:r>
            <a:r>
              <a:rPr lang="zh-CN" altLang="en-US" sz="3200" b="1">
                <a:solidFill>
                  <a:schemeClr val="tx1"/>
                </a:solidFill>
                <a:ea typeface="楷体_GB2312" pitchFamily="49" charset="-122"/>
              </a:rPr>
              <a:t>为动态变量，它是通过标准函数生成的，即</a:t>
            </a:r>
          </a:p>
          <a:p>
            <a:pPr algn="l">
              <a:lnSpc>
                <a:spcPct val="110000"/>
              </a:lnSpc>
              <a:spcBef>
                <a:spcPct val="50000"/>
              </a:spcBef>
            </a:pPr>
            <a:r>
              <a:rPr lang="zh-CN" altLang="en-US" sz="3200" b="1">
                <a:solidFill>
                  <a:schemeClr val="tx1"/>
                </a:solidFill>
                <a:ea typeface="楷体_GB2312" pitchFamily="49" charset="-122"/>
              </a:rPr>
              <a:t>       </a:t>
            </a:r>
            <a:r>
              <a:rPr lang="en-US" altLang="zh-CN" sz="3200" b="1">
                <a:solidFill>
                  <a:schemeClr val="tx1"/>
                </a:solidFill>
                <a:ea typeface="楷体_GB2312" pitchFamily="49" charset="-122"/>
              </a:rPr>
              <a:t>p=(listnode*)malloc(sizeof(listnode));</a:t>
            </a:r>
          </a:p>
          <a:p>
            <a:pPr algn="l">
              <a:lnSpc>
                <a:spcPct val="110000"/>
              </a:lnSpc>
              <a:spcBef>
                <a:spcPct val="50000"/>
              </a:spcBef>
            </a:pPr>
            <a:r>
              <a:rPr lang="zh-CN" altLang="en-US" sz="3200" b="1">
                <a:solidFill>
                  <a:schemeClr val="tx1"/>
                </a:solidFill>
                <a:ea typeface="楷体_GB2312" pitchFamily="49" charset="-122"/>
              </a:rPr>
              <a:t>函数</a:t>
            </a:r>
            <a:r>
              <a:rPr lang="en-US" altLang="zh-CN" sz="3200" b="1">
                <a:solidFill>
                  <a:schemeClr val="tx1"/>
                </a:solidFill>
                <a:ea typeface="楷体_GB2312" pitchFamily="49" charset="-122"/>
              </a:rPr>
              <a:t>malloc</a:t>
            </a:r>
            <a:r>
              <a:rPr lang="zh-CN" altLang="en-US" sz="3200" b="1">
                <a:solidFill>
                  <a:schemeClr val="tx1"/>
                </a:solidFill>
                <a:ea typeface="楷体_GB2312" pitchFamily="49" charset="-122"/>
              </a:rPr>
              <a:t>分配了一个类型为</a:t>
            </a:r>
            <a:r>
              <a:rPr lang="en-US" altLang="zh-CN" sz="3200" b="1">
                <a:solidFill>
                  <a:schemeClr val="tx1"/>
                </a:solidFill>
                <a:ea typeface="楷体_GB2312" pitchFamily="49" charset="-122"/>
              </a:rPr>
              <a:t>LNode</a:t>
            </a:r>
            <a:r>
              <a:rPr lang="zh-CN" altLang="en-US" sz="3200" b="1">
                <a:solidFill>
                  <a:schemeClr val="tx1"/>
                </a:solidFill>
                <a:ea typeface="楷体_GB2312" pitchFamily="49" charset="-122"/>
              </a:rPr>
              <a:t>的结点变量的空间，并将其首地址放入指针变量</a:t>
            </a:r>
            <a:r>
              <a:rPr lang="en-US" altLang="zh-CN" sz="3200" b="1">
                <a:solidFill>
                  <a:schemeClr val="tx1"/>
                </a:solidFill>
                <a:ea typeface="楷体_GB2312" pitchFamily="49" charset="-122"/>
              </a:rPr>
              <a:t>p</a:t>
            </a:r>
            <a:r>
              <a:rPr lang="zh-CN" altLang="en-US" sz="3200" b="1">
                <a:solidFill>
                  <a:schemeClr val="tx1"/>
                </a:solidFill>
                <a:ea typeface="楷体_GB2312" pitchFamily="49" charset="-122"/>
              </a:rPr>
              <a:t>中。一旦</a:t>
            </a:r>
            <a:r>
              <a:rPr lang="en-US" altLang="zh-CN" sz="3200" b="1">
                <a:solidFill>
                  <a:schemeClr val="tx1"/>
                </a:solidFill>
                <a:ea typeface="楷体_GB2312" pitchFamily="49" charset="-122"/>
              </a:rPr>
              <a:t>p</a:t>
            </a:r>
            <a:r>
              <a:rPr lang="zh-CN" altLang="en-US" sz="3200" b="1">
                <a:solidFill>
                  <a:schemeClr val="tx1"/>
                </a:solidFill>
                <a:ea typeface="楷体_GB2312" pitchFamily="49" charset="-122"/>
              </a:rPr>
              <a:t>所指的结点变量不再需要了，又可通过标准函数   </a:t>
            </a:r>
            <a:r>
              <a:rPr lang="en-US" altLang="zh-CN" sz="3200" b="1">
                <a:solidFill>
                  <a:schemeClr val="tx1"/>
                </a:solidFill>
                <a:ea typeface="楷体_GB2312" pitchFamily="49" charset="-122"/>
              </a:rPr>
              <a:t>free(p)  </a:t>
            </a:r>
            <a:r>
              <a:rPr lang="zh-CN" altLang="en-US" sz="3200" b="1">
                <a:solidFill>
                  <a:schemeClr val="tx1"/>
                </a:solidFill>
                <a:ea typeface="楷体_GB2312" pitchFamily="49" charset="-122"/>
              </a:rPr>
              <a:t>释放所指的结点变量空间。</a:t>
            </a:r>
          </a:p>
        </p:txBody>
      </p:sp>
      <p:sp>
        <p:nvSpPr>
          <p:cNvPr id="65539" name="Rectangle 11"/>
          <p:cNvSpPr>
            <a:spLocks noChangeArrowheads="1"/>
          </p:cNvSpPr>
          <p:nvPr/>
        </p:nvSpPr>
        <p:spPr bwMode="auto">
          <a:xfrm>
            <a:off x="425450" y="331788"/>
            <a:ext cx="82518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3200" b="1">
                <a:solidFill>
                  <a:schemeClr val="tx1"/>
                </a:solidFill>
                <a:ea typeface="楷体_GB2312" pitchFamily="49" charset="-122"/>
              </a:rPr>
              <a:t>注意区分指针变量</a:t>
            </a:r>
            <a:r>
              <a:rPr lang="en-US" altLang="zh-CN" sz="3200" b="1">
                <a:solidFill>
                  <a:schemeClr val="tx1"/>
                </a:solidFill>
                <a:ea typeface="楷体_GB2312" pitchFamily="49" charset="-122"/>
              </a:rPr>
              <a:t>p</a:t>
            </a:r>
            <a:r>
              <a:rPr lang="zh-CN" altLang="en-US" sz="3200" b="1">
                <a:solidFill>
                  <a:schemeClr val="tx1"/>
                </a:solidFill>
                <a:ea typeface="楷体_GB2312" pitchFamily="49" charset="-122"/>
              </a:rPr>
              <a:t>和结点变量*</a:t>
            </a:r>
            <a:r>
              <a:rPr lang="en-US" altLang="zh-CN" sz="3200" b="1">
                <a:solidFill>
                  <a:schemeClr val="tx1"/>
                </a:solidFill>
                <a:ea typeface="楷体_GB2312" pitchFamily="49" charset="-122"/>
              </a:rPr>
              <a:t>p</a:t>
            </a:r>
            <a:r>
              <a:rPr lang="zh-CN" altLang="en-US" sz="3200" b="1">
                <a:solidFill>
                  <a:schemeClr val="tx1"/>
                </a:solidFill>
                <a:ea typeface="楷体_GB2312" pitchFamily="49" charset="-122"/>
              </a:rPr>
              <a:t>这两个不同的概念。</a:t>
            </a:r>
          </a:p>
        </p:txBody>
      </p:sp>
    </p:spTree>
  </p:cSld>
  <p:clrMapOvr>
    <a:masterClrMapping/>
  </p:clrMapOvr>
  <p:transition spd="med">
    <p:strips dir="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323850" y="188913"/>
            <a:ext cx="8321675" cy="289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15000"/>
              </a:lnSpc>
            </a:pPr>
            <a:r>
              <a:rPr lang="en-US" altLang="zh-CN" sz="3200" b="1">
                <a:solidFill>
                  <a:srgbClr val="990000"/>
                </a:solidFill>
                <a:latin typeface="楷体_GB2312" pitchFamily="49" charset="-122"/>
                <a:ea typeface="楷体_GB2312" pitchFamily="49" charset="-122"/>
              </a:rPr>
              <a:t>   </a:t>
            </a:r>
            <a:r>
              <a:rPr lang="zh-CN" altLang="en-US" sz="3200" b="1">
                <a:solidFill>
                  <a:schemeClr val="tx1"/>
                </a:solidFill>
                <a:latin typeface="楷体_GB2312" pitchFamily="49" charset="-122"/>
                <a:ea typeface="楷体_GB2312" pitchFamily="49" charset="-122"/>
              </a:rPr>
              <a:t>在单链表中，每个元素的存储位置都包含在其直接前驱结点的信息中，假设</a:t>
            </a:r>
            <a:r>
              <a:rPr lang="en-US" altLang="zh-CN" sz="3200" b="1">
                <a:solidFill>
                  <a:schemeClr val="tx1"/>
                </a:solidFill>
                <a:latin typeface="楷体_GB2312" pitchFamily="49" charset="-122"/>
                <a:ea typeface="楷体_GB2312" pitchFamily="49" charset="-122"/>
              </a:rPr>
              <a:t>p</a:t>
            </a:r>
            <a:r>
              <a:rPr lang="zh-CN" altLang="en-US" sz="3200" b="1">
                <a:solidFill>
                  <a:schemeClr val="tx1"/>
                </a:solidFill>
                <a:latin typeface="楷体_GB2312" pitchFamily="49" charset="-122"/>
                <a:ea typeface="楷体_GB2312" pitchFamily="49" charset="-122"/>
              </a:rPr>
              <a:t>是指向线性表中第</a:t>
            </a:r>
            <a:r>
              <a:rPr lang="en-US" altLang="zh-CN" sz="3200" b="1">
                <a:solidFill>
                  <a:schemeClr val="tx1"/>
                </a:solidFill>
                <a:latin typeface="楷体_GB2312" pitchFamily="49" charset="-122"/>
                <a:ea typeface="楷体_GB2312" pitchFamily="49" charset="-122"/>
              </a:rPr>
              <a:t>i</a:t>
            </a:r>
            <a:r>
              <a:rPr lang="zh-CN" altLang="en-US" sz="3200" b="1">
                <a:solidFill>
                  <a:schemeClr val="tx1"/>
                </a:solidFill>
                <a:latin typeface="楷体_GB2312" pitchFamily="49" charset="-122"/>
                <a:ea typeface="楷体_GB2312" pitchFamily="49" charset="-122"/>
              </a:rPr>
              <a:t>个数据元素</a:t>
            </a:r>
            <a:r>
              <a:rPr lang="en-US" altLang="zh-CN" sz="3200" b="1">
                <a:solidFill>
                  <a:schemeClr val="tx1"/>
                </a:solidFill>
                <a:latin typeface="楷体_GB2312" pitchFamily="49" charset="-122"/>
                <a:ea typeface="楷体_GB2312" pitchFamily="49" charset="-122"/>
              </a:rPr>
              <a:t>(</a:t>
            </a:r>
            <a:r>
              <a:rPr lang="zh-CN" altLang="en-US" sz="3200" b="1">
                <a:solidFill>
                  <a:schemeClr val="tx1"/>
                </a:solidFill>
                <a:latin typeface="楷体_GB2312" pitchFamily="49" charset="-122"/>
                <a:ea typeface="楷体_GB2312" pitchFamily="49" charset="-122"/>
              </a:rPr>
              <a:t>结点</a:t>
            </a:r>
            <a:r>
              <a:rPr lang="en-US" altLang="zh-CN" sz="3200" b="1">
                <a:solidFill>
                  <a:schemeClr val="tx1"/>
                </a:solidFill>
                <a:latin typeface="楷体_GB2312" pitchFamily="49" charset="-122"/>
                <a:ea typeface="楷体_GB2312" pitchFamily="49" charset="-122"/>
              </a:rPr>
              <a:t>a</a:t>
            </a:r>
            <a:r>
              <a:rPr lang="en-US" altLang="zh-CN" sz="3200" b="1" baseline="-25000">
                <a:solidFill>
                  <a:schemeClr val="tx1"/>
                </a:solidFill>
                <a:latin typeface="楷体_GB2312" pitchFamily="49" charset="-122"/>
                <a:ea typeface="楷体_GB2312" pitchFamily="49" charset="-122"/>
              </a:rPr>
              <a:t>i</a:t>
            </a:r>
            <a:r>
              <a:rPr lang="en-US" altLang="zh-CN" sz="3200" b="1">
                <a:solidFill>
                  <a:schemeClr val="tx1"/>
                </a:solidFill>
                <a:latin typeface="楷体_GB2312" pitchFamily="49" charset="-122"/>
                <a:ea typeface="楷体_GB2312" pitchFamily="49" charset="-122"/>
              </a:rPr>
              <a:t>)</a:t>
            </a:r>
            <a:r>
              <a:rPr lang="zh-CN" altLang="en-US" sz="3200" b="1">
                <a:solidFill>
                  <a:schemeClr val="tx1"/>
                </a:solidFill>
                <a:latin typeface="楷体_GB2312" pitchFamily="49" charset="-122"/>
                <a:ea typeface="楷体_GB2312" pitchFamily="49" charset="-122"/>
              </a:rPr>
              <a:t>的指针，则   </a:t>
            </a:r>
            <a:r>
              <a:rPr lang="en-US" altLang="zh-CN" sz="3200" b="1">
                <a:solidFill>
                  <a:schemeClr val="tx1"/>
                </a:solidFill>
                <a:latin typeface="楷体_GB2312" pitchFamily="49" charset="-122"/>
                <a:ea typeface="楷体_GB2312" pitchFamily="49" charset="-122"/>
              </a:rPr>
              <a:t>p-&gt;next</a:t>
            </a:r>
            <a:r>
              <a:rPr lang="zh-CN" altLang="en-US" sz="3200" b="1">
                <a:solidFill>
                  <a:schemeClr val="tx1"/>
                </a:solidFill>
                <a:latin typeface="楷体_GB2312" pitchFamily="49" charset="-122"/>
                <a:ea typeface="楷体_GB2312" pitchFamily="49" charset="-122"/>
              </a:rPr>
              <a:t>是指向第</a:t>
            </a:r>
            <a:r>
              <a:rPr lang="en-US" altLang="zh-CN" sz="3200" b="1">
                <a:solidFill>
                  <a:schemeClr val="tx1"/>
                </a:solidFill>
                <a:latin typeface="楷体_GB2312" pitchFamily="49" charset="-122"/>
                <a:ea typeface="楷体_GB2312" pitchFamily="49" charset="-122"/>
              </a:rPr>
              <a:t>i+1</a:t>
            </a:r>
            <a:r>
              <a:rPr lang="zh-CN" altLang="en-US" sz="3200" b="1">
                <a:solidFill>
                  <a:schemeClr val="tx1"/>
                </a:solidFill>
                <a:latin typeface="楷体_GB2312" pitchFamily="49" charset="-122"/>
                <a:ea typeface="楷体_GB2312" pitchFamily="49" charset="-122"/>
              </a:rPr>
              <a:t>个数据元素</a:t>
            </a:r>
            <a:r>
              <a:rPr lang="en-US" altLang="zh-CN" sz="3200" b="1">
                <a:solidFill>
                  <a:schemeClr val="tx1"/>
                </a:solidFill>
                <a:latin typeface="楷体_GB2312" pitchFamily="49" charset="-122"/>
                <a:ea typeface="楷体_GB2312" pitchFamily="49" charset="-122"/>
              </a:rPr>
              <a:t>(</a:t>
            </a:r>
            <a:r>
              <a:rPr lang="zh-CN" altLang="en-US" sz="3200" b="1">
                <a:solidFill>
                  <a:schemeClr val="tx1"/>
                </a:solidFill>
                <a:latin typeface="楷体_GB2312" pitchFamily="49" charset="-122"/>
                <a:ea typeface="楷体_GB2312" pitchFamily="49" charset="-122"/>
              </a:rPr>
              <a:t>结点</a:t>
            </a:r>
            <a:r>
              <a:rPr lang="en-US" altLang="zh-CN" sz="3200" b="1">
                <a:solidFill>
                  <a:schemeClr val="tx1"/>
                </a:solidFill>
                <a:latin typeface="楷体_GB2312" pitchFamily="49" charset="-122"/>
                <a:ea typeface="楷体_GB2312" pitchFamily="49" charset="-122"/>
              </a:rPr>
              <a:t>a</a:t>
            </a:r>
            <a:r>
              <a:rPr lang="en-US" altLang="zh-CN" sz="3200" b="1" baseline="-25000">
                <a:solidFill>
                  <a:schemeClr val="tx1"/>
                </a:solidFill>
                <a:latin typeface="楷体_GB2312" pitchFamily="49" charset="-122"/>
                <a:ea typeface="楷体_GB2312" pitchFamily="49" charset="-122"/>
              </a:rPr>
              <a:t>i+1</a:t>
            </a:r>
            <a:r>
              <a:rPr lang="en-US" altLang="zh-CN" sz="3200" b="1">
                <a:solidFill>
                  <a:schemeClr val="tx1"/>
                </a:solidFill>
                <a:latin typeface="楷体_GB2312" pitchFamily="49" charset="-122"/>
                <a:ea typeface="楷体_GB2312" pitchFamily="49" charset="-122"/>
              </a:rPr>
              <a:t>)</a:t>
            </a:r>
            <a:r>
              <a:rPr lang="zh-CN" altLang="en-US" sz="3200" b="1">
                <a:solidFill>
                  <a:schemeClr val="tx1"/>
                </a:solidFill>
                <a:latin typeface="楷体_GB2312" pitchFamily="49" charset="-122"/>
                <a:ea typeface="楷体_GB2312" pitchFamily="49" charset="-122"/>
              </a:rPr>
              <a:t>的指针。即，</a:t>
            </a:r>
            <a:endParaRPr lang="zh-CN" altLang="en-US" sz="3200" b="1" baseline="-25000">
              <a:solidFill>
                <a:schemeClr val="tx1"/>
              </a:solidFill>
              <a:latin typeface="楷体_GB2312" pitchFamily="49" charset="-122"/>
              <a:ea typeface="楷体_GB2312" pitchFamily="49" charset="-122"/>
            </a:endParaRPr>
          </a:p>
        </p:txBody>
      </p:sp>
      <p:grpSp>
        <p:nvGrpSpPr>
          <p:cNvPr id="66563" name="Group 3"/>
          <p:cNvGrpSpPr>
            <a:grpSpLocks/>
          </p:cNvGrpSpPr>
          <p:nvPr/>
        </p:nvGrpSpPr>
        <p:grpSpPr bwMode="auto">
          <a:xfrm>
            <a:off x="1363663" y="5124450"/>
            <a:ext cx="1143000" cy="609600"/>
            <a:chOff x="768" y="960"/>
            <a:chExt cx="720" cy="384"/>
          </a:xfrm>
        </p:grpSpPr>
        <p:sp>
          <p:nvSpPr>
            <p:cNvPr id="66583" name="Rectangle 4"/>
            <p:cNvSpPr>
              <a:spLocks noChangeArrowheads="1"/>
            </p:cNvSpPr>
            <p:nvPr/>
          </p:nvSpPr>
          <p:spPr bwMode="auto">
            <a:xfrm>
              <a:off x="768" y="960"/>
              <a:ext cx="720"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84" name="Line 5"/>
            <p:cNvSpPr>
              <a:spLocks noChangeShapeType="1"/>
            </p:cNvSpPr>
            <p:nvPr/>
          </p:nvSpPr>
          <p:spPr bwMode="auto">
            <a:xfrm>
              <a:off x="1296" y="96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6564" name="Group 6"/>
          <p:cNvGrpSpPr>
            <a:grpSpLocks/>
          </p:cNvGrpSpPr>
          <p:nvPr/>
        </p:nvGrpSpPr>
        <p:grpSpPr bwMode="auto">
          <a:xfrm>
            <a:off x="1363663" y="5124450"/>
            <a:ext cx="1143000" cy="609600"/>
            <a:chOff x="768" y="960"/>
            <a:chExt cx="720" cy="384"/>
          </a:xfrm>
        </p:grpSpPr>
        <p:sp>
          <p:nvSpPr>
            <p:cNvPr id="66581" name="Rectangle 7"/>
            <p:cNvSpPr>
              <a:spLocks noChangeArrowheads="1"/>
            </p:cNvSpPr>
            <p:nvPr/>
          </p:nvSpPr>
          <p:spPr bwMode="auto">
            <a:xfrm>
              <a:off x="768" y="960"/>
              <a:ext cx="720"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82" name="Line 8"/>
            <p:cNvSpPr>
              <a:spLocks noChangeShapeType="1"/>
            </p:cNvSpPr>
            <p:nvPr/>
          </p:nvSpPr>
          <p:spPr bwMode="auto">
            <a:xfrm>
              <a:off x="1296" y="96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6565" name="Text Box 9"/>
          <p:cNvSpPr txBox="1">
            <a:spLocks noChangeArrowheads="1"/>
          </p:cNvSpPr>
          <p:nvPr/>
        </p:nvSpPr>
        <p:spPr bwMode="auto">
          <a:xfrm>
            <a:off x="1554163" y="5016500"/>
            <a:ext cx="496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b="1">
                <a:solidFill>
                  <a:schemeClr val="tx1"/>
                </a:solidFill>
                <a:sym typeface="Symbol" pitchFamily="18" charset="2"/>
              </a:rPr>
              <a:t>a</a:t>
            </a:r>
            <a:r>
              <a:rPr lang="en-US" altLang="zh-CN" b="1" baseline="-25000">
                <a:solidFill>
                  <a:schemeClr val="tx1"/>
                </a:solidFill>
                <a:sym typeface="Symbol" pitchFamily="18" charset="2"/>
              </a:rPr>
              <a:t>i</a:t>
            </a:r>
            <a:endParaRPr lang="en-US" altLang="zh-CN">
              <a:solidFill>
                <a:schemeClr val="tx1"/>
              </a:solidFill>
            </a:endParaRPr>
          </a:p>
        </p:txBody>
      </p:sp>
      <p:grpSp>
        <p:nvGrpSpPr>
          <p:cNvPr id="242698" name="Group 10"/>
          <p:cNvGrpSpPr>
            <a:grpSpLocks/>
          </p:cNvGrpSpPr>
          <p:nvPr/>
        </p:nvGrpSpPr>
        <p:grpSpPr bwMode="auto">
          <a:xfrm rot="5400000">
            <a:off x="1566863" y="4510087"/>
            <a:ext cx="762000" cy="466725"/>
            <a:chOff x="166" y="1946"/>
            <a:chExt cx="480" cy="294"/>
          </a:xfrm>
        </p:grpSpPr>
        <p:sp>
          <p:nvSpPr>
            <p:cNvPr id="66579" name="Line 11"/>
            <p:cNvSpPr>
              <a:spLocks noChangeShapeType="1"/>
            </p:cNvSpPr>
            <p:nvPr/>
          </p:nvSpPr>
          <p:spPr bwMode="auto">
            <a:xfrm>
              <a:off x="166" y="2240"/>
              <a:ext cx="480"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80" name="Text Box 12"/>
            <p:cNvSpPr txBox="1">
              <a:spLocks noChangeArrowheads="1"/>
            </p:cNvSpPr>
            <p:nvPr/>
          </p:nvSpPr>
          <p:spPr bwMode="auto">
            <a:xfrm rot="-5400000">
              <a:off x="236" y="1882"/>
              <a:ext cx="2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b="1">
                  <a:solidFill>
                    <a:schemeClr val="tx1"/>
                  </a:solidFill>
                  <a:sym typeface="Symbol" pitchFamily="18" charset="2"/>
                </a:rPr>
                <a:t>p</a:t>
              </a:r>
              <a:endParaRPr lang="en-US" altLang="zh-CN">
                <a:solidFill>
                  <a:schemeClr val="tx1"/>
                </a:solidFill>
              </a:endParaRPr>
            </a:p>
          </p:txBody>
        </p:sp>
      </p:grpSp>
      <p:sp>
        <p:nvSpPr>
          <p:cNvPr id="66567" name="Line 13"/>
          <p:cNvSpPr>
            <a:spLocks noChangeShapeType="1"/>
          </p:cNvSpPr>
          <p:nvPr/>
        </p:nvSpPr>
        <p:spPr bwMode="auto">
          <a:xfrm>
            <a:off x="2309813" y="5445125"/>
            <a:ext cx="822325"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6568" name="Group 14"/>
          <p:cNvGrpSpPr>
            <a:grpSpLocks/>
          </p:cNvGrpSpPr>
          <p:nvPr/>
        </p:nvGrpSpPr>
        <p:grpSpPr bwMode="auto">
          <a:xfrm>
            <a:off x="3170238" y="5013325"/>
            <a:ext cx="1689100" cy="717550"/>
            <a:chOff x="1933" y="2659"/>
            <a:chExt cx="1064" cy="452"/>
          </a:xfrm>
        </p:grpSpPr>
        <p:grpSp>
          <p:nvGrpSpPr>
            <p:cNvPr id="66571" name="Group 15"/>
            <p:cNvGrpSpPr>
              <a:grpSpLocks/>
            </p:cNvGrpSpPr>
            <p:nvPr/>
          </p:nvGrpSpPr>
          <p:grpSpPr bwMode="auto">
            <a:xfrm>
              <a:off x="1933" y="2727"/>
              <a:ext cx="720" cy="384"/>
              <a:chOff x="768" y="960"/>
              <a:chExt cx="720" cy="384"/>
            </a:xfrm>
          </p:grpSpPr>
          <p:sp>
            <p:nvSpPr>
              <p:cNvPr id="66577" name="Rectangle 16"/>
              <p:cNvSpPr>
                <a:spLocks noChangeArrowheads="1"/>
              </p:cNvSpPr>
              <p:nvPr/>
            </p:nvSpPr>
            <p:spPr bwMode="auto">
              <a:xfrm>
                <a:off x="768" y="960"/>
                <a:ext cx="720"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78" name="Line 17"/>
              <p:cNvSpPr>
                <a:spLocks noChangeShapeType="1"/>
              </p:cNvSpPr>
              <p:nvPr/>
            </p:nvSpPr>
            <p:spPr bwMode="auto">
              <a:xfrm>
                <a:off x="1296" y="96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6572" name="Group 18"/>
            <p:cNvGrpSpPr>
              <a:grpSpLocks/>
            </p:cNvGrpSpPr>
            <p:nvPr/>
          </p:nvGrpSpPr>
          <p:grpSpPr bwMode="auto">
            <a:xfrm>
              <a:off x="1933" y="2727"/>
              <a:ext cx="720" cy="384"/>
              <a:chOff x="768" y="960"/>
              <a:chExt cx="720" cy="384"/>
            </a:xfrm>
          </p:grpSpPr>
          <p:sp>
            <p:nvSpPr>
              <p:cNvPr id="66575" name="Rectangle 19"/>
              <p:cNvSpPr>
                <a:spLocks noChangeArrowheads="1"/>
              </p:cNvSpPr>
              <p:nvPr/>
            </p:nvSpPr>
            <p:spPr bwMode="auto">
              <a:xfrm>
                <a:off x="768" y="960"/>
                <a:ext cx="720"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76" name="Line 20"/>
              <p:cNvSpPr>
                <a:spLocks noChangeShapeType="1"/>
              </p:cNvSpPr>
              <p:nvPr/>
            </p:nvSpPr>
            <p:spPr bwMode="auto">
              <a:xfrm>
                <a:off x="1296" y="96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6573" name="Text Box 21"/>
            <p:cNvSpPr txBox="1">
              <a:spLocks noChangeArrowheads="1"/>
            </p:cNvSpPr>
            <p:nvPr/>
          </p:nvSpPr>
          <p:spPr bwMode="auto">
            <a:xfrm>
              <a:off x="1977" y="2659"/>
              <a:ext cx="51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b="1">
                  <a:solidFill>
                    <a:schemeClr val="tx1"/>
                  </a:solidFill>
                  <a:sym typeface="Symbol" pitchFamily="18" charset="2"/>
                </a:rPr>
                <a:t>a</a:t>
              </a:r>
              <a:r>
                <a:rPr lang="en-US" altLang="zh-CN" b="1" baseline="-25000">
                  <a:solidFill>
                    <a:schemeClr val="tx1"/>
                  </a:solidFill>
                  <a:sym typeface="Symbol" pitchFamily="18" charset="2"/>
                </a:rPr>
                <a:t>i+1</a:t>
              </a:r>
              <a:endParaRPr lang="en-US" altLang="zh-CN">
                <a:solidFill>
                  <a:schemeClr val="tx1"/>
                </a:solidFill>
              </a:endParaRPr>
            </a:p>
          </p:txBody>
        </p:sp>
        <p:sp>
          <p:nvSpPr>
            <p:cNvPr id="66574" name="Line 22"/>
            <p:cNvSpPr>
              <a:spLocks noChangeShapeType="1"/>
            </p:cNvSpPr>
            <p:nvPr/>
          </p:nvSpPr>
          <p:spPr bwMode="auto">
            <a:xfrm>
              <a:off x="2517" y="2931"/>
              <a:ext cx="480"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42711" name="Rectangle 23"/>
          <p:cNvSpPr>
            <a:spLocks noChangeArrowheads="1"/>
          </p:cNvSpPr>
          <p:nvPr/>
        </p:nvSpPr>
        <p:spPr bwMode="auto">
          <a:xfrm>
            <a:off x="684213" y="3573463"/>
            <a:ext cx="2798762" cy="69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0000"/>
              </a:lnSpc>
            </a:pPr>
            <a:r>
              <a:rPr lang="zh-CN" altLang="en-US">
                <a:solidFill>
                  <a:schemeClr val="tx1"/>
                </a:solidFill>
                <a:ea typeface="隶书" pitchFamily="49" charset="-122"/>
              </a:rPr>
              <a:t>若</a:t>
            </a:r>
            <a:r>
              <a:rPr lang="en-US" altLang="zh-CN">
                <a:solidFill>
                  <a:schemeClr val="tx1"/>
                </a:solidFill>
                <a:ea typeface="隶书" pitchFamily="49" charset="-122"/>
              </a:rPr>
              <a:t>p</a:t>
            </a:r>
            <a:r>
              <a:rPr lang="en-US" altLang="zh-CN">
                <a:solidFill>
                  <a:schemeClr val="tx1"/>
                </a:solidFill>
                <a:latin typeface="Symbol" pitchFamily="18" charset="2"/>
                <a:ea typeface="隶书" pitchFamily="49" charset="-122"/>
              </a:rPr>
              <a:t>-</a:t>
            </a:r>
            <a:r>
              <a:rPr lang="en-US" altLang="zh-CN">
                <a:solidFill>
                  <a:schemeClr val="tx1"/>
                </a:solidFill>
                <a:ea typeface="隶书" pitchFamily="49" charset="-122"/>
              </a:rPr>
              <a:t>&gt;data= a</a:t>
            </a:r>
            <a:r>
              <a:rPr lang="en-US" altLang="zh-CN" baseline="-25000">
                <a:solidFill>
                  <a:schemeClr val="tx1"/>
                </a:solidFill>
                <a:ea typeface="隶书" pitchFamily="49" charset="-122"/>
              </a:rPr>
              <a:t>i</a:t>
            </a:r>
          </a:p>
        </p:txBody>
      </p:sp>
      <p:sp>
        <p:nvSpPr>
          <p:cNvPr id="242712" name="Rectangle 24"/>
          <p:cNvSpPr>
            <a:spLocks noChangeArrowheads="1"/>
          </p:cNvSpPr>
          <p:nvPr/>
        </p:nvSpPr>
        <p:spPr bwMode="auto">
          <a:xfrm>
            <a:off x="4140200" y="3644900"/>
            <a:ext cx="4646613" cy="69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0000"/>
              </a:lnSpc>
            </a:pPr>
            <a:r>
              <a:rPr lang="zh-CN" altLang="en-US">
                <a:solidFill>
                  <a:schemeClr val="tx1"/>
                </a:solidFill>
                <a:ea typeface="隶书" pitchFamily="49" charset="-122"/>
              </a:rPr>
              <a:t>则</a:t>
            </a:r>
            <a:r>
              <a:rPr lang="en-US" altLang="zh-CN">
                <a:solidFill>
                  <a:schemeClr val="tx1"/>
                </a:solidFill>
                <a:ea typeface="隶书" pitchFamily="49" charset="-122"/>
              </a:rPr>
              <a:t>p</a:t>
            </a:r>
            <a:r>
              <a:rPr lang="en-US" altLang="zh-CN">
                <a:solidFill>
                  <a:schemeClr val="tx1"/>
                </a:solidFill>
                <a:latin typeface="Symbol" pitchFamily="18" charset="2"/>
                <a:ea typeface="隶书" pitchFamily="49" charset="-122"/>
              </a:rPr>
              <a:t>-</a:t>
            </a:r>
            <a:r>
              <a:rPr lang="en-US" altLang="zh-CN">
                <a:solidFill>
                  <a:schemeClr val="tx1"/>
                </a:solidFill>
                <a:ea typeface="隶书" pitchFamily="49" charset="-122"/>
              </a:rPr>
              <a:t>&gt;next </a:t>
            </a:r>
            <a:r>
              <a:rPr lang="en-US" altLang="zh-CN">
                <a:solidFill>
                  <a:schemeClr val="tx1"/>
                </a:solidFill>
                <a:latin typeface="Symbol" pitchFamily="18" charset="2"/>
                <a:ea typeface="隶书" pitchFamily="49" charset="-122"/>
              </a:rPr>
              <a:t>-</a:t>
            </a:r>
            <a:r>
              <a:rPr lang="en-US" altLang="zh-CN">
                <a:solidFill>
                  <a:schemeClr val="tx1"/>
                </a:solidFill>
                <a:ea typeface="隶书" pitchFamily="49" charset="-122"/>
              </a:rPr>
              <a:t>&gt; data= a</a:t>
            </a:r>
            <a:r>
              <a:rPr lang="en-US" altLang="zh-CN" baseline="-25000">
                <a:solidFill>
                  <a:schemeClr val="tx1"/>
                </a:solidFill>
                <a:ea typeface="隶书" pitchFamily="49" charset="-122"/>
              </a:rPr>
              <a:t>i+1</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2711"/>
                                        </p:tgtEl>
                                        <p:attrNameLst>
                                          <p:attrName>style.visibility</p:attrName>
                                        </p:attrNameLst>
                                      </p:cBhvr>
                                      <p:to>
                                        <p:strVal val="visible"/>
                                      </p:to>
                                    </p:set>
                                    <p:animEffect transition="in" filter="blinds(horizontal)">
                                      <p:cBhvr>
                                        <p:cTn id="7" dur="500"/>
                                        <p:tgtEl>
                                          <p:spTgt spid="242711"/>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42698"/>
                                        </p:tgtEl>
                                        <p:attrNameLst>
                                          <p:attrName>style.visibility</p:attrName>
                                        </p:attrNameLst>
                                      </p:cBhvr>
                                      <p:to>
                                        <p:strVal val="visible"/>
                                      </p:to>
                                    </p:set>
                                    <p:animEffect transition="in" filter="wipe(left)">
                                      <p:cBhvr>
                                        <p:cTn id="11" dur="500"/>
                                        <p:tgtEl>
                                          <p:spTgt spid="24269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42712"/>
                                        </p:tgtEl>
                                        <p:attrNameLst>
                                          <p:attrName>style.visibility</p:attrName>
                                        </p:attrNameLst>
                                      </p:cBhvr>
                                      <p:to>
                                        <p:strVal val="visible"/>
                                      </p:to>
                                    </p:set>
                                    <p:animEffect transition="in" filter="blinds(horizontal)">
                                      <p:cBhvr>
                                        <p:cTn id="16" dur="500"/>
                                        <p:tgtEl>
                                          <p:spTgt spid="242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711" grpId="0"/>
      <p:bldP spid="24271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p:nvPr>
        </p:nvSpPr>
        <p:spPr>
          <a:xfrm>
            <a:off x="395288" y="969963"/>
            <a:ext cx="3309937" cy="658812"/>
          </a:xfrm>
        </p:spPr>
        <p:txBody>
          <a:bodyPr/>
          <a:lstStyle/>
          <a:p>
            <a:pPr eaLnBrk="1" hangingPunct="1">
              <a:buFontTx/>
              <a:buNone/>
            </a:pPr>
            <a:r>
              <a:rPr lang="zh-CN" altLang="en-US" b="1" smtClean="0">
                <a:ea typeface="楷体_GB2312" pitchFamily="49" charset="-122"/>
              </a:rPr>
              <a:t>一、建立单链表</a:t>
            </a:r>
            <a:endParaRPr lang="zh-CN" altLang="en-US" smtClean="0">
              <a:ea typeface="楷体_GB2312" pitchFamily="49" charset="-122"/>
            </a:endParaRPr>
          </a:p>
        </p:txBody>
      </p:sp>
      <p:sp>
        <p:nvSpPr>
          <p:cNvPr id="67587" name="Text Box 3">
            <a:hlinkClick r:id="rId2" action="ppaction://hlinksldjump"/>
          </p:cNvPr>
          <p:cNvSpPr txBox="1">
            <a:spLocks noChangeArrowheads="1"/>
          </p:cNvSpPr>
          <p:nvPr/>
        </p:nvSpPr>
        <p:spPr bwMode="auto">
          <a:xfrm>
            <a:off x="107950" y="188913"/>
            <a:ext cx="59007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b="1">
                <a:solidFill>
                  <a:schemeClr val="tx1"/>
                </a:solidFill>
                <a:latin typeface="楷体_GB2312" pitchFamily="49" charset="-122"/>
                <a:ea typeface="楷体_GB2312" pitchFamily="49" charset="-122"/>
              </a:rPr>
              <a:t>2.3.2 </a:t>
            </a:r>
            <a:r>
              <a:rPr lang="zh-CN" altLang="en-US" sz="3200" b="1">
                <a:solidFill>
                  <a:schemeClr val="tx1"/>
                </a:solidFill>
                <a:latin typeface="楷体_GB2312" pitchFamily="49" charset="-122"/>
                <a:ea typeface="楷体_GB2312" pitchFamily="49" charset="-122"/>
              </a:rPr>
              <a:t>单链表中基本操作的实现</a:t>
            </a:r>
          </a:p>
        </p:txBody>
      </p:sp>
      <p:sp>
        <p:nvSpPr>
          <p:cNvPr id="67588" name="Text Box 4"/>
          <p:cNvSpPr txBox="1">
            <a:spLocks noChangeArrowheads="1"/>
          </p:cNvSpPr>
          <p:nvPr/>
        </p:nvSpPr>
        <p:spPr bwMode="auto">
          <a:xfrm>
            <a:off x="1042988" y="3857625"/>
            <a:ext cx="34480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zh-CN" altLang="en-US" sz="3200" b="1">
                <a:solidFill>
                  <a:schemeClr val="tx1"/>
                </a:solidFill>
                <a:latin typeface="楷体_GB2312" pitchFamily="49" charset="-122"/>
                <a:ea typeface="楷体_GB2312" pitchFamily="49" charset="-122"/>
              </a:rPr>
              <a:t>如何得到单链表？</a:t>
            </a:r>
          </a:p>
        </p:txBody>
      </p:sp>
      <p:sp>
        <p:nvSpPr>
          <p:cNvPr id="245765" name="Text Box 5"/>
          <p:cNvSpPr txBox="1">
            <a:spLocks noChangeArrowheads="1"/>
          </p:cNvSpPr>
          <p:nvPr/>
        </p:nvSpPr>
        <p:spPr bwMode="auto">
          <a:xfrm>
            <a:off x="250825" y="4532313"/>
            <a:ext cx="8424863" cy="1992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30000"/>
              </a:lnSpc>
            </a:pPr>
            <a:r>
              <a:rPr lang="en-US" altLang="zh-CN" sz="3200" b="1">
                <a:solidFill>
                  <a:schemeClr val="tx1"/>
                </a:solidFill>
                <a:latin typeface="楷体_GB2312" pitchFamily="49" charset="-122"/>
                <a:ea typeface="楷体_GB2312" pitchFamily="49" charset="-122"/>
              </a:rPr>
              <a:t>    </a:t>
            </a:r>
            <a:r>
              <a:rPr lang="zh-CN" altLang="en-US" sz="3200" b="1">
                <a:solidFill>
                  <a:schemeClr val="tx1"/>
                </a:solidFill>
                <a:latin typeface="楷体_GB2312" pitchFamily="49" charset="-122"/>
                <a:ea typeface="楷体_GB2312" pitchFamily="49" charset="-122"/>
              </a:rPr>
              <a:t>链表是一个动态的结构，它不需要予分配空间，因此生成链表的过程是一个结点“逐个插入” 的过程。</a:t>
            </a:r>
          </a:p>
        </p:txBody>
      </p:sp>
      <p:sp>
        <p:nvSpPr>
          <p:cNvPr id="67590" name="Rectangle 6"/>
          <p:cNvSpPr>
            <a:spLocks noChangeArrowheads="1"/>
          </p:cNvSpPr>
          <p:nvPr/>
        </p:nvSpPr>
        <p:spPr bwMode="auto">
          <a:xfrm>
            <a:off x="323850" y="1700213"/>
            <a:ext cx="8640763" cy="1992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pPr>
            <a:r>
              <a:rPr lang="zh-CN" altLang="en-US" sz="3200" b="1">
                <a:solidFill>
                  <a:schemeClr val="tx1"/>
                </a:solidFill>
                <a:latin typeface="楷体_GB2312" pitchFamily="49" charset="-122"/>
                <a:ea typeface="楷体_GB2312" pitchFamily="49" charset="-122"/>
              </a:rPr>
              <a:t>假设线性表中结点的数据类型是字符，逐个输入这些字符型的结点，并以换行符</a:t>
            </a:r>
            <a:r>
              <a:rPr lang="zh-CN" altLang="en-US" sz="3200" b="1">
                <a:solidFill>
                  <a:schemeClr val="tx1"/>
                </a:solidFill>
                <a:ea typeface="楷体_GB2312" pitchFamily="49" charset="-122"/>
              </a:rPr>
              <a:t>‘</a:t>
            </a:r>
            <a:r>
              <a:rPr lang="en-US" altLang="zh-CN" sz="3200" b="1">
                <a:solidFill>
                  <a:schemeClr val="tx1"/>
                </a:solidFill>
                <a:latin typeface="楷体_GB2312" pitchFamily="49" charset="-122"/>
                <a:ea typeface="楷体_GB2312" pitchFamily="49" charset="-122"/>
              </a:rPr>
              <a:t>\n</a:t>
            </a:r>
            <a:r>
              <a:rPr lang="en-US" altLang="zh-CN" sz="3200" b="1">
                <a:solidFill>
                  <a:schemeClr val="tx1"/>
                </a:solidFill>
                <a:ea typeface="楷体_GB2312" pitchFamily="49" charset="-122"/>
              </a:rPr>
              <a:t>’</a:t>
            </a:r>
            <a:r>
              <a:rPr lang="zh-CN" altLang="en-US" sz="3200" b="1">
                <a:solidFill>
                  <a:schemeClr val="tx1"/>
                </a:solidFill>
                <a:latin typeface="楷体_GB2312" pitchFamily="49" charset="-122"/>
                <a:ea typeface="楷体_GB2312" pitchFamily="49" charset="-122"/>
              </a:rPr>
              <a:t>为输入结束标记。</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45765">
                                            <p:txEl>
                                              <p:pRg st="0" end="0"/>
                                            </p:txEl>
                                          </p:spTgt>
                                        </p:tgtEl>
                                        <p:attrNameLst>
                                          <p:attrName>style.visibility</p:attrName>
                                        </p:attrNameLst>
                                      </p:cBhvr>
                                      <p:to>
                                        <p:strVal val="visible"/>
                                      </p:to>
                                    </p:set>
                                    <p:animEffect transition="in" filter="wipe(left)">
                                      <p:cBhvr>
                                        <p:cTn id="7" dur="75"/>
                                        <p:tgtEl>
                                          <p:spTgt spid="24576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5"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4"/>
          <p:cNvSpPr>
            <a:spLocks noChangeArrowheads="1"/>
          </p:cNvSpPr>
          <p:nvPr/>
        </p:nvSpPr>
        <p:spPr bwMode="auto">
          <a:xfrm>
            <a:off x="250825" y="260350"/>
            <a:ext cx="8642350" cy="460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spcBef>
                <a:spcPct val="20000"/>
              </a:spcBef>
            </a:pPr>
            <a:r>
              <a:rPr lang="zh-CN" altLang="en-US" sz="3200" b="1">
                <a:solidFill>
                  <a:schemeClr val="tx1"/>
                </a:solidFill>
                <a:ea typeface="楷体_GB2312" pitchFamily="49" charset="-122"/>
              </a:rPr>
              <a:t>动态地建立单链表的常用方法有如下两种：</a:t>
            </a:r>
          </a:p>
          <a:p>
            <a:pPr marL="342900" indent="-342900" algn="l">
              <a:spcBef>
                <a:spcPct val="20000"/>
              </a:spcBef>
            </a:pPr>
            <a:endParaRPr lang="zh-CN" altLang="en-US" sz="3200" b="1">
              <a:solidFill>
                <a:schemeClr val="tx1"/>
              </a:solidFill>
              <a:ea typeface="楷体_GB2312" pitchFamily="49" charset="-122"/>
            </a:endParaRPr>
          </a:p>
          <a:p>
            <a:pPr marL="342900" indent="-342900" algn="l">
              <a:spcBef>
                <a:spcPct val="20000"/>
              </a:spcBef>
            </a:pPr>
            <a:r>
              <a:rPr lang="zh-CN" altLang="en-US" sz="3200" b="1">
                <a:solidFill>
                  <a:schemeClr val="tx1"/>
                </a:solidFill>
                <a:ea typeface="楷体_GB2312" pitchFamily="49" charset="-122"/>
              </a:rPr>
              <a:t> </a:t>
            </a:r>
            <a:r>
              <a:rPr lang="en-US" altLang="zh-CN" sz="3200" b="1">
                <a:solidFill>
                  <a:schemeClr val="tx1"/>
                </a:solidFill>
                <a:ea typeface="楷体_GB2312" pitchFamily="49" charset="-122"/>
              </a:rPr>
              <a:t>1</a:t>
            </a:r>
            <a:r>
              <a:rPr lang="zh-CN" altLang="en-US" sz="3200" b="1">
                <a:solidFill>
                  <a:schemeClr val="tx1"/>
                </a:solidFill>
                <a:ea typeface="楷体_GB2312" pitchFamily="49" charset="-122"/>
              </a:rPr>
              <a:t>、头插法建表</a:t>
            </a:r>
            <a:r>
              <a:rPr lang="en-US" altLang="zh-CN" sz="3200" b="1">
                <a:solidFill>
                  <a:schemeClr val="tx1"/>
                </a:solidFill>
                <a:ea typeface="楷体_GB2312" pitchFamily="49" charset="-122"/>
              </a:rPr>
              <a:t>(</a:t>
            </a:r>
            <a:r>
              <a:rPr lang="zh-CN" altLang="en-US" sz="3200" b="1">
                <a:solidFill>
                  <a:schemeClr val="tx1"/>
                </a:solidFill>
                <a:ea typeface="楷体_GB2312" pitchFamily="49" charset="-122"/>
              </a:rPr>
              <a:t>逆向建立</a:t>
            </a:r>
            <a:r>
              <a:rPr lang="en-US" altLang="zh-CN" sz="3200" b="1">
                <a:solidFill>
                  <a:schemeClr val="tx1"/>
                </a:solidFill>
                <a:ea typeface="楷体_GB2312" pitchFamily="49" charset="-122"/>
              </a:rPr>
              <a:t>)</a:t>
            </a:r>
          </a:p>
          <a:p>
            <a:pPr marL="342900" indent="-342900" algn="l">
              <a:spcBef>
                <a:spcPct val="20000"/>
              </a:spcBef>
            </a:pPr>
            <a:r>
              <a:rPr lang="en-US" altLang="zh-CN" sz="3200" b="1">
                <a:solidFill>
                  <a:schemeClr val="tx1"/>
                </a:solidFill>
                <a:ea typeface="楷体_GB2312" pitchFamily="49" charset="-122"/>
              </a:rPr>
              <a:t>           </a:t>
            </a:r>
            <a:r>
              <a:rPr lang="zh-CN" altLang="en-US" sz="3200" b="1">
                <a:solidFill>
                  <a:schemeClr val="tx1"/>
                </a:solidFill>
                <a:ea typeface="楷体_GB2312" pitchFamily="49" charset="-122"/>
              </a:rPr>
              <a:t>从一个空表开始，重复读入数据，生成新结点，将读入数据存放到新结点的数据域中，然后将新结点插入到当前链表的表头上，直到读入结束标志为止。即，每次插入的结点都作为链表的第一个结点。</a:t>
            </a:r>
          </a:p>
        </p:txBody>
      </p:sp>
    </p:spTree>
  </p:cSld>
  <p:clrMapOvr>
    <a:masterClrMapping/>
  </p:clrMapOvr>
  <p:transition spd="med">
    <p:strips dir="rd"/>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9314" name="Group 2"/>
          <p:cNvGrpSpPr>
            <a:grpSpLocks/>
          </p:cNvGrpSpPr>
          <p:nvPr/>
        </p:nvGrpSpPr>
        <p:grpSpPr bwMode="auto">
          <a:xfrm>
            <a:off x="957263" y="4724400"/>
            <a:ext cx="1143000" cy="1219200"/>
            <a:chOff x="240" y="1392"/>
            <a:chExt cx="720" cy="768"/>
          </a:xfrm>
        </p:grpSpPr>
        <p:grpSp>
          <p:nvGrpSpPr>
            <p:cNvPr id="69692" name="Group 3"/>
            <p:cNvGrpSpPr>
              <a:grpSpLocks/>
            </p:cNvGrpSpPr>
            <p:nvPr/>
          </p:nvGrpSpPr>
          <p:grpSpPr bwMode="auto">
            <a:xfrm>
              <a:off x="480" y="1872"/>
              <a:ext cx="480" cy="288"/>
              <a:chOff x="720" y="1872"/>
              <a:chExt cx="480" cy="288"/>
            </a:xfrm>
          </p:grpSpPr>
          <p:sp>
            <p:nvSpPr>
              <p:cNvPr id="69696" name="Rectangle 4"/>
              <p:cNvSpPr>
                <a:spLocks noChangeArrowheads="1"/>
              </p:cNvSpPr>
              <p:nvPr/>
            </p:nvSpPr>
            <p:spPr bwMode="auto">
              <a:xfrm>
                <a:off x="720" y="1872"/>
                <a:ext cx="480" cy="288"/>
              </a:xfrm>
              <a:prstGeom prst="rect">
                <a:avLst/>
              </a:prstGeom>
              <a:solidFill>
                <a:srgbClr val="CCFFFF"/>
              </a:solidFill>
              <a:ln w="25400">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zh-CN">
                  <a:solidFill>
                    <a:srgbClr val="008080"/>
                  </a:solidFill>
                </a:endParaRPr>
              </a:p>
            </p:txBody>
          </p:sp>
          <p:sp>
            <p:nvSpPr>
              <p:cNvPr id="69697" name="Line 5"/>
              <p:cNvSpPr>
                <a:spLocks noChangeShapeType="1"/>
              </p:cNvSpPr>
              <p:nvPr/>
            </p:nvSpPr>
            <p:spPr bwMode="auto">
              <a:xfrm>
                <a:off x="1008" y="1872"/>
                <a:ext cx="0" cy="288"/>
              </a:xfrm>
              <a:prstGeom prst="line">
                <a:avLst/>
              </a:prstGeom>
              <a:noFill/>
              <a:ln w="254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9693" name="Line 6"/>
            <p:cNvSpPr>
              <a:spLocks noChangeShapeType="1"/>
            </p:cNvSpPr>
            <p:nvPr/>
          </p:nvSpPr>
          <p:spPr bwMode="auto">
            <a:xfrm>
              <a:off x="240" y="1536"/>
              <a:ext cx="0" cy="480"/>
            </a:xfrm>
            <a:prstGeom prst="line">
              <a:avLst/>
            </a:prstGeom>
            <a:noFill/>
            <a:ln w="317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94" name="Line 7"/>
            <p:cNvSpPr>
              <a:spLocks noChangeShapeType="1"/>
            </p:cNvSpPr>
            <p:nvPr/>
          </p:nvSpPr>
          <p:spPr bwMode="auto">
            <a:xfrm>
              <a:off x="240" y="2016"/>
              <a:ext cx="240" cy="0"/>
            </a:xfrm>
            <a:prstGeom prst="line">
              <a:avLst/>
            </a:prstGeom>
            <a:noFill/>
            <a:ln w="31750">
              <a:solidFill>
                <a:srgbClr val="99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95" name="Text Box 8"/>
            <p:cNvSpPr txBox="1">
              <a:spLocks noChangeArrowheads="1"/>
            </p:cNvSpPr>
            <p:nvPr/>
          </p:nvSpPr>
          <p:spPr bwMode="auto">
            <a:xfrm>
              <a:off x="240" y="1392"/>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800" b="1">
                  <a:solidFill>
                    <a:srgbClr val="CC3300"/>
                  </a:solidFill>
                </a:rPr>
                <a:t>L</a:t>
              </a:r>
            </a:p>
          </p:txBody>
        </p:sp>
      </p:grpSp>
      <p:sp>
        <p:nvSpPr>
          <p:cNvPr id="269321" name="Rectangle 9"/>
          <p:cNvSpPr>
            <a:spLocks noChangeArrowheads="1"/>
          </p:cNvSpPr>
          <p:nvPr/>
        </p:nvSpPr>
        <p:spPr bwMode="auto">
          <a:xfrm>
            <a:off x="1690688" y="5486400"/>
            <a:ext cx="490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CC3300"/>
                </a:solidFill>
              </a:rPr>
              <a:t>∧</a:t>
            </a:r>
          </a:p>
        </p:txBody>
      </p:sp>
      <p:sp>
        <p:nvSpPr>
          <p:cNvPr id="269322" name="Rectangle 10"/>
          <p:cNvSpPr>
            <a:spLocks noChangeArrowheads="1"/>
          </p:cNvSpPr>
          <p:nvPr/>
        </p:nvSpPr>
        <p:spPr bwMode="auto">
          <a:xfrm>
            <a:off x="1690688" y="5486400"/>
            <a:ext cx="490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CCFFFF"/>
                </a:solidFill>
              </a:rPr>
              <a:t>∧</a:t>
            </a:r>
          </a:p>
        </p:txBody>
      </p:sp>
      <p:sp>
        <p:nvSpPr>
          <p:cNvPr id="269323" name="Line 11"/>
          <p:cNvSpPr>
            <a:spLocks noChangeShapeType="1"/>
          </p:cNvSpPr>
          <p:nvPr/>
        </p:nvSpPr>
        <p:spPr bwMode="auto">
          <a:xfrm>
            <a:off x="1947863" y="5715000"/>
            <a:ext cx="5105400" cy="0"/>
          </a:xfrm>
          <a:prstGeom prst="line">
            <a:avLst/>
          </a:prstGeom>
          <a:noFill/>
          <a:ln w="31750">
            <a:solidFill>
              <a:srgbClr val="CC3300"/>
            </a:solidFill>
            <a:round/>
            <a:headEnd type="oval" w="med"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9324" name="Line 12"/>
          <p:cNvSpPr>
            <a:spLocks noChangeShapeType="1"/>
          </p:cNvSpPr>
          <p:nvPr/>
        </p:nvSpPr>
        <p:spPr bwMode="auto">
          <a:xfrm>
            <a:off x="1947863" y="5715000"/>
            <a:ext cx="5105400" cy="0"/>
          </a:xfrm>
          <a:prstGeom prst="line">
            <a:avLst/>
          </a:prstGeom>
          <a:noFill/>
          <a:ln w="31750">
            <a:solidFill>
              <a:schemeClr val="bg1"/>
            </a:solidFill>
            <a:round/>
            <a:headEnd type="oval" w="med"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9325" name="Line 13"/>
          <p:cNvSpPr>
            <a:spLocks noChangeShapeType="1"/>
          </p:cNvSpPr>
          <p:nvPr/>
        </p:nvSpPr>
        <p:spPr bwMode="auto">
          <a:xfrm>
            <a:off x="1947863" y="5715000"/>
            <a:ext cx="3962400" cy="0"/>
          </a:xfrm>
          <a:prstGeom prst="line">
            <a:avLst/>
          </a:prstGeom>
          <a:noFill/>
          <a:ln w="31750">
            <a:solidFill>
              <a:srgbClr val="CC3300"/>
            </a:solidFill>
            <a:round/>
            <a:headEnd type="oval" w="med"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9326" name="Line 14"/>
          <p:cNvSpPr>
            <a:spLocks noChangeShapeType="1"/>
          </p:cNvSpPr>
          <p:nvPr/>
        </p:nvSpPr>
        <p:spPr bwMode="auto">
          <a:xfrm>
            <a:off x="1947863" y="5715000"/>
            <a:ext cx="3962400" cy="0"/>
          </a:xfrm>
          <a:prstGeom prst="line">
            <a:avLst/>
          </a:prstGeom>
          <a:noFill/>
          <a:ln w="31750">
            <a:solidFill>
              <a:schemeClr val="bg1"/>
            </a:solidFill>
            <a:round/>
            <a:headEnd type="oval" w="med"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9327" name="Line 15"/>
          <p:cNvSpPr>
            <a:spLocks noChangeShapeType="1"/>
          </p:cNvSpPr>
          <p:nvPr/>
        </p:nvSpPr>
        <p:spPr bwMode="auto">
          <a:xfrm>
            <a:off x="1947863" y="5715000"/>
            <a:ext cx="2819400" cy="0"/>
          </a:xfrm>
          <a:prstGeom prst="line">
            <a:avLst/>
          </a:prstGeom>
          <a:noFill/>
          <a:ln w="31750">
            <a:solidFill>
              <a:srgbClr val="CC3300"/>
            </a:solidFill>
            <a:round/>
            <a:headEnd type="oval" w="med"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9328" name="Line 16"/>
          <p:cNvSpPr>
            <a:spLocks noChangeShapeType="1"/>
          </p:cNvSpPr>
          <p:nvPr/>
        </p:nvSpPr>
        <p:spPr bwMode="auto">
          <a:xfrm>
            <a:off x="1947863" y="5715000"/>
            <a:ext cx="2819400" cy="0"/>
          </a:xfrm>
          <a:prstGeom prst="line">
            <a:avLst/>
          </a:prstGeom>
          <a:noFill/>
          <a:ln w="31750">
            <a:solidFill>
              <a:schemeClr val="bg1"/>
            </a:solidFill>
            <a:round/>
            <a:headEnd type="oval" w="med"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69329" name="Group 17"/>
          <p:cNvGrpSpPr>
            <a:grpSpLocks/>
          </p:cNvGrpSpPr>
          <p:nvPr/>
        </p:nvGrpSpPr>
        <p:grpSpPr bwMode="auto">
          <a:xfrm>
            <a:off x="7053263" y="4419600"/>
            <a:ext cx="762000" cy="1524000"/>
            <a:chOff x="4080" y="1200"/>
            <a:chExt cx="480" cy="960"/>
          </a:xfrm>
        </p:grpSpPr>
        <p:grpSp>
          <p:nvGrpSpPr>
            <p:cNvPr id="69686" name="Group 18"/>
            <p:cNvGrpSpPr>
              <a:grpSpLocks/>
            </p:cNvGrpSpPr>
            <p:nvPr/>
          </p:nvGrpSpPr>
          <p:grpSpPr bwMode="auto">
            <a:xfrm>
              <a:off x="4080" y="1872"/>
              <a:ext cx="480" cy="288"/>
              <a:chOff x="720" y="1872"/>
              <a:chExt cx="480" cy="288"/>
            </a:xfrm>
          </p:grpSpPr>
          <p:sp>
            <p:nvSpPr>
              <p:cNvPr id="69690" name="Rectangle 19"/>
              <p:cNvSpPr>
                <a:spLocks noChangeArrowheads="1"/>
              </p:cNvSpPr>
              <p:nvPr/>
            </p:nvSpPr>
            <p:spPr bwMode="auto">
              <a:xfrm>
                <a:off x="720" y="1872"/>
                <a:ext cx="480" cy="288"/>
              </a:xfrm>
              <a:prstGeom prst="rect">
                <a:avLst/>
              </a:prstGeom>
              <a:solidFill>
                <a:srgbClr val="CCFFFF"/>
              </a:solidFill>
              <a:ln w="25400">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a:solidFill>
                      <a:srgbClr val="008080"/>
                    </a:solidFill>
                  </a:rPr>
                  <a:t>e</a:t>
                </a:r>
                <a:endParaRPr lang="en-US" altLang="zh-CN" sz="2400" b="1">
                  <a:solidFill>
                    <a:srgbClr val="008080"/>
                  </a:solidFill>
                </a:endParaRPr>
              </a:p>
            </p:txBody>
          </p:sp>
          <p:sp>
            <p:nvSpPr>
              <p:cNvPr id="69691" name="Line 20"/>
              <p:cNvSpPr>
                <a:spLocks noChangeShapeType="1"/>
              </p:cNvSpPr>
              <p:nvPr/>
            </p:nvSpPr>
            <p:spPr bwMode="auto">
              <a:xfrm>
                <a:off x="1008" y="1872"/>
                <a:ext cx="0" cy="288"/>
              </a:xfrm>
              <a:prstGeom prst="line">
                <a:avLst/>
              </a:prstGeom>
              <a:noFill/>
              <a:ln w="254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9687" name="Group 21"/>
            <p:cNvGrpSpPr>
              <a:grpSpLocks/>
            </p:cNvGrpSpPr>
            <p:nvPr/>
          </p:nvGrpSpPr>
          <p:grpSpPr bwMode="auto">
            <a:xfrm>
              <a:off x="4176" y="1200"/>
              <a:ext cx="240" cy="672"/>
              <a:chOff x="4176" y="1200"/>
              <a:chExt cx="240" cy="672"/>
            </a:xfrm>
          </p:grpSpPr>
          <p:sp>
            <p:nvSpPr>
              <p:cNvPr id="69688" name="AutoShape 22"/>
              <p:cNvSpPr>
                <a:spLocks noChangeArrowheads="1"/>
              </p:cNvSpPr>
              <p:nvPr/>
            </p:nvSpPr>
            <p:spPr bwMode="auto">
              <a:xfrm>
                <a:off x="4176" y="1440"/>
                <a:ext cx="48" cy="432"/>
              </a:xfrm>
              <a:prstGeom prst="downArrow">
                <a:avLst>
                  <a:gd name="adj1" fmla="val 50000"/>
                  <a:gd name="adj2" fmla="val 225000"/>
                </a:avLst>
              </a:prstGeom>
              <a:solidFill>
                <a:srgbClr val="008080"/>
              </a:solidFill>
              <a:ln w="952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89" name="Text Box 23"/>
              <p:cNvSpPr txBox="1">
                <a:spLocks noChangeArrowheads="1"/>
              </p:cNvSpPr>
              <p:nvPr/>
            </p:nvSpPr>
            <p:spPr bwMode="auto">
              <a:xfrm>
                <a:off x="4176" y="1200"/>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800" b="1">
                    <a:solidFill>
                      <a:srgbClr val="008080"/>
                    </a:solidFill>
                  </a:rPr>
                  <a:t>p</a:t>
                </a:r>
              </a:p>
            </p:txBody>
          </p:sp>
        </p:grpSp>
      </p:grpSp>
      <p:grpSp>
        <p:nvGrpSpPr>
          <p:cNvPr id="269336" name="Group 24"/>
          <p:cNvGrpSpPr>
            <a:grpSpLocks/>
          </p:cNvGrpSpPr>
          <p:nvPr/>
        </p:nvGrpSpPr>
        <p:grpSpPr bwMode="auto">
          <a:xfrm>
            <a:off x="5910263" y="4419600"/>
            <a:ext cx="762000" cy="1524000"/>
            <a:chOff x="3360" y="1200"/>
            <a:chExt cx="480" cy="960"/>
          </a:xfrm>
        </p:grpSpPr>
        <p:grpSp>
          <p:nvGrpSpPr>
            <p:cNvPr id="69680" name="Group 25"/>
            <p:cNvGrpSpPr>
              <a:grpSpLocks/>
            </p:cNvGrpSpPr>
            <p:nvPr/>
          </p:nvGrpSpPr>
          <p:grpSpPr bwMode="auto">
            <a:xfrm>
              <a:off x="3360" y="1872"/>
              <a:ext cx="480" cy="288"/>
              <a:chOff x="720" y="1872"/>
              <a:chExt cx="480" cy="288"/>
            </a:xfrm>
          </p:grpSpPr>
          <p:sp>
            <p:nvSpPr>
              <p:cNvPr id="69684" name="Rectangle 26"/>
              <p:cNvSpPr>
                <a:spLocks noChangeArrowheads="1"/>
              </p:cNvSpPr>
              <p:nvPr/>
            </p:nvSpPr>
            <p:spPr bwMode="auto">
              <a:xfrm>
                <a:off x="720" y="1872"/>
                <a:ext cx="480" cy="288"/>
              </a:xfrm>
              <a:prstGeom prst="rect">
                <a:avLst/>
              </a:prstGeom>
              <a:solidFill>
                <a:srgbClr val="CCFFFF"/>
              </a:solidFill>
              <a:ln w="25400">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a:solidFill>
                      <a:srgbClr val="008080"/>
                    </a:solidFill>
                  </a:rPr>
                  <a:t>d</a:t>
                </a:r>
                <a:endParaRPr lang="en-US" altLang="zh-CN" sz="2400" b="1">
                  <a:solidFill>
                    <a:srgbClr val="008080"/>
                  </a:solidFill>
                </a:endParaRPr>
              </a:p>
            </p:txBody>
          </p:sp>
          <p:sp>
            <p:nvSpPr>
              <p:cNvPr id="69685" name="Line 27"/>
              <p:cNvSpPr>
                <a:spLocks noChangeShapeType="1"/>
              </p:cNvSpPr>
              <p:nvPr/>
            </p:nvSpPr>
            <p:spPr bwMode="auto">
              <a:xfrm>
                <a:off x="1008" y="1872"/>
                <a:ext cx="0" cy="288"/>
              </a:xfrm>
              <a:prstGeom prst="line">
                <a:avLst/>
              </a:prstGeom>
              <a:noFill/>
              <a:ln w="254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9681" name="Group 28"/>
            <p:cNvGrpSpPr>
              <a:grpSpLocks/>
            </p:cNvGrpSpPr>
            <p:nvPr/>
          </p:nvGrpSpPr>
          <p:grpSpPr bwMode="auto">
            <a:xfrm>
              <a:off x="3456" y="1200"/>
              <a:ext cx="240" cy="672"/>
              <a:chOff x="4176" y="1200"/>
              <a:chExt cx="240" cy="672"/>
            </a:xfrm>
          </p:grpSpPr>
          <p:sp>
            <p:nvSpPr>
              <p:cNvPr id="69682" name="AutoShape 29"/>
              <p:cNvSpPr>
                <a:spLocks noChangeArrowheads="1"/>
              </p:cNvSpPr>
              <p:nvPr/>
            </p:nvSpPr>
            <p:spPr bwMode="auto">
              <a:xfrm>
                <a:off x="4176" y="1440"/>
                <a:ext cx="48" cy="432"/>
              </a:xfrm>
              <a:prstGeom prst="downArrow">
                <a:avLst>
                  <a:gd name="adj1" fmla="val 50000"/>
                  <a:gd name="adj2" fmla="val 225000"/>
                </a:avLst>
              </a:prstGeom>
              <a:solidFill>
                <a:srgbClr val="008080"/>
              </a:solidFill>
              <a:ln w="952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83" name="Text Box 30"/>
              <p:cNvSpPr txBox="1">
                <a:spLocks noChangeArrowheads="1"/>
              </p:cNvSpPr>
              <p:nvPr/>
            </p:nvSpPr>
            <p:spPr bwMode="auto">
              <a:xfrm>
                <a:off x="4176" y="1200"/>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800" b="1">
                    <a:solidFill>
                      <a:srgbClr val="008080"/>
                    </a:solidFill>
                  </a:rPr>
                  <a:t>p</a:t>
                </a:r>
              </a:p>
            </p:txBody>
          </p:sp>
        </p:grpSp>
      </p:grpSp>
      <p:grpSp>
        <p:nvGrpSpPr>
          <p:cNvPr id="269343" name="Group 31"/>
          <p:cNvGrpSpPr>
            <a:grpSpLocks/>
          </p:cNvGrpSpPr>
          <p:nvPr/>
        </p:nvGrpSpPr>
        <p:grpSpPr bwMode="auto">
          <a:xfrm>
            <a:off x="4767263" y="4419600"/>
            <a:ext cx="762000" cy="1524000"/>
            <a:chOff x="2640" y="1200"/>
            <a:chExt cx="480" cy="960"/>
          </a:xfrm>
        </p:grpSpPr>
        <p:grpSp>
          <p:nvGrpSpPr>
            <p:cNvPr id="69674" name="Group 32"/>
            <p:cNvGrpSpPr>
              <a:grpSpLocks/>
            </p:cNvGrpSpPr>
            <p:nvPr/>
          </p:nvGrpSpPr>
          <p:grpSpPr bwMode="auto">
            <a:xfrm>
              <a:off x="2640" y="1872"/>
              <a:ext cx="480" cy="288"/>
              <a:chOff x="720" y="1872"/>
              <a:chExt cx="480" cy="288"/>
            </a:xfrm>
          </p:grpSpPr>
          <p:sp>
            <p:nvSpPr>
              <p:cNvPr id="69678" name="Rectangle 33"/>
              <p:cNvSpPr>
                <a:spLocks noChangeArrowheads="1"/>
              </p:cNvSpPr>
              <p:nvPr/>
            </p:nvSpPr>
            <p:spPr bwMode="auto">
              <a:xfrm>
                <a:off x="720" y="1872"/>
                <a:ext cx="480" cy="288"/>
              </a:xfrm>
              <a:prstGeom prst="rect">
                <a:avLst/>
              </a:prstGeom>
              <a:solidFill>
                <a:srgbClr val="CCFFFF"/>
              </a:solidFill>
              <a:ln w="25400">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a:solidFill>
                      <a:srgbClr val="008080"/>
                    </a:solidFill>
                  </a:rPr>
                  <a:t>c</a:t>
                </a:r>
                <a:endParaRPr lang="en-US" altLang="zh-CN" sz="2400" b="1">
                  <a:solidFill>
                    <a:srgbClr val="008080"/>
                  </a:solidFill>
                </a:endParaRPr>
              </a:p>
            </p:txBody>
          </p:sp>
          <p:sp>
            <p:nvSpPr>
              <p:cNvPr id="69679" name="Line 34"/>
              <p:cNvSpPr>
                <a:spLocks noChangeShapeType="1"/>
              </p:cNvSpPr>
              <p:nvPr/>
            </p:nvSpPr>
            <p:spPr bwMode="auto">
              <a:xfrm>
                <a:off x="1008" y="1872"/>
                <a:ext cx="0" cy="288"/>
              </a:xfrm>
              <a:prstGeom prst="line">
                <a:avLst/>
              </a:prstGeom>
              <a:noFill/>
              <a:ln w="254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9675" name="Group 35"/>
            <p:cNvGrpSpPr>
              <a:grpSpLocks/>
            </p:cNvGrpSpPr>
            <p:nvPr/>
          </p:nvGrpSpPr>
          <p:grpSpPr bwMode="auto">
            <a:xfrm>
              <a:off x="2736" y="1200"/>
              <a:ext cx="240" cy="672"/>
              <a:chOff x="4176" y="1200"/>
              <a:chExt cx="240" cy="672"/>
            </a:xfrm>
          </p:grpSpPr>
          <p:sp>
            <p:nvSpPr>
              <p:cNvPr id="69676" name="AutoShape 36"/>
              <p:cNvSpPr>
                <a:spLocks noChangeArrowheads="1"/>
              </p:cNvSpPr>
              <p:nvPr/>
            </p:nvSpPr>
            <p:spPr bwMode="auto">
              <a:xfrm>
                <a:off x="4176" y="1440"/>
                <a:ext cx="48" cy="432"/>
              </a:xfrm>
              <a:prstGeom prst="downArrow">
                <a:avLst>
                  <a:gd name="adj1" fmla="val 50000"/>
                  <a:gd name="adj2" fmla="val 225000"/>
                </a:avLst>
              </a:prstGeom>
              <a:solidFill>
                <a:srgbClr val="008080"/>
              </a:solidFill>
              <a:ln w="952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77" name="Text Box 37"/>
              <p:cNvSpPr txBox="1">
                <a:spLocks noChangeArrowheads="1"/>
              </p:cNvSpPr>
              <p:nvPr/>
            </p:nvSpPr>
            <p:spPr bwMode="auto">
              <a:xfrm>
                <a:off x="4176" y="1200"/>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800" b="1">
                    <a:solidFill>
                      <a:srgbClr val="008080"/>
                    </a:solidFill>
                  </a:rPr>
                  <a:t>p</a:t>
                </a:r>
              </a:p>
            </p:txBody>
          </p:sp>
        </p:grpSp>
      </p:grpSp>
      <p:grpSp>
        <p:nvGrpSpPr>
          <p:cNvPr id="269350" name="Group 38"/>
          <p:cNvGrpSpPr>
            <a:grpSpLocks/>
          </p:cNvGrpSpPr>
          <p:nvPr/>
        </p:nvGrpSpPr>
        <p:grpSpPr bwMode="auto">
          <a:xfrm>
            <a:off x="3624263" y="4419600"/>
            <a:ext cx="762000" cy="1524000"/>
            <a:chOff x="1920" y="1200"/>
            <a:chExt cx="480" cy="960"/>
          </a:xfrm>
        </p:grpSpPr>
        <p:grpSp>
          <p:nvGrpSpPr>
            <p:cNvPr id="69668" name="Group 39"/>
            <p:cNvGrpSpPr>
              <a:grpSpLocks/>
            </p:cNvGrpSpPr>
            <p:nvPr/>
          </p:nvGrpSpPr>
          <p:grpSpPr bwMode="auto">
            <a:xfrm>
              <a:off x="1920" y="1872"/>
              <a:ext cx="480" cy="288"/>
              <a:chOff x="720" y="1872"/>
              <a:chExt cx="480" cy="288"/>
            </a:xfrm>
          </p:grpSpPr>
          <p:sp>
            <p:nvSpPr>
              <p:cNvPr id="69672" name="Rectangle 40"/>
              <p:cNvSpPr>
                <a:spLocks noChangeArrowheads="1"/>
              </p:cNvSpPr>
              <p:nvPr/>
            </p:nvSpPr>
            <p:spPr bwMode="auto">
              <a:xfrm>
                <a:off x="720" y="1872"/>
                <a:ext cx="480" cy="288"/>
              </a:xfrm>
              <a:prstGeom prst="rect">
                <a:avLst/>
              </a:prstGeom>
              <a:solidFill>
                <a:srgbClr val="CCFFFF"/>
              </a:solidFill>
              <a:ln w="25400">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a:solidFill>
                      <a:srgbClr val="008080"/>
                    </a:solidFill>
                  </a:rPr>
                  <a:t>b</a:t>
                </a:r>
                <a:endParaRPr lang="en-US" altLang="zh-CN" sz="2400" b="1">
                  <a:solidFill>
                    <a:srgbClr val="008080"/>
                  </a:solidFill>
                </a:endParaRPr>
              </a:p>
            </p:txBody>
          </p:sp>
          <p:sp>
            <p:nvSpPr>
              <p:cNvPr id="69673" name="Line 41"/>
              <p:cNvSpPr>
                <a:spLocks noChangeShapeType="1"/>
              </p:cNvSpPr>
              <p:nvPr/>
            </p:nvSpPr>
            <p:spPr bwMode="auto">
              <a:xfrm>
                <a:off x="1008" y="1872"/>
                <a:ext cx="0" cy="288"/>
              </a:xfrm>
              <a:prstGeom prst="line">
                <a:avLst/>
              </a:prstGeom>
              <a:noFill/>
              <a:ln w="254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9669" name="Group 42"/>
            <p:cNvGrpSpPr>
              <a:grpSpLocks/>
            </p:cNvGrpSpPr>
            <p:nvPr/>
          </p:nvGrpSpPr>
          <p:grpSpPr bwMode="auto">
            <a:xfrm>
              <a:off x="2016" y="1200"/>
              <a:ext cx="240" cy="672"/>
              <a:chOff x="4176" y="1200"/>
              <a:chExt cx="240" cy="672"/>
            </a:xfrm>
          </p:grpSpPr>
          <p:sp>
            <p:nvSpPr>
              <p:cNvPr id="69670" name="AutoShape 43"/>
              <p:cNvSpPr>
                <a:spLocks noChangeArrowheads="1"/>
              </p:cNvSpPr>
              <p:nvPr/>
            </p:nvSpPr>
            <p:spPr bwMode="auto">
              <a:xfrm>
                <a:off x="4176" y="1440"/>
                <a:ext cx="48" cy="432"/>
              </a:xfrm>
              <a:prstGeom prst="downArrow">
                <a:avLst>
                  <a:gd name="adj1" fmla="val 50000"/>
                  <a:gd name="adj2" fmla="val 225000"/>
                </a:avLst>
              </a:prstGeom>
              <a:solidFill>
                <a:srgbClr val="008080"/>
              </a:solidFill>
              <a:ln w="952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71" name="Text Box 44"/>
              <p:cNvSpPr txBox="1">
                <a:spLocks noChangeArrowheads="1"/>
              </p:cNvSpPr>
              <p:nvPr/>
            </p:nvSpPr>
            <p:spPr bwMode="auto">
              <a:xfrm>
                <a:off x="4176" y="1200"/>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800" b="1">
                    <a:solidFill>
                      <a:srgbClr val="008080"/>
                    </a:solidFill>
                  </a:rPr>
                  <a:t>p</a:t>
                </a:r>
              </a:p>
            </p:txBody>
          </p:sp>
        </p:grpSp>
      </p:grpSp>
      <p:sp>
        <p:nvSpPr>
          <p:cNvPr id="269357" name="Line 45"/>
          <p:cNvSpPr>
            <a:spLocks noChangeShapeType="1"/>
          </p:cNvSpPr>
          <p:nvPr/>
        </p:nvSpPr>
        <p:spPr bwMode="auto">
          <a:xfrm>
            <a:off x="6519863" y="5715000"/>
            <a:ext cx="533400" cy="0"/>
          </a:xfrm>
          <a:prstGeom prst="line">
            <a:avLst/>
          </a:prstGeom>
          <a:noFill/>
          <a:ln w="31750">
            <a:solidFill>
              <a:srgbClr val="CC3300"/>
            </a:solidFill>
            <a:round/>
            <a:headEnd type="oval" w="med"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9358" name="Line 46"/>
          <p:cNvSpPr>
            <a:spLocks noChangeShapeType="1"/>
          </p:cNvSpPr>
          <p:nvPr/>
        </p:nvSpPr>
        <p:spPr bwMode="auto">
          <a:xfrm>
            <a:off x="5376863" y="5715000"/>
            <a:ext cx="533400" cy="0"/>
          </a:xfrm>
          <a:prstGeom prst="line">
            <a:avLst/>
          </a:prstGeom>
          <a:noFill/>
          <a:ln w="31750">
            <a:solidFill>
              <a:srgbClr val="CC3300"/>
            </a:solidFill>
            <a:round/>
            <a:headEnd type="oval" w="med"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9359" name="Line 47"/>
          <p:cNvSpPr>
            <a:spLocks noChangeShapeType="1"/>
          </p:cNvSpPr>
          <p:nvPr/>
        </p:nvSpPr>
        <p:spPr bwMode="auto">
          <a:xfrm>
            <a:off x="4233863" y="5715000"/>
            <a:ext cx="533400" cy="0"/>
          </a:xfrm>
          <a:prstGeom prst="line">
            <a:avLst/>
          </a:prstGeom>
          <a:noFill/>
          <a:ln w="31750">
            <a:solidFill>
              <a:srgbClr val="CC3300"/>
            </a:solidFill>
            <a:round/>
            <a:headEnd type="oval" w="med"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9360" name="Line 48"/>
          <p:cNvSpPr>
            <a:spLocks noChangeShapeType="1"/>
          </p:cNvSpPr>
          <p:nvPr/>
        </p:nvSpPr>
        <p:spPr bwMode="auto">
          <a:xfrm>
            <a:off x="1947863" y="5715000"/>
            <a:ext cx="1676400" cy="0"/>
          </a:xfrm>
          <a:prstGeom prst="line">
            <a:avLst/>
          </a:prstGeom>
          <a:noFill/>
          <a:ln w="31750">
            <a:solidFill>
              <a:srgbClr val="CC3300"/>
            </a:solidFill>
            <a:round/>
            <a:headEnd type="oval" w="med"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9361" name="Line 49"/>
          <p:cNvSpPr>
            <a:spLocks noChangeShapeType="1"/>
          </p:cNvSpPr>
          <p:nvPr/>
        </p:nvSpPr>
        <p:spPr bwMode="auto">
          <a:xfrm>
            <a:off x="1947863" y="5715000"/>
            <a:ext cx="1676400" cy="0"/>
          </a:xfrm>
          <a:prstGeom prst="line">
            <a:avLst/>
          </a:prstGeom>
          <a:noFill/>
          <a:ln w="31750">
            <a:solidFill>
              <a:schemeClr val="bg1"/>
            </a:solidFill>
            <a:round/>
            <a:headEnd type="oval" w="med"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69362" name="Group 50"/>
          <p:cNvGrpSpPr>
            <a:grpSpLocks/>
          </p:cNvGrpSpPr>
          <p:nvPr/>
        </p:nvGrpSpPr>
        <p:grpSpPr bwMode="auto">
          <a:xfrm>
            <a:off x="2481263" y="4419600"/>
            <a:ext cx="762000" cy="1524000"/>
            <a:chOff x="1920" y="1200"/>
            <a:chExt cx="480" cy="960"/>
          </a:xfrm>
        </p:grpSpPr>
        <p:grpSp>
          <p:nvGrpSpPr>
            <p:cNvPr id="69662" name="Group 51"/>
            <p:cNvGrpSpPr>
              <a:grpSpLocks/>
            </p:cNvGrpSpPr>
            <p:nvPr/>
          </p:nvGrpSpPr>
          <p:grpSpPr bwMode="auto">
            <a:xfrm>
              <a:off x="1920" y="1872"/>
              <a:ext cx="480" cy="288"/>
              <a:chOff x="720" y="1872"/>
              <a:chExt cx="480" cy="288"/>
            </a:xfrm>
          </p:grpSpPr>
          <p:sp>
            <p:nvSpPr>
              <p:cNvPr id="69666" name="Rectangle 52"/>
              <p:cNvSpPr>
                <a:spLocks noChangeArrowheads="1"/>
              </p:cNvSpPr>
              <p:nvPr/>
            </p:nvSpPr>
            <p:spPr bwMode="auto">
              <a:xfrm>
                <a:off x="720" y="1872"/>
                <a:ext cx="480" cy="288"/>
              </a:xfrm>
              <a:prstGeom prst="rect">
                <a:avLst/>
              </a:prstGeom>
              <a:solidFill>
                <a:srgbClr val="CCFFFF"/>
              </a:solidFill>
              <a:ln w="25400">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a:solidFill>
                      <a:srgbClr val="008080"/>
                    </a:solidFill>
                  </a:rPr>
                  <a:t>a</a:t>
                </a:r>
                <a:endParaRPr lang="en-US" altLang="zh-CN" sz="2400" b="1">
                  <a:solidFill>
                    <a:srgbClr val="008080"/>
                  </a:solidFill>
                </a:endParaRPr>
              </a:p>
            </p:txBody>
          </p:sp>
          <p:sp>
            <p:nvSpPr>
              <p:cNvPr id="69667" name="Line 53"/>
              <p:cNvSpPr>
                <a:spLocks noChangeShapeType="1"/>
              </p:cNvSpPr>
              <p:nvPr/>
            </p:nvSpPr>
            <p:spPr bwMode="auto">
              <a:xfrm>
                <a:off x="1008" y="1872"/>
                <a:ext cx="0" cy="288"/>
              </a:xfrm>
              <a:prstGeom prst="line">
                <a:avLst/>
              </a:prstGeom>
              <a:noFill/>
              <a:ln w="254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9663" name="Group 54"/>
            <p:cNvGrpSpPr>
              <a:grpSpLocks/>
            </p:cNvGrpSpPr>
            <p:nvPr/>
          </p:nvGrpSpPr>
          <p:grpSpPr bwMode="auto">
            <a:xfrm>
              <a:off x="2016" y="1200"/>
              <a:ext cx="240" cy="672"/>
              <a:chOff x="4176" y="1200"/>
              <a:chExt cx="240" cy="672"/>
            </a:xfrm>
          </p:grpSpPr>
          <p:sp>
            <p:nvSpPr>
              <p:cNvPr id="69664" name="AutoShape 55"/>
              <p:cNvSpPr>
                <a:spLocks noChangeArrowheads="1"/>
              </p:cNvSpPr>
              <p:nvPr/>
            </p:nvSpPr>
            <p:spPr bwMode="auto">
              <a:xfrm>
                <a:off x="4176" y="1440"/>
                <a:ext cx="48" cy="432"/>
              </a:xfrm>
              <a:prstGeom prst="downArrow">
                <a:avLst>
                  <a:gd name="adj1" fmla="val 50000"/>
                  <a:gd name="adj2" fmla="val 225000"/>
                </a:avLst>
              </a:prstGeom>
              <a:solidFill>
                <a:srgbClr val="008080"/>
              </a:solidFill>
              <a:ln w="952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65" name="Text Box 56"/>
              <p:cNvSpPr txBox="1">
                <a:spLocks noChangeArrowheads="1"/>
              </p:cNvSpPr>
              <p:nvPr/>
            </p:nvSpPr>
            <p:spPr bwMode="auto">
              <a:xfrm>
                <a:off x="4176" y="1200"/>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800" b="1">
                    <a:solidFill>
                      <a:srgbClr val="008080"/>
                    </a:solidFill>
                  </a:rPr>
                  <a:t>p</a:t>
                </a:r>
              </a:p>
            </p:txBody>
          </p:sp>
        </p:grpSp>
      </p:grpSp>
      <p:sp>
        <p:nvSpPr>
          <p:cNvPr id="269369" name="Line 57"/>
          <p:cNvSpPr>
            <a:spLocks noChangeShapeType="1"/>
          </p:cNvSpPr>
          <p:nvPr/>
        </p:nvSpPr>
        <p:spPr bwMode="auto">
          <a:xfrm>
            <a:off x="3090863" y="5715000"/>
            <a:ext cx="533400" cy="0"/>
          </a:xfrm>
          <a:prstGeom prst="line">
            <a:avLst/>
          </a:prstGeom>
          <a:noFill/>
          <a:ln w="31750">
            <a:solidFill>
              <a:srgbClr val="CC3300"/>
            </a:solidFill>
            <a:round/>
            <a:headEnd type="oval" w="med"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9370" name="Line 58"/>
          <p:cNvSpPr>
            <a:spLocks noChangeShapeType="1"/>
          </p:cNvSpPr>
          <p:nvPr/>
        </p:nvSpPr>
        <p:spPr bwMode="auto">
          <a:xfrm>
            <a:off x="1947863" y="5715000"/>
            <a:ext cx="533400" cy="0"/>
          </a:xfrm>
          <a:prstGeom prst="line">
            <a:avLst/>
          </a:prstGeom>
          <a:noFill/>
          <a:ln w="31750">
            <a:solidFill>
              <a:srgbClr val="CC3300"/>
            </a:solidFill>
            <a:round/>
            <a:headEnd type="oval" w="med"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9371" name="Rectangle 59"/>
          <p:cNvSpPr>
            <a:spLocks noChangeArrowheads="1"/>
          </p:cNvSpPr>
          <p:nvPr/>
        </p:nvSpPr>
        <p:spPr bwMode="auto">
          <a:xfrm>
            <a:off x="7129463" y="4543425"/>
            <a:ext cx="381000" cy="914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9372" name="Rectangle 60"/>
          <p:cNvSpPr>
            <a:spLocks noChangeArrowheads="1"/>
          </p:cNvSpPr>
          <p:nvPr/>
        </p:nvSpPr>
        <p:spPr bwMode="auto">
          <a:xfrm>
            <a:off x="5986463" y="4543425"/>
            <a:ext cx="381000" cy="914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9373" name="Rectangle 61"/>
          <p:cNvSpPr>
            <a:spLocks noChangeArrowheads="1"/>
          </p:cNvSpPr>
          <p:nvPr/>
        </p:nvSpPr>
        <p:spPr bwMode="auto">
          <a:xfrm>
            <a:off x="4843463" y="4546600"/>
            <a:ext cx="381000" cy="914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9374" name="Rectangle 62"/>
          <p:cNvSpPr>
            <a:spLocks noChangeArrowheads="1"/>
          </p:cNvSpPr>
          <p:nvPr/>
        </p:nvSpPr>
        <p:spPr bwMode="auto">
          <a:xfrm>
            <a:off x="3700463" y="4546600"/>
            <a:ext cx="381000" cy="914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9375" name="Rectangle 63"/>
          <p:cNvSpPr>
            <a:spLocks noChangeArrowheads="1"/>
          </p:cNvSpPr>
          <p:nvPr/>
        </p:nvSpPr>
        <p:spPr bwMode="auto">
          <a:xfrm>
            <a:off x="7434263" y="5486400"/>
            <a:ext cx="490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CC3300"/>
                </a:solidFill>
              </a:rPr>
              <a:t>∧</a:t>
            </a:r>
          </a:p>
        </p:txBody>
      </p:sp>
      <p:sp>
        <p:nvSpPr>
          <p:cNvPr id="269376" name="Rectangle 64"/>
          <p:cNvSpPr>
            <a:spLocks noChangeArrowheads="1"/>
          </p:cNvSpPr>
          <p:nvPr/>
        </p:nvSpPr>
        <p:spPr bwMode="auto">
          <a:xfrm>
            <a:off x="685800" y="2239963"/>
            <a:ext cx="8207375" cy="179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5000"/>
              </a:spcBef>
            </a:pPr>
            <a:r>
              <a:rPr lang="en-US" altLang="zh-CN" sz="3200">
                <a:solidFill>
                  <a:srgbClr val="008080"/>
                </a:solidFill>
              </a:rPr>
              <a:t>p = (Linklist)malloc(sizeof(LNode)); </a:t>
            </a:r>
            <a:r>
              <a:rPr lang="en-US" altLang="zh-CN" sz="2400">
                <a:solidFill>
                  <a:schemeClr val="tx1"/>
                </a:solidFill>
              </a:rPr>
              <a:t> </a:t>
            </a:r>
            <a:r>
              <a:rPr lang="en-US" altLang="zh-CN" sz="2400" b="1">
                <a:solidFill>
                  <a:schemeClr val="tx1"/>
                </a:solidFill>
                <a:ea typeface="楷体_GB2312" pitchFamily="49" charset="-122"/>
              </a:rPr>
              <a:t>//</a:t>
            </a:r>
            <a:r>
              <a:rPr lang="zh-CN" altLang="en-US" sz="2400" b="1">
                <a:solidFill>
                  <a:schemeClr val="tx1"/>
                </a:solidFill>
                <a:ea typeface="楷体_GB2312" pitchFamily="49" charset="-122"/>
              </a:rPr>
              <a:t>生成新节点</a:t>
            </a:r>
          </a:p>
          <a:p>
            <a:pPr algn="l">
              <a:spcBef>
                <a:spcPct val="25000"/>
              </a:spcBef>
            </a:pPr>
            <a:r>
              <a:rPr lang="en-US" altLang="zh-CN" sz="3200" b="1">
                <a:solidFill>
                  <a:srgbClr val="008080"/>
                </a:solidFill>
              </a:rPr>
              <a:t>scanf</a:t>
            </a:r>
            <a:r>
              <a:rPr lang="en-US" altLang="zh-CN" sz="3200">
                <a:solidFill>
                  <a:srgbClr val="008080"/>
                </a:solidFill>
              </a:rPr>
              <a:t>(</a:t>
            </a:r>
            <a:r>
              <a:rPr lang="en-US" altLang="zh-CN" sz="3200" b="1">
                <a:solidFill>
                  <a:srgbClr val="008080"/>
                </a:solidFill>
              </a:rPr>
              <a:t>&amp;</a:t>
            </a:r>
            <a:r>
              <a:rPr lang="en-US" altLang="zh-CN" sz="3200">
                <a:solidFill>
                  <a:srgbClr val="008080"/>
                </a:solidFill>
              </a:rPr>
              <a:t>p</a:t>
            </a:r>
            <a:r>
              <a:rPr lang="en-US" altLang="zh-CN" sz="3200">
                <a:solidFill>
                  <a:srgbClr val="008080"/>
                </a:solidFill>
                <a:latin typeface="Symbol" pitchFamily="18" charset="2"/>
              </a:rPr>
              <a:t>-</a:t>
            </a:r>
            <a:r>
              <a:rPr lang="en-US" altLang="zh-CN" sz="3200">
                <a:solidFill>
                  <a:srgbClr val="008080"/>
                </a:solidFill>
              </a:rPr>
              <a:t>&gt;data);    </a:t>
            </a:r>
            <a:r>
              <a:rPr lang="en-US" altLang="zh-CN" sz="2400" b="1">
                <a:solidFill>
                  <a:schemeClr val="tx1"/>
                </a:solidFill>
              </a:rPr>
              <a:t>// </a:t>
            </a:r>
            <a:r>
              <a:rPr lang="zh-CN" altLang="en-US" sz="2400" b="1">
                <a:solidFill>
                  <a:schemeClr val="tx1"/>
                </a:solidFill>
                <a:ea typeface="楷体_GB2312" pitchFamily="49" charset="-122"/>
              </a:rPr>
              <a:t>输入元素值</a:t>
            </a:r>
            <a:endParaRPr lang="zh-CN" altLang="en-US" sz="2400" b="1">
              <a:solidFill>
                <a:schemeClr val="tx1"/>
              </a:solidFill>
            </a:endParaRPr>
          </a:p>
          <a:p>
            <a:pPr algn="l">
              <a:spcBef>
                <a:spcPct val="25000"/>
              </a:spcBef>
            </a:pPr>
            <a:r>
              <a:rPr lang="en-US" altLang="zh-CN" sz="3200">
                <a:solidFill>
                  <a:srgbClr val="008080"/>
                </a:solidFill>
              </a:rPr>
              <a:t>p</a:t>
            </a:r>
            <a:r>
              <a:rPr lang="en-US" altLang="zh-CN" sz="3200">
                <a:solidFill>
                  <a:srgbClr val="008080"/>
                </a:solidFill>
                <a:latin typeface="Symbol" pitchFamily="18" charset="2"/>
              </a:rPr>
              <a:t>-</a:t>
            </a:r>
            <a:r>
              <a:rPr lang="en-US" altLang="zh-CN" sz="3200">
                <a:solidFill>
                  <a:srgbClr val="008080"/>
                </a:solidFill>
              </a:rPr>
              <a:t>&gt;next = L</a:t>
            </a:r>
            <a:r>
              <a:rPr lang="en-US" altLang="zh-CN" sz="3200">
                <a:solidFill>
                  <a:srgbClr val="008080"/>
                </a:solidFill>
                <a:latin typeface="Symbol" pitchFamily="18" charset="2"/>
              </a:rPr>
              <a:t>-</a:t>
            </a:r>
            <a:r>
              <a:rPr lang="en-US" altLang="zh-CN" sz="3200">
                <a:solidFill>
                  <a:srgbClr val="008080"/>
                </a:solidFill>
              </a:rPr>
              <a:t>&gt;next;  L</a:t>
            </a:r>
            <a:r>
              <a:rPr lang="en-US" altLang="zh-CN" sz="3200">
                <a:solidFill>
                  <a:srgbClr val="008080"/>
                </a:solidFill>
                <a:latin typeface="Symbol" pitchFamily="18" charset="2"/>
              </a:rPr>
              <a:t>-</a:t>
            </a:r>
            <a:r>
              <a:rPr lang="en-US" altLang="zh-CN" sz="3200">
                <a:solidFill>
                  <a:srgbClr val="008080"/>
                </a:solidFill>
              </a:rPr>
              <a:t>&gt;next = p;  </a:t>
            </a:r>
            <a:r>
              <a:rPr lang="en-US" altLang="zh-CN" sz="2400" b="1">
                <a:solidFill>
                  <a:schemeClr val="tx1"/>
                </a:solidFill>
              </a:rPr>
              <a:t>// </a:t>
            </a:r>
            <a:r>
              <a:rPr lang="zh-CN" altLang="en-US" sz="2400" b="1">
                <a:solidFill>
                  <a:schemeClr val="tx1"/>
                </a:solidFill>
                <a:ea typeface="楷体_GB2312" pitchFamily="49" charset="-122"/>
              </a:rPr>
              <a:t>插入</a:t>
            </a:r>
          </a:p>
        </p:txBody>
      </p:sp>
      <p:sp>
        <p:nvSpPr>
          <p:cNvPr id="269377" name="Text Box 65"/>
          <p:cNvSpPr txBox="1">
            <a:spLocks noChangeArrowheads="1"/>
          </p:cNvSpPr>
          <p:nvPr/>
        </p:nvSpPr>
        <p:spPr bwMode="auto">
          <a:xfrm>
            <a:off x="631825" y="666750"/>
            <a:ext cx="8021638"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20000"/>
              </a:lnSpc>
            </a:pPr>
            <a:r>
              <a:rPr lang="en-US" altLang="zh-CN">
                <a:solidFill>
                  <a:srgbClr val="CC0066"/>
                </a:solidFill>
              </a:rPr>
              <a:t>L = (Linklist)malloc(sizeof(LNode));</a:t>
            </a:r>
          </a:p>
          <a:p>
            <a:pPr algn="l" eaLnBrk="1" hangingPunct="1">
              <a:lnSpc>
                <a:spcPct val="120000"/>
              </a:lnSpc>
            </a:pPr>
            <a:r>
              <a:rPr lang="en-US" altLang="zh-CN" sz="3200">
                <a:solidFill>
                  <a:srgbClr val="CC0066"/>
                </a:solidFill>
              </a:rPr>
              <a:t> </a:t>
            </a:r>
            <a:r>
              <a:rPr lang="en-US" altLang="zh-CN">
                <a:solidFill>
                  <a:srgbClr val="CC0066"/>
                </a:solidFill>
              </a:rPr>
              <a:t>L</a:t>
            </a:r>
            <a:r>
              <a:rPr lang="en-US" altLang="zh-CN">
                <a:solidFill>
                  <a:srgbClr val="CC0066"/>
                </a:solidFill>
                <a:latin typeface="Symbol" pitchFamily="18" charset="2"/>
              </a:rPr>
              <a:t>-</a:t>
            </a:r>
            <a:r>
              <a:rPr lang="en-US" altLang="zh-CN">
                <a:solidFill>
                  <a:srgbClr val="CC0066"/>
                </a:solidFill>
              </a:rPr>
              <a:t>&gt;next = NULL;</a:t>
            </a:r>
            <a:r>
              <a:rPr lang="en-US" altLang="zh-CN" sz="3200">
                <a:solidFill>
                  <a:srgbClr val="CC0066"/>
                </a:solidFill>
              </a:rPr>
              <a:t> </a:t>
            </a:r>
            <a:r>
              <a:rPr lang="en-US" altLang="zh-CN" sz="2400" b="1">
                <a:solidFill>
                  <a:schemeClr val="tx1"/>
                </a:solidFill>
              </a:rPr>
              <a:t>// </a:t>
            </a:r>
            <a:r>
              <a:rPr lang="zh-CN" altLang="en-US" sz="2400" b="1">
                <a:solidFill>
                  <a:schemeClr val="tx1"/>
                </a:solidFill>
                <a:ea typeface="楷体_GB2312" pitchFamily="49" charset="-122"/>
              </a:rPr>
              <a:t>先建立一个带头结点的单链表</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9377">
                                            <p:txEl>
                                              <p:pRg st="0" end="0"/>
                                            </p:txEl>
                                          </p:spTgt>
                                        </p:tgtEl>
                                        <p:attrNameLst>
                                          <p:attrName>style.visibility</p:attrName>
                                        </p:attrNameLst>
                                      </p:cBhvr>
                                      <p:to>
                                        <p:strVal val="visible"/>
                                      </p:to>
                                    </p:set>
                                    <p:animEffect transition="in" filter="wipe(left)">
                                      <p:cBhvr>
                                        <p:cTn id="7" dur="500"/>
                                        <p:tgtEl>
                                          <p:spTgt spid="269377">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9377">
                                            <p:txEl>
                                              <p:pRg st="1" end="1"/>
                                            </p:txEl>
                                          </p:spTgt>
                                        </p:tgtEl>
                                        <p:attrNameLst>
                                          <p:attrName>style.visibility</p:attrName>
                                        </p:attrNameLst>
                                      </p:cBhvr>
                                      <p:to>
                                        <p:strVal val="visible"/>
                                      </p:to>
                                    </p:set>
                                    <p:animEffect transition="in" filter="wipe(left)">
                                      <p:cBhvr>
                                        <p:cTn id="11" dur="500"/>
                                        <p:tgtEl>
                                          <p:spTgt spid="269377">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1" fill="hold" nodeType="clickEffect">
                                  <p:stCondLst>
                                    <p:cond delay="0"/>
                                  </p:stCondLst>
                                  <p:childTnLst>
                                    <p:set>
                                      <p:cBhvr>
                                        <p:cTn id="15" dur="1" fill="hold">
                                          <p:stCondLst>
                                            <p:cond delay="0"/>
                                          </p:stCondLst>
                                        </p:cTn>
                                        <p:tgtEl>
                                          <p:spTgt spid="269314"/>
                                        </p:tgtEl>
                                        <p:attrNameLst>
                                          <p:attrName>style.visibility</p:attrName>
                                        </p:attrNameLst>
                                      </p:cBhvr>
                                      <p:to>
                                        <p:strVal val="visible"/>
                                      </p:to>
                                    </p:set>
                                    <p:animEffect transition="in" filter="slide(fromTop)">
                                      <p:cBhvr>
                                        <p:cTn id="16" dur="500"/>
                                        <p:tgtEl>
                                          <p:spTgt spid="26931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1" fill="hold" grpId="0" nodeType="clickEffect">
                                  <p:stCondLst>
                                    <p:cond delay="0"/>
                                  </p:stCondLst>
                                  <p:childTnLst>
                                    <p:set>
                                      <p:cBhvr>
                                        <p:cTn id="20" dur="1" fill="hold">
                                          <p:stCondLst>
                                            <p:cond delay="0"/>
                                          </p:stCondLst>
                                        </p:cTn>
                                        <p:tgtEl>
                                          <p:spTgt spid="269321"/>
                                        </p:tgtEl>
                                        <p:attrNameLst>
                                          <p:attrName>style.visibility</p:attrName>
                                        </p:attrNameLst>
                                      </p:cBhvr>
                                      <p:to>
                                        <p:strVal val="visible"/>
                                      </p:to>
                                    </p:set>
                                    <p:animEffect transition="in" filter="slide(fromTop)">
                                      <p:cBhvr>
                                        <p:cTn id="21" dur="500"/>
                                        <p:tgtEl>
                                          <p:spTgt spid="26932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69376">
                                            <p:txEl>
                                              <p:pRg st="0" end="0"/>
                                            </p:txEl>
                                          </p:spTgt>
                                        </p:tgtEl>
                                        <p:attrNameLst>
                                          <p:attrName>style.visibility</p:attrName>
                                        </p:attrNameLst>
                                      </p:cBhvr>
                                      <p:to>
                                        <p:strVal val="visible"/>
                                      </p:to>
                                    </p:set>
                                    <p:animEffect transition="in" filter="wipe(left)">
                                      <p:cBhvr>
                                        <p:cTn id="26" dur="500"/>
                                        <p:tgtEl>
                                          <p:spTgt spid="269376">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69376">
                                            <p:txEl>
                                              <p:pRg st="1" end="1"/>
                                            </p:txEl>
                                          </p:spTgt>
                                        </p:tgtEl>
                                        <p:attrNameLst>
                                          <p:attrName>style.visibility</p:attrName>
                                        </p:attrNameLst>
                                      </p:cBhvr>
                                      <p:to>
                                        <p:strVal val="visible"/>
                                      </p:to>
                                    </p:set>
                                    <p:animEffect transition="in" filter="wipe(left)">
                                      <p:cBhvr>
                                        <p:cTn id="31" dur="500"/>
                                        <p:tgtEl>
                                          <p:spTgt spid="269376">
                                            <p:txEl>
                                              <p:pRg st="1" end="1"/>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1" fill="hold" nodeType="clickEffect">
                                  <p:stCondLst>
                                    <p:cond delay="0"/>
                                  </p:stCondLst>
                                  <p:childTnLst>
                                    <p:set>
                                      <p:cBhvr>
                                        <p:cTn id="35" dur="1" fill="hold">
                                          <p:stCondLst>
                                            <p:cond delay="0"/>
                                          </p:stCondLst>
                                        </p:cTn>
                                        <p:tgtEl>
                                          <p:spTgt spid="269329"/>
                                        </p:tgtEl>
                                        <p:attrNameLst>
                                          <p:attrName>style.visibility</p:attrName>
                                        </p:attrNameLst>
                                      </p:cBhvr>
                                      <p:to>
                                        <p:strVal val="visible"/>
                                      </p:to>
                                    </p:set>
                                    <p:animEffect transition="in" filter="slide(fromTop)">
                                      <p:cBhvr>
                                        <p:cTn id="36" dur="500"/>
                                        <p:tgtEl>
                                          <p:spTgt spid="26932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1" fill="hold" grpId="0" nodeType="clickEffect">
                                  <p:stCondLst>
                                    <p:cond delay="0"/>
                                  </p:stCondLst>
                                  <p:childTnLst>
                                    <p:set>
                                      <p:cBhvr>
                                        <p:cTn id="40" dur="1" fill="hold">
                                          <p:stCondLst>
                                            <p:cond delay="0"/>
                                          </p:stCondLst>
                                        </p:cTn>
                                        <p:tgtEl>
                                          <p:spTgt spid="269375"/>
                                        </p:tgtEl>
                                        <p:attrNameLst>
                                          <p:attrName>style.visibility</p:attrName>
                                        </p:attrNameLst>
                                      </p:cBhvr>
                                      <p:to>
                                        <p:strVal val="visible"/>
                                      </p:to>
                                    </p:set>
                                    <p:animEffect transition="in" filter="slide(fromTop)">
                                      <p:cBhvr>
                                        <p:cTn id="41" dur="500"/>
                                        <p:tgtEl>
                                          <p:spTgt spid="26937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69376">
                                            <p:txEl>
                                              <p:pRg st="2" end="2"/>
                                            </p:txEl>
                                          </p:spTgt>
                                        </p:tgtEl>
                                        <p:attrNameLst>
                                          <p:attrName>style.visibility</p:attrName>
                                        </p:attrNameLst>
                                      </p:cBhvr>
                                      <p:to>
                                        <p:strVal val="visible"/>
                                      </p:to>
                                    </p:set>
                                    <p:animEffect transition="in" filter="wipe(left)">
                                      <p:cBhvr>
                                        <p:cTn id="46" dur="500"/>
                                        <p:tgtEl>
                                          <p:spTgt spid="269376">
                                            <p:txEl>
                                              <p:pRg st="2" end="2"/>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2" fill="hold" grpId="0" nodeType="clickEffect">
                                  <p:stCondLst>
                                    <p:cond delay="0"/>
                                  </p:stCondLst>
                                  <p:childTnLst>
                                    <p:set>
                                      <p:cBhvr>
                                        <p:cTn id="50" dur="1" fill="hold">
                                          <p:stCondLst>
                                            <p:cond delay="0"/>
                                          </p:stCondLst>
                                        </p:cTn>
                                        <p:tgtEl>
                                          <p:spTgt spid="269322"/>
                                        </p:tgtEl>
                                        <p:attrNameLst>
                                          <p:attrName>style.visibility</p:attrName>
                                        </p:attrNameLst>
                                      </p:cBhvr>
                                      <p:to>
                                        <p:strVal val="visible"/>
                                      </p:to>
                                    </p:set>
                                    <p:animEffect transition="in" filter="wipe(right)">
                                      <p:cBhvr>
                                        <p:cTn id="51" dur="500"/>
                                        <p:tgtEl>
                                          <p:spTgt spid="269322"/>
                                        </p:tgtEl>
                                      </p:cBhvr>
                                    </p:animEffect>
                                  </p:childTnLst>
                                </p:cTn>
                              </p:par>
                            </p:childTnLst>
                          </p:cTn>
                        </p:par>
                        <p:par>
                          <p:cTn id="52" fill="hold" nodeType="afterGroup">
                            <p:stCondLst>
                              <p:cond delay="500"/>
                            </p:stCondLst>
                            <p:childTnLst>
                              <p:par>
                                <p:cTn id="53" presetID="22" presetClass="entr" presetSubtype="8" fill="hold" grpId="0" nodeType="afterEffect">
                                  <p:stCondLst>
                                    <p:cond delay="0"/>
                                  </p:stCondLst>
                                  <p:childTnLst>
                                    <p:set>
                                      <p:cBhvr>
                                        <p:cTn id="54" dur="1" fill="hold">
                                          <p:stCondLst>
                                            <p:cond delay="0"/>
                                          </p:stCondLst>
                                        </p:cTn>
                                        <p:tgtEl>
                                          <p:spTgt spid="269323"/>
                                        </p:tgtEl>
                                        <p:attrNameLst>
                                          <p:attrName>style.visibility</p:attrName>
                                        </p:attrNameLst>
                                      </p:cBhvr>
                                      <p:to>
                                        <p:strVal val="visible"/>
                                      </p:to>
                                    </p:set>
                                    <p:animEffect transition="in" filter="wipe(left)">
                                      <p:cBhvr>
                                        <p:cTn id="55" dur="500"/>
                                        <p:tgtEl>
                                          <p:spTgt spid="26932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269371"/>
                                        </p:tgtEl>
                                        <p:attrNameLst>
                                          <p:attrName>style.visibility</p:attrName>
                                        </p:attrNameLst>
                                      </p:cBhvr>
                                      <p:to>
                                        <p:strVal val="visible"/>
                                      </p:to>
                                    </p:set>
                                    <p:animEffect transition="in" filter="wipe(down)">
                                      <p:cBhvr>
                                        <p:cTn id="60" dur="500"/>
                                        <p:tgtEl>
                                          <p:spTgt spid="269371"/>
                                        </p:tgtEl>
                                      </p:cBhvr>
                                    </p:animEffect>
                                  </p:childTnLst>
                                </p:cTn>
                              </p:par>
                            </p:childTnLst>
                          </p:cTn>
                        </p:par>
                        <p:par>
                          <p:cTn id="61" fill="hold" nodeType="afterGroup">
                            <p:stCondLst>
                              <p:cond delay="500"/>
                            </p:stCondLst>
                            <p:childTnLst>
                              <p:par>
                                <p:cTn id="62" presetID="12" presetClass="entr" presetSubtype="1" fill="hold" nodeType="afterEffect">
                                  <p:stCondLst>
                                    <p:cond delay="0"/>
                                  </p:stCondLst>
                                  <p:childTnLst>
                                    <p:set>
                                      <p:cBhvr>
                                        <p:cTn id="63" dur="1" fill="hold">
                                          <p:stCondLst>
                                            <p:cond delay="0"/>
                                          </p:stCondLst>
                                        </p:cTn>
                                        <p:tgtEl>
                                          <p:spTgt spid="269336"/>
                                        </p:tgtEl>
                                        <p:attrNameLst>
                                          <p:attrName>style.visibility</p:attrName>
                                        </p:attrNameLst>
                                      </p:cBhvr>
                                      <p:to>
                                        <p:strVal val="visible"/>
                                      </p:to>
                                    </p:set>
                                    <p:animEffect transition="in" filter="slide(fromTop)">
                                      <p:cBhvr>
                                        <p:cTn id="64" dur="500"/>
                                        <p:tgtEl>
                                          <p:spTgt spid="269336"/>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269357"/>
                                        </p:tgtEl>
                                        <p:attrNameLst>
                                          <p:attrName>style.visibility</p:attrName>
                                        </p:attrNameLst>
                                      </p:cBhvr>
                                      <p:to>
                                        <p:strVal val="visible"/>
                                      </p:to>
                                    </p:set>
                                    <p:animEffect transition="in" filter="wipe(left)">
                                      <p:cBhvr>
                                        <p:cTn id="69" dur="500"/>
                                        <p:tgtEl>
                                          <p:spTgt spid="269357"/>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2" fill="hold" grpId="0" nodeType="clickEffect">
                                  <p:stCondLst>
                                    <p:cond delay="0"/>
                                  </p:stCondLst>
                                  <p:childTnLst>
                                    <p:set>
                                      <p:cBhvr>
                                        <p:cTn id="73" dur="1" fill="hold">
                                          <p:stCondLst>
                                            <p:cond delay="0"/>
                                          </p:stCondLst>
                                        </p:cTn>
                                        <p:tgtEl>
                                          <p:spTgt spid="269324"/>
                                        </p:tgtEl>
                                        <p:attrNameLst>
                                          <p:attrName>style.visibility</p:attrName>
                                        </p:attrNameLst>
                                      </p:cBhvr>
                                      <p:to>
                                        <p:strVal val="visible"/>
                                      </p:to>
                                    </p:set>
                                    <p:animEffect transition="in" filter="wipe(right)">
                                      <p:cBhvr>
                                        <p:cTn id="74" dur="500"/>
                                        <p:tgtEl>
                                          <p:spTgt spid="269324"/>
                                        </p:tgtEl>
                                      </p:cBhvr>
                                    </p:animEffect>
                                  </p:childTnLst>
                                </p:cTn>
                              </p:par>
                            </p:childTnLst>
                          </p:cTn>
                        </p:par>
                        <p:par>
                          <p:cTn id="75" fill="hold" nodeType="afterGroup">
                            <p:stCondLst>
                              <p:cond delay="500"/>
                            </p:stCondLst>
                            <p:childTnLst>
                              <p:par>
                                <p:cTn id="76" presetID="22" presetClass="entr" presetSubtype="8" fill="hold" grpId="0" nodeType="afterEffect">
                                  <p:stCondLst>
                                    <p:cond delay="0"/>
                                  </p:stCondLst>
                                  <p:childTnLst>
                                    <p:set>
                                      <p:cBhvr>
                                        <p:cTn id="77" dur="1" fill="hold">
                                          <p:stCondLst>
                                            <p:cond delay="0"/>
                                          </p:stCondLst>
                                        </p:cTn>
                                        <p:tgtEl>
                                          <p:spTgt spid="269325"/>
                                        </p:tgtEl>
                                        <p:attrNameLst>
                                          <p:attrName>style.visibility</p:attrName>
                                        </p:attrNameLst>
                                      </p:cBhvr>
                                      <p:to>
                                        <p:strVal val="visible"/>
                                      </p:to>
                                    </p:set>
                                    <p:animEffect transition="in" filter="wipe(left)">
                                      <p:cBhvr>
                                        <p:cTn id="78" dur="500"/>
                                        <p:tgtEl>
                                          <p:spTgt spid="269325"/>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269372"/>
                                        </p:tgtEl>
                                        <p:attrNameLst>
                                          <p:attrName>style.visibility</p:attrName>
                                        </p:attrNameLst>
                                      </p:cBhvr>
                                      <p:to>
                                        <p:strVal val="visible"/>
                                      </p:to>
                                    </p:set>
                                    <p:animEffect transition="in" filter="wipe(down)">
                                      <p:cBhvr>
                                        <p:cTn id="83" dur="500"/>
                                        <p:tgtEl>
                                          <p:spTgt spid="269372"/>
                                        </p:tgtEl>
                                      </p:cBhvr>
                                    </p:animEffect>
                                  </p:childTnLst>
                                </p:cTn>
                              </p:par>
                            </p:childTnLst>
                          </p:cTn>
                        </p:par>
                        <p:par>
                          <p:cTn id="84" fill="hold" nodeType="afterGroup">
                            <p:stCondLst>
                              <p:cond delay="500"/>
                            </p:stCondLst>
                            <p:childTnLst>
                              <p:par>
                                <p:cTn id="85" presetID="12" presetClass="entr" presetSubtype="1" fill="hold" nodeType="afterEffect">
                                  <p:stCondLst>
                                    <p:cond delay="0"/>
                                  </p:stCondLst>
                                  <p:childTnLst>
                                    <p:set>
                                      <p:cBhvr>
                                        <p:cTn id="86" dur="1" fill="hold">
                                          <p:stCondLst>
                                            <p:cond delay="0"/>
                                          </p:stCondLst>
                                        </p:cTn>
                                        <p:tgtEl>
                                          <p:spTgt spid="269343"/>
                                        </p:tgtEl>
                                        <p:attrNameLst>
                                          <p:attrName>style.visibility</p:attrName>
                                        </p:attrNameLst>
                                      </p:cBhvr>
                                      <p:to>
                                        <p:strVal val="visible"/>
                                      </p:to>
                                    </p:set>
                                    <p:animEffect transition="in" filter="slide(fromTop)">
                                      <p:cBhvr>
                                        <p:cTn id="87" dur="500"/>
                                        <p:tgtEl>
                                          <p:spTgt spid="26934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69358"/>
                                        </p:tgtEl>
                                        <p:attrNameLst>
                                          <p:attrName>style.visibility</p:attrName>
                                        </p:attrNameLst>
                                      </p:cBhvr>
                                      <p:to>
                                        <p:strVal val="visible"/>
                                      </p:to>
                                    </p:set>
                                    <p:animEffect transition="in" filter="wipe(left)">
                                      <p:cBhvr>
                                        <p:cTn id="92" dur="500"/>
                                        <p:tgtEl>
                                          <p:spTgt spid="269358"/>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2" fill="hold" grpId="0" nodeType="clickEffect">
                                  <p:stCondLst>
                                    <p:cond delay="0"/>
                                  </p:stCondLst>
                                  <p:childTnLst>
                                    <p:set>
                                      <p:cBhvr>
                                        <p:cTn id="96" dur="1" fill="hold">
                                          <p:stCondLst>
                                            <p:cond delay="0"/>
                                          </p:stCondLst>
                                        </p:cTn>
                                        <p:tgtEl>
                                          <p:spTgt spid="269326"/>
                                        </p:tgtEl>
                                        <p:attrNameLst>
                                          <p:attrName>style.visibility</p:attrName>
                                        </p:attrNameLst>
                                      </p:cBhvr>
                                      <p:to>
                                        <p:strVal val="visible"/>
                                      </p:to>
                                    </p:set>
                                    <p:animEffect transition="in" filter="wipe(right)">
                                      <p:cBhvr>
                                        <p:cTn id="97" dur="500"/>
                                        <p:tgtEl>
                                          <p:spTgt spid="269326"/>
                                        </p:tgtEl>
                                      </p:cBhvr>
                                    </p:animEffect>
                                  </p:childTnLst>
                                </p:cTn>
                              </p:par>
                            </p:childTnLst>
                          </p:cTn>
                        </p:par>
                        <p:par>
                          <p:cTn id="98" fill="hold" nodeType="afterGroup">
                            <p:stCondLst>
                              <p:cond delay="500"/>
                            </p:stCondLst>
                            <p:childTnLst>
                              <p:par>
                                <p:cTn id="99" presetID="22" presetClass="entr" presetSubtype="8" fill="hold" grpId="0" nodeType="afterEffect">
                                  <p:stCondLst>
                                    <p:cond delay="0"/>
                                  </p:stCondLst>
                                  <p:childTnLst>
                                    <p:set>
                                      <p:cBhvr>
                                        <p:cTn id="100" dur="1" fill="hold">
                                          <p:stCondLst>
                                            <p:cond delay="0"/>
                                          </p:stCondLst>
                                        </p:cTn>
                                        <p:tgtEl>
                                          <p:spTgt spid="269327"/>
                                        </p:tgtEl>
                                        <p:attrNameLst>
                                          <p:attrName>style.visibility</p:attrName>
                                        </p:attrNameLst>
                                      </p:cBhvr>
                                      <p:to>
                                        <p:strVal val="visible"/>
                                      </p:to>
                                    </p:set>
                                    <p:animEffect transition="in" filter="wipe(left)">
                                      <p:cBhvr>
                                        <p:cTn id="101" dur="500"/>
                                        <p:tgtEl>
                                          <p:spTgt spid="269327"/>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4" fill="hold" grpId="0" nodeType="clickEffect">
                                  <p:stCondLst>
                                    <p:cond delay="0"/>
                                  </p:stCondLst>
                                  <p:childTnLst>
                                    <p:set>
                                      <p:cBhvr>
                                        <p:cTn id="105" dur="1" fill="hold">
                                          <p:stCondLst>
                                            <p:cond delay="0"/>
                                          </p:stCondLst>
                                        </p:cTn>
                                        <p:tgtEl>
                                          <p:spTgt spid="269373"/>
                                        </p:tgtEl>
                                        <p:attrNameLst>
                                          <p:attrName>style.visibility</p:attrName>
                                        </p:attrNameLst>
                                      </p:cBhvr>
                                      <p:to>
                                        <p:strVal val="visible"/>
                                      </p:to>
                                    </p:set>
                                    <p:animEffect transition="in" filter="wipe(down)">
                                      <p:cBhvr>
                                        <p:cTn id="106" dur="500"/>
                                        <p:tgtEl>
                                          <p:spTgt spid="269373"/>
                                        </p:tgtEl>
                                      </p:cBhvr>
                                    </p:animEffect>
                                  </p:childTnLst>
                                </p:cTn>
                              </p:par>
                            </p:childTnLst>
                          </p:cTn>
                        </p:par>
                        <p:par>
                          <p:cTn id="107" fill="hold" nodeType="afterGroup">
                            <p:stCondLst>
                              <p:cond delay="500"/>
                            </p:stCondLst>
                            <p:childTnLst>
                              <p:par>
                                <p:cTn id="108" presetID="12" presetClass="entr" presetSubtype="1" fill="hold" nodeType="afterEffect">
                                  <p:stCondLst>
                                    <p:cond delay="0"/>
                                  </p:stCondLst>
                                  <p:childTnLst>
                                    <p:set>
                                      <p:cBhvr>
                                        <p:cTn id="109" dur="1" fill="hold">
                                          <p:stCondLst>
                                            <p:cond delay="0"/>
                                          </p:stCondLst>
                                        </p:cTn>
                                        <p:tgtEl>
                                          <p:spTgt spid="269350"/>
                                        </p:tgtEl>
                                        <p:attrNameLst>
                                          <p:attrName>style.visibility</p:attrName>
                                        </p:attrNameLst>
                                      </p:cBhvr>
                                      <p:to>
                                        <p:strVal val="visible"/>
                                      </p:to>
                                    </p:set>
                                    <p:animEffect transition="in" filter="slide(fromTop)">
                                      <p:cBhvr>
                                        <p:cTn id="110" dur="500"/>
                                        <p:tgtEl>
                                          <p:spTgt spid="269350"/>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269359"/>
                                        </p:tgtEl>
                                        <p:attrNameLst>
                                          <p:attrName>style.visibility</p:attrName>
                                        </p:attrNameLst>
                                      </p:cBhvr>
                                      <p:to>
                                        <p:strVal val="visible"/>
                                      </p:to>
                                    </p:set>
                                    <p:animEffect transition="in" filter="wipe(left)">
                                      <p:cBhvr>
                                        <p:cTn id="115" dur="500"/>
                                        <p:tgtEl>
                                          <p:spTgt spid="269359"/>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2" fill="hold" grpId="0" nodeType="clickEffect">
                                  <p:stCondLst>
                                    <p:cond delay="0"/>
                                  </p:stCondLst>
                                  <p:childTnLst>
                                    <p:set>
                                      <p:cBhvr>
                                        <p:cTn id="119" dur="1" fill="hold">
                                          <p:stCondLst>
                                            <p:cond delay="0"/>
                                          </p:stCondLst>
                                        </p:cTn>
                                        <p:tgtEl>
                                          <p:spTgt spid="269328"/>
                                        </p:tgtEl>
                                        <p:attrNameLst>
                                          <p:attrName>style.visibility</p:attrName>
                                        </p:attrNameLst>
                                      </p:cBhvr>
                                      <p:to>
                                        <p:strVal val="visible"/>
                                      </p:to>
                                    </p:set>
                                    <p:animEffect transition="in" filter="wipe(right)">
                                      <p:cBhvr>
                                        <p:cTn id="120" dur="500"/>
                                        <p:tgtEl>
                                          <p:spTgt spid="269328"/>
                                        </p:tgtEl>
                                      </p:cBhvr>
                                    </p:animEffect>
                                  </p:childTnLst>
                                </p:cTn>
                              </p:par>
                            </p:childTnLst>
                          </p:cTn>
                        </p:par>
                        <p:par>
                          <p:cTn id="121" fill="hold" nodeType="afterGroup">
                            <p:stCondLst>
                              <p:cond delay="500"/>
                            </p:stCondLst>
                            <p:childTnLst>
                              <p:par>
                                <p:cTn id="122" presetID="22" presetClass="entr" presetSubtype="8" fill="hold" grpId="0" nodeType="afterEffect">
                                  <p:stCondLst>
                                    <p:cond delay="0"/>
                                  </p:stCondLst>
                                  <p:childTnLst>
                                    <p:set>
                                      <p:cBhvr>
                                        <p:cTn id="123" dur="1" fill="hold">
                                          <p:stCondLst>
                                            <p:cond delay="0"/>
                                          </p:stCondLst>
                                        </p:cTn>
                                        <p:tgtEl>
                                          <p:spTgt spid="269360"/>
                                        </p:tgtEl>
                                        <p:attrNameLst>
                                          <p:attrName>style.visibility</p:attrName>
                                        </p:attrNameLst>
                                      </p:cBhvr>
                                      <p:to>
                                        <p:strVal val="visible"/>
                                      </p:to>
                                    </p:set>
                                    <p:animEffect transition="in" filter="wipe(left)">
                                      <p:cBhvr>
                                        <p:cTn id="124" dur="500"/>
                                        <p:tgtEl>
                                          <p:spTgt spid="269360"/>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2" presetClass="entr" presetSubtype="4" fill="hold" grpId="0" nodeType="clickEffect">
                                  <p:stCondLst>
                                    <p:cond delay="0"/>
                                  </p:stCondLst>
                                  <p:childTnLst>
                                    <p:set>
                                      <p:cBhvr>
                                        <p:cTn id="128" dur="1" fill="hold">
                                          <p:stCondLst>
                                            <p:cond delay="0"/>
                                          </p:stCondLst>
                                        </p:cTn>
                                        <p:tgtEl>
                                          <p:spTgt spid="269374"/>
                                        </p:tgtEl>
                                        <p:attrNameLst>
                                          <p:attrName>style.visibility</p:attrName>
                                        </p:attrNameLst>
                                      </p:cBhvr>
                                      <p:to>
                                        <p:strVal val="visible"/>
                                      </p:to>
                                    </p:set>
                                    <p:animEffect transition="in" filter="wipe(down)">
                                      <p:cBhvr>
                                        <p:cTn id="129" dur="500"/>
                                        <p:tgtEl>
                                          <p:spTgt spid="269374"/>
                                        </p:tgtEl>
                                      </p:cBhvr>
                                    </p:animEffect>
                                  </p:childTnLst>
                                </p:cTn>
                              </p:par>
                            </p:childTnLst>
                          </p:cTn>
                        </p:par>
                        <p:par>
                          <p:cTn id="130" fill="hold" nodeType="afterGroup">
                            <p:stCondLst>
                              <p:cond delay="500"/>
                            </p:stCondLst>
                            <p:childTnLst>
                              <p:par>
                                <p:cTn id="131" presetID="12" presetClass="entr" presetSubtype="1" fill="hold" nodeType="afterEffect">
                                  <p:stCondLst>
                                    <p:cond delay="0"/>
                                  </p:stCondLst>
                                  <p:childTnLst>
                                    <p:set>
                                      <p:cBhvr>
                                        <p:cTn id="132" dur="1" fill="hold">
                                          <p:stCondLst>
                                            <p:cond delay="0"/>
                                          </p:stCondLst>
                                        </p:cTn>
                                        <p:tgtEl>
                                          <p:spTgt spid="269362"/>
                                        </p:tgtEl>
                                        <p:attrNameLst>
                                          <p:attrName>style.visibility</p:attrName>
                                        </p:attrNameLst>
                                      </p:cBhvr>
                                      <p:to>
                                        <p:strVal val="visible"/>
                                      </p:to>
                                    </p:set>
                                    <p:animEffect transition="in" filter="slide(fromTop)">
                                      <p:cBhvr>
                                        <p:cTn id="133" dur="500"/>
                                        <p:tgtEl>
                                          <p:spTgt spid="269362"/>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269369"/>
                                        </p:tgtEl>
                                        <p:attrNameLst>
                                          <p:attrName>style.visibility</p:attrName>
                                        </p:attrNameLst>
                                      </p:cBhvr>
                                      <p:to>
                                        <p:strVal val="visible"/>
                                      </p:to>
                                    </p:set>
                                    <p:animEffect transition="in" filter="wipe(left)">
                                      <p:cBhvr>
                                        <p:cTn id="138" dur="500"/>
                                        <p:tgtEl>
                                          <p:spTgt spid="269369"/>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22" presetClass="entr" presetSubtype="8" fill="hold" grpId="0" nodeType="clickEffect">
                                  <p:stCondLst>
                                    <p:cond delay="0"/>
                                  </p:stCondLst>
                                  <p:childTnLst>
                                    <p:set>
                                      <p:cBhvr>
                                        <p:cTn id="142" dur="1" fill="hold">
                                          <p:stCondLst>
                                            <p:cond delay="0"/>
                                          </p:stCondLst>
                                        </p:cTn>
                                        <p:tgtEl>
                                          <p:spTgt spid="269370"/>
                                        </p:tgtEl>
                                        <p:attrNameLst>
                                          <p:attrName>style.visibility</p:attrName>
                                        </p:attrNameLst>
                                      </p:cBhvr>
                                      <p:to>
                                        <p:strVal val="visible"/>
                                      </p:to>
                                    </p:set>
                                    <p:animEffect transition="in" filter="wipe(left)">
                                      <p:cBhvr>
                                        <p:cTn id="143" dur="500"/>
                                        <p:tgtEl>
                                          <p:spTgt spid="269370"/>
                                        </p:tgtEl>
                                      </p:cBhvr>
                                    </p:animEffect>
                                  </p:childTnLst>
                                </p:cTn>
                              </p:par>
                            </p:childTnLst>
                          </p:cTn>
                        </p:par>
                        <p:par>
                          <p:cTn id="144" fill="hold" nodeType="afterGroup">
                            <p:stCondLst>
                              <p:cond delay="500"/>
                            </p:stCondLst>
                            <p:childTnLst>
                              <p:par>
                                <p:cTn id="145" presetID="22" presetClass="entr" presetSubtype="2" fill="hold" grpId="0" nodeType="afterEffect">
                                  <p:stCondLst>
                                    <p:cond delay="0"/>
                                  </p:stCondLst>
                                  <p:childTnLst>
                                    <p:set>
                                      <p:cBhvr>
                                        <p:cTn id="146" dur="1" fill="hold">
                                          <p:stCondLst>
                                            <p:cond delay="0"/>
                                          </p:stCondLst>
                                        </p:cTn>
                                        <p:tgtEl>
                                          <p:spTgt spid="269361"/>
                                        </p:tgtEl>
                                        <p:attrNameLst>
                                          <p:attrName>style.visibility</p:attrName>
                                        </p:attrNameLst>
                                      </p:cBhvr>
                                      <p:to>
                                        <p:strVal val="visible"/>
                                      </p:to>
                                    </p:set>
                                    <p:animEffect transition="in" filter="wipe(right)">
                                      <p:cBhvr>
                                        <p:cTn id="147" dur="500"/>
                                        <p:tgtEl>
                                          <p:spTgt spid="269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21" grpId="0" autoUpdateAnimBg="0"/>
      <p:bldP spid="269322" grpId="0" autoUpdateAnimBg="0"/>
      <p:bldP spid="269323" grpId="0" animBg="1"/>
      <p:bldP spid="269324" grpId="0" animBg="1"/>
      <p:bldP spid="269325" grpId="0" animBg="1"/>
      <p:bldP spid="269326" grpId="0" animBg="1"/>
      <p:bldP spid="269327" grpId="0" animBg="1"/>
      <p:bldP spid="269328" grpId="0" animBg="1"/>
      <p:bldP spid="269357" grpId="0" animBg="1"/>
      <p:bldP spid="269358" grpId="0" animBg="1"/>
      <p:bldP spid="269359" grpId="0" animBg="1"/>
      <p:bldP spid="269360" grpId="0" animBg="1"/>
      <p:bldP spid="269361" grpId="0" animBg="1"/>
      <p:bldP spid="269369" grpId="0" animBg="1"/>
      <p:bldP spid="269370" grpId="0" animBg="1"/>
      <p:bldP spid="269371" grpId="0" animBg="1"/>
      <p:bldP spid="269372" grpId="0" animBg="1"/>
      <p:bldP spid="269373" grpId="0" animBg="1"/>
      <p:bldP spid="269374" grpId="0" animBg="1"/>
      <p:bldP spid="269375" grpId="0" autoUpdateAnimBg="0"/>
      <p:bldP spid="269376" grpId="0" build="p" autoUpdateAnimBg="0"/>
      <p:bldP spid="269377" grpId="0" build="p" autoUpdateAnimBg="0" advAuto="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6"/>
          <p:cNvSpPr>
            <a:spLocks noChangeArrowheads="1"/>
          </p:cNvSpPr>
          <p:nvPr/>
        </p:nvSpPr>
        <p:spPr bwMode="auto">
          <a:xfrm>
            <a:off x="107950" y="280988"/>
            <a:ext cx="8102600" cy="569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zh-CN" sz="2800" b="1">
                <a:solidFill>
                  <a:schemeClr val="tx1"/>
                </a:solidFill>
                <a:ea typeface="楷体_GB2312" pitchFamily="49" charset="-122"/>
              </a:rPr>
              <a:t>void CreateList_L(LinkList &amp;L, int n) {  // </a:t>
            </a:r>
            <a:r>
              <a:rPr lang="zh-CN" altLang="en-US" sz="2800" b="1">
                <a:solidFill>
                  <a:schemeClr val="tx1"/>
                </a:solidFill>
                <a:ea typeface="楷体_GB2312" pitchFamily="49" charset="-122"/>
              </a:rPr>
              <a:t>算法</a:t>
            </a:r>
            <a:r>
              <a:rPr lang="en-US" altLang="zh-CN" sz="2800" b="1">
                <a:solidFill>
                  <a:schemeClr val="tx1"/>
                </a:solidFill>
                <a:ea typeface="楷体_GB2312" pitchFamily="49" charset="-122"/>
              </a:rPr>
              <a:t>2.11</a:t>
            </a:r>
          </a:p>
          <a:p>
            <a:pPr algn="l"/>
            <a:r>
              <a:rPr lang="en-US" altLang="zh-CN" sz="2800" b="1">
                <a:solidFill>
                  <a:schemeClr val="tx1"/>
                </a:solidFill>
                <a:ea typeface="楷体_GB2312" pitchFamily="49" charset="-122"/>
              </a:rPr>
              <a:t>  </a:t>
            </a:r>
            <a:r>
              <a:rPr lang="en-US" altLang="zh-CN" sz="2400" b="1">
                <a:solidFill>
                  <a:schemeClr val="tx1"/>
                </a:solidFill>
                <a:ea typeface="楷体_GB2312" pitchFamily="49" charset="-122"/>
              </a:rPr>
              <a:t>// </a:t>
            </a:r>
            <a:r>
              <a:rPr lang="zh-CN" altLang="en-US" sz="2400" b="1">
                <a:solidFill>
                  <a:schemeClr val="tx1"/>
                </a:solidFill>
                <a:ea typeface="楷体_GB2312" pitchFamily="49" charset="-122"/>
              </a:rPr>
              <a:t>逆位序输入（随机产生）</a:t>
            </a:r>
            <a:r>
              <a:rPr lang="en-US" altLang="zh-CN" sz="2400" b="1">
                <a:solidFill>
                  <a:schemeClr val="tx1"/>
                </a:solidFill>
                <a:ea typeface="楷体_GB2312" pitchFamily="49" charset="-122"/>
              </a:rPr>
              <a:t>n</a:t>
            </a:r>
            <a:r>
              <a:rPr lang="zh-CN" altLang="en-US" sz="2400" b="1">
                <a:solidFill>
                  <a:schemeClr val="tx1"/>
                </a:solidFill>
                <a:ea typeface="楷体_GB2312" pitchFamily="49" charset="-122"/>
              </a:rPr>
              <a:t>个元素的值，</a:t>
            </a:r>
          </a:p>
          <a:p>
            <a:pPr algn="l"/>
            <a:r>
              <a:rPr lang="zh-CN" altLang="en-US" sz="2400" b="1">
                <a:solidFill>
                  <a:schemeClr val="tx1"/>
                </a:solidFill>
                <a:ea typeface="楷体_GB2312" pitchFamily="49" charset="-122"/>
              </a:rPr>
              <a:t> </a:t>
            </a:r>
            <a:r>
              <a:rPr lang="en-US" altLang="zh-CN" sz="2400" b="1">
                <a:solidFill>
                  <a:schemeClr val="tx1"/>
                </a:solidFill>
                <a:ea typeface="楷体_GB2312" pitchFamily="49" charset="-122"/>
              </a:rPr>
              <a:t>//</a:t>
            </a:r>
            <a:r>
              <a:rPr lang="zh-CN" altLang="en-US" sz="2400" b="1">
                <a:solidFill>
                  <a:schemeClr val="tx1"/>
                </a:solidFill>
                <a:ea typeface="楷体_GB2312" pitchFamily="49" charset="-122"/>
              </a:rPr>
              <a:t>建立带表头结点的单链线性表</a:t>
            </a:r>
            <a:r>
              <a:rPr lang="en-US" altLang="zh-CN" sz="2400" b="1">
                <a:solidFill>
                  <a:schemeClr val="tx1"/>
                </a:solidFill>
                <a:ea typeface="楷体_GB2312" pitchFamily="49" charset="-122"/>
              </a:rPr>
              <a:t>L</a:t>
            </a:r>
            <a:r>
              <a:rPr lang="en-US" altLang="zh-CN" sz="2800" b="1">
                <a:solidFill>
                  <a:schemeClr val="tx1"/>
                </a:solidFill>
                <a:ea typeface="楷体_GB2312" pitchFamily="49" charset="-122"/>
              </a:rPr>
              <a:t> </a:t>
            </a:r>
          </a:p>
          <a:p>
            <a:pPr algn="l"/>
            <a:r>
              <a:rPr lang="en-US" altLang="zh-CN" sz="2800" b="1">
                <a:solidFill>
                  <a:schemeClr val="tx1"/>
                </a:solidFill>
                <a:ea typeface="楷体_GB2312" pitchFamily="49" charset="-122"/>
              </a:rPr>
              <a:t>  LinkList  p;</a:t>
            </a:r>
          </a:p>
          <a:p>
            <a:pPr algn="l"/>
            <a:r>
              <a:rPr lang="en-US" altLang="zh-CN" sz="2800" b="1">
                <a:solidFill>
                  <a:schemeClr val="tx1"/>
                </a:solidFill>
                <a:ea typeface="楷体_GB2312" pitchFamily="49" charset="-122"/>
              </a:rPr>
              <a:t>  int i;</a:t>
            </a:r>
          </a:p>
          <a:p>
            <a:pPr algn="l"/>
            <a:r>
              <a:rPr lang="en-US" altLang="zh-CN" sz="2800" b="1">
                <a:solidFill>
                  <a:schemeClr val="tx1"/>
                </a:solidFill>
                <a:ea typeface="楷体_GB2312" pitchFamily="49" charset="-122"/>
              </a:rPr>
              <a:t>  L = (LinkList)malloc(sizeof(LNode));</a:t>
            </a:r>
          </a:p>
          <a:p>
            <a:pPr algn="l"/>
            <a:r>
              <a:rPr lang="en-US" altLang="zh-CN" sz="2800" b="1">
                <a:solidFill>
                  <a:schemeClr val="tx1"/>
                </a:solidFill>
                <a:ea typeface="楷体_GB2312" pitchFamily="49" charset="-122"/>
              </a:rPr>
              <a:t>  L –&gt;next = NULL;              </a:t>
            </a:r>
            <a:r>
              <a:rPr lang="en-US" altLang="zh-CN" sz="2000" b="1">
                <a:solidFill>
                  <a:schemeClr val="tx1"/>
                </a:solidFill>
                <a:ea typeface="楷体_GB2312" pitchFamily="49" charset="-122"/>
              </a:rPr>
              <a:t>// </a:t>
            </a:r>
            <a:r>
              <a:rPr lang="zh-CN" altLang="en-US" sz="2000" b="1">
                <a:solidFill>
                  <a:schemeClr val="tx1"/>
                </a:solidFill>
                <a:ea typeface="楷体_GB2312" pitchFamily="49" charset="-122"/>
              </a:rPr>
              <a:t>先建立一个带头结点的单链表</a:t>
            </a:r>
          </a:p>
          <a:p>
            <a:pPr algn="l"/>
            <a:r>
              <a:rPr lang="zh-CN" altLang="en-US" sz="2800" b="1">
                <a:solidFill>
                  <a:schemeClr val="tx1"/>
                </a:solidFill>
                <a:ea typeface="楷体_GB2312" pitchFamily="49" charset="-122"/>
              </a:rPr>
              <a:t>  </a:t>
            </a:r>
            <a:r>
              <a:rPr lang="en-US" altLang="zh-CN" sz="2800" b="1">
                <a:solidFill>
                  <a:schemeClr val="tx1"/>
                </a:solidFill>
                <a:ea typeface="楷体_GB2312" pitchFamily="49" charset="-122"/>
              </a:rPr>
              <a:t>for (i =n; i&gt;0; – – i) {</a:t>
            </a:r>
          </a:p>
          <a:p>
            <a:pPr algn="l"/>
            <a:r>
              <a:rPr lang="en-US" altLang="zh-CN" sz="2800" b="1">
                <a:solidFill>
                  <a:schemeClr val="tx1"/>
                </a:solidFill>
                <a:ea typeface="楷体_GB2312" pitchFamily="49" charset="-122"/>
              </a:rPr>
              <a:t>    p = (LinkList)malloc(sizeof(LNode));  </a:t>
            </a:r>
            <a:r>
              <a:rPr lang="en-US" altLang="zh-CN" sz="2000" b="1">
                <a:solidFill>
                  <a:schemeClr val="tx1"/>
                </a:solidFill>
                <a:ea typeface="楷体_GB2312" pitchFamily="49" charset="-122"/>
              </a:rPr>
              <a:t>// </a:t>
            </a:r>
            <a:r>
              <a:rPr lang="zh-CN" altLang="en-US" sz="2000" b="1">
                <a:solidFill>
                  <a:schemeClr val="tx1"/>
                </a:solidFill>
                <a:ea typeface="楷体_GB2312" pitchFamily="49" charset="-122"/>
              </a:rPr>
              <a:t>生成新结点</a:t>
            </a:r>
          </a:p>
          <a:p>
            <a:pPr algn="l"/>
            <a:r>
              <a:rPr lang="zh-CN" altLang="en-US" sz="2800" b="1">
                <a:solidFill>
                  <a:schemeClr val="tx1"/>
                </a:solidFill>
                <a:ea typeface="楷体_GB2312" pitchFamily="49" charset="-122"/>
              </a:rPr>
              <a:t>    </a:t>
            </a:r>
            <a:r>
              <a:rPr lang="en-US" altLang="zh-CN" sz="2800" b="1">
                <a:solidFill>
                  <a:schemeClr val="tx1"/>
                </a:solidFill>
                <a:ea typeface="楷体_GB2312" pitchFamily="49" charset="-122"/>
              </a:rPr>
              <a:t>scanf(&amp;p –&gt;data) ;     </a:t>
            </a:r>
            <a:r>
              <a:rPr lang="zh-CN" altLang="en-US" sz="2800" b="1">
                <a:solidFill>
                  <a:schemeClr val="tx1"/>
                </a:solidFill>
                <a:ea typeface="楷体_GB2312" pitchFamily="49" charset="-122"/>
              </a:rPr>
              <a:t>输入元素值</a:t>
            </a:r>
            <a:endParaRPr lang="en-US" altLang="zh-CN" sz="2800" b="1">
              <a:solidFill>
                <a:schemeClr val="tx1"/>
              </a:solidFill>
              <a:ea typeface="楷体_GB2312" pitchFamily="49" charset="-122"/>
            </a:endParaRPr>
          </a:p>
          <a:p>
            <a:pPr algn="l"/>
            <a:r>
              <a:rPr lang="en-US" altLang="zh-CN" sz="2800" b="1">
                <a:solidFill>
                  <a:schemeClr val="tx1"/>
                </a:solidFill>
                <a:ea typeface="楷体_GB2312" pitchFamily="49" charset="-122"/>
              </a:rPr>
              <a:t>    p –&gt;next = L –&gt;next;    L –&gt;next = p;    </a:t>
            </a:r>
            <a:r>
              <a:rPr lang="en-US" altLang="zh-CN" sz="2000" b="1">
                <a:solidFill>
                  <a:schemeClr val="tx1"/>
                </a:solidFill>
                <a:ea typeface="楷体_GB2312" pitchFamily="49" charset="-122"/>
              </a:rPr>
              <a:t>// </a:t>
            </a:r>
            <a:r>
              <a:rPr lang="zh-CN" altLang="en-US" sz="2000" b="1">
                <a:solidFill>
                  <a:schemeClr val="tx1"/>
                </a:solidFill>
                <a:ea typeface="楷体_GB2312" pitchFamily="49" charset="-122"/>
              </a:rPr>
              <a:t>插入到表头</a:t>
            </a:r>
          </a:p>
          <a:p>
            <a:pPr algn="l"/>
            <a:r>
              <a:rPr lang="zh-CN" altLang="en-US" sz="2800" b="1">
                <a:solidFill>
                  <a:schemeClr val="tx1"/>
                </a:solidFill>
                <a:ea typeface="楷体_GB2312" pitchFamily="49" charset="-122"/>
              </a:rPr>
              <a:t>  </a:t>
            </a:r>
            <a:r>
              <a:rPr lang="en-US" altLang="zh-CN" sz="2800" b="1">
                <a:solidFill>
                  <a:schemeClr val="tx1"/>
                </a:solidFill>
                <a:ea typeface="楷体_GB2312" pitchFamily="49" charset="-122"/>
              </a:rPr>
              <a:t>}</a:t>
            </a:r>
          </a:p>
          <a:p>
            <a:pPr algn="l"/>
            <a:r>
              <a:rPr lang="en-US" altLang="zh-CN" sz="2800" b="1">
                <a:solidFill>
                  <a:schemeClr val="tx1"/>
                </a:solidFill>
                <a:ea typeface="楷体_GB2312" pitchFamily="49" charset="-122"/>
              </a:rPr>
              <a:t>} // CreateList_L</a:t>
            </a:r>
          </a:p>
        </p:txBody>
      </p:sp>
      <p:sp>
        <p:nvSpPr>
          <p:cNvPr id="246791" name="Text Box 7"/>
          <p:cNvSpPr txBox="1">
            <a:spLocks noChangeArrowheads="1"/>
          </p:cNvSpPr>
          <p:nvPr/>
        </p:nvSpPr>
        <p:spPr bwMode="auto">
          <a:xfrm>
            <a:off x="582613" y="6088063"/>
            <a:ext cx="40608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zh-CN" altLang="en-US" sz="3200" b="1">
                <a:solidFill>
                  <a:schemeClr val="tx1"/>
                </a:solidFill>
                <a:latin typeface="楷体_GB2312" pitchFamily="49" charset="-122"/>
                <a:ea typeface="楷体_GB2312" pitchFamily="49" charset="-122"/>
              </a:rPr>
              <a:t>算法的</a:t>
            </a:r>
            <a:r>
              <a:rPr lang="zh-CN" altLang="en-US" sz="3200" b="1">
                <a:solidFill>
                  <a:schemeClr val="accent2"/>
                </a:solidFill>
                <a:latin typeface="楷体_GB2312" pitchFamily="49" charset="-122"/>
                <a:ea typeface="楷体_GB2312" pitchFamily="49" charset="-122"/>
              </a:rPr>
              <a:t>时间复杂度</a:t>
            </a:r>
            <a:r>
              <a:rPr lang="zh-CN" altLang="en-US" sz="3200" b="1">
                <a:solidFill>
                  <a:schemeClr val="tx1"/>
                </a:solidFill>
                <a:latin typeface="楷体_GB2312" pitchFamily="49" charset="-122"/>
                <a:ea typeface="楷体_GB2312" pitchFamily="49" charset="-122"/>
              </a:rPr>
              <a:t>为</a:t>
            </a:r>
            <a:r>
              <a:rPr lang="en-US" altLang="zh-CN" sz="3200" b="1">
                <a:solidFill>
                  <a:schemeClr val="tx1"/>
                </a:solidFill>
                <a:latin typeface="楷体_GB2312" pitchFamily="49" charset="-122"/>
                <a:ea typeface="楷体_GB2312" pitchFamily="49" charset="-122"/>
              </a:rPr>
              <a:t>:</a:t>
            </a:r>
          </a:p>
        </p:txBody>
      </p:sp>
      <p:sp>
        <p:nvSpPr>
          <p:cNvPr id="246792" name="Text Box 8"/>
          <p:cNvSpPr txBox="1">
            <a:spLocks noChangeArrowheads="1"/>
          </p:cNvSpPr>
          <p:nvPr/>
        </p:nvSpPr>
        <p:spPr bwMode="auto">
          <a:xfrm>
            <a:off x="4953000" y="6003925"/>
            <a:ext cx="38004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4000" b="1">
                <a:solidFill>
                  <a:schemeClr val="accent2"/>
                </a:solidFill>
              </a:rPr>
              <a:t>O(Listlength(L))</a:t>
            </a:r>
            <a:endParaRPr lang="en-US" altLang="zh-CN" sz="2400">
              <a:solidFill>
                <a:schemeClr val="accent2"/>
              </a:solidFill>
            </a:endParaRP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6791"/>
                                        </p:tgtEl>
                                        <p:attrNameLst>
                                          <p:attrName>style.visibility</p:attrName>
                                        </p:attrNameLst>
                                      </p:cBhvr>
                                      <p:to>
                                        <p:strVal val="visible"/>
                                      </p:to>
                                    </p:set>
                                    <p:anim calcmode="lin" valueType="num">
                                      <p:cBhvr additive="base">
                                        <p:cTn id="7" dur="500" fill="hold"/>
                                        <p:tgtEl>
                                          <p:spTgt spid="246791"/>
                                        </p:tgtEl>
                                        <p:attrNameLst>
                                          <p:attrName>ppt_x</p:attrName>
                                        </p:attrNameLst>
                                      </p:cBhvr>
                                      <p:tavLst>
                                        <p:tav tm="0">
                                          <p:val>
                                            <p:strVal val="#ppt_x"/>
                                          </p:val>
                                        </p:tav>
                                        <p:tav tm="100000">
                                          <p:val>
                                            <p:strVal val="#ppt_x"/>
                                          </p:val>
                                        </p:tav>
                                      </p:tavLst>
                                    </p:anim>
                                    <p:anim calcmode="lin" valueType="num">
                                      <p:cBhvr additive="base">
                                        <p:cTn id="8" dur="500" fill="hold"/>
                                        <p:tgtEl>
                                          <p:spTgt spid="24679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46792"/>
                                        </p:tgtEl>
                                        <p:attrNameLst>
                                          <p:attrName>style.visibility</p:attrName>
                                        </p:attrNameLst>
                                      </p:cBhvr>
                                      <p:to>
                                        <p:strVal val="visible"/>
                                      </p:to>
                                    </p:set>
                                    <p:animEffect transition="in" filter="wipe(left)">
                                      <p:cBhvr>
                                        <p:cTn id="13" dur="500"/>
                                        <p:tgtEl>
                                          <p:spTgt spid="246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91" grpId="0" autoUpdateAnimBg="0"/>
      <p:bldP spid="246792"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ChangeArrowheads="1"/>
          </p:cNvSpPr>
          <p:nvPr/>
        </p:nvSpPr>
        <p:spPr bwMode="auto">
          <a:xfrm>
            <a:off x="323850" y="1054100"/>
            <a:ext cx="8424863" cy="345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5000"/>
              </a:lnSpc>
            </a:pPr>
            <a:r>
              <a:rPr lang="zh-CN" altLang="en-US" sz="3200" b="1">
                <a:solidFill>
                  <a:schemeClr val="tx1"/>
                </a:solidFill>
                <a:latin typeface="楷体_GB2312" pitchFamily="49" charset="-122"/>
                <a:ea typeface="楷体_GB2312" pitchFamily="49" charset="-122"/>
              </a:rPr>
              <a:t>头插法建立链表虽然算法简单，但生成的链表中结点的次序和输入的顺序相反。若希望二者次序一致，可采用尾插法建表。该方法是将新结点插入到当前链表的表尾上，使其成为当前链表的尾结点。为此必须增加一个尾指针</a:t>
            </a:r>
            <a:r>
              <a:rPr lang="en-US" altLang="zh-CN" sz="3200" b="1">
                <a:solidFill>
                  <a:schemeClr val="tx1"/>
                </a:solidFill>
                <a:latin typeface="楷体_GB2312" pitchFamily="49" charset="-122"/>
                <a:ea typeface="楷体_GB2312" pitchFamily="49" charset="-122"/>
              </a:rPr>
              <a:t>r</a:t>
            </a:r>
            <a:r>
              <a:rPr lang="zh-CN" altLang="en-US" sz="3200" b="1">
                <a:solidFill>
                  <a:schemeClr val="tx1"/>
                </a:solidFill>
                <a:latin typeface="楷体_GB2312" pitchFamily="49" charset="-122"/>
                <a:ea typeface="楷体_GB2312" pitchFamily="49" charset="-122"/>
              </a:rPr>
              <a:t>，使其始终指向当前链表的尾结点。例：</a:t>
            </a:r>
          </a:p>
        </p:txBody>
      </p:sp>
      <p:sp>
        <p:nvSpPr>
          <p:cNvPr id="71683" name="Rectangle 6"/>
          <p:cNvSpPr>
            <a:spLocks noChangeArrowheads="1"/>
          </p:cNvSpPr>
          <p:nvPr/>
        </p:nvSpPr>
        <p:spPr bwMode="auto">
          <a:xfrm>
            <a:off x="484188" y="349250"/>
            <a:ext cx="28352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chemeClr val="tx1"/>
                </a:solidFill>
                <a:ea typeface="楷体_GB2312" pitchFamily="49" charset="-122"/>
              </a:rPr>
              <a:t>2</a:t>
            </a:r>
            <a:r>
              <a:rPr lang="zh-CN" altLang="en-US" sz="3200" b="1">
                <a:solidFill>
                  <a:schemeClr val="tx1"/>
                </a:solidFill>
                <a:ea typeface="楷体_GB2312" pitchFamily="49" charset="-122"/>
              </a:rPr>
              <a:t>、尾插法建表</a:t>
            </a:r>
          </a:p>
        </p:txBody>
      </p:sp>
    </p:spTree>
  </p:cSld>
  <p:clrMapOvr>
    <a:masterClrMapping/>
  </p:clrMapOvr>
  <p:transition spd="med">
    <p:strips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79388" y="49213"/>
            <a:ext cx="24288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b="1">
                <a:solidFill>
                  <a:schemeClr val="tx1"/>
                </a:solidFill>
                <a:latin typeface="楷体_GB2312" pitchFamily="49" charset="-122"/>
                <a:ea typeface="楷体_GB2312" pitchFamily="49" charset="-122"/>
              </a:rPr>
              <a:t> </a:t>
            </a:r>
            <a:r>
              <a:rPr lang="zh-CN" altLang="en-US" sz="3200" b="1">
                <a:solidFill>
                  <a:schemeClr val="tx1"/>
                </a:solidFill>
                <a:latin typeface="楷体_GB2312" pitchFamily="49" charset="-122"/>
                <a:ea typeface="楷体_GB2312" pitchFamily="49" charset="-122"/>
              </a:rPr>
              <a:t>基本操作：</a:t>
            </a:r>
          </a:p>
        </p:txBody>
      </p:sp>
      <p:sp>
        <p:nvSpPr>
          <p:cNvPr id="8195" name="Text Box 3">
            <a:hlinkClick r:id="" action="ppaction://hlinkshowjump?jump=nextslide"/>
          </p:cNvPr>
          <p:cNvSpPr txBox="1">
            <a:spLocks noChangeArrowheads="1"/>
          </p:cNvSpPr>
          <p:nvPr/>
        </p:nvSpPr>
        <p:spPr bwMode="auto">
          <a:xfrm>
            <a:off x="176213" y="620713"/>
            <a:ext cx="32432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a:solidFill>
                  <a:schemeClr val="tx1"/>
                </a:solidFill>
                <a:latin typeface="楷体_GB2312" pitchFamily="49" charset="-122"/>
                <a:ea typeface="楷体_GB2312" pitchFamily="49" charset="-122"/>
              </a:rPr>
              <a:t> </a:t>
            </a:r>
            <a:r>
              <a:rPr lang="zh-CN" altLang="en-US" sz="3200" b="1">
                <a:solidFill>
                  <a:schemeClr val="tx1"/>
                </a:solidFill>
                <a:latin typeface="隶书" pitchFamily="49" charset="-122"/>
                <a:ea typeface="隶书" pitchFamily="49" charset="-122"/>
              </a:rPr>
              <a:t>结构初始化操作</a:t>
            </a:r>
            <a:endParaRPr lang="zh-CN" altLang="en-US" sz="3200">
              <a:solidFill>
                <a:schemeClr val="tx1"/>
              </a:solidFill>
            </a:endParaRPr>
          </a:p>
        </p:txBody>
      </p:sp>
      <p:sp>
        <p:nvSpPr>
          <p:cNvPr id="8196" name="Text Box 4">
            <a:hlinkClick r:id="rId2" action="ppaction://hlinksldjump"/>
          </p:cNvPr>
          <p:cNvSpPr txBox="1">
            <a:spLocks noChangeArrowheads="1"/>
          </p:cNvSpPr>
          <p:nvPr/>
        </p:nvSpPr>
        <p:spPr bwMode="auto">
          <a:xfrm>
            <a:off x="538163" y="2489200"/>
            <a:ext cx="26320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zh-CN" altLang="en-US" sz="3200" b="1">
                <a:solidFill>
                  <a:schemeClr val="tx1"/>
                </a:solidFill>
                <a:latin typeface="隶书" pitchFamily="49" charset="-122"/>
                <a:ea typeface="隶书" pitchFamily="49" charset="-122"/>
              </a:rPr>
              <a:t>结构销毁操作</a:t>
            </a:r>
            <a:endParaRPr lang="zh-CN" altLang="en-US" sz="3200">
              <a:solidFill>
                <a:schemeClr val="tx1"/>
              </a:solidFill>
            </a:endParaRPr>
          </a:p>
        </p:txBody>
      </p:sp>
      <p:sp>
        <p:nvSpPr>
          <p:cNvPr id="8197" name="Text Box 5">
            <a:hlinkClick r:id="rId2" action="ppaction://hlinksldjump"/>
          </p:cNvPr>
          <p:cNvSpPr txBox="1">
            <a:spLocks noChangeArrowheads="1"/>
          </p:cNvSpPr>
          <p:nvPr/>
        </p:nvSpPr>
        <p:spPr bwMode="auto">
          <a:xfrm>
            <a:off x="549275" y="4360863"/>
            <a:ext cx="24288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b="1">
                <a:solidFill>
                  <a:schemeClr val="tx1"/>
                </a:solidFill>
                <a:latin typeface="楷体_GB2312" pitchFamily="49" charset="-122"/>
                <a:ea typeface="楷体_GB2312" pitchFamily="49" charset="-122"/>
              </a:rPr>
              <a:t> </a:t>
            </a:r>
            <a:r>
              <a:rPr lang="zh-CN" altLang="en-US" sz="3200" b="1">
                <a:solidFill>
                  <a:schemeClr val="tx1"/>
                </a:solidFill>
                <a:latin typeface="隶书" pitchFamily="49" charset="-122"/>
                <a:ea typeface="隶书" pitchFamily="49" charset="-122"/>
              </a:rPr>
              <a:t>引用型操作</a:t>
            </a:r>
            <a:endParaRPr lang="zh-CN" altLang="en-US" sz="3200" b="1">
              <a:solidFill>
                <a:schemeClr val="tx1"/>
              </a:solidFill>
              <a:latin typeface="楷体_GB2312" pitchFamily="49" charset="-122"/>
              <a:ea typeface="楷体_GB2312" pitchFamily="49" charset="-122"/>
            </a:endParaRPr>
          </a:p>
        </p:txBody>
      </p:sp>
      <p:sp>
        <p:nvSpPr>
          <p:cNvPr id="8198" name="Text Box 6">
            <a:hlinkClick r:id="rId3" action="ppaction://hlinksldjump"/>
          </p:cNvPr>
          <p:cNvSpPr txBox="1">
            <a:spLocks noChangeArrowheads="1"/>
          </p:cNvSpPr>
          <p:nvPr/>
        </p:nvSpPr>
        <p:spPr bwMode="auto">
          <a:xfrm>
            <a:off x="587375" y="5010150"/>
            <a:ext cx="26320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b="1">
                <a:solidFill>
                  <a:schemeClr val="tx1"/>
                </a:solidFill>
                <a:latin typeface="楷体_GB2312" pitchFamily="49" charset="-122"/>
                <a:ea typeface="楷体_GB2312" pitchFamily="49" charset="-122"/>
              </a:rPr>
              <a:t> </a:t>
            </a:r>
            <a:r>
              <a:rPr lang="zh-CN" altLang="en-US" sz="3200" b="1">
                <a:solidFill>
                  <a:schemeClr val="tx1"/>
                </a:solidFill>
                <a:latin typeface="隶书" pitchFamily="49" charset="-122"/>
                <a:ea typeface="隶书" pitchFamily="49" charset="-122"/>
              </a:rPr>
              <a:t>加工型操作</a:t>
            </a:r>
            <a:r>
              <a:rPr lang="zh-CN" altLang="en-US" sz="3200">
                <a:solidFill>
                  <a:schemeClr val="tx1"/>
                </a:solidFill>
                <a:latin typeface="楷体_GB2312" pitchFamily="49" charset="-122"/>
                <a:ea typeface="楷体_GB2312" pitchFamily="49" charset="-122"/>
              </a:rPr>
              <a:t> </a:t>
            </a:r>
            <a:endParaRPr lang="zh-CN" altLang="en-US" sz="3200">
              <a:solidFill>
                <a:schemeClr val="tx1"/>
              </a:solidFill>
              <a:ea typeface="楷体_GB2312" pitchFamily="49" charset="-122"/>
            </a:endParaRPr>
          </a:p>
        </p:txBody>
      </p:sp>
      <p:sp>
        <p:nvSpPr>
          <p:cNvPr id="8199" name="Text Box 8"/>
          <p:cNvSpPr txBox="1">
            <a:spLocks noChangeArrowheads="1"/>
          </p:cNvSpPr>
          <p:nvPr/>
        </p:nvSpPr>
        <p:spPr bwMode="auto">
          <a:xfrm>
            <a:off x="381000" y="5945188"/>
            <a:ext cx="2038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b="1">
                <a:solidFill>
                  <a:schemeClr val="tx1"/>
                </a:solidFill>
                <a:ea typeface="楷体_GB2312" pitchFamily="49" charset="-122"/>
              </a:rPr>
              <a:t>} ADT</a:t>
            </a:r>
            <a:r>
              <a:rPr lang="en-US" altLang="zh-CN" sz="3200">
                <a:solidFill>
                  <a:schemeClr val="tx1"/>
                </a:solidFill>
                <a:ea typeface="楷体_GB2312" pitchFamily="49" charset="-122"/>
              </a:rPr>
              <a:t> List</a:t>
            </a:r>
            <a:endParaRPr lang="en-US" altLang="zh-CN" sz="3200">
              <a:solidFill>
                <a:schemeClr val="tx1"/>
              </a:solidFill>
            </a:endParaRPr>
          </a:p>
        </p:txBody>
      </p:sp>
      <p:sp>
        <p:nvSpPr>
          <p:cNvPr id="8200" name="Rectangle 11"/>
          <p:cNvSpPr>
            <a:spLocks noChangeArrowheads="1"/>
          </p:cNvSpPr>
          <p:nvPr/>
        </p:nvSpPr>
        <p:spPr bwMode="auto">
          <a:xfrm>
            <a:off x="3635375" y="692150"/>
            <a:ext cx="4824413" cy="184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30000"/>
              </a:spcBef>
            </a:pPr>
            <a:r>
              <a:rPr lang="en-US" altLang="zh-CN" sz="3200">
                <a:solidFill>
                  <a:schemeClr val="tx1"/>
                </a:solidFill>
                <a:ea typeface="楷体_GB2312" pitchFamily="49" charset="-122"/>
              </a:rPr>
              <a:t>InitList( </a:t>
            </a:r>
            <a:r>
              <a:rPr lang="en-US" altLang="zh-CN" sz="3200" b="1">
                <a:solidFill>
                  <a:schemeClr val="tx1"/>
                </a:solidFill>
                <a:ea typeface="楷体_GB2312" pitchFamily="49" charset="-122"/>
              </a:rPr>
              <a:t>&amp;</a:t>
            </a:r>
            <a:r>
              <a:rPr lang="en-US" altLang="zh-CN" sz="3200">
                <a:solidFill>
                  <a:schemeClr val="tx1"/>
                </a:solidFill>
                <a:ea typeface="楷体_GB2312" pitchFamily="49" charset="-122"/>
              </a:rPr>
              <a:t>L )</a:t>
            </a:r>
            <a:endParaRPr lang="en-US" altLang="zh-CN" sz="3200">
              <a:solidFill>
                <a:schemeClr val="tx1"/>
              </a:solidFill>
            </a:endParaRPr>
          </a:p>
          <a:p>
            <a:pPr algn="just" eaLnBrk="0" hangingPunct="0">
              <a:spcBef>
                <a:spcPct val="30000"/>
              </a:spcBef>
            </a:pPr>
            <a:r>
              <a:rPr lang="en-US" altLang="zh-CN" sz="3200">
                <a:solidFill>
                  <a:schemeClr val="tx1"/>
                </a:solidFill>
                <a:ea typeface="楷体_GB2312" pitchFamily="49" charset="-122"/>
              </a:rPr>
              <a:t> </a:t>
            </a:r>
            <a:r>
              <a:rPr lang="zh-CN" altLang="en-US" sz="3200">
                <a:solidFill>
                  <a:schemeClr val="tx1"/>
                </a:solidFill>
                <a:ea typeface="楷体_GB2312" pitchFamily="49" charset="-122"/>
              </a:rPr>
              <a:t>操作结果：</a:t>
            </a:r>
            <a:r>
              <a:rPr lang="zh-CN" altLang="en-US" sz="3200" b="1">
                <a:solidFill>
                  <a:srgbClr val="CC0066"/>
                </a:solidFill>
                <a:ea typeface="楷体_GB2312" pitchFamily="49" charset="-122"/>
              </a:rPr>
              <a:t>构造</a:t>
            </a:r>
            <a:r>
              <a:rPr lang="zh-CN" altLang="en-US" sz="3200">
                <a:solidFill>
                  <a:schemeClr val="tx1"/>
                </a:solidFill>
                <a:ea typeface="楷体_GB2312" pitchFamily="49" charset="-122"/>
              </a:rPr>
              <a:t>一个空的   </a:t>
            </a:r>
          </a:p>
          <a:p>
            <a:pPr algn="just" eaLnBrk="0" hangingPunct="0">
              <a:spcBef>
                <a:spcPct val="30000"/>
              </a:spcBef>
            </a:pPr>
            <a:r>
              <a:rPr lang="zh-CN" altLang="en-US" sz="3200">
                <a:solidFill>
                  <a:schemeClr val="tx1"/>
                </a:solidFill>
                <a:ea typeface="楷体_GB2312" pitchFamily="49" charset="-122"/>
              </a:rPr>
              <a:t>                     线性表 </a:t>
            </a:r>
            <a:r>
              <a:rPr lang="en-US" altLang="zh-CN" sz="3200">
                <a:solidFill>
                  <a:schemeClr val="tx1"/>
                </a:solidFill>
                <a:ea typeface="楷体_GB2312" pitchFamily="49" charset="-122"/>
              </a:rPr>
              <a:t>L</a:t>
            </a:r>
          </a:p>
        </p:txBody>
      </p:sp>
      <p:sp>
        <p:nvSpPr>
          <p:cNvPr id="8201" name="Rectangle 13"/>
          <p:cNvSpPr>
            <a:spLocks noChangeArrowheads="1"/>
          </p:cNvSpPr>
          <p:nvPr/>
        </p:nvSpPr>
        <p:spPr bwMode="auto">
          <a:xfrm>
            <a:off x="3708400" y="2552700"/>
            <a:ext cx="5435600" cy="184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30000"/>
              </a:spcBef>
            </a:pPr>
            <a:r>
              <a:rPr lang="en-US" altLang="zh-CN" sz="3200">
                <a:solidFill>
                  <a:schemeClr val="tx1"/>
                </a:solidFill>
                <a:ea typeface="楷体_GB2312" pitchFamily="49" charset="-122"/>
              </a:rPr>
              <a:t>DestroyList( </a:t>
            </a:r>
            <a:r>
              <a:rPr lang="en-US" altLang="zh-CN" sz="3200" b="1">
                <a:solidFill>
                  <a:schemeClr val="tx1"/>
                </a:solidFill>
                <a:ea typeface="楷体_GB2312" pitchFamily="49" charset="-122"/>
              </a:rPr>
              <a:t>&amp;</a:t>
            </a:r>
            <a:r>
              <a:rPr lang="en-US" altLang="zh-CN" sz="3200">
                <a:solidFill>
                  <a:schemeClr val="tx1"/>
                </a:solidFill>
                <a:ea typeface="楷体_GB2312" pitchFamily="49" charset="-122"/>
              </a:rPr>
              <a:t>L )</a:t>
            </a:r>
            <a:endParaRPr lang="en-US" altLang="zh-CN" sz="3200">
              <a:solidFill>
                <a:schemeClr val="tx1"/>
              </a:solidFill>
            </a:endParaRPr>
          </a:p>
          <a:p>
            <a:pPr algn="l" eaLnBrk="0" hangingPunct="0">
              <a:spcBef>
                <a:spcPct val="30000"/>
              </a:spcBef>
            </a:pPr>
            <a:r>
              <a:rPr lang="zh-CN" altLang="en-US" sz="3200">
                <a:solidFill>
                  <a:schemeClr val="tx1"/>
                </a:solidFill>
                <a:ea typeface="楷体_GB2312" pitchFamily="49" charset="-122"/>
              </a:rPr>
              <a:t>初始条件：线性表 </a:t>
            </a:r>
            <a:r>
              <a:rPr lang="en-US" altLang="zh-CN" sz="3200">
                <a:solidFill>
                  <a:schemeClr val="tx1"/>
                </a:solidFill>
                <a:ea typeface="楷体_GB2312" pitchFamily="49" charset="-122"/>
              </a:rPr>
              <a:t>L </a:t>
            </a:r>
            <a:r>
              <a:rPr lang="zh-CN" altLang="en-US" sz="3200">
                <a:solidFill>
                  <a:schemeClr val="tx1"/>
                </a:solidFill>
                <a:ea typeface="楷体_GB2312" pitchFamily="49" charset="-122"/>
              </a:rPr>
              <a:t>已存在</a:t>
            </a:r>
            <a:endParaRPr lang="zh-CN" altLang="en-US" sz="3200">
              <a:solidFill>
                <a:schemeClr val="tx1"/>
              </a:solidFill>
            </a:endParaRPr>
          </a:p>
          <a:p>
            <a:pPr algn="l" eaLnBrk="0" hangingPunct="0">
              <a:spcBef>
                <a:spcPct val="30000"/>
              </a:spcBef>
            </a:pPr>
            <a:r>
              <a:rPr lang="zh-CN" altLang="en-US" sz="3200">
                <a:solidFill>
                  <a:schemeClr val="tx1"/>
                </a:solidFill>
                <a:ea typeface="楷体_GB2312" pitchFamily="49" charset="-122"/>
              </a:rPr>
              <a:t>操作结果：</a:t>
            </a:r>
            <a:r>
              <a:rPr lang="zh-CN" altLang="en-US" sz="3200" b="1">
                <a:solidFill>
                  <a:srgbClr val="CC0066"/>
                </a:solidFill>
                <a:ea typeface="楷体_GB2312" pitchFamily="49" charset="-122"/>
              </a:rPr>
              <a:t>销毁</a:t>
            </a:r>
            <a:r>
              <a:rPr lang="zh-CN" altLang="en-US" sz="3200">
                <a:solidFill>
                  <a:schemeClr val="tx1"/>
                </a:solidFill>
                <a:ea typeface="楷体_GB2312" pitchFamily="49" charset="-122"/>
              </a:rPr>
              <a:t>线性表 </a:t>
            </a:r>
            <a:r>
              <a:rPr lang="en-US" altLang="zh-CN" sz="3200">
                <a:solidFill>
                  <a:schemeClr val="tx1"/>
                </a:solidFill>
                <a:ea typeface="楷体_GB2312" pitchFamily="49" charset="-122"/>
              </a:rPr>
              <a:t>L</a:t>
            </a:r>
          </a:p>
        </p:txBody>
      </p:sp>
    </p:spTree>
  </p:cSld>
  <p:clrMapOvr>
    <a:masterClrMapping/>
  </p:clrMapOvr>
  <p:transition spd="med">
    <p:strips dir="r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p:nvPr>
        </p:nvSpPr>
        <p:spPr>
          <a:xfrm>
            <a:off x="611188" y="115888"/>
            <a:ext cx="7772400" cy="6669087"/>
          </a:xfrm>
        </p:spPr>
        <p:txBody>
          <a:bodyPr/>
          <a:lstStyle/>
          <a:p>
            <a:pPr eaLnBrk="1" hangingPunct="1">
              <a:buFontTx/>
              <a:buNone/>
            </a:pPr>
            <a:r>
              <a:rPr lang="en-US" altLang="zh-CN" sz="2400" b="1" smtClean="0">
                <a:ea typeface="楷体_GB2312" pitchFamily="49" charset="-122"/>
              </a:rPr>
              <a:t> void CreateList_L(  ) </a:t>
            </a:r>
          </a:p>
          <a:p>
            <a:pPr eaLnBrk="1" hangingPunct="1">
              <a:buFontTx/>
              <a:buNone/>
            </a:pPr>
            <a:r>
              <a:rPr lang="en-US" altLang="zh-CN" sz="2400" b="1" smtClean="0">
                <a:ea typeface="楷体_GB2312" pitchFamily="49" charset="-122"/>
              </a:rPr>
              <a:t> {</a:t>
            </a:r>
          </a:p>
          <a:p>
            <a:pPr eaLnBrk="1" hangingPunct="1">
              <a:buFontTx/>
              <a:buNone/>
            </a:pPr>
            <a:r>
              <a:rPr lang="en-US" altLang="zh-CN" sz="2400" b="1" smtClean="0">
                <a:ea typeface="楷体_GB2312" pitchFamily="49" charset="-122"/>
              </a:rPr>
              <a:t>    int data;</a:t>
            </a:r>
          </a:p>
          <a:p>
            <a:pPr eaLnBrk="1" hangingPunct="1">
              <a:buFontTx/>
              <a:buNone/>
            </a:pPr>
            <a:r>
              <a:rPr lang="en-US" altLang="zh-CN" sz="2400" b="1" smtClean="0">
                <a:ea typeface="楷体_GB2312" pitchFamily="49" charset="-122"/>
              </a:rPr>
              <a:t>    LNode *head, *p</a:t>
            </a:r>
            <a:r>
              <a:rPr lang="zh-CN" altLang="en-US" sz="2400" b="1" smtClean="0">
                <a:ea typeface="楷体_GB2312" pitchFamily="49" charset="-122"/>
              </a:rPr>
              <a:t>，*</a:t>
            </a:r>
            <a:r>
              <a:rPr lang="en-US" altLang="zh-CN" sz="2400" b="1" smtClean="0">
                <a:ea typeface="楷体_GB2312" pitchFamily="49" charset="-122"/>
              </a:rPr>
              <a:t>r;    </a:t>
            </a:r>
          </a:p>
          <a:p>
            <a:pPr eaLnBrk="1" hangingPunct="1">
              <a:buFontTx/>
              <a:buNone/>
            </a:pPr>
            <a:r>
              <a:rPr lang="en-US" altLang="zh-CN" sz="2400" b="1" smtClean="0">
                <a:ea typeface="楷体_GB2312" pitchFamily="49" charset="-122"/>
              </a:rPr>
              <a:t>    head=p=(LNode *)malloc(sizeof(LNode));         </a:t>
            </a:r>
          </a:p>
          <a:p>
            <a:pPr eaLnBrk="1" hangingPunct="1">
              <a:buFontTx/>
              <a:buNone/>
            </a:pPr>
            <a:r>
              <a:rPr lang="en-US" altLang="zh-CN" sz="2400" b="1" smtClean="0">
                <a:ea typeface="楷体_GB2312" pitchFamily="49" charset="-122"/>
              </a:rPr>
              <a:t>    p –&gt; next=NULL;    //</a:t>
            </a:r>
            <a:r>
              <a:rPr lang="zh-CN" altLang="en-US" sz="2400" b="1" smtClean="0">
                <a:ea typeface="楷体_GB2312" pitchFamily="49" charset="-122"/>
              </a:rPr>
              <a:t>建立表头结点</a:t>
            </a:r>
            <a:r>
              <a:rPr lang="en-US" altLang="zh-CN" sz="2400" b="1" smtClean="0">
                <a:ea typeface="楷体_GB2312" pitchFamily="49" charset="-122"/>
              </a:rPr>
              <a:t>head</a:t>
            </a:r>
          </a:p>
          <a:p>
            <a:pPr eaLnBrk="1" hangingPunct="1">
              <a:buFontTx/>
              <a:buNone/>
            </a:pPr>
            <a:r>
              <a:rPr lang="en-US" altLang="zh-CN" sz="2400" b="1" smtClean="0">
                <a:ea typeface="楷体_GB2312" pitchFamily="49" charset="-122"/>
              </a:rPr>
              <a:t>    while(1){ </a:t>
            </a:r>
          </a:p>
          <a:p>
            <a:pPr eaLnBrk="1" hangingPunct="1">
              <a:buFontTx/>
              <a:buNone/>
            </a:pPr>
            <a:r>
              <a:rPr lang="en-US" altLang="zh-CN" sz="2400" b="1" smtClean="0">
                <a:ea typeface="楷体_GB2312" pitchFamily="49" charset="-122"/>
              </a:rPr>
              <a:t>           scanf(“%d”, &amp;data);</a:t>
            </a:r>
          </a:p>
          <a:p>
            <a:pPr eaLnBrk="1" hangingPunct="1">
              <a:buFontTx/>
              <a:buNone/>
            </a:pPr>
            <a:r>
              <a:rPr lang="en-US" altLang="zh-CN" sz="2400" b="1" smtClean="0">
                <a:ea typeface="楷体_GB2312" pitchFamily="49" charset="-122"/>
              </a:rPr>
              <a:t>           r=(LNode *)malloc(sizeof(LNode));</a:t>
            </a:r>
          </a:p>
          <a:p>
            <a:pPr eaLnBrk="1" hangingPunct="1">
              <a:buFontTx/>
              <a:buNone/>
            </a:pPr>
            <a:r>
              <a:rPr lang="en-US" altLang="zh-CN" sz="2400" b="1" smtClean="0">
                <a:ea typeface="楷体_GB2312" pitchFamily="49" charset="-122"/>
              </a:rPr>
              <a:t>           r–&gt;data=data;    </a:t>
            </a:r>
          </a:p>
          <a:p>
            <a:pPr eaLnBrk="1" hangingPunct="1">
              <a:buFontTx/>
              <a:buNone/>
            </a:pPr>
            <a:r>
              <a:rPr lang="en-US" altLang="zh-CN" sz="2400" b="1" smtClean="0">
                <a:ea typeface="楷体_GB2312" pitchFamily="49" charset="-122"/>
              </a:rPr>
              <a:t>           r–&gt;next =p –&gt;next;</a:t>
            </a:r>
          </a:p>
          <a:p>
            <a:pPr eaLnBrk="1" hangingPunct="1">
              <a:buFontTx/>
              <a:buNone/>
            </a:pPr>
            <a:r>
              <a:rPr lang="en-US" altLang="zh-CN" sz="2400" b="1" smtClean="0">
                <a:ea typeface="楷体_GB2312" pitchFamily="49" charset="-122"/>
              </a:rPr>
              <a:t>           p –&gt;next=r;      p=r;       //</a:t>
            </a:r>
            <a:r>
              <a:rPr lang="zh-CN" altLang="en-US" sz="2400" b="1" smtClean="0">
                <a:ea typeface="楷体_GB2312" pitchFamily="49" charset="-122"/>
              </a:rPr>
              <a:t>新建当前结点为尾结点</a:t>
            </a:r>
          </a:p>
          <a:p>
            <a:pPr eaLnBrk="1" hangingPunct="1">
              <a:buFontTx/>
              <a:buNone/>
            </a:pPr>
            <a:r>
              <a:rPr lang="zh-CN" altLang="en-US" sz="2400" b="1" smtClean="0">
                <a:ea typeface="楷体_GB2312" pitchFamily="49" charset="-122"/>
              </a:rPr>
              <a:t>        </a:t>
            </a:r>
            <a:r>
              <a:rPr lang="en-US" altLang="zh-CN" sz="2400" b="1" smtClean="0">
                <a:ea typeface="楷体_GB2312" pitchFamily="49" charset="-122"/>
              </a:rPr>
              <a:t>}</a:t>
            </a:r>
          </a:p>
          <a:p>
            <a:pPr eaLnBrk="1" hangingPunct="1">
              <a:buFontTx/>
              <a:buNone/>
            </a:pPr>
            <a:r>
              <a:rPr lang="en-US" altLang="zh-CN" sz="2400" b="1" smtClean="0">
                <a:ea typeface="楷体_GB2312" pitchFamily="49" charset="-122"/>
              </a:rPr>
              <a:t>  return(head);</a:t>
            </a:r>
          </a:p>
          <a:p>
            <a:pPr eaLnBrk="1" hangingPunct="1">
              <a:buFontTx/>
              <a:buNone/>
            </a:pPr>
            <a:r>
              <a:rPr lang="en-US" altLang="zh-CN" sz="2400" b="1" smtClean="0">
                <a:ea typeface="楷体_GB2312" pitchFamily="49" charset="-122"/>
              </a:rPr>
              <a:t>   }</a:t>
            </a:r>
          </a:p>
        </p:txBody>
      </p:sp>
    </p:spTree>
  </p:cSld>
  <p:clrMapOvr>
    <a:masterClrMapping/>
  </p:clrMapOvr>
  <p:transition spd="med">
    <p:strips dir="r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4"/>
          <p:cNvSpPr>
            <a:spLocks noChangeArrowheads="1"/>
          </p:cNvSpPr>
          <p:nvPr/>
        </p:nvSpPr>
        <p:spPr bwMode="auto">
          <a:xfrm>
            <a:off x="323850" y="633413"/>
            <a:ext cx="8640763"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5000"/>
              </a:lnSpc>
            </a:pPr>
            <a:r>
              <a:rPr lang="zh-CN" altLang="en-US" sz="3200" b="1">
                <a:solidFill>
                  <a:schemeClr val="tx1"/>
                </a:solidFill>
                <a:ea typeface="楷体_GB2312" pitchFamily="49" charset="-122"/>
              </a:rPr>
              <a:t>无论是哪种插入方法，如果要插入的单链表的结点个数是</a:t>
            </a:r>
            <a:r>
              <a:rPr lang="en-US" altLang="zh-CN" sz="3200" b="1">
                <a:solidFill>
                  <a:schemeClr val="tx1"/>
                </a:solidFill>
                <a:ea typeface="楷体_GB2312" pitchFamily="49" charset="-122"/>
              </a:rPr>
              <a:t>n</a:t>
            </a:r>
            <a:r>
              <a:rPr lang="zh-CN" altLang="en-US" sz="3200" b="1">
                <a:solidFill>
                  <a:schemeClr val="tx1"/>
                </a:solidFill>
                <a:ea typeface="楷体_GB2312" pitchFamily="49" charset="-122"/>
              </a:rPr>
              <a:t>，算法的时间复杂度均为</a:t>
            </a:r>
            <a:r>
              <a:rPr lang="en-US" altLang="zh-CN" sz="3200" b="1">
                <a:solidFill>
                  <a:schemeClr val="tx1"/>
                </a:solidFill>
                <a:ea typeface="楷体_GB2312" pitchFamily="49" charset="-122"/>
              </a:rPr>
              <a:t>O(n)</a:t>
            </a:r>
            <a:r>
              <a:rPr lang="zh-CN" altLang="en-US" sz="3200" b="1">
                <a:solidFill>
                  <a:schemeClr val="tx1"/>
                </a:solidFill>
                <a:ea typeface="楷体_GB2312" pitchFamily="49" charset="-122"/>
              </a:rPr>
              <a:t>。</a:t>
            </a:r>
          </a:p>
        </p:txBody>
      </p:sp>
      <p:sp>
        <p:nvSpPr>
          <p:cNvPr id="73731" name="Rectangle 5"/>
          <p:cNvSpPr>
            <a:spLocks noChangeArrowheads="1"/>
          </p:cNvSpPr>
          <p:nvPr/>
        </p:nvSpPr>
        <p:spPr bwMode="auto">
          <a:xfrm>
            <a:off x="323850" y="2060575"/>
            <a:ext cx="8280400" cy="177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5000"/>
              </a:lnSpc>
            </a:pPr>
            <a:r>
              <a:rPr lang="zh-CN" altLang="en-US" sz="3200" b="1">
                <a:solidFill>
                  <a:schemeClr val="tx1"/>
                </a:solidFill>
                <a:ea typeface="楷体_GB2312" pitchFamily="49" charset="-122"/>
              </a:rPr>
              <a:t>对于单链表，无论是哪种操作，只要涉及到结点的插入或删除，如果没有明确给出直接后继，链接的次序必须是“先右后左”。</a:t>
            </a:r>
          </a:p>
        </p:txBody>
      </p:sp>
    </p:spTree>
  </p:cSld>
  <p:clrMapOvr>
    <a:masterClrMapping/>
  </p:clrMapOvr>
  <p:transition spd="med">
    <p:strips dir="rd"/>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60" name="Group 48"/>
          <p:cNvGrpSpPr>
            <a:grpSpLocks/>
          </p:cNvGrpSpPr>
          <p:nvPr/>
        </p:nvGrpSpPr>
        <p:grpSpPr bwMode="auto">
          <a:xfrm>
            <a:off x="150813" y="3016250"/>
            <a:ext cx="1220787" cy="1555750"/>
            <a:chOff x="95" y="1900"/>
            <a:chExt cx="769" cy="980"/>
          </a:xfrm>
        </p:grpSpPr>
        <p:sp>
          <p:nvSpPr>
            <p:cNvPr id="74798" name="Rectangle 3"/>
            <p:cNvSpPr>
              <a:spLocks noChangeArrowheads="1"/>
            </p:cNvSpPr>
            <p:nvPr/>
          </p:nvSpPr>
          <p:spPr bwMode="auto">
            <a:xfrm>
              <a:off x="288" y="2544"/>
              <a:ext cx="576" cy="336"/>
            </a:xfrm>
            <a:prstGeom prst="rect">
              <a:avLst/>
            </a:prstGeom>
            <a:solidFill>
              <a:srgbClr val="CCFFFF"/>
            </a:solidFill>
            <a:ln w="25400">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zh-CN">
                <a:solidFill>
                  <a:srgbClr val="800000"/>
                </a:solidFill>
              </a:endParaRPr>
            </a:p>
          </p:txBody>
        </p:sp>
        <p:sp>
          <p:nvSpPr>
            <p:cNvPr id="74799" name="Line 4"/>
            <p:cNvSpPr>
              <a:spLocks noChangeShapeType="1"/>
            </p:cNvSpPr>
            <p:nvPr/>
          </p:nvSpPr>
          <p:spPr bwMode="auto">
            <a:xfrm>
              <a:off x="672" y="2544"/>
              <a:ext cx="0" cy="336"/>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00" name="Text Box 5"/>
            <p:cNvSpPr txBox="1">
              <a:spLocks noChangeArrowheads="1"/>
            </p:cNvSpPr>
            <p:nvPr/>
          </p:nvSpPr>
          <p:spPr bwMode="auto">
            <a:xfrm>
              <a:off x="96" y="1900"/>
              <a:ext cx="30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b="1">
                  <a:solidFill>
                    <a:srgbClr val="800000"/>
                  </a:solidFill>
                </a:rPr>
                <a:t>L</a:t>
              </a:r>
              <a:endParaRPr lang="en-US" altLang="zh-CN">
                <a:solidFill>
                  <a:srgbClr val="800000"/>
                </a:solidFill>
              </a:endParaRPr>
            </a:p>
          </p:txBody>
        </p:sp>
        <p:sp>
          <p:nvSpPr>
            <p:cNvPr id="74801" name="Arc 6"/>
            <p:cNvSpPr>
              <a:spLocks/>
            </p:cNvSpPr>
            <p:nvPr/>
          </p:nvSpPr>
          <p:spPr bwMode="auto">
            <a:xfrm rot="-10459146">
              <a:off x="95" y="2176"/>
              <a:ext cx="433" cy="553"/>
            </a:xfrm>
            <a:custGeom>
              <a:avLst/>
              <a:gdLst>
                <a:gd name="T0" fmla="*/ 0 w 21600"/>
                <a:gd name="T1" fmla="*/ 0 h 20719"/>
                <a:gd name="T2" fmla="*/ 0 w 21600"/>
                <a:gd name="T3" fmla="*/ 0 h 20719"/>
                <a:gd name="T4" fmla="*/ 0 w 21600"/>
                <a:gd name="T5" fmla="*/ 0 h 20719"/>
                <a:gd name="T6" fmla="*/ 0 60000 65536"/>
                <a:gd name="T7" fmla="*/ 0 60000 65536"/>
                <a:gd name="T8" fmla="*/ 0 60000 65536"/>
              </a:gdLst>
              <a:ahLst/>
              <a:cxnLst>
                <a:cxn ang="T6">
                  <a:pos x="T0" y="T1"/>
                </a:cxn>
                <a:cxn ang="T7">
                  <a:pos x="T2" y="T3"/>
                </a:cxn>
                <a:cxn ang="T8">
                  <a:pos x="T4" y="T5"/>
                </a:cxn>
              </a:cxnLst>
              <a:rect l="0" t="0" r="r" b="b"/>
              <a:pathLst>
                <a:path w="21600" h="20719" fill="none" extrusionOk="0">
                  <a:moveTo>
                    <a:pt x="9627" y="0"/>
                  </a:moveTo>
                  <a:cubicBezTo>
                    <a:pt x="16963" y="3652"/>
                    <a:pt x="21600" y="11141"/>
                    <a:pt x="21600" y="19336"/>
                  </a:cubicBezTo>
                  <a:cubicBezTo>
                    <a:pt x="21600" y="19797"/>
                    <a:pt x="21585" y="20258"/>
                    <a:pt x="21555" y="20718"/>
                  </a:cubicBezTo>
                </a:path>
                <a:path w="21600" h="20719" stroke="0" extrusionOk="0">
                  <a:moveTo>
                    <a:pt x="9627" y="0"/>
                  </a:moveTo>
                  <a:cubicBezTo>
                    <a:pt x="16963" y="3652"/>
                    <a:pt x="21600" y="11141"/>
                    <a:pt x="21600" y="19336"/>
                  </a:cubicBezTo>
                  <a:cubicBezTo>
                    <a:pt x="21600" y="19797"/>
                    <a:pt x="21585" y="20258"/>
                    <a:pt x="21555" y="20718"/>
                  </a:cubicBezTo>
                  <a:lnTo>
                    <a:pt x="0" y="19336"/>
                  </a:lnTo>
                  <a:lnTo>
                    <a:pt x="9627" y="0"/>
                  </a:lnTo>
                  <a:close/>
                </a:path>
              </a:pathLst>
            </a:custGeom>
            <a:noFill/>
            <a:ln w="31750">
              <a:solidFill>
                <a:srgbClr val="800000"/>
              </a:solidFill>
              <a:round/>
              <a:headEnd type="triangle" w="sm"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4519" name="Text Box 7"/>
          <p:cNvSpPr txBox="1">
            <a:spLocks noChangeArrowheads="1"/>
          </p:cNvSpPr>
          <p:nvPr/>
        </p:nvSpPr>
        <p:spPr bwMode="auto">
          <a:xfrm>
            <a:off x="395288" y="1052513"/>
            <a:ext cx="84248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a:solidFill>
                  <a:srgbClr val="0C3130"/>
                </a:solidFill>
                <a:ea typeface="楷体_GB2312" pitchFamily="49" charset="-122"/>
              </a:rPr>
              <a:t>1</a:t>
            </a:r>
            <a:r>
              <a:rPr lang="zh-CN" altLang="en-US" sz="3200">
                <a:solidFill>
                  <a:srgbClr val="0C3130"/>
                </a:solidFill>
                <a:ea typeface="楷体_GB2312" pitchFamily="49" charset="-122"/>
              </a:rPr>
              <a:t>、  </a:t>
            </a:r>
            <a:r>
              <a:rPr lang="en-US" altLang="zh-CN" sz="3200" b="1">
                <a:solidFill>
                  <a:srgbClr val="0C3130"/>
                </a:solidFill>
              </a:rPr>
              <a:t>GetElem(L, i, &amp;e)   </a:t>
            </a:r>
            <a:r>
              <a:rPr lang="en-US" altLang="zh-CN" sz="3200">
                <a:solidFill>
                  <a:schemeClr val="tx1"/>
                </a:solidFill>
                <a:ea typeface="楷体_GB2312" pitchFamily="49" charset="-122"/>
              </a:rPr>
              <a:t>// </a:t>
            </a:r>
            <a:r>
              <a:rPr lang="zh-CN" altLang="en-US" sz="3200" b="1">
                <a:solidFill>
                  <a:schemeClr val="tx1"/>
                </a:solidFill>
                <a:ea typeface="楷体_GB2312" pitchFamily="49" charset="-122"/>
              </a:rPr>
              <a:t>取第</a:t>
            </a:r>
            <a:r>
              <a:rPr lang="en-US" altLang="zh-CN" sz="3200" b="1">
                <a:solidFill>
                  <a:schemeClr val="tx1"/>
                </a:solidFill>
                <a:ea typeface="楷体_GB2312" pitchFamily="49" charset="-122"/>
              </a:rPr>
              <a:t>i</a:t>
            </a:r>
            <a:r>
              <a:rPr lang="zh-CN" altLang="en-US" sz="3200" b="1">
                <a:solidFill>
                  <a:schemeClr val="tx1"/>
                </a:solidFill>
                <a:ea typeface="楷体_GB2312" pitchFamily="49" charset="-122"/>
              </a:rPr>
              <a:t>个数据元素</a:t>
            </a:r>
            <a:endParaRPr lang="zh-CN" altLang="en-US" sz="3200" b="1">
              <a:solidFill>
                <a:srgbClr val="0C3130"/>
              </a:solidFill>
            </a:endParaRPr>
          </a:p>
        </p:txBody>
      </p:sp>
      <p:grpSp>
        <p:nvGrpSpPr>
          <p:cNvPr id="64520" name="Group 8"/>
          <p:cNvGrpSpPr>
            <a:grpSpLocks/>
          </p:cNvGrpSpPr>
          <p:nvPr/>
        </p:nvGrpSpPr>
        <p:grpSpPr bwMode="auto">
          <a:xfrm>
            <a:off x="1219200" y="4038600"/>
            <a:ext cx="1371600" cy="533400"/>
            <a:chOff x="768" y="2544"/>
            <a:chExt cx="864" cy="336"/>
          </a:xfrm>
        </p:grpSpPr>
        <p:sp>
          <p:nvSpPr>
            <p:cNvPr id="74795" name="Rectangle 9"/>
            <p:cNvSpPr>
              <a:spLocks noChangeArrowheads="1"/>
            </p:cNvSpPr>
            <p:nvPr/>
          </p:nvSpPr>
          <p:spPr bwMode="auto">
            <a:xfrm>
              <a:off x="1056" y="2544"/>
              <a:ext cx="576" cy="336"/>
            </a:xfrm>
            <a:prstGeom prst="rect">
              <a:avLst/>
            </a:prstGeom>
            <a:solidFill>
              <a:srgbClr val="CCFFFF"/>
            </a:solidFill>
            <a:ln w="25400">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b="1">
                  <a:solidFill>
                    <a:srgbClr val="009999"/>
                  </a:solidFill>
                </a:rPr>
                <a:t>21</a:t>
              </a:r>
              <a:endParaRPr lang="en-US" altLang="zh-CN">
                <a:solidFill>
                  <a:srgbClr val="009999"/>
                </a:solidFill>
              </a:endParaRPr>
            </a:p>
          </p:txBody>
        </p:sp>
        <p:sp>
          <p:nvSpPr>
            <p:cNvPr id="74796" name="Line 10"/>
            <p:cNvSpPr>
              <a:spLocks noChangeShapeType="1"/>
            </p:cNvSpPr>
            <p:nvPr/>
          </p:nvSpPr>
          <p:spPr bwMode="auto">
            <a:xfrm>
              <a:off x="1440" y="2544"/>
              <a:ext cx="0" cy="336"/>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97" name="Line 11"/>
            <p:cNvSpPr>
              <a:spLocks noChangeShapeType="1"/>
            </p:cNvSpPr>
            <p:nvPr/>
          </p:nvSpPr>
          <p:spPr bwMode="auto">
            <a:xfrm>
              <a:off x="768" y="2736"/>
              <a:ext cx="288" cy="0"/>
            </a:xfrm>
            <a:prstGeom prst="line">
              <a:avLst/>
            </a:prstGeom>
            <a:noFill/>
            <a:ln w="25400">
              <a:solidFill>
                <a:srgbClr val="008080"/>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4524" name="Group 12"/>
          <p:cNvGrpSpPr>
            <a:grpSpLocks/>
          </p:cNvGrpSpPr>
          <p:nvPr/>
        </p:nvGrpSpPr>
        <p:grpSpPr bwMode="auto">
          <a:xfrm>
            <a:off x="2438400" y="4038600"/>
            <a:ext cx="1371600" cy="533400"/>
            <a:chOff x="1536" y="2544"/>
            <a:chExt cx="864" cy="336"/>
          </a:xfrm>
        </p:grpSpPr>
        <p:sp>
          <p:nvSpPr>
            <p:cNvPr id="74792" name="Rectangle 13"/>
            <p:cNvSpPr>
              <a:spLocks noChangeArrowheads="1"/>
            </p:cNvSpPr>
            <p:nvPr/>
          </p:nvSpPr>
          <p:spPr bwMode="auto">
            <a:xfrm>
              <a:off x="1824" y="2544"/>
              <a:ext cx="576" cy="336"/>
            </a:xfrm>
            <a:prstGeom prst="rect">
              <a:avLst/>
            </a:prstGeom>
            <a:solidFill>
              <a:srgbClr val="CCFFFF"/>
            </a:solidFill>
            <a:ln w="25400">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b="1">
                  <a:solidFill>
                    <a:srgbClr val="009999"/>
                  </a:solidFill>
                </a:rPr>
                <a:t>18</a:t>
              </a:r>
              <a:endParaRPr lang="en-US" altLang="zh-CN">
                <a:solidFill>
                  <a:srgbClr val="009999"/>
                </a:solidFill>
              </a:endParaRPr>
            </a:p>
          </p:txBody>
        </p:sp>
        <p:sp>
          <p:nvSpPr>
            <p:cNvPr id="74793" name="Line 14"/>
            <p:cNvSpPr>
              <a:spLocks noChangeShapeType="1"/>
            </p:cNvSpPr>
            <p:nvPr/>
          </p:nvSpPr>
          <p:spPr bwMode="auto">
            <a:xfrm>
              <a:off x="2208" y="2544"/>
              <a:ext cx="0" cy="336"/>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94" name="Line 15"/>
            <p:cNvSpPr>
              <a:spLocks noChangeShapeType="1"/>
            </p:cNvSpPr>
            <p:nvPr/>
          </p:nvSpPr>
          <p:spPr bwMode="auto">
            <a:xfrm>
              <a:off x="1536" y="2736"/>
              <a:ext cx="288" cy="0"/>
            </a:xfrm>
            <a:prstGeom prst="line">
              <a:avLst/>
            </a:prstGeom>
            <a:noFill/>
            <a:ln w="25400">
              <a:solidFill>
                <a:srgbClr val="008080"/>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4528" name="Group 16"/>
          <p:cNvGrpSpPr>
            <a:grpSpLocks/>
          </p:cNvGrpSpPr>
          <p:nvPr/>
        </p:nvGrpSpPr>
        <p:grpSpPr bwMode="auto">
          <a:xfrm>
            <a:off x="3657600" y="4038600"/>
            <a:ext cx="1371600" cy="533400"/>
            <a:chOff x="2304" y="2544"/>
            <a:chExt cx="864" cy="336"/>
          </a:xfrm>
        </p:grpSpPr>
        <p:sp>
          <p:nvSpPr>
            <p:cNvPr id="74789" name="Rectangle 17"/>
            <p:cNvSpPr>
              <a:spLocks noChangeArrowheads="1"/>
            </p:cNvSpPr>
            <p:nvPr/>
          </p:nvSpPr>
          <p:spPr bwMode="auto">
            <a:xfrm>
              <a:off x="2592" y="2544"/>
              <a:ext cx="576" cy="336"/>
            </a:xfrm>
            <a:prstGeom prst="rect">
              <a:avLst/>
            </a:prstGeom>
            <a:solidFill>
              <a:srgbClr val="CCFFFF"/>
            </a:solidFill>
            <a:ln w="25400">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b="1">
                  <a:solidFill>
                    <a:srgbClr val="009999"/>
                  </a:solidFill>
                </a:rPr>
                <a:t>30</a:t>
              </a:r>
              <a:endParaRPr lang="en-US" altLang="zh-CN">
                <a:solidFill>
                  <a:srgbClr val="009999"/>
                </a:solidFill>
              </a:endParaRPr>
            </a:p>
          </p:txBody>
        </p:sp>
        <p:sp>
          <p:nvSpPr>
            <p:cNvPr id="74790" name="Line 18"/>
            <p:cNvSpPr>
              <a:spLocks noChangeShapeType="1"/>
            </p:cNvSpPr>
            <p:nvPr/>
          </p:nvSpPr>
          <p:spPr bwMode="auto">
            <a:xfrm>
              <a:off x="2976" y="2544"/>
              <a:ext cx="0" cy="336"/>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91" name="Line 19"/>
            <p:cNvSpPr>
              <a:spLocks noChangeShapeType="1"/>
            </p:cNvSpPr>
            <p:nvPr/>
          </p:nvSpPr>
          <p:spPr bwMode="auto">
            <a:xfrm>
              <a:off x="2304" y="2736"/>
              <a:ext cx="288" cy="0"/>
            </a:xfrm>
            <a:prstGeom prst="line">
              <a:avLst/>
            </a:prstGeom>
            <a:noFill/>
            <a:ln w="25400">
              <a:solidFill>
                <a:srgbClr val="008080"/>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4532" name="Group 20"/>
          <p:cNvGrpSpPr>
            <a:grpSpLocks/>
          </p:cNvGrpSpPr>
          <p:nvPr/>
        </p:nvGrpSpPr>
        <p:grpSpPr bwMode="auto">
          <a:xfrm>
            <a:off x="4876800" y="4038600"/>
            <a:ext cx="1371600" cy="533400"/>
            <a:chOff x="3072" y="2544"/>
            <a:chExt cx="864" cy="336"/>
          </a:xfrm>
        </p:grpSpPr>
        <p:sp>
          <p:nvSpPr>
            <p:cNvPr id="74786" name="Rectangle 21"/>
            <p:cNvSpPr>
              <a:spLocks noChangeArrowheads="1"/>
            </p:cNvSpPr>
            <p:nvPr/>
          </p:nvSpPr>
          <p:spPr bwMode="auto">
            <a:xfrm>
              <a:off x="3360" y="2544"/>
              <a:ext cx="576" cy="336"/>
            </a:xfrm>
            <a:prstGeom prst="rect">
              <a:avLst/>
            </a:prstGeom>
            <a:solidFill>
              <a:srgbClr val="CCFFFF"/>
            </a:solidFill>
            <a:ln w="25400">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b="1">
                  <a:solidFill>
                    <a:srgbClr val="009999"/>
                  </a:solidFill>
                </a:rPr>
                <a:t>75</a:t>
              </a:r>
              <a:endParaRPr lang="en-US" altLang="zh-CN">
                <a:solidFill>
                  <a:srgbClr val="009999"/>
                </a:solidFill>
              </a:endParaRPr>
            </a:p>
          </p:txBody>
        </p:sp>
        <p:sp>
          <p:nvSpPr>
            <p:cNvPr id="74787" name="Line 22"/>
            <p:cNvSpPr>
              <a:spLocks noChangeShapeType="1"/>
            </p:cNvSpPr>
            <p:nvPr/>
          </p:nvSpPr>
          <p:spPr bwMode="auto">
            <a:xfrm>
              <a:off x="3744" y="2544"/>
              <a:ext cx="0" cy="336"/>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88" name="Line 23"/>
            <p:cNvSpPr>
              <a:spLocks noChangeShapeType="1"/>
            </p:cNvSpPr>
            <p:nvPr/>
          </p:nvSpPr>
          <p:spPr bwMode="auto">
            <a:xfrm>
              <a:off x="3072" y="2736"/>
              <a:ext cx="288" cy="0"/>
            </a:xfrm>
            <a:prstGeom prst="line">
              <a:avLst/>
            </a:prstGeom>
            <a:noFill/>
            <a:ln w="25400">
              <a:solidFill>
                <a:srgbClr val="008080"/>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4536" name="Group 24"/>
          <p:cNvGrpSpPr>
            <a:grpSpLocks/>
          </p:cNvGrpSpPr>
          <p:nvPr/>
        </p:nvGrpSpPr>
        <p:grpSpPr bwMode="auto">
          <a:xfrm>
            <a:off x="6096000" y="4038600"/>
            <a:ext cx="1371600" cy="533400"/>
            <a:chOff x="3840" y="2544"/>
            <a:chExt cx="864" cy="336"/>
          </a:xfrm>
        </p:grpSpPr>
        <p:sp>
          <p:nvSpPr>
            <p:cNvPr id="74783" name="Rectangle 25"/>
            <p:cNvSpPr>
              <a:spLocks noChangeArrowheads="1"/>
            </p:cNvSpPr>
            <p:nvPr/>
          </p:nvSpPr>
          <p:spPr bwMode="auto">
            <a:xfrm>
              <a:off x="4128" y="2544"/>
              <a:ext cx="576" cy="336"/>
            </a:xfrm>
            <a:prstGeom prst="rect">
              <a:avLst/>
            </a:prstGeom>
            <a:solidFill>
              <a:srgbClr val="CCFFFF"/>
            </a:solidFill>
            <a:ln w="25400">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b="1">
                  <a:solidFill>
                    <a:srgbClr val="009999"/>
                  </a:solidFill>
                </a:rPr>
                <a:t>42</a:t>
              </a:r>
              <a:endParaRPr lang="en-US" altLang="zh-CN">
                <a:solidFill>
                  <a:srgbClr val="009999"/>
                </a:solidFill>
              </a:endParaRPr>
            </a:p>
          </p:txBody>
        </p:sp>
        <p:sp>
          <p:nvSpPr>
            <p:cNvPr id="74784" name="Line 26"/>
            <p:cNvSpPr>
              <a:spLocks noChangeShapeType="1"/>
            </p:cNvSpPr>
            <p:nvPr/>
          </p:nvSpPr>
          <p:spPr bwMode="auto">
            <a:xfrm>
              <a:off x="4512" y="2544"/>
              <a:ext cx="0" cy="336"/>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85" name="Line 27"/>
            <p:cNvSpPr>
              <a:spLocks noChangeShapeType="1"/>
            </p:cNvSpPr>
            <p:nvPr/>
          </p:nvSpPr>
          <p:spPr bwMode="auto">
            <a:xfrm>
              <a:off x="3840" y="2736"/>
              <a:ext cx="288" cy="0"/>
            </a:xfrm>
            <a:prstGeom prst="line">
              <a:avLst/>
            </a:prstGeom>
            <a:noFill/>
            <a:ln w="25400">
              <a:solidFill>
                <a:srgbClr val="008080"/>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4540" name="Group 28"/>
          <p:cNvGrpSpPr>
            <a:grpSpLocks/>
          </p:cNvGrpSpPr>
          <p:nvPr/>
        </p:nvGrpSpPr>
        <p:grpSpPr bwMode="auto">
          <a:xfrm>
            <a:off x="7315200" y="4038600"/>
            <a:ext cx="1522413" cy="533400"/>
            <a:chOff x="4608" y="2544"/>
            <a:chExt cx="959" cy="336"/>
          </a:xfrm>
        </p:grpSpPr>
        <p:sp>
          <p:nvSpPr>
            <p:cNvPr id="74779" name="Rectangle 29"/>
            <p:cNvSpPr>
              <a:spLocks noChangeArrowheads="1"/>
            </p:cNvSpPr>
            <p:nvPr/>
          </p:nvSpPr>
          <p:spPr bwMode="auto">
            <a:xfrm>
              <a:off x="4896" y="2544"/>
              <a:ext cx="576" cy="336"/>
            </a:xfrm>
            <a:prstGeom prst="rect">
              <a:avLst/>
            </a:prstGeom>
            <a:solidFill>
              <a:srgbClr val="CCFFFF"/>
            </a:solidFill>
            <a:ln w="25400">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b="1">
                  <a:solidFill>
                    <a:srgbClr val="009999"/>
                  </a:solidFill>
                </a:rPr>
                <a:t>56</a:t>
              </a:r>
              <a:endParaRPr lang="en-US" altLang="zh-CN">
                <a:solidFill>
                  <a:srgbClr val="009999"/>
                </a:solidFill>
              </a:endParaRPr>
            </a:p>
          </p:txBody>
        </p:sp>
        <p:sp>
          <p:nvSpPr>
            <p:cNvPr id="74780" name="Line 30"/>
            <p:cNvSpPr>
              <a:spLocks noChangeShapeType="1"/>
            </p:cNvSpPr>
            <p:nvPr/>
          </p:nvSpPr>
          <p:spPr bwMode="auto">
            <a:xfrm>
              <a:off x="5280" y="2544"/>
              <a:ext cx="0" cy="336"/>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81" name="Text Box 31"/>
            <p:cNvSpPr txBox="1">
              <a:spLocks noChangeArrowheads="1"/>
            </p:cNvSpPr>
            <p:nvPr/>
          </p:nvSpPr>
          <p:spPr bwMode="auto">
            <a:xfrm>
              <a:off x="5226" y="2553"/>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2800" b="1">
                  <a:solidFill>
                    <a:srgbClr val="009999"/>
                  </a:solidFill>
                </a:rPr>
                <a:t>∧</a:t>
              </a:r>
              <a:endParaRPr lang="en-US" altLang="zh-CN">
                <a:solidFill>
                  <a:srgbClr val="009999"/>
                </a:solidFill>
              </a:endParaRPr>
            </a:p>
          </p:txBody>
        </p:sp>
        <p:sp>
          <p:nvSpPr>
            <p:cNvPr id="74782" name="Line 32"/>
            <p:cNvSpPr>
              <a:spLocks noChangeShapeType="1"/>
            </p:cNvSpPr>
            <p:nvPr/>
          </p:nvSpPr>
          <p:spPr bwMode="auto">
            <a:xfrm>
              <a:off x="4608" y="2736"/>
              <a:ext cx="288" cy="0"/>
            </a:xfrm>
            <a:prstGeom prst="line">
              <a:avLst/>
            </a:prstGeom>
            <a:noFill/>
            <a:ln w="25400">
              <a:solidFill>
                <a:srgbClr val="008080"/>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4563" name="Group 51"/>
          <p:cNvGrpSpPr>
            <a:grpSpLocks/>
          </p:cNvGrpSpPr>
          <p:nvPr/>
        </p:nvGrpSpPr>
        <p:grpSpPr bwMode="auto">
          <a:xfrm>
            <a:off x="1924050" y="4648200"/>
            <a:ext cx="438150" cy="990600"/>
            <a:chOff x="1212" y="2928"/>
            <a:chExt cx="276" cy="624"/>
          </a:xfrm>
        </p:grpSpPr>
        <p:sp>
          <p:nvSpPr>
            <p:cNvPr id="74777" name="Line 34"/>
            <p:cNvSpPr>
              <a:spLocks noChangeShapeType="1"/>
            </p:cNvSpPr>
            <p:nvPr/>
          </p:nvSpPr>
          <p:spPr bwMode="auto">
            <a:xfrm>
              <a:off x="1248" y="2928"/>
              <a:ext cx="0" cy="624"/>
            </a:xfrm>
            <a:prstGeom prst="line">
              <a:avLst/>
            </a:prstGeom>
            <a:noFill/>
            <a:ln w="31750">
              <a:solidFill>
                <a:srgbClr val="00FF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78" name="Text Box 35"/>
            <p:cNvSpPr txBox="1">
              <a:spLocks noChangeArrowheads="1"/>
            </p:cNvSpPr>
            <p:nvPr/>
          </p:nvSpPr>
          <p:spPr bwMode="auto">
            <a:xfrm>
              <a:off x="1212" y="3100"/>
              <a:ext cx="2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b="1">
                  <a:solidFill>
                    <a:srgbClr val="00FFCC"/>
                  </a:solidFill>
                </a:rPr>
                <a:t>p</a:t>
              </a:r>
              <a:endParaRPr lang="en-US" altLang="zh-CN">
                <a:solidFill>
                  <a:srgbClr val="00FFCC"/>
                </a:solidFill>
              </a:endParaRPr>
            </a:p>
          </p:txBody>
        </p:sp>
      </p:grpSp>
      <p:grpSp>
        <p:nvGrpSpPr>
          <p:cNvPr id="64561" name="Group 49"/>
          <p:cNvGrpSpPr>
            <a:grpSpLocks/>
          </p:cNvGrpSpPr>
          <p:nvPr/>
        </p:nvGrpSpPr>
        <p:grpSpPr bwMode="auto">
          <a:xfrm>
            <a:off x="3124200" y="4648200"/>
            <a:ext cx="438150" cy="990600"/>
            <a:chOff x="1968" y="2928"/>
            <a:chExt cx="276" cy="624"/>
          </a:xfrm>
        </p:grpSpPr>
        <p:sp>
          <p:nvSpPr>
            <p:cNvPr id="74775" name="Line 37"/>
            <p:cNvSpPr>
              <a:spLocks noChangeShapeType="1"/>
            </p:cNvSpPr>
            <p:nvPr/>
          </p:nvSpPr>
          <p:spPr bwMode="auto">
            <a:xfrm>
              <a:off x="2004" y="2928"/>
              <a:ext cx="0" cy="624"/>
            </a:xfrm>
            <a:prstGeom prst="line">
              <a:avLst/>
            </a:prstGeom>
            <a:noFill/>
            <a:ln w="31750">
              <a:solidFill>
                <a:srgbClr val="00FF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76" name="Text Box 38"/>
            <p:cNvSpPr txBox="1">
              <a:spLocks noChangeArrowheads="1"/>
            </p:cNvSpPr>
            <p:nvPr/>
          </p:nvSpPr>
          <p:spPr bwMode="auto">
            <a:xfrm>
              <a:off x="1968" y="3100"/>
              <a:ext cx="2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b="1">
                  <a:solidFill>
                    <a:srgbClr val="00FFCC"/>
                  </a:solidFill>
                </a:rPr>
                <a:t>p</a:t>
              </a:r>
              <a:endParaRPr lang="en-US" altLang="zh-CN">
                <a:solidFill>
                  <a:srgbClr val="00FFCC"/>
                </a:solidFill>
              </a:endParaRPr>
            </a:p>
          </p:txBody>
        </p:sp>
      </p:grpSp>
      <p:grpSp>
        <p:nvGrpSpPr>
          <p:cNvPr id="64562" name="Group 50"/>
          <p:cNvGrpSpPr>
            <a:grpSpLocks/>
          </p:cNvGrpSpPr>
          <p:nvPr/>
        </p:nvGrpSpPr>
        <p:grpSpPr bwMode="auto">
          <a:xfrm>
            <a:off x="4362450" y="4648200"/>
            <a:ext cx="438150" cy="990600"/>
            <a:chOff x="2748" y="2928"/>
            <a:chExt cx="276" cy="624"/>
          </a:xfrm>
        </p:grpSpPr>
        <p:sp>
          <p:nvSpPr>
            <p:cNvPr id="74773" name="Line 40"/>
            <p:cNvSpPr>
              <a:spLocks noChangeShapeType="1"/>
            </p:cNvSpPr>
            <p:nvPr/>
          </p:nvSpPr>
          <p:spPr bwMode="auto">
            <a:xfrm>
              <a:off x="2784" y="2928"/>
              <a:ext cx="0" cy="624"/>
            </a:xfrm>
            <a:prstGeom prst="line">
              <a:avLst/>
            </a:prstGeom>
            <a:noFill/>
            <a:ln w="31750">
              <a:solidFill>
                <a:srgbClr val="80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74" name="Text Box 41"/>
            <p:cNvSpPr txBox="1">
              <a:spLocks noChangeArrowheads="1"/>
            </p:cNvSpPr>
            <p:nvPr/>
          </p:nvSpPr>
          <p:spPr bwMode="auto">
            <a:xfrm>
              <a:off x="2748" y="3100"/>
              <a:ext cx="2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b="1">
                  <a:solidFill>
                    <a:srgbClr val="800000"/>
                  </a:solidFill>
                </a:rPr>
                <a:t>p</a:t>
              </a:r>
              <a:endParaRPr lang="en-US" altLang="zh-CN">
                <a:solidFill>
                  <a:srgbClr val="800000"/>
                </a:solidFill>
              </a:endParaRPr>
            </a:p>
          </p:txBody>
        </p:sp>
      </p:grpSp>
      <p:sp>
        <p:nvSpPr>
          <p:cNvPr id="64554" name="Text Box 42"/>
          <p:cNvSpPr txBox="1">
            <a:spLocks noChangeArrowheads="1"/>
          </p:cNvSpPr>
          <p:nvPr/>
        </p:nvSpPr>
        <p:spPr bwMode="auto">
          <a:xfrm>
            <a:off x="2863850" y="5867400"/>
            <a:ext cx="33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b="1">
                <a:solidFill>
                  <a:srgbClr val="0C3130"/>
                </a:solidFill>
              </a:rPr>
              <a:t>j</a:t>
            </a:r>
            <a:endParaRPr lang="en-US" altLang="zh-CN">
              <a:solidFill>
                <a:srgbClr val="0C3130"/>
              </a:solidFill>
            </a:endParaRPr>
          </a:p>
        </p:txBody>
      </p:sp>
      <p:sp>
        <p:nvSpPr>
          <p:cNvPr id="64555" name="Text Box 43"/>
          <p:cNvSpPr txBox="1">
            <a:spLocks noChangeArrowheads="1"/>
          </p:cNvSpPr>
          <p:nvPr/>
        </p:nvSpPr>
        <p:spPr bwMode="auto">
          <a:xfrm>
            <a:off x="3321050" y="5902325"/>
            <a:ext cx="641350" cy="650875"/>
          </a:xfrm>
          <a:prstGeom prst="rect">
            <a:avLst/>
          </a:prstGeom>
          <a:solidFill>
            <a:srgbClr val="FFFF99"/>
          </a:solidFill>
          <a:ln w="9525">
            <a:solidFill>
              <a:srgbClr val="99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eaLnBrk="1" hangingPunct="1"/>
            <a:r>
              <a:rPr lang="en-US" altLang="zh-CN" b="1">
                <a:solidFill>
                  <a:srgbClr val="660033"/>
                </a:solidFill>
              </a:rPr>
              <a:t>1</a:t>
            </a:r>
            <a:endParaRPr lang="en-US" altLang="zh-CN">
              <a:solidFill>
                <a:schemeClr val="tx1"/>
              </a:solidFill>
            </a:endParaRPr>
          </a:p>
        </p:txBody>
      </p:sp>
      <p:sp>
        <p:nvSpPr>
          <p:cNvPr id="64556" name="Text Box 44"/>
          <p:cNvSpPr txBox="1">
            <a:spLocks noChangeArrowheads="1"/>
          </p:cNvSpPr>
          <p:nvPr/>
        </p:nvSpPr>
        <p:spPr bwMode="auto">
          <a:xfrm>
            <a:off x="3321050" y="5902325"/>
            <a:ext cx="641350" cy="650875"/>
          </a:xfrm>
          <a:prstGeom prst="rect">
            <a:avLst/>
          </a:prstGeom>
          <a:solidFill>
            <a:srgbClr val="FFFF99"/>
          </a:solidFill>
          <a:ln w="9525">
            <a:solidFill>
              <a:srgbClr val="99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eaLnBrk="1" hangingPunct="1"/>
            <a:r>
              <a:rPr lang="en-US" altLang="zh-CN" b="1">
                <a:solidFill>
                  <a:srgbClr val="660033"/>
                </a:solidFill>
              </a:rPr>
              <a:t>2</a:t>
            </a:r>
            <a:endParaRPr lang="en-US" altLang="zh-CN">
              <a:solidFill>
                <a:schemeClr val="tx1"/>
              </a:solidFill>
            </a:endParaRPr>
          </a:p>
        </p:txBody>
      </p:sp>
      <p:sp>
        <p:nvSpPr>
          <p:cNvPr id="64557" name="Text Box 45"/>
          <p:cNvSpPr txBox="1">
            <a:spLocks noChangeArrowheads="1"/>
          </p:cNvSpPr>
          <p:nvPr/>
        </p:nvSpPr>
        <p:spPr bwMode="auto">
          <a:xfrm>
            <a:off x="3321050" y="5902325"/>
            <a:ext cx="641350" cy="650875"/>
          </a:xfrm>
          <a:prstGeom prst="rect">
            <a:avLst/>
          </a:prstGeom>
          <a:solidFill>
            <a:srgbClr val="FFFF99"/>
          </a:solidFill>
          <a:ln w="9525">
            <a:solidFill>
              <a:srgbClr val="99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eaLnBrk="1" hangingPunct="1"/>
            <a:r>
              <a:rPr lang="en-US" altLang="zh-CN" b="1">
                <a:solidFill>
                  <a:srgbClr val="660033"/>
                </a:solidFill>
              </a:rPr>
              <a:t>3</a:t>
            </a:r>
            <a:endParaRPr lang="en-US" altLang="zh-CN">
              <a:solidFill>
                <a:schemeClr val="tx1"/>
              </a:solidFill>
            </a:endParaRPr>
          </a:p>
        </p:txBody>
      </p:sp>
      <p:sp useBgFill="1">
        <p:nvSpPr>
          <p:cNvPr id="64558" name="Rectangle 46"/>
          <p:cNvSpPr>
            <a:spLocks noChangeArrowheads="1"/>
          </p:cNvSpPr>
          <p:nvPr/>
        </p:nvSpPr>
        <p:spPr bwMode="auto">
          <a:xfrm>
            <a:off x="1828800" y="4648200"/>
            <a:ext cx="457200" cy="1143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64559" name="Rectangle 47"/>
          <p:cNvSpPr>
            <a:spLocks noChangeArrowheads="1"/>
          </p:cNvSpPr>
          <p:nvPr/>
        </p:nvSpPr>
        <p:spPr bwMode="auto">
          <a:xfrm>
            <a:off x="3048000" y="4648200"/>
            <a:ext cx="457200" cy="1143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65" name="Rectangle 53"/>
          <p:cNvSpPr>
            <a:spLocks noChangeArrowheads="1"/>
          </p:cNvSpPr>
          <p:nvPr/>
        </p:nvSpPr>
        <p:spPr bwMode="auto">
          <a:xfrm>
            <a:off x="539750" y="2070100"/>
            <a:ext cx="46132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200" b="1">
                <a:solidFill>
                  <a:srgbClr val="0C3130"/>
                </a:solidFill>
              </a:rPr>
              <a:t>例如：</a:t>
            </a:r>
            <a:r>
              <a:rPr lang="en-US" altLang="zh-CN" sz="3200" b="1">
                <a:solidFill>
                  <a:srgbClr val="0C3130"/>
                </a:solidFill>
              </a:rPr>
              <a:t>GetElem(L, 3, &amp;e)</a:t>
            </a:r>
          </a:p>
        </p:txBody>
      </p:sp>
      <p:sp>
        <p:nvSpPr>
          <p:cNvPr id="74772" name="Rectangle 54"/>
          <p:cNvSpPr>
            <a:spLocks noChangeArrowheads="1"/>
          </p:cNvSpPr>
          <p:nvPr/>
        </p:nvSpPr>
        <p:spPr bwMode="auto">
          <a:xfrm>
            <a:off x="393700" y="260350"/>
            <a:ext cx="30400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chemeClr val="tx1"/>
                </a:solidFill>
                <a:ea typeface="楷体_GB2312" pitchFamily="49" charset="-122"/>
              </a:rPr>
              <a:t>二、单链表查找</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519"/>
                                        </p:tgtEl>
                                        <p:attrNameLst>
                                          <p:attrName>style.visibility</p:attrName>
                                        </p:attrNameLst>
                                      </p:cBhvr>
                                      <p:to>
                                        <p:strVal val="visible"/>
                                      </p:to>
                                    </p:set>
                                    <p:animEffect transition="in" filter="wipe(left)">
                                      <p:cBhvr>
                                        <p:cTn id="7" dur="500"/>
                                        <p:tgtEl>
                                          <p:spTgt spid="645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4565"/>
                                        </p:tgtEl>
                                        <p:attrNameLst>
                                          <p:attrName>style.visibility</p:attrName>
                                        </p:attrNameLst>
                                      </p:cBhvr>
                                      <p:to>
                                        <p:strVal val="visible"/>
                                      </p:to>
                                    </p:set>
                                    <p:animEffect transition="in" filter="blinds(horizontal)">
                                      <p:cBhvr>
                                        <p:cTn id="12" dur="500"/>
                                        <p:tgtEl>
                                          <p:spTgt spid="645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4560"/>
                                        </p:tgtEl>
                                        <p:attrNameLst>
                                          <p:attrName>style.visibility</p:attrName>
                                        </p:attrNameLst>
                                      </p:cBhvr>
                                      <p:to>
                                        <p:strVal val="visible"/>
                                      </p:to>
                                    </p:set>
                                    <p:animEffect transition="in" filter="wipe(left)">
                                      <p:cBhvr>
                                        <p:cTn id="17" dur="500"/>
                                        <p:tgtEl>
                                          <p:spTgt spid="64560"/>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64520"/>
                                        </p:tgtEl>
                                        <p:attrNameLst>
                                          <p:attrName>style.visibility</p:attrName>
                                        </p:attrNameLst>
                                      </p:cBhvr>
                                      <p:to>
                                        <p:strVal val="visible"/>
                                      </p:to>
                                    </p:set>
                                    <p:animEffect transition="in" filter="wipe(left)">
                                      <p:cBhvr>
                                        <p:cTn id="21" dur="500"/>
                                        <p:tgtEl>
                                          <p:spTgt spid="64520"/>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64524"/>
                                        </p:tgtEl>
                                        <p:attrNameLst>
                                          <p:attrName>style.visibility</p:attrName>
                                        </p:attrNameLst>
                                      </p:cBhvr>
                                      <p:to>
                                        <p:strVal val="visible"/>
                                      </p:to>
                                    </p:set>
                                    <p:animEffect transition="in" filter="wipe(left)">
                                      <p:cBhvr>
                                        <p:cTn id="25" dur="500"/>
                                        <p:tgtEl>
                                          <p:spTgt spid="64524"/>
                                        </p:tgtEl>
                                      </p:cBhvr>
                                    </p:animEffect>
                                  </p:childTnLst>
                                </p:cTn>
                              </p:par>
                            </p:childTnLst>
                          </p:cTn>
                        </p:par>
                        <p:par>
                          <p:cTn id="26" fill="hold" nodeType="afterGroup">
                            <p:stCondLst>
                              <p:cond delay="1500"/>
                            </p:stCondLst>
                            <p:childTnLst>
                              <p:par>
                                <p:cTn id="27" presetID="22" presetClass="entr" presetSubtype="8" fill="hold" nodeType="afterEffect">
                                  <p:stCondLst>
                                    <p:cond delay="0"/>
                                  </p:stCondLst>
                                  <p:childTnLst>
                                    <p:set>
                                      <p:cBhvr>
                                        <p:cTn id="28" dur="1" fill="hold">
                                          <p:stCondLst>
                                            <p:cond delay="0"/>
                                          </p:stCondLst>
                                        </p:cTn>
                                        <p:tgtEl>
                                          <p:spTgt spid="64528"/>
                                        </p:tgtEl>
                                        <p:attrNameLst>
                                          <p:attrName>style.visibility</p:attrName>
                                        </p:attrNameLst>
                                      </p:cBhvr>
                                      <p:to>
                                        <p:strVal val="visible"/>
                                      </p:to>
                                    </p:set>
                                    <p:animEffect transition="in" filter="wipe(left)">
                                      <p:cBhvr>
                                        <p:cTn id="29" dur="500"/>
                                        <p:tgtEl>
                                          <p:spTgt spid="64528"/>
                                        </p:tgtEl>
                                      </p:cBhvr>
                                    </p:animEffect>
                                  </p:childTnLst>
                                </p:cTn>
                              </p:par>
                            </p:childTnLst>
                          </p:cTn>
                        </p:par>
                        <p:par>
                          <p:cTn id="30" fill="hold" nodeType="afterGroup">
                            <p:stCondLst>
                              <p:cond delay="2000"/>
                            </p:stCondLst>
                            <p:childTnLst>
                              <p:par>
                                <p:cTn id="31" presetID="22" presetClass="entr" presetSubtype="8" fill="hold" nodeType="afterEffect">
                                  <p:stCondLst>
                                    <p:cond delay="0"/>
                                  </p:stCondLst>
                                  <p:childTnLst>
                                    <p:set>
                                      <p:cBhvr>
                                        <p:cTn id="32" dur="1" fill="hold">
                                          <p:stCondLst>
                                            <p:cond delay="0"/>
                                          </p:stCondLst>
                                        </p:cTn>
                                        <p:tgtEl>
                                          <p:spTgt spid="64532"/>
                                        </p:tgtEl>
                                        <p:attrNameLst>
                                          <p:attrName>style.visibility</p:attrName>
                                        </p:attrNameLst>
                                      </p:cBhvr>
                                      <p:to>
                                        <p:strVal val="visible"/>
                                      </p:to>
                                    </p:set>
                                    <p:animEffect transition="in" filter="wipe(left)">
                                      <p:cBhvr>
                                        <p:cTn id="33" dur="500"/>
                                        <p:tgtEl>
                                          <p:spTgt spid="64532"/>
                                        </p:tgtEl>
                                      </p:cBhvr>
                                    </p:animEffect>
                                  </p:childTnLst>
                                </p:cTn>
                              </p:par>
                            </p:childTnLst>
                          </p:cTn>
                        </p:par>
                        <p:par>
                          <p:cTn id="34" fill="hold" nodeType="afterGroup">
                            <p:stCondLst>
                              <p:cond delay="2500"/>
                            </p:stCondLst>
                            <p:childTnLst>
                              <p:par>
                                <p:cTn id="35" presetID="22" presetClass="entr" presetSubtype="8" fill="hold" nodeType="afterEffect">
                                  <p:stCondLst>
                                    <p:cond delay="0"/>
                                  </p:stCondLst>
                                  <p:childTnLst>
                                    <p:set>
                                      <p:cBhvr>
                                        <p:cTn id="36" dur="1" fill="hold">
                                          <p:stCondLst>
                                            <p:cond delay="0"/>
                                          </p:stCondLst>
                                        </p:cTn>
                                        <p:tgtEl>
                                          <p:spTgt spid="64536"/>
                                        </p:tgtEl>
                                        <p:attrNameLst>
                                          <p:attrName>style.visibility</p:attrName>
                                        </p:attrNameLst>
                                      </p:cBhvr>
                                      <p:to>
                                        <p:strVal val="visible"/>
                                      </p:to>
                                    </p:set>
                                    <p:animEffect transition="in" filter="wipe(left)">
                                      <p:cBhvr>
                                        <p:cTn id="37" dur="500"/>
                                        <p:tgtEl>
                                          <p:spTgt spid="64536"/>
                                        </p:tgtEl>
                                      </p:cBhvr>
                                    </p:animEffect>
                                  </p:childTnLst>
                                </p:cTn>
                              </p:par>
                            </p:childTnLst>
                          </p:cTn>
                        </p:par>
                        <p:par>
                          <p:cTn id="38" fill="hold" nodeType="afterGroup">
                            <p:stCondLst>
                              <p:cond delay="3000"/>
                            </p:stCondLst>
                            <p:childTnLst>
                              <p:par>
                                <p:cTn id="39" presetID="22" presetClass="entr" presetSubtype="8" fill="hold" nodeType="afterEffect">
                                  <p:stCondLst>
                                    <p:cond delay="0"/>
                                  </p:stCondLst>
                                  <p:childTnLst>
                                    <p:set>
                                      <p:cBhvr>
                                        <p:cTn id="40" dur="1" fill="hold">
                                          <p:stCondLst>
                                            <p:cond delay="0"/>
                                          </p:stCondLst>
                                        </p:cTn>
                                        <p:tgtEl>
                                          <p:spTgt spid="64540"/>
                                        </p:tgtEl>
                                        <p:attrNameLst>
                                          <p:attrName>style.visibility</p:attrName>
                                        </p:attrNameLst>
                                      </p:cBhvr>
                                      <p:to>
                                        <p:strVal val="visible"/>
                                      </p:to>
                                    </p:set>
                                    <p:animEffect transition="in" filter="wipe(left)">
                                      <p:cBhvr>
                                        <p:cTn id="41" dur="500"/>
                                        <p:tgtEl>
                                          <p:spTgt spid="6454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4" fill="hold" nodeType="clickEffect">
                                  <p:stCondLst>
                                    <p:cond delay="0"/>
                                  </p:stCondLst>
                                  <p:childTnLst>
                                    <p:set>
                                      <p:cBhvr>
                                        <p:cTn id="45" dur="1" fill="hold">
                                          <p:stCondLst>
                                            <p:cond delay="0"/>
                                          </p:stCondLst>
                                        </p:cTn>
                                        <p:tgtEl>
                                          <p:spTgt spid="64563"/>
                                        </p:tgtEl>
                                        <p:attrNameLst>
                                          <p:attrName>style.visibility</p:attrName>
                                        </p:attrNameLst>
                                      </p:cBhvr>
                                      <p:to>
                                        <p:strVal val="visible"/>
                                      </p:to>
                                    </p:set>
                                    <p:animEffect transition="in" filter="wipe(down)">
                                      <p:cBhvr>
                                        <p:cTn id="46" dur="500"/>
                                        <p:tgtEl>
                                          <p:spTgt spid="6456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64554"/>
                                        </p:tgtEl>
                                        <p:attrNameLst>
                                          <p:attrName>style.visibility</p:attrName>
                                        </p:attrNameLst>
                                      </p:cBhvr>
                                      <p:to>
                                        <p:strVal val="visible"/>
                                      </p:to>
                                    </p:set>
                                    <p:animEffect transition="in" filter="wipe(left)">
                                      <p:cBhvr>
                                        <p:cTn id="51" dur="500"/>
                                        <p:tgtEl>
                                          <p:spTgt spid="64554"/>
                                        </p:tgtEl>
                                      </p:cBhvr>
                                    </p:animEffect>
                                  </p:childTnLst>
                                </p:cTn>
                              </p:par>
                            </p:childTnLst>
                          </p:cTn>
                        </p:par>
                        <p:par>
                          <p:cTn id="52" fill="hold" nodeType="afterGroup">
                            <p:stCondLst>
                              <p:cond delay="500"/>
                            </p:stCondLst>
                            <p:childTnLst>
                              <p:par>
                                <p:cTn id="53" presetID="22" presetClass="entr" presetSubtype="8" fill="hold" grpId="0" nodeType="afterEffect">
                                  <p:stCondLst>
                                    <p:cond delay="0"/>
                                  </p:stCondLst>
                                  <p:childTnLst>
                                    <p:set>
                                      <p:cBhvr>
                                        <p:cTn id="54" dur="1" fill="hold">
                                          <p:stCondLst>
                                            <p:cond delay="0"/>
                                          </p:stCondLst>
                                        </p:cTn>
                                        <p:tgtEl>
                                          <p:spTgt spid="64555"/>
                                        </p:tgtEl>
                                        <p:attrNameLst>
                                          <p:attrName>style.visibility</p:attrName>
                                        </p:attrNameLst>
                                      </p:cBhvr>
                                      <p:to>
                                        <p:strVal val="visible"/>
                                      </p:to>
                                    </p:set>
                                    <p:animEffect transition="in" filter="wipe(left)">
                                      <p:cBhvr>
                                        <p:cTn id="55" dur="500"/>
                                        <p:tgtEl>
                                          <p:spTgt spid="6455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64558"/>
                                        </p:tgtEl>
                                        <p:attrNameLst>
                                          <p:attrName>style.visibility</p:attrName>
                                        </p:attrNameLst>
                                      </p:cBhvr>
                                      <p:to>
                                        <p:strVal val="visible"/>
                                      </p:to>
                                    </p:set>
                                    <p:animEffect transition="in" filter="wipe(left)">
                                      <p:cBhvr>
                                        <p:cTn id="60" dur="500"/>
                                        <p:tgtEl>
                                          <p:spTgt spid="64558"/>
                                        </p:tgtEl>
                                      </p:cBhvr>
                                    </p:animEffect>
                                  </p:childTnLst>
                                </p:cTn>
                              </p:par>
                            </p:childTnLst>
                          </p:cTn>
                        </p:par>
                        <p:par>
                          <p:cTn id="61" fill="hold" nodeType="afterGroup">
                            <p:stCondLst>
                              <p:cond delay="500"/>
                            </p:stCondLst>
                            <p:childTnLst>
                              <p:par>
                                <p:cTn id="62" presetID="22" presetClass="entr" presetSubtype="8" fill="hold" nodeType="afterEffect">
                                  <p:stCondLst>
                                    <p:cond delay="0"/>
                                  </p:stCondLst>
                                  <p:childTnLst>
                                    <p:set>
                                      <p:cBhvr>
                                        <p:cTn id="63" dur="1" fill="hold">
                                          <p:stCondLst>
                                            <p:cond delay="0"/>
                                          </p:stCondLst>
                                        </p:cTn>
                                        <p:tgtEl>
                                          <p:spTgt spid="64561"/>
                                        </p:tgtEl>
                                        <p:attrNameLst>
                                          <p:attrName>style.visibility</p:attrName>
                                        </p:attrNameLst>
                                      </p:cBhvr>
                                      <p:to>
                                        <p:strVal val="visible"/>
                                      </p:to>
                                    </p:set>
                                    <p:animEffect transition="in" filter="wipe(left)">
                                      <p:cBhvr>
                                        <p:cTn id="64" dur="500"/>
                                        <p:tgtEl>
                                          <p:spTgt spid="64561"/>
                                        </p:tgtEl>
                                      </p:cBhvr>
                                    </p:animEffect>
                                  </p:childTnLst>
                                </p:cTn>
                              </p:par>
                            </p:childTnLst>
                          </p:cTn>
                        </p:par>
                        <p:par>
                          <p:cTn id="65" fill="hold" nodeType="afterGroup">
                            <p:stCondLst>
                              <p:cond delay="1000"/>
                            </p:stCondLst>
                            <p:childTnLst>
                              <p:par>
                                <p:cTn id="66" presetID="22" presetClass="entr" presetSubtype="8" fill="hold" grpId="0" nodeType="afterEffect">
                                  <p:stCondLst>
                                    <p:cond delay="0"/>
                                  </p:stCondLst>
                                  <p:childTnLst>
                                    <p:set>
                                      <p:cBhvr>
                                        <p:cTn id="67" dur="1" fill="hold">
                                          <p:stCondLst>
                                            <p:cond delay="0"/>
                                          </p:stCondLst>
                                        </p:cTn>
                                        <p:tgtEl>
                                          <p:spTgt spid="64556"/>
                                        </p:tgtEl>
                                        <p:attrNameLst>
                                          <p:attrName>style.visibility</p:attrName>
                                        </p:attrNameLst>
                                      </p:cBhvr>
                                      <p:to>
                                        <p:strVal val="visible"/>
                                      </p:to>
                                    </p:set>
                                    <p:animEffect transition="in" filter="wipe(left)">
                                      <p:cBhvr>
                                        <p:cTn id="68" dur="500"/>
                                        <p:tgtEl>
                                          <p:spTgt spid="64556"/>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64559"/>
                                        </p:tgtEl>
                                        <p:attrNameLst>
                                          <p:attrName>style.visibility</p:attrName>
                                        </p:attrNameLst>
                                      </p:cBhvr>
                                      <p:to>
                                        <p:strVal val="visible"/>
                                      </p:to>
                                    </p:set>
                                    <p:animEffect transition="in" filter="wipe(left)">
                                      <p:cBhvr>
                                        <p:cTn id="73" dur="500"/>
                                        <p:tgtEl>
                                          <p:spTgt spid="64559"/>
                                        </p:tgtEl>
                                      </p:cBhvr>
                                    </p:animEffect>
                                  </p:childTnLst>
                                </p:cTn>
                              </p:par>
                            </p:childTnLst>
                          </p:cTn>
                        </p:par>
                        <p:par>
                          <p:cTn id="74" fill="hold" nodeType="afterGroup">
                            <p:stCondLst>
                              <p:cond delay="500"/>
                            </p:stCondLst>
                            <p:childTnLst>
                              <p:par>
                                <p:cTn id="75" presetID="22" presetClass="entr" presetSubtype="8" fill="hold" nodeType="afterEffect">
                                  <p:stCondLst>
                                    <p:cond delay="0"/>
                                  </p:stCondLst>
                                  <p:childTnLst>
                                    <p:set>
                                      <p:cBhvr>
                                        <p:cTn id="76" dur="1" fill="hold">
                                          <p:stCondLst>
                                            <p:cond delay="0"/>
                                          </p:stCondLst>
                                        </p:cTn>
                                        <p:tgtEl>
                                          <p:spTgt spid="64562"/>
                                        </p:tgtEl>
                                        <p:attrNameLst>
                                          <p:attrName>style.visibility</p:attrName>
                                        </p:attrNameLst>
                                      </p:cBhvr>
                                      <p:to>
                                        <p:strVal val="visible"/>
                                      </p:to>
                                    </p:set>
                                    <p:animEffect transition="in" filter="wipe(left)">
                                      <p:cBhvr>
                                        <p:cTn id="77" dur="500"/>
                                        <p:tgtEl>
                                          <p:spTgt spid="64562"/>
                                        </p:tgtEl>
                                      </p:cBhvr>
                                    </p:animEffect>
                                  </p:childTnLst>
                                </p:cTn>
                              </p:par>
                            </p:childTnLst>
                          </p:cTn>
                        </p:par>
                        <p:par>
                          <p:cTn id="78" fill="hold" nodeType="afterGroup">
                            <p:stCondLst>
                              <p:cond delay="1000"/>
                            </p:stCondLst>
                            <p:childTnLst>
                              <p:par>
                                <p:cTn id="79" presetID="22" presetClass="entr" presetSubtype="8" fill="hold" grpId="0" nodeType="afterEffect">
                                  <p:stCondLst>
                                    <p:cond delay="0"/>
                                  </p:stCondLst>
                                  <p:childTnLst>
                                    <p:set>
                                      <p:cBhvr>
                                        <p:cTn id="80" dur="1" fill="hold">
                                          <p:stCondLst>
                                            <p:cond delay="0"/>
                                          </p:stCondLst>
                                        </p:cTn>
                                        <p:tgtEl>
                                          <p:spTgt spid="64557"/>
                                        </p:tgtEl>
                                        <p:attrNameLst>
                                          <p:attrName>style.visibility</p:attrName>
                                        </p:attrNameLst>
                                      </p:cBhvr>
                                      <p:to>
                                        <p:strVal val="visible"/>
                                      </p:to>
                                    </p:set>
                                    <p:animEffect transition="in" filter="wipe(left)">
                                      <p:cBhvr>
                                        <p:cTn id="81" dur="500"/>
                                        <p:tgtEl>
                                          <p:spTgt spid="64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9" grpId="0" autoUpdateAnimBg="0"/>
      <p:bldP spid="64554" grpId="0" autoUpdateAnimBg="0"/>
      <p:bldP spid="64555" grpId="0" animBg="1" autoUpdateAnimBg="0"/>
      <p:bldP spid="64556" grpId="0" animBg="1" autoUpdateAnimBg="0"/>
      <p:bldP spid="64557" grpId="0" animBg="1" autoUpdateAnimBg="0"/>
      <p:bldP spid="64558" grpId="0" animBg="1"/>
      <p:bldP spid="64559" grpId="0" animBg="1"/>
      <p:bldP spid="6456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627063" y="3702050"/>
            <a:ext cx="8193087"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25000"/>
              </a:lnSpc>
            </a:pPr>
            <a:r>
              <a:rPr lang="en-US" altLang="zh-CN" sz="3200" b="1">
                <a:solidFill>
                  <a:srgbClr val="0C3130"/>
                </a:solidFill>
                <a:ea typeface="隶书" pitchFamily="49" charset="-122"/>
              </a:rPr>
              <a:t>  </a:t>
            </a:r>
            <a:r>
              <a:rPr lang="zh-CN" altLang="en-US" sz="3200" b="1">
                <a:solidFill>
                  <a:srgbClr val="0C3130"/>
                </a:solidFill>
                <a:ea typeface="隶书" pitchFamily="49" charset="-122"/>
              </a:rPr>
              <a:t>因此，查找第 </a:t>
            </a:r>
            <a:r>
              <a:rPr lang="en-US" altLang="zh-CN" sz="3200" b="1">
                <a:solidFill>
                  <a:srgbClr val="0C3130"/>
                </a:solidFill>
                <a:ea typeface="隶书" pitchFamily="49" charset="-122"/>
              </a:rPr>
              <a:t>i </a:t>
            </a:r>
            <a:r>
              <a:rPr lang="zh-CN" altLang="en-US" sz="3200" b="1">
                <a:solidFill>
                  <a:srgbClr val="0C3130"/>
                </a:solidFill>
                <a:ea typeface="隶书" pitchFamily="49" charset="-122"/>
              </a:rPr>
              <a:t>个数据元素的基本操作为：</a:t>
            </a:r>
          </a:p>
          <a:p>
            <a:pPr algn="l" eaLnBrk="1" hangingPunct="1">
              <a:lnSpc>
                <a:spcPct val="125000"/>
              </a:lnSpc>
            </a:pPr>
            <a:r>
              <a:rPr lang="zh-CN" altLang="en-US" sz="3200" b="1">
                <a:solidFill>
                  <a:srgbClr val="0C3130"/>
                </a:solidFill>
                <a:ea typeface="隶书" pitchFamily="49" charset="-122"/>
              </a:rPr>
              <a:t>             </a:t>
            </a:r>
            <a:r>
              <a:rPr lang="zh-CN" altLang="en-US" sz="3200" b="1">
                <a:solidFill>
                  <a:schemeClr val="accent2"/>
                </a:solidFill>
                <a:ea typeface="隶书" pitchFamily="49" charset="-122"/>
              </a:rPr>
              <a:t>移动指针，比较 </a:t>
            </a:r>
            <a:r>
              <a:rPr lang="en-US" altLang="zh-CN" sz="3200" b="1">
                <a:solidFill>
                  <a:schemeClr val="accent2"/>
                </a:solidFill>
                <a:ea typeface="隶书" pitchFamily="49" charset="-122"/>
              </a:rPr>
              <a:t>j </a:t>
            </a:r>
            <a:r>
              <a:rPr lang="zh-CN" altLang="en-US" sz="3200" b="1">
                <a:solidFill>
                  <a:schemeClr val="accent2"/>
                </a:solidFill>
                <a:ea typeface="隶书" pitchFamily="49" charset="-122"/>
              </a:rPr>
              <a:t>和 </a:t>
            </a:r>
            <a:r>
              <a:rPr lang="en-US" altLang="zh-CN" sz="3200" b="1">
                <a:solidFill>
                  <a:schemeClr val="accent2"/>
                </a:solidFill>
                <a:ea typeface="隶书" pitchFamily="49" charset="-122"/>
              </a:rPr>
              <a:t>i</a:t>
            </a:r>
            <a:r>
              <a:rPr lang="en-US" altLang="zh-CN" sz="3200">
                <a:solidFill>
                  <a:srgbClr val="0C3130"/>
                </a:solidFill>
              </a:rPr>
              <a:t> </a:t>
            </a:r>
          </a:p>
        </p:txBody>
      </p:sp>
      <p:sp>
        <p:nvSpPr>
          <p:cNvPr id="65539" name="Text Box 3"/>
          <p:cNvSpPr txBox="1">
            <a:spLocks noChangeArrowheads="1"/>
          </p:cNvSpPr>
          <p:nvPr/>
        </p:nvSpPr>
        <p:spPr bwMode="auto">
          <a:xfrm>
            <a:off x="539750" y="260350"/>
            <a:ext cx="8169275"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25000"/>
              </a:lnSpc>
            </a:pPr>
            <a:r>
              <a:rPr lang="en-US" altLang="zh-CN" sz="3200" b="1">
                <a:solidFill>
                  <a:schemeClr val="tx1"/>
                </a:solidFill>
                <a:ea typeface="楷体_GB2312" pitchFamily="49" charset="-122"/>
              </a:rPr>
              <a:t>       </a:t>
            </a:r>
            <a:r>
              <a:rPr lang="zh-CN" altLang="en-US" sz="3200" b="1">
                <a:solidFill>
                  <a:schemeClr val="tx1"/>
                </a:solidFill>
                <a:ea typeface="楷体_GB2312" pitchFamily="49" charset="-122"/>
              </a:rPr>
              <a:t>单链表不是随机存取结构，不能像顺序表那样，直接按序号访问结点。如果要在单链表中找第 </a:t>
            </a:r>
            <a:r>
              <a:rPr lang="en-US" altLang="zh-CN" sz="3200" b="1">
                <a:solidFill>
                  <a:schemeClr val="tx1"/>
                </a:solidFill>
                <a:ea typeface="楷体_GB2312" pitchFamily="49" charset="-122"/>
              </a:rPr>
              <a:t>i </a:t>
            </a:r>
            <a:r>
              <a:rPr lang="zh-CN" altLang="en-US" sz="3200" b="1">
                <a:solidFill>
                  <a:schemeClr val="tx1"/>
                </a:solidFill>
                <a:ea typeface="楷体_GB2312" pitchFamily="49" charset="-122"/>
              </a:rPr>
              <a:t>个数据元素，必须从头结点出发，沿指针域 </a:t>
            </a:r>
            <a:r>
              <a:rPr lang="en-US" altLang="zh-CN" sz="3200" b="1">
                <a:solidFill>
                  <a:schemeClr val="tx1"/>
                </a:solidFill>
                <a:ea typeface="楷体_GB2312" pitchFamily="49" charset="-122"/>
              </a:rPr>
              <a:t>next </a:t>
            </a:r>
            <a:r>
              <a:rPr lang="zh-CN" altLang="en-US" sz="3200" b="1">
                <a:solidFill>
                  <a:schemeClr val="tx1"/>
                </a:solidFill>
                <a:ea typeface="楷体_GB2312" pitchFamily="49" charset="-122"/>
              </a:rPr>
              <a:t>逐个搜索。为此，先要找到第</a:t>
            </a:r>
            <a:r>
              <a:rPr lang="en-US" altLang="zh-CN" sz="3200" b="1">
                <a:solidFill>
                  <a:schemeClr val="tx1"/>
                </a:solidFill>
                <a:ea typeface="楷体_GB2312" pitchFamily="49" charset="-122"/>
              </a:rPr>
              <a:t>i</a:t>
            </a:r>
            <a:r>
              <a:rPr lang="en-US" altLang="en-US" sz="3200" b="1">
                <a:solidFill>
                  <a:schemeClr val="tx1"/>
                </a:solidFill>
                <a:ea typeface="楷体_GB2312" pitchFamily="49" charset="-122"/>
              </a:rPr>
              <a:t>－</a:t>
            </a:r>
            <a:r>
              <a:rPr lang="en-US" altLang="zh-CN" sz="3200" b="1">
                <a:solidFill>
                  <a:schemeClr val="tx1"/>
                </a:solidFill>
                <a:ea typeface="楷体_GB2312" pitchFamily="49" charset="-122"/>
              </a:rPr>
              <a:t>1</a:t>
            </a:r>
            <a:r>
              <a:rPr lang="zh-CN" altLang="en-US" sz="3200" b="1">
                <a:solidFill>
                  <a:schemeClr val="tx1"/>
                </a:solidFill>
                <a:ea typeface="楷体_GB2312" pitchFamily="49" charset="-122"/>
              </a:rPr>
              <a:t>个结点。</a:t>
            </a:r>
          </a:p>
        </p:txBody>
      </p:sp>
      <p:sp>
        <p:nvSpPr>
          <p:cNvPr id="65540" name="Rectangle 4"/>
          <p:cNvSpPr>
            <a:spLocks noChangeArrowheads="1"/>
          </p:cNvSpPr>
          <p:nvPr/>
        </p:nvSpPr>
        <p:spPr bwMode="auto">
          <a:xfrm>
            <a:off x="322263" y="5103813"/>
            <a:ext cx="86423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5000"/>
              </a:lnSpc>
            </a:pPr>
            <a:r>
              <a:rPr lang="zh-CN" altLang="en-US" sz="3200" b="1">
                <a:solidFill>
                  <a:srgbClr val="0C3130"/>
                </a:solidFill>
                <a:latin typeface="楷体_GB2312" pitchFamily="49" charset="-122"/>
                <a:ea typeface="楷体_GB2312" pitchFamily="49" charset="-122"/>
              </a:rPr>
              <a:t>令指针 </a:t>
            </a:r>
            <a:r>
              <a:rPr lang="en-US" altLang="zh-CN" sz="3200" b="1">
                <a:solidFill>
                  <a:schemeClr val="accent2"/>
                </a:solidFill>
                <a:latin typeface="楷体_GB2312" pitchFamily="49" charset="-122"/>
                <a:ea typeface="楷体_GB2312" pitchFamily="49" charset="-122"/>
              </a:rPr>
              <a:t>p</a:t>
            </a:r>
            <a:r>
              <a:rPr lang="en-US" altLang="zh-CN" sz="3200" b="1">
                <a:solidFill>
                  <a:srgbClr val="0C3130"/>
                </a:solidFill>
                <a:latin typeface="楷体_GB2312" pitchFamily="49" charset="-122"/>
                <a:ea typeface="楷体_GB2312" pitchFamily="49" charset="-122"/>
              </a:rPr>
              <a:t> </a:t>
            </a:r>
            <a:r>
              <a:rPr lang="zh-CN" altLang="en-US" sz="3200" b="1">
                <a:solidFill>
                  <a:srgbClr val="0C3130"/>
                </a:solidFill>
                <a:latin typeface="楷体_GB2312" pitchFamily="49" charset="-122"/>
                <a:ea typeface="楷体_GB2312" pitchFamily="49" charset="-122"/>
              </a:rPr>
              <a:t>始终指向线性表中第</a:t>
            </a:r>
            <a:r>
              <a:rPr lang="zh-CN" altLang="en-US" sz="3200" b="1">
                <a:solidFill>
                  <a:schemeClr val="accent2"/>
                </a:solidFill>
                <a:latin typeface="楷体_GB2312" pitchFamily="49" charset="-122"/>
                <a:ea typeface="楷体_GB2312" pitchFamily="49" charset="-122"/>
              </a:rPr>
              <a:t> </a:t>
            </a:r>
            <a:r>
              <a:rPr lang="en-US" altLang="zh-CN" sz="3200" b="1">
                <a:solidFill>
                  <a:schemeClr val="accent2"/>
                </a:solidFill>
                <a:latin typeface="楷体_GB2312" pitchFamily="49" charset="-122"/>
                <a:ea typeface="楷体_GB2312" pitchFamily="49" charset="-122"/>
              </a:rPr>
              <a:t>j </a:t>
            </a:r>
            <a:r>
              <a:rPr lang="zh-CN" altLang="en-US" sz="3200" b="1">
                <a:solidFill>
                  <a:srgbClr val="0C3130"/>
                </a:solidFill>
                <a:latin typeface="楷体_GB2312" pitchFamily="49" charset="-122"/>
                <a:ea typeface="楷体_GB2312" pitchFamily="49" charset="-122"/>
              </a:rPr>
              <a:t>个数据元素</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65539"/>
                                        </p:tgtEl>
                                        <p:attrNameLst>
                                          <p:attrName>style.visibility</p:attrName>
                                        </p:attrNameLst>
                                      </p:cBhvr>
                                      <p:to>
                                        <p:strVal val="visible"/>
                                      </p:to>
                                    </p:set>
                                    <p:animEffect transition="in" filter="strips(downRight)">
                                      <p:cBhvr>
                                        <p:cTn id="7" dur="500"/>
                                        <p:tgtEl>
                                          <p:spTgt spid="655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65538"/>
                                        </p:tgtEl>
                                        <p:attrNameLst>
                                          <p:attrName>style.visibility</p:attrName>
                                        </p:attrNameLst>
                                      </p:cBhvr>
                                      <p:to>
                                        <p:strVal val="visible"/>
                                      </p:to>
                                    </p:set>
                                    <p:animEffect transition="in" filter="checkerboard(down)">
                                      <p:cBhvr>
                                        <p:cTn id="12" dur="500"/>
                                        <p:tgtEl>
                                          <p:spTgt spid="655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65540"/>
                                        </p:tgtEl>
                                        <p:attrNameLst>
                                          <p:attrName>style.visibility</p:attrName>
                                        </p:attrNameLst>
                                      </p:cBhvr>
                                      <p:to>
                                        <p:strVal val="visible"/>
                                      </p:to>
                                    </p:set>
                                    <p:animEffect transition="in" filter="wipe(left)">
                                      <p:cBhvr>
                                        <p:cTn id="17" dur="75"/>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autoUpdateAnimBg="0"/>
      <p:bldP spid="65539" grpId="0" autoUpdateAnimBg="0"/>
      <p:bldP spid="65540"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0" y="50800"/>
            <a:ext cx="9144000"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05000"/>
              </a:lnSpc>
            </a:pPr>
            <a:r>
              <a:rPr lang="en-US" altLang="zh-CN" sz="2800" b="1">
                <a:solidFill>
                  <a:schemeClr val="tx1"/>
                </a:solidFill>
              </a:rPr>
              <a:t> Status</a:t>
            </a:r>
            <a:r>
              <a:rPr lang="en-US" altLang="zh-CN" sz="2800">
                <a:solidFill>
                  <a:schemeClr val="tx1"/>
                </a:solidFill>
              </a:rPr>
              <a:t> GetElem(LinkList L, </a:t>
            </a:r>
            <a:r>
              <a:rPr lang="en-US" altLang="zh-CN" sz="2800" b="1">
                <a:solidFill>
                  <a:schemeClr val="tx1"/>
                </a:solidFill>
              </a:rPr>
              <a:t>int</a:t>
            </a:r>
            <a:r>
              <a:rPr lang="en-US" altLang="zh-CN" sz="2800">
                <a:solidFill>
                  <a:schemeClr val="tx1"/>
                </a:solidFill>
              </a:rPr>
              <a:t> i, ElemType </a:t>
            </a:r>
            <a:r>
              <a:rPr lang="en-US" altLang="zh-CN" sz="2800" b="1">
                <a:solidFill>
                  <a:schemeClr val="tx1"/>
                </a:solidFill>
              </a:rPr>
              <a:t>&amp;</a:t>
            </a:r>
            <a:r>
              <a:rPr lang="en-US" altLang="zh-CN" sz="2800">
                <a:solidFill>
                  <a:schemeClr val="tx1"/>
                </a:solidFill>
              </a:rPr>
              <a:t>e) </a:t>
            </a:r>
            <a:r>
              <a:rPr lang="en-US" altLang="zh-CN" sz="2800" b="1">
                <a:solidFill>
                  <a:schemeClr val="tx1"/>
                </a:solidFill>
              </a:rPr>
              <a:t>{</a:t>
            </a:r>
            <a:endParaRPr lang="en-US" altLang="zh-CN" sz="2800">
              <a:solidFill>
                <a:schemeClr val="tx1"/>
              </a:solidFill>
            </a:endParaRPr>
          </a:p>
          <a:p>
            <a:pPr algn="l" eaLnBrk="1" hangingPunct="1">
              <a:lnSpc>
                <a:spcPct val="105000"/>
              </a:lnSpc>
            </a:pPr>
            <a:r>
              <a:rPr lang="en-US" altLang="zh-CN" sz="2800" b="1">
                <a:solidFill>
                  <a:schemeClr val="tx1"/>
                </a:solidFill>
              </a:rPr>
              <a:t>        </a:t>
            </a:r>
            <a:r>
              <a:rPr lang="en-US" altLang="zh-CN" sz="2400" b="1">
                <a:solidFill>
                  <a:schemeClr val="tx1"/>
                </a:solidFill>
              </a:rPr>
              <a:t>// L</a:t>
            </a:r>
            <a:r>
              <a:rPr lang="zh-CN" altLang="en-US" sz="2400" b="1">
                <a:solidFill>
                  <a:schemeClr val="tx1"/>
                </a:solidFill>
                <a:ea typeface="楷体_GB2312" pitchFamily="49" charset="-122"/>
              </a:rPr>
              <a:t>是带头结点的链表的头指针，以 </a:t>
            </a:r>
            <a:r>
              <a:rPr lang="en-US" altLang="zh-CN" sz="2400" b="1">
                <a:solidFill>
                  <a:schemeClr val="tx1"/>
                </a:solidFill>
                <a:ea typeface="楷体_GB2312" pitchFamily="49" charset="-122"/>
              </a:rPr>
              <a:t>e </a:t>
            </a:r>
            <a:r>
              <a:rPr lang="zh-CN" altLang="en-US" sz="2400" b="1">
                <a:solidFill>
                  <a:schemeClr val="tx1"/>
                </a:solidFill>
                <a:ea typeface="楷体_GB2312" pitchFamily="49" charset="-122"/>
              </a:rPr>
              <a:t>返回第 </a:t>
            </a:r>
            <a:r>
              <a:rPr lang="en-US" altLang="zh-CN" sz="2400" b="1">
                <a:solidFill>
                  <a:schemeClr val="tx1"/>
                </a:solidFill>
                <a:ea typeface="楷体_GB2312" pitchFamily="49" charset="-122"/>
              </a:rPr>
              <a:t>i </a:t>
            </a:r>
            <a:r>
              <a:rPr lang="zh-CN" altLang="en-US" sz="2400" b="1">
                <a:solidFill>
                  <a:schemeClr val="tx1"/>
                </a:solidFill>
                <a:ea typeface="楷体_GB2312" pitchFamily="49" charset="-122"/>
              </a:rPr>
              <a:t>个元素</a:t>
            </a:r>
            <a:endParaRPr lang="zh-CN" altLang="en-US" sz="2400" b="1">
              <a:solidFill>
                <a:schemeClr val="tx1"/>
              </a:solidFill>
            </a:endParaRPr>
          </a:p>
          <a:p>
            <a:pPr algn="l" eaLnBrk="1" hangingPunct="1">
              <a:lnSpc>
                <a:spcPct val="105000"/>
              </a:lnSpc>
            </a:pPr>
            <a:endParaRPr lang="zh-CN" altLang="en-US" sz="2400" b="1">
              <a:solidFill>
                <a:schemeClr val="tx1"/>
              </a:solidFill>
            </a:endParaRPr>
          </a:p>
          <a:p>
            <a:pPr algn="l" eaLnBrk="1" hangingPunct="1">
              <a:lnSpc>
                <a:spcPct val="105000"/>
              </a:lnSpc>
            </a:pPr>
            <a:endParaRPr lang="zh-CN" altLang="en-US" sz="2800" b="1">
              <a:solidFill>
                <a:schemeClr val="tx1"/>
              </a:solidFill>
            </a:endParaRPr>
          </a:p>
          <a:p>
            <a:pPr algn="l" eaLnBrk="1" hangingPunct="1">
              <a:lnSpc>
                <a:spcPct val="105000"/>
              </a:lnSpc>
            </a:pPr>
            <a:endParaRPr lang="zh-CN" altLang="en-US" sz="2800" b="1">
              <a:solidFill>
                <a:schemeClr val="tx1"/>
              </a:solidFill>
            </a:endParaRPr>
          </a:p>
          <a:p>
            <a:pPr algn="l" eaLnBrk="1" hangingPunct="1">
              <a:lnSpc>
                <a:spcPct val="105000"/>
              </a:lnSpc>
            </a:pPr>
            <a:endParaRPr lang="zh-CN" altLang="en-US" sz="2800" b="1">
              <a:solidFill>
                <a:schemeClr val="tx1"/>
              </a:solidFill>
            </a:endParaRPr>
          </a:p>
          <a:p>
            <a:pPr algn="l" eaLnBrk="1" hangingPunct="1">
              <a:lnSpc>
                <a:spcPct val="105000"/>
              </a:lnSpc>
            </a:pPr>
            <a:endParaRPr lang="zh-CN" altLang="en-US" sz="2800" b="1">
              <a:solidFill>
                <a:schemeClr val="tx1"/>
              </a:solidFill>
            </a:endParaRPr>
          </a:p>
          <a:p>
            <a:pPr algn="l" eaLnBrk="1" hangingPunct="1">
              <a:lnSpc>
                <a:spcPct val="105000"/>
              </a:lnSpc>
            </a:pPr>
            <a:endParaRPr lang="zh-CN" altLang="en-US" sz="2800" b="1">
              <a:solidFill>
                <a:schemeClr val="tx1"/>
              </a:solidFill>
            </a:endParaRPr>
          </a:p>
          <a:p>
            <a:pPr algn="l" eaLnBrk="1" hangingPunct="1">
              <a:lnSpc>
                <a:spcPct val="105000"/>
              </a:lnSpc>
            </a:pPr>
            <a:endParaRPr lang="zh-CN" altLang="en-US" sz="2800" b="1">
              <a:solidFill>
                <a:schemeClr val="tx1"/>
              </a:solidFill>
            </a:endParaRPr>
          </a:p>
          <a:p>
            <a:pPr algn="l" eaLnBrk="1" hangingPunct="1">
              <a:lnSpc>
                <a:spcPct val="105000"/>
              </a:lnSpc>
            </a:pPr>
            <a:endParaRPr lang="zh-CN" altLang="en-US" sz="2800" b="1">
              <a:solidFill>
                <a:schemeClr val="tx1"/>
              </a:solidFill>
            </a:endParaRPr>
          </a:p>
          <a:p>
            <a:pPr algn="l" eaLnBrk="1" hangingPunct="1">
              <a:lnSpc>
                <a:spcPct val="105000"/>
              </a:lnSpc>
            </a:pPr>
            <a:endParaRPr lang="zh-CN" altLang="en-US" sz="2800" b="1">
              <a:solidFill>
                <a:schemeClr val="tx1"/>
              </a:solidFill>
            </a:endParaRPr>
          </a:p>
          <a:p>
            <a:pPr algn="l" eaLnBrk="1" hangingPunct="1">
              <a:lnSpc>
                <a:spcPct val="105000"/>
              </a:lnSpc>
            </a:pPr>
            <a:r>
              <a:rPr lang="en-US" altLang="zh-CN" sz="2800" b="1">
                <a:solidFill>
                  <a:schemeClr val="tx1"/>
                </a:solidFill>
              </a:rPr>
              <a:t>}</a:t>
            </a:r>
            <a:r>
              <a:rPr lang="en-US" altLang="zh-CN" sz="2800">
                <a:solidFill>
                  <a:schemeClr val="tx1"/>
                </a:solidFill>
              </a:rPr>
              <a:t> // GetElem</a:t>
            </a:r>
          </a:p>
        </p:txBody>
      </p:sp>
      <p:sp>
        <p:nvSpPr>
          <p:cNvPr id="66563" name="Text Box 3"/>
          <p:cNvSpPr txBox="1">
            <a:spLocks noChangeArrowheads="1"/>
          </p:cNvSpPr>
          <p:nvPr/>
        </p:nvSpPr>
        <p:spPr bwMode="auto">
          <a:xfrm>
            <a:off x="4997450" y="5373688"/>
            <a:ext cx="3140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zh-CN" altLang="en-US" sz="2800" b="1">
                <a:solidFill>
                  <a:schemeClr val="tx1"/>
                </a:solidFill>
                <a:ea typeface="隶书" pitchFamily="49" charset="-122"/>
              </a:rPr>
              <a:t>算法</a:t>
            </a:r>
            <a:r>
              <a:rPr lang="zh-CN" altLang="en-US" sz="2800" b="1">
                <a:solidFill>
                  <a:schemeClr val="accent2"/>
                </a:solidFill>
                <a:ea typeface="隶书" pitchFamily="49" charset="-122"/>
              </a:rPr>
              <a:t>时间复杂度</a:t>
            </a:r>
            <a:r>
              <a:rPr lang="zh-CN" altLang="en-US" sz="2800" b="1">
                <a:solidFill>
                  <a:schemeClr val="tx1"/>
                </a:solidFill>
                <a:ea typeface="隶书" pitchFamily="49" charset="-122"/>
              </a:rPr>
              <a:t>为</a:t>
            </a:r>
            <a:r>
              <a:rPr lang="en-US" altLang="zh-CN" sz="2800">
                <a:solidFill>
                  <a:schemeClr val="tx1"/>
                </a:solidFill>
              </a:rPr>
              <a:t>:</a:t>
            </a:r>
          </a:p>
        </p:txBody>
      </p:sp>
      <p:sp>
        <p:nvSpPr>
          <p:cNvPr id="66564" name="Text Box 4"/>
          <p:cNvSpPr txBox="1">
            <a:spLocks noChangeArrowheads="1"/>
          </p:cNvSpPr>
          <p:nvPr/>
        </p:nvSpPr>
        <p:spPr bwMode="auto">
          <a:xfrm>
            <a:off x="5143500" y="5886450"/>
            <a:ext cx="28527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2800" b="1">
                <a:solidFill>
                  <a:schemeClr val="accent2"/>
                </a:solidFill>
              </a:rPr>
              <a:t>O(ListLength(L))</a:t>
            </a:r>
            <a:endParaRPr lang="en-US" altLang="zh-CN" sz="2800">
              <a:solidFill>
                <a:schemeClr val="accent2"/>
              </a:solidFill>
            </a:endParaRPr>
          </a:p>
        </p:txBody>
      </p:sp>
      <p:sp>
        <p:nvSpPr>
          <p:cNvPr id="66565" name="Rectangle 5"/>
          <p:cNvSpPr>
            <a:spLocks noChangeArrowheads="1"/>
          </p:cNvSpPr>
          <p:nvPr/>
        </p:nvSpPr>
        <p:spPr bwMode="auto">
          <a:xfrm>
            <a:off x="533400" y="1123950"/>
            <a:ext cx="7488238"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5000"/>
              </a:lnSpc>
            </a:pPr>
            <a:r>
              <a:rPr lang="en-US" altLang="zh-CN" sz="2800">
                <a:solidFill>
                  <a:schemeClr val="tx1"/>
                </a:solidFill>
              </a:rPr>
              <a:t>p = L</a:t>
            </a:r>
            <a:r>
              <a:rPr lang="en-US" altLang="zh-CN" sz="2800">
                <a:solidFill>
                  <a:schemeClr val="tx1"/>
                </a:solidFill>
                <a:latin typeface="Symbol" pitchFamily="18" charset="2"/>
              </a:rPr>
              <a:t>-</a:t>
            </a:r>
            <a:r>
              <a:rPr lang="en-US" altLang="zh-CN" sz="2800">
                <a:solidFill>
                  <a:schemeClr val="tx1"/>
                </a:solidFill>
              </a:rPr>
              <a:t>&gt;next;   j = 1;  </a:t>
            </a:r>
            <a:r>
              <a:rPr lang="en-US" altLang="zh-CN" sz="2400">
                <a:solidFill>
                  <a:schemeClr val="tx1"/>
                </a:solidFill>
              </a:rPr>
              <a:t>// </a:t>
            </a:r>
            <a:r>
              <a:rPr lang="en-US" altLang="zh-CN" sz="2400" b="1">
                <a:solidFill>
                  <a:schemeClr val="tx1"/>
                </a:solidFill>
                <a:latin typeface="楷体_GB2312" pitchFamily="49" charset="-122"/>
                <a:ea typeface="楷体_GB2312" pitchFamily="49" charset="-122"/>
              </a:rPr>
              <a:t>p</a:t>
            </a:r>
            <a:r>
              <a:rPr lang="zh-CN" altLang="en-US" sz="2400" b="1">
                <a:solidFill>
                  <a:schemeClr val="tx1"/>
                </a:solidFill>
                <a:latin typeface="楷体_GB2312" pitchFamily="49" charset="-122"/>
                <a:ea typeface="楷体_GB2312" pitchFamily="49" charset="-122"/>
              </a:rPr>
              <a:t>指向第一个结点，</a:t>
            </a:r>
            <a:r>
              <a:rPr lang="en-US" altLang="zh-CN" sz="2400" b="1">
                <a:solidFill>
                  <a:schemeClr val="tx1"/>
                </a:solidFill>
                <a:latin typeface="楷体_GB2312" pitchFamily="49" charset="-122"/>
                <a:ea typeface="楷体_GB2312" pitchFamily="49" charset="-122"/>
              </a:rPr>
              <a:t>j</a:t>
            </a:r>
            <a:r>
              <a:rPr lang="zh-CN" altLang="en-US" sz="2400" b="1">
                <a:solidFill>
                  <a:schemeClr val="tx1"/>
                </a:solidFill>
                <a:latin typeface="楷体_GB2312" pitchFamily="49" charset="-122"/>
                <a:ea typeface="楷体_GB2312" pitchFamily="49" charset="-122"/>
              </a:rPr>
              <a:t>为计数器</a:t>
            </a:r>
            <a:endParaRPr lang="zh-CN" altLang="en-US" sz="2400" b="1">
              <a:solidFill>
                <a:schemeClr val="tx1"/>
              </a:solidFill>
              <a:latin typeface="隶书" pitchFamily="49" charset="-122"/>
              <a:ea typeface="隶书" pitchFamily="49" charset="-122"/>
            </a:endParaRPr>
          </a:p>
        </p:txBody>
      </p:sp>
      <p:sp>
        <p:nvSpPr>
          <p:cNvPr id="66566" name="Rectangle 6"/>
          <p:cNvSpPr>
            <a:spLocks noChangeArrowheads="1"/>
          </p:cNvSpPr>
          <p:nvPr/>
        </p:nvSpPr>
        <p:spPr bwMode="auto">
          <a:xfrm>
            <a:off x="396875" y="1773238"/>
            <a:ext cx="8747125"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pPr>
            <a:r>
              <a:rPr lang="en-US" altLang="zh-CN" sz="2800" b="1">
                <a:solidFill>
                  <a:schemeClr val="accent2"/>
                </a:solidFill>
              </a:rPr>
              <a:t>while (p &amp;&amp; j&lt;i){</a:t>
            </a:r>
            <a:r>
              <a:rPr lang="en-US" altLang="zh-CN" sz="1800" b="1">
                <a:solidFill>
                  <a:schemeClr val="accent2"/>
                </a:solidFill>
                <a:latin typeface="楷体_GB2312" pitchFamily="49" charset="-122"/>
                <a:ea typeface="楷体_GB2312" pitchFamily="49" charset="-122"/>
              </a:rPr>
              <a:t>// </a:t>
            </a:r>
            <a:r>
              <a:rPr lang="zh-CN" altLang="en-US" sz="1800" b="1">
                <a:solidFill>
                  <a:schemeClr val="accent2"/>
                </a:solidFill>
                <a:latin typeface="楷体_GB2312" pitchFamily="49" charset="-122"/>
                <a:ea typeface="楷体_GB2312" pitchFamily="49" charset="-122"/>
              </a:rPr>
              <a:t>顺指针向后查找，直到 </a:t>
            </a:r>
            <a:r>
              <a:rPr lang="en-US" altLang="zh-CN" sz="1800" b="1">
                <a:solidFill>
                  <a:schemeClr val="accent2"/>
                </a:solidFill>
                <a:latin typeface="楷体_GB2312" pitchFamily="49" charset="-122"/>
                <a:ea typeface="楷体_GB2312" pitchFamily="49" charset="-122"/>
              </a:rPr>
              <a:t>p </a:t>
            </a:r>
            <a:r>
              <a:rPr lang="zh-CN" altLang="en-US" sz="1800" b="1">
                <a:solidFill>
                  <a:schemeClr val="accent2"/>
                </a:solidFill>
                <a:latin typeface="楷体_GB2312" pitchFamily="49" charset="-122"/>
                <a:ea typeface="楷体_GB2312" pitchFamily="49" charset="-122"/>
              </a:rPr>
              <a:t>指向第 </a:t>
            </a:r>
            <a:r>
              <a:rPr lang="en-US" altLang="zh-CN" sz="1800" b="1">
                <a:solidFill>
                  <a:schemeClr val="accent2"/>
                </a:solidFill>
                <a:latin typeface="楷体_GB2312" pitchFamily="49" charset="-122"/>
                <a:ea typeface="楷体_GB2312" pitchFamily="49" charset="-122"/>
              </a:rPr>
              <a:t>i </a:t>
            </a:r>
            <a:r>
              <a:rPr lang="zh-CN" altLang="en-US" sz="1800" b="1">
                <a:solidFill>
                  <a:schemeClr val="accent2"/>
                </a:solidFill>
                <a:latin typeface="楷体_GB2312" pitchFamily="49" charset="-122"/>
                <a:ea typeface="楷体_GB2312" pitchFamily="49" charset="-122"/>
              </a:rPr>
              <a:t>个元素或者</a:t>
            </a:r>
            <a:r>
              <a:rPr lang="en-US" altLang="zh-CN" sz="1800" b="1">
                <a:solidFill>
                  <a:schemeClr val="accent2"/>
                </a:solidFill>
                <a:latin typeface="楷体_GB2312" pitchFamily="49" charset="-122"/>
                <a:ea typeface="楷体_GB2312" pitchFamily="49" charset="-122"/>
              </a:rPr>
              <a:t>p</a:t>
            </a:r>
            <a:r>
              <a:rPr lang="zh-CN" altLang="en-US" sz="1800" b="1">
                <a:solidFill>
                  <a:schemeClr val="accent2"/>
                </a:solidFill>
                <a:latin typeface="楷体_GB2312" pitchFamily="49" charset="-122"/>
                <a:ea typeface="楷体_GB2312" pitchFamily="49" charset="-122"/>
              </a:rPr>
              <a:t>为空</a:t>
            </a:r>
          </a:p>
          <a:p>
            <a:pPr algn="l">
              <a:lnSpc>
                <a:spcPct val="120000"/>
              </a:lnSpc>
            </a:pPr>
            <a:r>
              <a:rPr lang="zh-CN" altLang="en-US" sz="2800" b="1">
                <a:solidFill>
                  <a:schemeClr val="accent2"/>
                </a:solidFill>
              </a:rPr>
              <a:t>      </a:t>
            </a:r>
            <a:r>
              <a:rPr lang="en-US" altLang="zh-CN" sz="2800" b="1">
                <a:solidFill>
                  <a:schemeClr val="accent2"/>
                </a:solidFill>
              </a:rPr>
              <a:t>p = p</a:t>
            </a:r>
            <a:r>
              <a:rPr lang="en-US" altLang="zh-CN" sz="2800" b="1">
                <a:solidFill>
                  <a:schemeClr val="accent2"/>
                </a:solidFill>
                <a:latin typeface="Symbol" pitchFamily="18" charset="2"/>
              </a:rPr>
              <a:t>-</a:t>
            </a:r>
            <a:r>
              <a:rPr lang="en-US" altLang="zh-CN" sz="2800" b="1">
                <a:solidFill>
                  <a:schemeClr val="accent2"/>
                </a:solidFill>
              </a:rPr>
              <a:t>&gt;next;  ++j;  </a:t>
            </a:r>
          </a:p>
          <a:p>
            <a:pPr algn="l">
              <a:lnSpc>
                <a:spcPct val="120000"/>
              </a:lnSpc>
            </a:pPr>
            <a:r>
              <a:rPr lang="en-US" altLang="zh-CN" sz="2800" b="1">
                <a:solidFill>
                  <a:schemeClr val="accent2"/>
                </a:solidFill>
              </a:rPr>
              <a:t>    }</a:t>
            </a:r>
          </a:p>
        </p:txBody>
      </p:sp>
      <p:sp>
        <p:nvSpPr>
          <p:cNvPr id="66570" name="Rectangle 10"/>
          <p:cNvSpPr>
            <a:spLocks noChangeArrowheads="1"/>
          </p:cNvSpPr>
          <p:nvPr/>
        </p:nvSpPr>
        <p:spPr bwMode="auto">
          <a:xfrm>
            <a:off x="395288" y="3382963"/>
            <a:ext cx="8748712"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defRPr/>
            </a:pPr>
            <a:r>
              <a:rPr lang="en-US" altLang="zh-CN" sz="2800" b="1" dirty="0">
                <a:solidFill>
                  <a:schemeClr val="tx1"/>
                </a:solidFill>
              </a:rPr>
              <a:t>if</a:t>
            </a:r>
            <a:r>
              <a:rPr lang="en-US" altLang="zh-CN" sz="2800" dirty="0">
                <a:solidFill>
                  <a:schemeClr val="tx1"/>
                </a:solidFill>
              </a:rPr>
              <a:t> ( </a:t>
            </a:r>
            <a:r>
              <a:rPr lang="en-US" altLang="zh-CN" sz="2800" b="1" dirty="0">
                <a:solidFill>
                  <a:schemeClr val="tx1"/>
                </a:solidFill>
              </a:rPr>
              <a:t>!</a:t>
            </a:r>
            <a:r>
              <a:rPr lang="en-US" altLang="zh-CN" sz="2800" dirty="0">
                <a:solidFill>
                  <a:schemeClr val="tx1"/>
                </a:solidFill>
              </a:rPr>
              <a:t>p || j&gt;i )   </a:t>
            </a:r>
            <a:r>
              <a:rPr lang="en-US" altLang="zh-CN" sz="2800" b="1" dirty="0">
                <a:solidFill>
                  <a:schemeClr val="tx1"/>
                </a:solidFill>
              </a:rPr>
              <a:t>return</a:t>
            </a:r>
            <a:r>
              <a:rPr lang="en-US" altLang="zh-CN" sz="2800" dirty="0">
                <a:solidFill>
                  <a:schemeClr val="tx1"/>
                </a:solidFill>
              </a:rPr>
              <a:t> ERROR;     </a:t>
            </a:r>
            <a:r>
              <a:rPr lang="en-US" altLang="zh-CN" sz="2400" dirty="0">
                <a:solidFill>
                  <a:schemeClr val="tx1"/>
                </a:solidFill>
                <a:latin typeface="楷体_GB2312" pitchFamily="49" charset="-122"/>
                <a:ea typeface="楷体_GB2312" pitchFamily="49" charset="-122"/>
              </a:rPr>
              <a:t>//</a:t>
            </a:r>
            <a:r>
              <a:rPr lang="zh-CN" altLang="en-US" sz="2400" b="1" dirty="0">
                <a:solidFill>
                  <a:schemeClr val="tx1"/>
                </a:solidFill>
                <a:latin typeface="楷体_GB2312" pitchFamily="49" charset="-122"/>
                <a:ea typeface="楷体_GB2312" pitchFamily="49" charset="-122"/>
              </a:rPr>
              <a:t>第</a:t>
            </a:r>
            <a:r>
              <a:rPr lang="en-US" altLang="zh-CN" sz="2400" b="1" dirty="0">
                <a:solidFill>
                  <a:schemeClr val="tx1"/>
                </a:solidFill>
                <a:latin typeface="楷体_GB2312" pitchFamily="49" charset="-122"/>
                <a:ea typeface="楷体_GB2312" pitchFamily="49" charset="-122"/>
              </a:rPr>
              <a:t>i</a:t>
            </a:r>
            <a:r>
              <a:rPr lang="zh-CN" altLang="en-US" sz="2400" b="1" dirty="0">
                <a:solidFill>
                  <a:schemeClr val="tx1"/>
                </a:solidFill>
                <a:latin typeface="楷体_GB2312" pitchFamily="49" charset="-122"/>
                <a:ea typeface="楷体_GB2312" pitchFamily="49" charset="-122"/>
              </a:rPr>
              <a:t>个元素不存在</a:t>
            </a:r>
          </a:p>
          <a:p>
            <a:pPr algn="l">
              <a:lnSpc>
                <a:spcPct val="120000"/>
              </a:lnSpc>
              <a:defRPr/>
            </a:pPr>
            <a:r>
              <a:rPr lang="zh-CN" altLang="en-US" sz="2800" b="1" dirty="0">
                <a:solidFill>
                  <a:schemeClr val="tx1"/>
                </a:solidFill>
                <a:latin typeface="隶书" pitchFamily="49" charset="-122"/>
                <a:ea typeface="隶书" pitchFamily="49" charset="-122"/>
              </a:rPr>
              <a:t>   </a:t>
            </a:r>
            <a:r>
              <a:rPr lang="en-US" altLang="zh-CN" sz="2800" dirty="0">
                <a:solidFill>
                  <a:schemeClr val="tx1"/>
                </a:solidFill>
              </a:rPr>
              <a:t>e = p</a:t>
            </a:r>
            <a:r>
              <a:rPr lang="en-US" altLang="zh-CN" sz="2800" b="1" dirty="0">
                <a:solidFill>
                  <a:schemeClr val="accent4"/>
                </a:solidFill>
                <a:latin typeface="Symbol" pitchFamily="18" charset="2"/>
              </a:rPr>
              <a:t>-</a:t>
            </a:r>
            <a:r>
              <a:rPr lang="en-US" altLang="zh-CN" sz="2800" dirty="0">
                <a:solidFill>
                  <a:schemeClr val="tx1"/>
                </a:solidFill>
              </a:rPr>
              <a:t>&gt;data;</a:t>
            </a:r>
            <a:r>
              <a:rPr lang="en-US" altLang="zh-CN" sz="2800" b="1" dirty="0">
                <a:solidFill>
                  <a:schemeClr val="tx1"/>
                </a:solidFill>
                <a:latin typeface="隶书" pitchFamily="49" charset="-122"/>
                <a:ea typeface="隶书" pitchFamily="49" charset="-122"/>
              </a:rPr>
              <a:t>       </a:t>
            </a:r>
            <a:r>
              <a:rPr lang="en-US" altLang="zh-CN" sz="2400" dirty="0">
                <a:solidFill>
                  <a:schemeClr val="tx1"/>
                </a:solidFill>
                <a:latin typeface="楷体_GB2312" pitchFamily="49" charset="-122"/>
                <a:ea typeface="楷体_GB2312" pitchFamily="49" charset="-122"/>
              </a:rPr>
              <a:t>//</a:t>
            </a:r>
            <a:r>
              <a:rPr lang="zh-CN" altLang="en-US" sz="2400" dirty="0">
                <a:solidFill>
                  <a:schemeClr val="tx1"/>
                </a:solidFill>
                <a:latin typeface="楷体_GB2312" pitchFamily="49" charset="-122"/>
                <a:ea typeface="楷体_GB2312" pitchFamily="49" charset="-122"/>
              </a:rPr>
              <a:t>取得第</a:t>
            </a:r>
            <a:r>
              <a:rPr lang="en-US" altLang="zh-CN" sz="2400" dirty="0">
                <a:solidFill>
                  <a:schemeClr val="tx1"/>
                </a:solidFill>
                <a:latin typeface="楷体_GB2312" pitchFamily="49" charset="-122"/>
                <a:ea typeface="楷体_GB2312" pitchFamily="49" charset="-122"/>
              </a:rPr>
              <a:t>i</a:t>
            </a:r>
            <a:r>
              <a:rPr lang="zh-CN" altLang="en-US" sz="2400" dirty="0">
                <a:solidFill>
                  <a:schemeClr val="tx1"/>
                </a:solidFill>
                <a:latin typeface="楷体_GB2312" pitchFamily="49" charset="-122"/>
                <a:ea typeface="楷体_GB2312" pitchFamily="49" charset="-122"/>
              </a:rPr>
              <a:t>个元素</a:t>
            </a:r>
          </a:p>
          <a:p>
            <a:pPr algn="l">
              <a:lnSpc>
                <a:spcPct val="120000"/>
              </a:lnSpc>
              <a:defRPr/>
            </a:pPr>
            <a:r>
              <a:rPr lang="zh-CN" altLang="en-US" sz="2800" dirty="0">
                <a:solidFill>
                  <a:schemeClr val="tx1"/>
                </a:solidFill>
              </a:rPr>
              <a:t>     </a:t>
            </a:r>
            <a:r>
              <a:rPr lang="en-US" altLang="zh-CN" sz="2800" dirty="0">
                <a:solidFill>
                  <a:schemeClr val="tx1"/>
                </a:solidFill>
              </a:rPr>
              <a:t>return OK;</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66565"/>
                                        </p:tgtEl>
                                        <p:attrNameLst>
                                          <p:attrName>style.visibility</p:attrName>
                                        </p:attrNameLst>
                                      </p:cBhvr>
                                      <p:to>
                                        <p:strVal val="visible"/>
                                      </p:to>
                                    </p:set>
                                    <p:animEffect transition="in" filter="wipe(left)">
                                      <p:cBhvr>
                                        <p:cTn id="7" dur="75"/>
                                        <p:tgtEl>
                                          <p:spTgt spid="665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66566"/>
                                        </p:tgtEl>
                                        <p:attrNameLst>
                                          <p:attrName>style.visibility</p:attrName>
                                        </p:attrNameLst>
                                      </p:cBhvr>
                                      <p:to>
                                        <p:strVal val="visible"/>
                                      </p:to>
                                    </p:set>
                                    <p:animEffect transition="in" filter="wipe(left)">
                                      <p:cBhvr>
                                        <p:cTn id="12" dur="75"/>
                                        <p:tgtEl>
                                          <p:spTgt spid="665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6570"/>
                                        </p:tgtEl>
                                        <p:attrNameLst>
                                          <p:attrName>style.visibility</p:attrName>
                                        </p:attrNameLst>
                                      </p:cBhvr>
                                      <p:to>
                                        <p:strVal val="visible"/>
                                      </p:to>
                                    </p:set>
                                    <p:animEffect transition="in" filter="wipe(left)">
                                      <p:cBhvr>
                                        <p:cTn id="17" dur="500"/>
                                        <p:tgtEl>
                                          <p:spTgt spid="665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6563"/>
                                        </p:tgtEl>
                                        <p:attrNameLst>
                                          <p:attrName>style.visibility</p:attrName>
                                        </p:attrNameLst>
                                      </p:cBhvr>
                                      <p:to>
                                        <p:strVal val="visible"/>
                                      </p:to>
                                    </p:set>
                                    <p:animEffect transition="in" filter="wipe(left)">
                                      <p:cBhvr>
                                        <p:cTn id="22" dur="500"/>
                                        <p:tgtEl>
                                          <p:spTgt spid="665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6564"/>
                                        </p:tgtEl>
                                        <p:attrNameLst>
                                          <p:attrName>style.visibility</p:attrName>
                                        </p:attrNameLst>
                                      </p:cBhvr>
                                      <p:to>
                                        <p:strVal val="visible"/>
                                      </p:to>
                                    </p:set>
                                    <p:animEffect transition="in" filter="wipe(left)">
                                      <p:cBhvr>
                                        <p:cTn id="27" dur="500"/>
                                        <p:tgtEl>
                                          <p:spTgt spid="66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autoUpdateAnimBg="0"/>
      <p:bldP spid="66564" grpId="0" autoUpdateAnimBg="0"/>
      <p:bldP spid="66565" grpId="0" autoUpdateAnimBg="0"/>
      <p:bldP spid="66566" grpId="0" autoUpdateAnimBg="0"/>
      <p:bldP spid="66570"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4"/>
          <p:cNvSpPr txBox="1">
            <a:spLocks noChangeArrowheads="1"/>
          </p:cNvSpPr>
          <p:nvPr/>
        </p:nvSpPr>
        <p:spPr bwMode="auto">
          <a:xfrm>
            <a:off x="395288" y="1060450"/>
            <a:ext cx="8497887" cy="345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15000"/>
              </a:lnSpc>
              <a:spcBef>
                <a:spcPct val="50000"/>
              </a:spcBef>
            </a:pPr>
            <a:r>
              <a:rPr lang="en-US" altLang="zh-CN" sz="3200" b="1">
                <a:solidFill>
                  <a:schemeClr val="tx1"/>
                </a:solidFill>
                <a:ea typeface="楷体_GB2312" pitchFamily="49" charset="-122"/>
              </a:rPr>
              <a:t>   </a:t>
            </a:r>
            <a:r>
              <a:rPr lang="zh-CN" altLang="en-US" sz="3200" b="1">
                <a:solidFill>
                  <a:schemeClr val="tx1"/>
                </a:solidFill>
                <a:ea typeface="楷体_GB2312" pitchFamily="49" charset="-122"/>
              </a:rPr>
              <a:t>按值查找是在链表中，查找是否有结点值等于给定值 </a:t>
            </a:r>
            <a:r>
              <a:rPr lang="en-US" altLang="zh-CN" sz="3200" b="1">
                <a:solidFill>
                  <a:schemeClr val="tx1"/>
                </a:solidFill>
                <a:ea typeface="楷体_GB2312" pitchFamily="49" charset="-122"/>
              </a:rPr>
              <a:t>key </a:t>
            </a:r>
            <a:r>
              <a:rPr lang="zh-CN" altLang="en-US" sz="3200" b="1">
                <a:solidFill>
                  <a:schemeClr val="tx1"/>
                </a:solidFill>
                <a:ea typeface="楷体_GB2312" pitchFamily="49" charset="-122"/>
              </a:rPr>
              <a:t>的结点，若有的话，则返回首次找到的其值为 </a:t>
            </a:r>
            <a:r>
              <a:rPr lang="en-US" altLang="zh-CN" sz="3200" b="1">
                <a:solidFill>
                  <a:schemeClr val="tx1"/>
                </a:solidFill>
                <a:ea typeface="楷体_GB2312" pitchFamily="49" charset="-122"/>
              </a:rPr>
              <a:t>key </a:t>
            </a:r>
            <a:r>
              <a:rPr lang="zh-CN" altLang="en-US" sz="3200" b="1">
                <a:solidFill>
                  <a:schemeClr val="tx1"/>
                </a:solidFill>
                <a:ea typeface="楷体_GB2312" pitchFamily="49" charset="-122"/>
              </a:rPr>
              <a:t>的结点的存储位置；否则返回 </a:t>
            </a:r>
            <a:r>
              <a:rPr lang="en-US" altLang="zh-CN" sz="3200" b="1">
                <a:solidFill>
                  <a:schemeClr val="tx1"/>
                </a:solidFill>
                <a:ea typeface="楷体_GB2312" pitchFamily="49" charset="-122"/>
              </a:rPr>
              <a:t>NULL</a:t>
            </a:r>
            <a:r>
              <a:rPr lang="zh-CN" altLang="en-US" sz="3200" b="1">
                <a:solidFill>
                  <a:schemeClr val="tx1"/>
                </a:solidFill>
                <a:ea typeface="楷体_GB2312" pitchFamily="49" charset="-122"/>
              </a:rPr>
              <a:t>。查找过程从开始结点出发，顺着链表逐个将结点的值和给定值 </a:t>
            </a:r>
            <a:r>
              <a:rPr lang="en-US" altLang="zh-CN" sz="3200" b="1">
                <a:solidFill>
                  <a:schemeClr val="tx1"/>
                </a:solidFill>
                <a:ea typeface="楷体_GB2312" pitchFamily="49" charset="-122"/>
              </a:rPr>
              <a:t>key </a:t>
            </a:r>
            <a:r>
              <a:rPr lang="zh-CN" altLang="en-US" sz="3200" b="1">
                <a:solidFill>
                  <a:schemeClr val="tx1"/>
                </a:solidFill>
                <a:ea typeface="楷体_GB2312" pitchFamily="49" charset="-122"/>
              </a:rPr>
              <a:t>作比较。其算法如下：</a:t>
            </a:r>
          </a:p>
        </p:txBody>
      </p:sp>
      <p:sp>
        <p:nvSpPr>
          <p:cNvPr id="77827" name="Rectangle 6"/>
          <p:cNvSpPr>
            <a:spLocks noChangeArrowheads="1"/>
          </p:cNvSpPr>
          <p:nvPr/>
        </p:nvSpPr>
        <p:spPr bwMode="auto">
          <a:xfrm>
            <a:off x="250825" y="257175"/>
            <a:ext cx="849788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3200" b="1">
                <a:solidFill>
                  <a:srgbClr val="0C3130"/>
                </a:solidFill>
              </a:rPr>
              <a:t>2</a:t>
            </a:r>
            <a:r>
              <a:rPr lang="zh-CN" altLang="en-US" sz="3200" b="1">
                <a:solidFill>
                  <a:srgbClr val="0C3130"/>
                </a:solidFill>
              </a:rPr>
              <a:t>、</a:t>
            </a:r>
            <a:r>
              <a:rPr lang="en-US" altLang="zh-CN" sz="3200" b="1">
                <a:solidFill>
                  <a:srgbClr val="0C3130"/>
                </a:solidFill>
              </a:rPr>
              <a:t>LocateElem(L,key,0)     </a:t>
            </a:r>
            <a:r>
              <a:rPr lang="zh-CN" altLang="en-US" sz="3200" b="1">
                <a:solidFill>
                  <a:srgbClr val="0C3130"/>
                </a:solidFill>
              </a:rPr>
              <a:t>按值查找 </a:t>
            </a:r>
          </a:p>
        </p:txBody>
      </p:sp>
    </p:spTree>
  </p:cSld>
  <p:clrMapOvr>
    <a:masterClrMapping/>
  </p:clrMapOvr>
  <p:transition spd="med">
    <p:strips dir="rd"/>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103" name="Rectangle 7"/>
          <p:cNvSpPr>
            <a:spLocks noChangeArrowheads="1"/>
          </p:cNvSpPr>
          <p:nvPr/>
        </p:nvSpPr>
        <p:spPr bwMode="auto">
          <a:xfrm>
            <a:off x="71438" y="5448300"/>
            <a:ext cx="8964612" cy="107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3200" b="1">
                <a:solidFill>
                  <a:schemeClr val="tx1"/>
                </a:solidFill>
                <a:ea typeface="楷体_GB2312" pitchFamily="49" charset="-122"/>
              </a:rPr>
              <a:t>该算法的执行时间亦与输入实例中的的取值</a:t>
            </a:r>
            <a:r>
              <a:rPr lang="en-US" altLang="zh-CN" sz="3200" b="1">
                <a:solidFill>
                  <a:schemeClr val="tx1"/>
                </a:solidFill>
                <a:ea typeface="楷体_GB2312" pitchFamily="49" charset="-122"/>
              </a:rPr>
              <a:t>key</a:t>
            </a:r>
            <a:r>
              <a:rPr lang="zh-CN" altLang="en-US" sz="3200" b="1">
                <a:solidFill>
                  <a:schemeClr val="tx1"/>
                </a:solidFill>
                <a:ea typeface="楷体_GB2312" pitchFamily="49" charset="-122"/>
              </a:rPr>
              <a:t>有关，其平均时间复杂度的分析类似于按序号查找。</a:t>
            </a:r>
          </a:p>
        </p:txBody>
      </p:sp>
      <p:sp>
        <p:nvSpPr>
          <p:cNvPr id="78851" name="Rectangle 8"/>
          <p:cNvSpPr>
            <a:spLocks noChangeArrowheads="1"/>
          </p:cNvSpPr>
          <p:nvPr/>
        </p:nvSpPr>
        <p:spPr bwMode="auto">
          <a:xfrm>
            <a:off x="611188" y="188913"/>
            <a:ext cx="74168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en-US" altLang="zh-CN" sz="2800" b="1">
                <a:solidFill>
                  <a:schemeClr val="tx1"/>
                </a:solidFill>
              </a:rPr>
              <a:t>LNode * LocateElem(LNod *L</a:t>
            </a:r>
            <a:r>
              <a:rPr lang="zh-CN" altLang="en-US" sz="2800" b="1">
                <a:solidFill>
                  <a:schemeClr val="tx1"/>
                </a:solidFill>
              </a:rPr>
              <a:t>，</a:t>
            </a:r>
            <a:r>
              <a:rPr lang="en-US" altLang="zh-CN" sz="2800" b="1">
                <a:solidFill>
                  <a:schemeClr val="tx1"/>
                </a:solidFill>
              </a:rPr>
              <a:t>int key, 0){</a:t>
            </a:r>
          </a:p>
          <a:p>
            <a:pPr algn="l">
              <a:spcBef>
                <a:spcPct val="20000"/>
              </a:spcBef>
            </a:pPr>
            <a:r>
              <a:rPr lang="en-US" altLang="zh-CN" sz="2800" b="1">
                <a:solidFill>
                  <a:schemeClr val="tx1"/>
                </a:solidFill>
              </a:rPr>
              <a:t>          </a:t>
            </a:r>
            <a:r>
              <a:rPr lang="en-US" altLang="zh-CN" sz="2000" b="1">
                <a:solidFill>
                  <a:schemeClr val="tx1"/>
                </a:solidFill>
              </a:rPr>
              <a:t>//</a:t>
            </a:r>
            <a:r>
              <a:rPr lang="zh-CN" altLang="en-US" sz="2000" b="1">
                <a:solidFill>
                  <a:schemeClr val="tx1"/>
                </a:solidFill>
              </a:rPr>
              <a:t>在以</a:t>
            </a:r>
            <a:r>
              <a:rPr lang="en-US" altLang="zh-CN" sz="2000" b="1">
                <a:solidFill>
                  <a:schemeClr val="tx1"/>
                </a:solidFill>
              </a:rPr>
              <a:t>L</a:t>
            </a:r>
            <a:r>
              <a:rPr lang="zh-CN" altLang="en-US" sz="2000" b="1">
                <a:solidFill>
                  <a:schemeClr val="tx1"/>
                </a:solidFill>
              </a:rPr>
              <a:t>为头结点的链表中查找值为</a:t>
            </a:r>
            <a:r>
              <a:rPr lang="en-US" altLang="zh-CN" sz="2000" b="1">
                <a:solidFill>
                  <a:schemeClr val="tx1"/>
                </a:solidFill>
              </a:rPr>
              <a:t>key</a:t>
            </a:r>
            <a:r>
              <a:rPr lang="zh-CN" altLang="en-US" sz="2000" b="1">
                <a:solidFill>
                  <a:schemeClr val="tx1"/>
                </a:solidFill>
              </a:rPr>
              <a:t>的第一个结点</a:t>
            </a:r>
          </a:p>
          <a:p>
            <a:pPr algn="l">
              <a:spcBef>
                <a:spcPct val="20000"/>
              </a:spcBef>
            </a:pPr>
            <a:r>
              <a:rPr lang="zh-CN" altLang="en-US" sz="2800" b="1">
                <a:solidFill>
                  <a:schemeClr val="tx1"/>
                </a:solidFill>
              </a:rPr>
              <a:t>    </a:t>
            </a:r>
            <a:r>
              <a:rPr lang="en-US" altLang="zh-CN" sz="2800" b="1">
                <a:solidFill>
                  <a:schemeClr val="tx1"/>
                </a:solidFill>
              </a:rPr>
              <a:t>LNode *p=L–&gt;next;</a:t>
            </a:r>
          </a:p>
          <a:p>
            <a:pPr algn="l">
              <a:spcBef>
                <a:spcPct val="20000"/>
              </a:spcBef>
            </a:pPr>
            <a:r>
              <a:rPr lang="en-US" altLang="zh-CN" sz="2800" b="1">
                <a:solidFill>
                  <a:schemeClr val="tx1"/>
                </a:solidFill>
              </a:rPr>
              <a:t>    while( p &amp;&amp; p–&gt;data!=key)   p=p–&gt;next;</a:t>
            </a:r>
          </a:p>
          <a:p>
            <a:pPr algn="l">
              <a:spcBef>
                <a:spcPct val="20000"/>
              </a:spcBef>
            </a:pPr>
            <a:r>
              <a:rPr lang="en-US" altLang="zh-CN" sz="2800" b="1">
                <a:solidFill>
                  <a:schemeClr val="tx1"/>
                </a:solidFill>
              </a:rPr>
              <a:t>        if (p–&gt;data =key)   return p;</a:t>
            </a:r>
          </a:p>
          <a:p>
            <a:pPr algn="l">
              <a:spcBef>
                <a:spcPct val="20000"/>
              </a:spcBef>
            </a:pPr>
            <a:r>
              <a:rPr lang="en-US" altLang="zh-CN" sz="2800" b="1">
                <a:solidFill>
                  <a:schemeClr val="tx1"/>
                </a:solidFill>
              </a:rPr>
              <a:t>        else {</a:t>
            </a:r>
          </a:p>
          <a:p>
            <a:pPr algn="l">
              <a:spcBef>
                <a:spcPct val="20000"/>
              </a:spcBef>
            </a:pPr>
            <a:r>
              <a:rPr lang="en-US" altLang="zh-CN" sz="2800" b="1">
                <a:solidFill>
                  <a:schemeClr val="tx1"/>
                </a:solidFill>
              </a:rPr>
              <a:t>          printf(“</a:t>
            </a:r>
            <a:r>
              <a:rPr lang="zh-CN" altLang="en-US" sz="2800" b="1">
                <a:solidFill>
                  <a:schemeClr val="tx1"/>
                </a:solidFill>
              </a:rPr>
              <a:t>该结点不存在！！</a:t>
            </a:r>
            <a:r>
              <a:rPr lang="en-US" altLang="zh-CN" sz="2800" b="1">
                <a:solidFill>
                  <a:schemeClr val="tx1"/>
                </a:solidFill>
              </a:rPr>
              <a:t>\n”);</a:t>
            </a:r>
          </a:p>
          <a:p>
            <a:pPr algn="l">
              <a:spcBef>
                <a:spcPct val="20000"/>
              </a:spcBef>
            </a:pPr>
            <a:r>
              <a:rPr lang="en-US" altLang="zh-CN" sz="2800" b="1">
                <a:solidFill>
                  <a:schemeClr val="tx1"/>
                </a:solidFill>
              </a:rPr>
              <a:t>          return (NULL);</a:t>
            </a:r>
            <a:br>
              <a:rPr lang="en-US" altLang="zh-CN" sz="2800" b="1">
                <a:solidFill>
                  <a:schemeClr val="tx1"/>
                </a:solidFill>
              </a:rPr>
            </a:br>
            <a:r>
              <a:rPr lang="en-US" altLang="zh-CN" sz="2800" b="1">
                <a:solidFill>
                  <a:schemeClr val="tx1"/>
                </a:solidFill>
              </a:rPr>
              <a:t>    }    </a:t>
            </a:r>
          </a:p>
          <a:p>
            <a:pPr algn="l">
              <a:spcBef>
                <a:spcPct val="20000"/>
              </a:spcBef>
            </a:pPr>
            <a:r>
              <a:rPr lang="en-US" altLang="zh-CN" sz="2800" b="1">
                <a:solidFill>
                  <a:schemeClr val="tx1"/>
                </a:solidFill>
              </a:rPr>
              <a:t>}</a:t>
            </a:r>
          </a:p>
        </p:txBody>
      </p:sp>
      <p:sp>
        <p:nvSpPr>
          <p:cNvPr id="260106" name="Rectangle 10"/>
          <p:cNvSpPr>
            <a:spLocks noChangeArrowheads="1"/>
          </p:cNvSpPr>
          <p:nvPr/>
        </p:nvSpPr>
        <p:spPr bwMode="auto">
          <a:xfrm>
            <a:off x="5724525" y="4221163"/>
            <a:ext cx="30353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200" b="1">
                <a:solidFill>
                  <a:schemeClr val="tx1"/>
                </a:solidFill>
                <a:ea typeface="楷体_GB2312" pitchFamily="49" charset="-122"/>
              </a:rPr>
              <a:t>时间复杂度</a:t>
            </a:r>
            <a:r>
              <a:rPr lang="en-US" altLang="zh-CN" sz="3200" b="1">
                <a:solidFill>
                  <a:schemeClr val="tx1"/>
                </a:solidFill>
                <a:ea typeface="楷体_GB2312" pitchFamily="49" charset="-122"/>
              </a:rPr>
              <a:t>O(n)</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01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0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03" grpId="0"/>
      <p:bldP spid="26010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586" name="Group 2"/>
          <p:cNvGrpSpPr>
            <a:grpSpLocks/>
          </p:cNvGrpSpPr>
          <p:nvPr/>
        </p:nvGrpSpPr>
        <p:grpSpPr bwMode="auto">
          <a:xfrm>
            <a:off x="1371600" y="2565400"/>
            <a:ext cx="1981200" cy="609600"/>
            <a:chOff x="864" y="2880"/>
            <a:chExt cx="1248" cy="384"/>
          </a:xfrm>
        </p:grpSpPr>
        <p:sp>
          <p:nvSpPr>
            <p:cNvPr id="79893" name="Rectangle 3"/>
            <p:cNvSpPr>
              <a:spLocks noChangeArrowheads="1"/>
            </p:cNvSpPr>
            <p:nvPr/>
          </p:nvSpPr>
          <p:spPr bwMode="auto">
            <a:xfrm>
              <a:off x="1440" y="2880"/>
              <a:ext cx="672" cy="384"/>
            </a:xfrm>
            <a:prstGeom prst="rect">
              <a:avLst/>
            </a:prstGeom>
            <a:solidFill>
              <a:srgbClr val="99CCFF">
                <a:alpha val="50195"/>
              </a:srgbClr>
            </a:solidFill>
            <a:ln w="22225">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b="1">
                  <a:solidFill>
                    <a:srgbClr val="000099"/>
                  </a:solidFill>
                </a:rPr>
                <a:t>a</a:t>
              </a:r>
              <a:r>
                <a:rPr lang="en-US" altLang="zh-CN" b="1" baseline="-25000">
                  <a:solidFill>
                    <a:srgbClr val="000099"/>
                  </a:solidFill>
                </a:rPr>
                <a:t>i-1</a:t>
              </a:r>
              <a:endParaRPr lang="en-US" altLang="zh-CN">
                <a:solidFill>
                  <a:schemeClr val="tx1"/>
                </a:solidFill>
              </a:endParaRPr>
            </a:p>
          </p:txBody>
        </p:sp>
        <p:sp>
          <p:nvSpPr>
            <p:cNvPr id="79894" name="Line 4"/>
            <p:cNvSpPr>
              <a:spLocks noChangeShapeType="1"/>
            </p:cNvSpPr>
            <p:nvPr/>
          </p:nvSpPr>
          <p:spPr bwMode="auto">
            <a:xfrm>
              <a:off x="1920" y="2880"/>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95" name="Line 5"/>
            <p:cNvSpPr>
              <a:spLocks noChangeShapeType="1"/>
            </p:cNvSpPr>
            <p:nvPr/>
          </p:nvSpPr>
          <p:spPr bwMode="auto">
            <a:xfrm>
              <a:off x="864" y="3072"/>
              <a:ext cx="576" cy="0"/>
            </a:xfrm>
            <a:prstGeom prst="line">
              <a:avLst/>
            </a:prstGeom>
            <a:noFill/>
            <a:ln w="31750">
              <a:solidFill>
                <a:srgbClr val="000080"/>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9875" name="Text Box 6"/>
          <p:cNvSpPr txBox="1">
            <a:spLocks noChangeArrowheads="1"/>
          </p:cNvSpPr>
          <p:nvPr/>
        </p:nvSpPr>
        <p:spPr bwMode="auto">
          <a:xfrm>
            <a:off x="282575" y="44450"/>
            <a:ext cx="64500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b="1">
                <a:solidFill>
                  <a:srgbClr val="0C3130"/>
                </a:solidFill>
              </a:rPr>
              <a:t>2</a:t>
            </a:r>
            <a:r>
              <a:rPr lang="zh-CN" altLang="en-US" sz="3200" b="1">
                <a:solidFill>
                  <a:srgbClr val="0C3130"/>
                </a:solidFill>
              </a:rPr>
              <a:t>、 </a:t>
            </a:r>
            <a:r>
              <a:rPr lang="en-US" altLang="zh-CN" sz="3200" b="1">
                <a:solidFill>
                  <a:srgbClr val="0C3130"/>
                </a:solidFill>
              </a:rPr>
              <a:t>ListInsert(&amp;L, i, e)   </a:t>
            </a:r>
            <a:r>
              <a:rPr lang="zh-CN" altLang="en-US" sz="3200" b="1">
                <a:solidFill>
                  <a:srgbClr val="0C3130"/>
                </a:solidFill>
              </a:rPr>
              <a:t>插入元素</a:t>
            </a:r>
          </a:p>
        </p:txBody>
      </p:sp>
      <p:sp>
        <p:nvSpPr>
          <p:cNvPr id="67591" name="Text Box 7"/>
          <p:cNvSpPr txBox="1">
            <a:spLocks noChangeArrowheads="1"/>
          </p:cNvSpPr>
          <p:nvPr/>
        </p:nvSpPr>
        <p:spPr bwMode="auto">
          <a:xfrm>
            <a:off x="466725" y="1844675"/>
            <a:ext cx="7705725"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40000"/>
              </a:lnSpc>
            </a:pPr>
            <a:r>
              <a:rPr lang="en-US" altLang="zh-CN" sz="3200">
                <a:solidFill>
                  <a:schemeClr val="tx1"/>
                </a:solidFill>
                <a:ea typeface="楷体_GB2312" pitchFamily="49" charset="-122"/>
              </a:rPr>
              <a:t> </a:t>
            </a:r>
          </a:p>
        </p:txBody>
      </p:sp>
      <p:grpSp>
        <p:nvGrpSpPr>
          <p:cNvPr id="67592" name="Group 8"/>
          <p:cNvGrpSpPr>
            <a:grpSpLocks/>
          </p:cNvGrpSpPr>
          <p:nvPr/>
        </p:nvGrpSpPr>
        <p:grpSpPr bwMode="auto">
          <a:xfrm>
            <a:off x="4038600" y="3708400"/>
            <a:ext cx="1066800" cy="609600"/>
            <a:chOff x="2544" y="3600"/>
            <a:chExt cx="672" cy="384"/>
          </a:xfrm>
        </p:grpSpPr>
        <p:sp>
          <p:nvSpPr>
            <p:cNvPr id="79891" name="Rectangle 9"/>
            <p:cNvSpPr>
              <a:spLocks noChangeArrowheads="1"/>
            </p:cNvSpPr>
            <p:nvPr/>
          </p:nvSpPr>
          <p:spPr bwMode="auto">
            <a:xfrm>
              <a:off x="2544" y="3600"/>
              <a:ext cx="672" cy="384"/>
            </a:xfrm>
            <a:prstGeom prst="rect">
              <a:avLst/>
            </a:prstGeom>
            <a:solidFill>
              <a:srgbClr val="FFCC99">
                <a:alpha val="50195"/>
              </a:srgbClr>
            </a:solidFill>
            <a:ln w="25400">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b="1">
                  <a:solidFill>
                    <a:srgbClr val="990000"/>
                  </a:solidFill>
                </a:rPr>
                <a:t> e</a:t>
              </a:r>
              <a:endParaRPr lang="en-US" altLang="zh-CN">
                <a:solidFill>
                  <a:schemeClr val="tx1"/>
                </a:solidFill>
              </a:endParaRPr>
            </a:p>
          </p:txBody>
        </p:sp>
        <p:sp>
          <p:nvSpPr>
            <p:cNvPr id="79892" name="Line 10"/>
            <p:cNvSpPr>
              <a:spLocks noChangeShapeType="1"/>
            </p:cNvSpPr>
            <p:nvPr/>
          </p:nvSpPr>
          <p:spPr bwMode="auto">
            <a:xfrm>
              <a:off x="3024" y="3600"/>
              <a:ext cx="0" cy="384"/>
            </a:xfrm>
            <a:prstGeom prst="line">
              <a:avLst/>
            </a:prstGeom>
            <a:noFill/>
            <a:ln w="2540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7595" name="Group 11"/>
          <p:cNvGrpSpPr>
            <a:grpSpLocks/>
          </p:cNvGrpSpPr>
          <p:nvPr/>
        </p:nvGrpSpPr>
        <p:grpSpPr bwMode="auto">
          <a:xfrm>
            <a:off x="3200400" y="2565400"/>
            <a:ext cx="3886200" cy="609600"/>
            <a:chOff x="2016" y="2880"/>
            <a:chExt cx="2448" cy="384"/>
          </a:xfrm>
        </p:grpSpPr>
        <p:sp>
          <p:nvSpPr>
            <p:cNvPr id="79887" name="Line 12"/>
            <p:cNvSpPr>
              <a:spLocks noChangeShapeType="1"/>
            </p:cNvSpPr>
            <p:nvPr/>
          </p:nvSpPr>
          <p:spPr bwMode="auto">
            <a:xfrm>
              <a:off x="2016" y="3072"/>
              <a:ext cx="1344" cy="0"/>
            </a:xfrm>
            <a:prstGeom prst="line">
              <a:avLst/>
            </a:prstGeom>
            <a:noFill/>
            <a:ln w="31750">
              <a:solidFill>
                <a:srgbClr val="000080"/>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88" name="Rectangle 13"/>
            <p:cNvSpPr>
              <a:spLocks noChangeArrowheads="1"/>
            </p:cNvSpPr>
            <p:nvPr/>
          </p:nvSpPr>
          <p:spPr bwMode="auto">
            <a:xfrm>
              <a:off x="3360" y="2880"/>
              <a:ext cx="672" cy="384"/>
            </a:xfrm>
            <a:prstGeom prst="rect">
              <a:avLst/>
            </a:prstGeom>
            <a:solidFill>
              <a:srgbClr val="99CCFF">
                <a:alpha val="50195"/>
              </a:srgbClr>
            </a:solidFill>
            <a:ln w="22225">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b="1">
                  <a:solidFill>
                    <a:srgbClr val="000099"/>
                  </a:solidFill>
                </a:rPr>
                <a:t>a</a:t>
              </a:r>
              <a:r>
                <a:rPr lang="en-US" altLang="zh-CN" b="1" baseline="-25000">
                  <a:solidFill>
                    <a:srgbClr val="000099"/>
                  </a:solidFill>
                </a:rPr>
                <a:t>i</a:t>
              </a:r>
              <a:endParaRPr lang="en-US" altLang="zh-CN">
                <a:solidFill>
                  <a:schemeClr val="tx1"/>
                </a:solidFill>
              </a:endParaRPr>
            </a:p>
          </p:txBody>
        </p:sp>
        <p:sp>
          <p:nvSpPr>
            <p:cNvPr id="79889" name="Line 14"/>
            <p:cNvSpPr>
              <a:spLocks noChangeShapeType="1"/>
            </p:cNvSpPr>
            <p:nvPr/>
          </p:nvSpPr>
          <p:spPr bwMode="auto">
            <a:xfrm>
              <a:off x="3840" y="2880"/>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90" name="Line 15"/>
            <p:cNvSpPr>
              <a:spLocks noChangeShapeType="1"/>
            </p:cNvSpPr>
            <p:nvPr/>
          </p:nvSpPr>
          <p:spPr bwMode="auto">
            <a:xfrm>
              <a:off x="3936" y="3072"/>
              <a:ext cx="528" cy="0"/>
            </a:xfrm>
            <a:prstGeom prst="line">
              <a:avLst/>
            </a:prstGeom>
            <a:noFill/>
            <a:ln w="31750">
              <a:solidFill>
                <a:srgbClr val="000080"/>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useBgFill="1">
        <p:nvSpPr>
          <p:cNvPr id="67600" name="Rectangle 16"/>
          <p:cNvSpPr>
            <a:spLocks noChangeArrowheads="1"/>
          </p:cNvSpPr>
          <p:nvPr/>
        </p:nvSpPr>
        <p:spPr bwMode="auto">
          <a:xfrm>
            <a:off x="3348038" y="2717800"/>
            <a:ext cx="1990725" cy="381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7601" name="Group 17"/>
          <p:cNvGrpSpPr>
            <a:grpSpLocks/>
          </p:cNvGrpSpPr>
          <p:nvPr/>
        </p:nvGrpSpPr>
        <p:grpSpPr bwMode="auto">
          <a:xfrm>
            <a:off x="2286000" y="2565400"/>
            <a:ext cx="1066800" cy="609600"/>
            <a:chOff x="1440" y="3504"/>
            <a:chExt cx="672" cy="384"/>
          </a:xfrm>
        </p:grpSpPr>
        <p:sp>
          <p:nvSpPr>
            <p:cNvPr id="79885" name="Rectangle 18"/>
            <p:cNvSpPr>
              <a:spLocks noChangeArrowheads="1"/>
            </p:cNvSpPr>
            <p:nvPr/>
          </p:nvSpPr>
          <p:spPr bwMode="auto">
            <a:xfrm>
              <a:off x="1440" y="3504"/>
              <a:ext cx="672" cy="384"/>
            </a:xfrm>
            <a:prstGeom prst="rect">
              <a:avLst/>
            </a:prstGeom>
            <a:solidFill>
              <a:srgbClr val="99CCFF">
                <a:alpha val="50195"/>
              </a:srgbClr>
            </a:solidFill>
            <a:ln w="22225">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b="1">
                  <a:solidFill>
                    <a:srgbClr val="000099"/>
                  </a:solidFill>
                </a:rPr>
                <a:t>a</a:t>
              </a:r>
              <a:r>
                <a:rPr lang="en-US" altLang="zh-CN" b="1" baseline="-25000">
                  <a:solidFill>
                    <a:srgbClr val="000099"/>
                  </a:solidFill>
                </a:rPr>
                <a:t>i-1</a:t>
              </a:r>
              <a:endParaRPr lang="en-US" altLang="zh-CN">
                <a:solidFill>
                  <a:schemeClr val="tx1"/>
                </a:solidFill>
              </a:endParaRPr>
            </a:p>
          </p:txBody>
        </p:sp>
        <p:sp>
          <p:nvSpPr>
            <p:cNvPr id="79886" name="Line 19"/>
            <p:cNvSpPr>
              <a:spLocks noChangeShapeType="1"/>
            </p:cNvSpPr>
            <p:nvPr/>
          </p:nvSpPr>
          <p:spPr bwMode="auto">
            <a:xfrm>
              <a:off x="1920" y="3504"/>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67604" name="AutoShape 20"/>
          <p:cNvCxnSpPr>
            <a:cxnSpLocks noChangeShapeType="1"/>
            <a:stCxn id="79885" idx="3"/>
            <a:endCxn id="79891" idx="1"/>
          </p:cNvCxnSpPr>
          <p:nvPr/>
        </p:nvCxnSpPr>
        <p:spPr bwMode="auto">
          <a:xfrm>
            <a:off x="3363913" y="2870200"/>
            <a:ext cx="661987" cy="1143000"/>
          </a:xfrm>
          <a:prstGeom prst="bentConnector3">
            <a:avLst>
              <a:gd name="adj1" fmla="val 50120"/>
            </a:avLst>
          </a:prstGeom>
          <a:noFill/>
          <a:ln w="31750">
            <a:solidFill>
              <a:srgbClr val="008080"/>
            </a:solidFill>
            <a:miter lim="800000"/>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605" name="AutoShape 21"/>
          <p:cNvCxnSpPr>
            <a:cxnSpLocks noChangeShapeType="1"/>
          </p:cNvCxnSpPr>
          <p:nvPr/>
        </p:nvCxnSpPr>
        <p:spPr bwMode="auto">
          <a:xfrm rot="-5400000">
            <a:off x="4893469" y="3225007"/>
            <a:ext cx="827087" cy="749300"/>
          </a:xfrm>
          <a:prstGeom prst="bentConnector3">
            <a:avLst>
              <a:gd name="adj1" fmla="val 49903"/>
            </a:avLst>
          </a:prstGeom>
          <a:noFill/>
          <a:ln w="31750">
            <a:solidFill>
              <a:srgbClr val="008080"/>
            </a:solidFill>
            <a:miter lim="800000"/>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606" name="Rectangle 22"/>
          <p:cNvSpPr>
            <a:spLocks noChangeArrowheads="1"/>
          </p:cNvSpPr>
          <p:nvPr/>
        </p:nvSpPr>
        <p:spPr bwMode="auto">
          <a:xfrm>
            <a:off x="323850" y="644525"/>
            <a:ext cx="84963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5000"/>
              </a:lnSpc>
            </a:pPr>
            <a:r>
              <a:rPr lang="en-US" altLang="zh-CN" sz="3200" b="1">
                <a:solidFill>
                  <a:schemeClr val="tx1"/>
                </a:solidFill>
                <a:ea typeface="楷体_GB2312" pitchFamily="49" charset="-122"/>
              </a:rPr>
              <a:t>  </a:t>
            </a:r>
            <a:r>
              <a:rPr lang="zh-CN" altLang="en-US" sz="3200" b="1">
                <a:solidFill>
                  <a:schemeClr val="tx1"/>
                </a:solidFill>
                <a:ea typeface="楷体_GB2312" pitchFamily="49" charset="-122"/>
              </a:rPr>
              <a:t>假设要在线性表的两个元素</a:t>
            </a:r>
            <a:r>
              <a:rPr lang="en-US" altLang="zh-CN" sz="3200" b="1">
                <a:solidFill>
                  <a:schemeClr val="tx1"/>
                </a:solidFill>
                <a:ea typeface="楷体_GB2312" pitchFamily="49" charset="-122"/>
              </a:rPr>
              <a:t>a</a:t>
            </a:r>
            <a:r>
              <a:rPr lang="en-US" altLang="zh-CN" sz="3200" b="1" baseline="-25000">
                <a:solidFill>
                  <a:schemeClr val="tx1"/>
                </a:solidFill>
                <a:ea typeface="楷体_GB2312" pitchFamily="49" charset="-122"/>
              </a:rPr>
              <a:t>i-1</a:t>
            </a:r>
            <a:r>
              <a:rPr lang="zh-CN" altLang="en-US" sz="3200" b="1">
                <a:solidFill>
                  <a:schemeClr val="tx1"/>
                </a:solidFill>
                <a:ea typeface="楷体_GB2312" pitchFamily="49" charset="-122"/>
              </a:rPr>
              <a:t>和</a:t>
            </a:r>
            <a:r>
              <a:rPr lang="en-US" altLang="zh-CN" sz="3200" b="1">
                <a:solidFill>
                  <a:schemeClr val="tx1"/>
                </a:solidFill>
                <a:ea typeface="楷体_GB2312" pitchFamily="49" charset="-122"/>
              </a:rPr>
              <a:t>a</a:t>
            </a:r>
            <a:r>
              <a:rPr lang="en-US" altLang="zh-CN" sz="3200" b="1" baseline="-25000">
                <a:solidFill>
                  <a:schemeClr val="tx1"/>
                </a:solidFill>
                <a:ea typeface="楷体_GB2312" pitchFamily="49" charset="-122"/>
              </a:rPr>
              <a:t>i</a:t>
            </a:r>
            <a:r>
              <a:rPr lang="zh-CN" altLang="en-US" sz="3200" b="1">
                <a:solidFill>
                  <a:schemeClr val="tx1"/>
                </a:solidFill>
                <a:ea typeface="楷体_GB2312" pitchFamily="49" charset="-122"/>
              </a:rPr>
              <a:t>之间插入一个数据元素</a:t>
            </a:r>
            <a:r>
              <a:rPr lang="en-US" altLang="zh-CN" sz="3200" b="1">
                <a:solidFill>
                  <a:schemeClr val="tx1"/>
                </a:solidFill>
                <a:ea typeface="楷体_GB2312" pitchFamily="49" charset="-122"/>
              </a:rPr>
              <a:t>e </a:t>
            </a:r>
            <a:r>
              <a:rPr lang="zh-CN" altLang="en-US" sz="3200" b="1">
                <a:solidFill>
                  <a:schemeClr val="tx1"/>
                </a:solidFill>
                <a:ea typeface="楷体_GB2312" pitchFamily="49" charset="-122"/>
              </a:rPr>
              <a:t>，即将有序对 </a:t>
            </a:r>
            <a:r>
              <a:rPr lang="en-US" altLang="zh-CN" sz="3200" b="1">
                <a:solidFill>
                  <a:schemeClr val="tx1"/>
                </a:solidFill>
                <a:ea typeface="楷体_GB2312" pitchFamily="49" charset="-122"/>
              </a:rPr>
              <a:t>&lt;a</a:t>
            </a:r>
            <a:r>
              <a:rPr lang="en-US" altLang="zh-CN" sz="3200" b="1" baseline="-25000">
                <a:solidFill>
                  <a:schemeClr val="tx1"/>
                </a:solidFill>
                <a:ea typeface="楷体_GB2312" pitchFamily="49" charset="-122"/>
              </a:rPr>
              <a:t>i-1</a:t>
            </a:r>
            <a:r>
              <a:rPr lang="en-US" altLang="zh-CN" sz="3200" b="1">
                <a:solidFill>
                  <a:schemeClr val="tx1"/>
                </a:solidFill>
                <a:ea typeface="楷体_GB2312" pitchFamily="49" charset="-122"/>
              </a:rPr>
              <a:t>, a</a:t>
            </a:r>
            <a:r>
              <a:rPr lang="en-US" altLang="zh-CN" sz="3200" b="1" baseline="-25000">
                <a:solidFill>
                  <a:schemeClr val="tx1"/>
                </a:solidFill>
                <a:ea typeface="楷体_GB2312" pitchFamily="49" charset="-122"/>
              </a:rPr>
              <a:t>i</a:t>
            </a:r>
            <a:r>
              <a:rPr lang="en-US" altLang="zh-CN" sz="3200" b="1">
                <a:solidFill>
                  <a:schemeClr val="tx1"/>
                </a:solidFill>
                <a:ea typeface="楷体_GB2312" pitchFamily="49" charset="-122"/>
              </a:rPr>
              <a:t>&gt;</a:t>
            </a:r>
          </a:p>
          <a:p>
            <a:pPr algn="l">
              <a:lnSpc>
                <a:spcPct val="125000"/>
              </a:lnSpc>
            </a:pPr>
            <a:r>
              <a:rPr lang="en-US" altLang="zh-CN" sz="3200" b="1">
                <a:solidFill>
                  <a:schemeClr val="tx1"/>
                </a:solidFill>
                <a:ea typeface="楷体_GB2312" pitchFamily="49" charset="-122"/>
              </a:rPr>
              <a:t>              </a:t>
            </a:r>
            <a:r>
              <a:rPr lang="zh-CN" altLang="en-US" sz="3200" b="1">
                <a:solidFill>
                  <a:schemeClr val="tx1"/>
                </a:solidFill>
                <a:ea typeface="楷体_GB2312" pitchFamily="49" charset="-122"/>
              </a:rPr>
              <a:t>改变为 </a:t>
            </a:r>
            <a:r>
              <a:rPr lang="en-US" altLang="zh-CN" sz="3200" b="1">
                <a:solidFill>
                  <a:schemeClr val="tx1"/>
                </a:solidFill>
                <a:ea typeface="楷体_GB2312" pitchFamily="49" charset="-122"/>
              </a:rPr>
              <a:t>&lt;a</a:t>
            </a:r>
            <a:r>
              <a:rPr lang="en-US" altLang="zh-CN" sz="3200" b="1" baseline="-25000">
                <a:solidFill>
                  <a:schemeClr val="tx1"/>
                </a:solidFill>
                <a:ea typeface="楷体_GB2312" pitchFamily="49" charset="-122"/>
              </a:rPr>
              <a:t>i-1</a:t>
            </a:r>
            <a:r>
              <a:rPr lang="en-US" altLang="zh-CN" sz="3200" b="1">
                <a:solidFill>
                  <a:schemeClr val="tx1"/>
                </a:solidFill>
                <a:ea typeface="楷体_GB2312" pitchFamily="49" charset="-122"/>
              </a:rPr>
              <a:t>, e&gt; </a:t>
            </a:r>
            <a:r>
              <a:rPr lang="zh-CN" altLang="en-US" sz="3200" b="1">
                <a:solidFill>
                  <a:schemeClr val="tx1"/>
                </a:solidFill>
                <a:ea typeface="楷体_GB2312" pitchFamily="49" charset="-122"/>
              </a:rPr>
              <a:t>和</a:t>
            </a:r>
            <a:r>
              <a:rPr lang="en-US" altLang="zh-CN" sz="3200" b="1">
                <a:solidFill>
                  <a:schemeClr val="tx1"/>
                </a:solidFill>
                <a:ea typeface="楷体_GB2312" pitchFamily="49" charset="-122"/>
              </a:rPr>
              <a:t>&lt;e, a</a:t>
            </a:r>
            <a:r>
              <a:rPr lang="en-US" altLang="zh-CN" sz="3200" b="1" baseline="-25000">
                <a:solidFill>
                  <a:schemeClr val="tx1"/>
                </a:solidFill>
                <a:ea typeface="楷体_GB2312" pitchFamily="49" charset="-122"/>
              </a:rPr>
              <a:t>i</a:t>
            </a:r>
            <a:r>
              <a:rPr lang="en-US" altLang="zh-CN" sz="3200" b="1">
                <a:solidFill>
                  <a:schemeClr val="tx1"/>
                </a:solidFill>
                <a:ea typeface="楷体_GB2312" pitchFamily="49" charset="-122"/>
              </a:rPr>
              <a:t>&gt;</a:t>
            </a:r>
          </a:p>
        </p:txBody>
      </p:sp>
      <p:sp>
        <p:nvSpPr>
          <p:cNvPr id="67611" name="Text Box 27"/>
          <p:cNvSpPr txBox="1">
            <a:spLocks noChangeArrowheads="1"/>
          </p:cNvSpPr>
          <p:nvPr/>
        </p:nvSpPr>
        <p:spPr bwMode="auto">
          <a:xfrm>
            <a:off x="250825" y="4283075"/>
            <a:ext cx="86264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25000"/>
              </a:lnSpc>
            </a:pPr>
            <a:r>
              <a:rPr lang="en-US" altLang="zh-CN" sz="3200" b="1">
                <a:solidFill>
                  <a:schemeClr val="tx1"/>
                </a:solidFill>
                <a:ea typeface="楷体_GB2312" pitchFamily="49" charset="-122"/>
              </a:rPr>
              <a:t>    </a:t>
            </a:r>
            <a:r>
              <a:rPr lang="zh-CN" altLang="en-US" sz="3200" b="1">
                <a:solidFill>
                  <a:schemeClr val="tx1"/>
                </a:solidFill>
                <a:ea typeface="楷体_GB2312" pitchFamily="49" charset="-122"/>
              </a:rPr>
              <a:t>可见，在链表中插入数据元素，首先要生成一个数据域为</a:t>
            </a:r>
            <a:r>
              <a:rPr lang="en-US" altLang="zh-CN" sz="3200" b="1">
                <a:solidFill>
                  <a:schemeClr val="tx1"/>
                </a:solidFill>
                <a:ea typeface="楷体_GB2312" pitchFamily="49" charset="-122"/>
              </a:rPr>
              <a:t>e</a:t>
            </a:r>
            <a:r>
              <a:rPr lang="zh-CN" altLang="en-US" sz="3200" b="1">
                <a:solidFill>
                  <a:schemeClr val="tx1"/>
                </a:solidFill>
                <a:ea typeface="楷体_GB2312" pitchFamily="49" charset="-122"/>
              </a:rPr>
              <a:t>的结点，还需要修改结点</a:t>
            </a:r>
            <a:r>
              <a:rPr lang="en-US" altLang="zh-CN" sz="3200" b="1">
                <a:solidFill>
                  <a:schemeClr val="tx1"/>
                </a:solidFill>
                <a:ea typeface="楷体_GB2312" pitchFamily="49" charset="-122"/>
              </a:rPr>
              <a:t>a</a:t>
            </a:r>
            <a:r>
              <a:rPr lang="en-US" altLang="zh-CN" sz="3200" b="1" baseline="-25000">
                <a:solidFill>
                  <a:schemeClr val="tx1"/>
                </a:solidFill>
                <a:ea typeface="楷体_GB2312" pitchFamily="49" charset="-122"/>
              </a:rPr>
              <a:t>i-1</a:t>
            </a:r>
            <a:r>
              <a:rPr lang="zh-CN" altLang="en-US" sz="3200" b="1">
                <a:solidFill>
                  <a:schemeClr val="tx1"/>
                </a:solidFill>
                <a:ea typeface="楷体_GB2312" pitchFamily="49" charset="-122"/>
              </a:rPr>
              <a:t>指针域</a:t>
            </a:r>
            <a:r>
              <a:rPr lang="en-US" altLang="zh-CN" sz="3200" b="1">
                <a:solidFill>
                  <a:schemeClr val="tx1"/>
                </a:solidFill>
                <a:ea typeface="楷体_GB2312" pitchFamily="49" charset="-122"/>
              </a:rPr>
              <a:t>,</a:t>
            </a:r>
            <a:r>
              <a:rPr lang="zh-CN" altLang="en-US" sz="3200" b="1">
                <a:solidFill>
                  <a:schemeClr val="tx1"/>
                </a:solidFill>
                <a:ea typeface="楷体_GB2312" pitchFamily="49" charset="-122"/>
              </a:rPr>
              <a:t>令其指向结点</a:t>
            </a:r>
            <a:r>
              <a:rPr lang="en-US" altLang="zh-CN" sz="3200" b="1">
                <a:solidFill>
                  <a:schemeClr val="tx1"/>
                </a:solidFill>
                <a:ea typeface="楷体_GB2312" pitchFamily="49" charset="-122"/>
              </a:rPr>
              <a:t>e,</a:t>
            </a:r>
            <a:r>
              <a:rPr lang="zh-CN" altLang="en-US" sz="3200" b="1">
                <a:solidFill>
                  <a:schemeClr val="tx1"/>
                </a:solidFill>
                <a:ea typeface="楷体_GB2312" pitchFamily="49" charset="-122"/>
              </a:rPr>
              <a:t>而结点</a:t>
            </a:r>
            <a:r>
              <a:rPr lang="en-US" altLang="zh-CN" sz="3200" b="1">
                <a:solidFill>
                  <a:schemeClr val="tx1"/>
                </a:solidFill>
                <a:ea typeface="楷体_GB2312" pitchFamily="49" charset="-122"/>
              </a:rPr>
              <a:t>e</a:t>
            </a:r>
            <a:r>
              <a:rPr lang="zh-CN" altLang="en-US" sz="3200" b="1">
                <a:solidFill>
                  <a:schemeClr val="tx1"/>
                </a:solidFill>
                <a:ea typeface="楷体_GB2312" pitchFamily="49" charset="-122"/>
              </a:rPr>
              <a:t>的指针域应指向结点</a:t>
            </a:r>
            <a:r>
              <a:rPr lang="en-US" altLang="zh-CN" sz="3200" b="1">
                <a:solidFill>
                  <a:schemeClr val="tx1"/>
                </a:solidFill>
                <a:ea typeface="楷体_GB2312" pitchFamily="49" charset="-122"/>
              </a:rPr>
              <a:t>a</a:t>
            </a:r>
            <a:r>
              <a:rPr lang="en-US" altLang="zh-CN" sz="3200" b="1" baseline="-25000">
                <a:solidFill>
                  <a:schemeClr val="tx1"/>
                </a:solidFill>
                <a:ea typeface="楷体_GB2312" pitchFamily="49" charset="-122"/>
              </a:rPr>
              <a:t>i</a:t>
            </a:r>
            <a:r>
              <a:rPr lang="en-US" altLang="zh-CN" sz="3200" b="1">
                <a:solidFill>
                  <a:schemeClr val="tx1"/>
                </a:solidFill>
                <a:ea typeface="楷体_GB2312" pitchFamily="49" charset="-122"/>
              </a:rPr>
              <a:t> ,</a:t>
            </a:r>
            <a:r>
              <a:rPr lang="zh-CN" altLang="en-US" sz="3200" b="1">
                <a:solidFill>
                  <a:schemeClr val="tx1"/>
                </a:solidFill>
                <a:ea typeface="楷体_GB2312" pitchFamily="49" charset="-122"/>
              </a:rPr>
              <a:t>从而实现</a:t>
            </a:r>
            <a:r>
              <a:rPr lang="en-US" altLang="zh-CN" sz="3200" b="1">
                <a:solidFill>
                  <a:schemeClr val="tx1"/>
                </a:solidFill>
                <a:ea typeface="楷体_GB2312" pitchFamily="49" charset="-122"/>
              </a:rPr>
              <a:t>3</a:t>
            </a:r>
            <a:r>
              <a:rPr lang="zh-CN" altLang="en-US" sz="3200" b="1">
                <a:solidFill>
                  <a:schemeClr val="tx1"/>
                </a:solidFill>
                <a:ea typeface="楷体_GB2312" pitchFamily="49" charset="-122"/>
              </a:rPr>
              <a:t>个元素之间逻辑关系的变化。</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67606"/>
                                        </p:tgtEl>
                                        <p:attrNameLst>
                                          <p:attrName>style.visibility</p:attrName>
                                        </p:attrNameLst>
                                      </p:cBhvr>
                                      <p:to>
                                        <p:strVal val="visible"/>
                                      </p:to>
                                    </p:set>
                                    <p:animEffect transition="in" filter="wipe(left)">
                                      <p:cBhvr>
                                        <p:cTn id="7" dur="75"/>
                                        <p:tgtEl>
                                          <p:spTgt spid="676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iterate type="lt">
                                    <p:tmPct val="100000"/>
                                  </p:iterate>
                                  <p:childTnLst>
                                    <p:set>
                                      <p:cBhvr>
                                        <p:cTn id="11" dur="1" fill="hold">
                                          <p:stCondLst>
                                            <p:cond delay="0"/>
                                          </p:stCondLst>
                                        </p:cTn>
                                        <p:tgtEl>
                                          <p:spTgt spid="67591"/>
                                        </p:tgtEl>
                                        <p:attrNameLst>
                                          <p:attrName>style.visibility</p:attrName>
                                        </p:attrNameLst>
                                      </p:cBhvr>
                                      <p:to>
                                        <p:strVal val="visible"/>
                                      </p:to>
                                    </p:set>
                                    <p:animEffect transition="in" filter="strips(downRight)">
                                      <p:cBhvr>
                                        <p:cTn id="12" dur="75"/>
                                        <p:tgtEl>
                                          <p:spTgt spid="675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7586"/>
                                        </p:tgtEl>
                                        <p:attrNameLst>
                                          <p:attrName>style.visibility</p:attrName>
                                        </p:attrNameLst>
                                      </p:cBhvr>
                                      <p:to>
                                        <p:strVal val="visible"/>
                                      </p:to>
                                    </p:set>
                                    <p:animEffect transition="in" filter="wipe(left)">
                                      <p:cBhvr>
                                        <p:cTn id="17" dur="500"/>
                                        <p:tgtEl>
                                          <p:spTgt spid="67586"/>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67595"/>
                                        </p:tgtEl>
                                        <p:attrNameLst>
                                          <p:attrName>style.visibility</p:attrName>
                                        </p:attrNameLst>
                                      </p:cBhvr>
                                      <p:to>
                                        <p:strVal val="visible"/>
                                      </p:to>
                                    </p:set>
                                    <p:animEffect transition="in" filter="wipe(left)">
                                      <p:cBhvr>
                                        <p:cTn id="21" dur="500"/>
                                        <p:tgtEl>
                                          <p:spTgt spid="6759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67592"/>
                                        </p:tgtEl>
                                        <p:attrNameLst>
                                          <p:attrName>style.visibility</p:attrName>
                                        </p:attrNameLst>
                                      </p:cBhvr>
                                      <p:to>
                                        <p:strVal val="visible"/>
                                      </p:to>
                                    </p:set>
                                    <p:animEffect transition="in" filter="wipe(left)">
                                      <p:cBhvr>
                                        <p:cTn id="26" dur="500"/>
                                        <p:tgtEl>
                                          <p:spTgt spid="6759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67605"/>
                                        </p:tgtEl>
                                        <p:attrNameLst>
                                          <p:attrName>style.visibility</p:attrName>
                                        </p:attrNameLst>
                                      </p:cBhvr>
                                      <p:to>
                                        <p:strVal val="visible"/>
                                      </p:to>
                                    </p:set>
                                    <p:animEffect transition="in" filter="wipe(left)">
                                      <p:cBhvr>
                                        <p:cTn id="31" dur="500"/>
                                        <p:tgtEl>
                                          <p:spTgt spid="6760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2" fill="hold" grpId="0" nodeType="clickEffect">
                                  <p:stCondLst>
                                    <p:cond delay="0"/>
                                  </p:stCondLst>
                                  <p:childTnLst>
                                    <p:set>
                                      <p:cBhvr>
                                        <p:cTn id="35" dur="1" fill="hold">
                                          <p:stCondLst>
                                            <p:cond delay="0"/>
                                          </p:stCondLst>
                                        </p:cTn>
                                        <p:tgtEl>
                                          <p:spTgt spid="67600"/>
                                        </p:tgtEl>
                                        <p:attrNameLst>
                                          <p:attrName>style.visibility</p:attrName>
                                        </p:attrNameLst>
                                      </p:cBhvr>
                                      <p:to>
                                        <p:strVal val="visible"/>
                                      </p:to>
                                    </p:set>
                                    <p:animEffect transition="in" filter="wipe(right)">
                                      <p:cBhvr>
                                        <p:cTn id="36" dur="500"/>
                                        <p:tgtEl>
                                          <p:spTgt spid="67600"/>
                                        </p:tgtEl>
                                      </p:cBhvr>
                                    </p:animEffect>
                                  </p:childTnLst>
                                </p:cTn>
                              </p:par>
                            </p:childTnLst>
                          </p:cTn>
                        </p:par>
                        <p:par>
                          <p:cTn id="37" fill="hold" nodeType="afterGroup">
                            <p:stCondLst>
                              <p:cond delay="500"/>
                            </p:stCondLst>
                            <p:childTnLst>
                              <p:par>
                                <p:cTn id="38" presetID="1" presetClass="entr" presetSubtype="0" fill="hold" nodeType="afterEffect">
                                  <p:stCondLst>
                                    <p:cond delay="0"/>
                                  </p:stCondLst>
                                  <p:childTnLst>
                                    <p:set>
                                      <p:cBhvr>
                                        <p:cTn id="39" dur="1" fill="hold">
                                          <p:stCondLst>
                                            <p:cond delay="499"/>
                                          </p:stCondLst>
                                        </p:cTn>
                                        <p:tgtEl>
                                          <p:spTgt spid="67601"/>
                                        </p:tgtEl>
                                        <p:attrNameLst>
                                          <p:attrName>style.visibility</p:attrName>
                                        </p:attrNameLst>
                                      </p:cBhvr>
                                      <p:to>
                                        <p:strVal val="visible"/>
                                      </p:to>
                                    </p:set>
                                  </p:childTnLst>
                                </p:cTn>
                              </p:par>
                            </p:childTnLst>
                          </p:cTn>
                        </p:par>
                        <p:par>
                          <p:cTn id="40" fill="hold" nodeType="afterGroup">
                            <p:stCondLst>
                              <p:cond delay="1000"/>
                            </p:stCondLst>
                            <p:childTnLst>
                              <p:par>
                                <p:cTn id="41" presetID="22" presetClass="entr" presetSubtype="8" fill="hold" nodeType="afterEffect">
                                  <p:stCondLst>
                                    <p:cond delay="0"/>
                                  </p:stCondLst>
                                  <p:childTnLst>
                                    <p:set>
                                      <p:cBhvr>
                                        <p:cTn id="42" dur="1" fill="hold">
                                          <p:stCondLst>
                                            <p:cond delay="0"/>
                                          </p:stCondLst>
                                        </p:cTn>
                                        <p:tgtEl>
                                          <p:spTgt spid="67604"/>
                                        </p:tgtEl>
                                        <p:attrNameLst>
                                          <p:attrName>style.visibility</p:attrName>
                                        </p:attrNameLst>
                                      </p:cBhvr>
                                      <p:to>
                                        <p:strVal val="visible"/>
                                      </p:to>
                                    </p:set>
                                    <p:animEffect transition="in" filter="wipe(left)">
                                      <p:cBhvr>
                                        <p:cTn id="43" dur="500"/>
                                        <p:tgtEl>
                                          <p:spTgt spid="6760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676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1" grpId="0" autoUpdateAnimBg="0"/>
      <p:bldP spid="67600" grpId="0" animBg="1"/>
      <p:bldP spid="67606" grpId="0" autoUpdateAnimBg="0"/>
      <p:bldP spid="67611"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4"/>
          <p:cNvSpPr txBox="1">
            <a:spLocks noChangeArrowheads="1"/>
          </p:cNvSpPr>
          <p:nvPr/>
        </p:nvSpPr>
        <p:spPr bwMode="auto">
          <a:xfrm>
            <a:off x="327025" y="44450"/>
            <a:ext cx="8637588" cy="129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40000"/>
              </a:lnSpc>
              <a:spcBef>
                <a:spcPct val="40000"/>
              </a:spcBef>
            </a:pPr>
            <a:r>
              <a:rPr lang="en-US" altLang="zh-CN" sz="2800" b="1">
                <a:solidFill>
                  <a:schemeClr val="tx1"/>
                </a:solidFill>
              </a:rPr>
              <a:t>    </a:t>
            </a:r>
            <a:r>
              <a:rPr lang="zh-CN" altLang="en-US" sz="2800" b="1">
                <a:solidFill>
                  <a:schemeClr val="tx1"/>
                </a:solidFill>
                <a:latin typeface="楷体_GB2312" pitchFamily="49" charset="-122"/>
                <a:ea typeface="楷体_GB2312" pitchFamily="49" charset="-122"/>
              </a:rPr>
              <a:t>假设</a:t>
            </a:r>
            <a:r>
              <a:rPr lang="en-US" altLang="zh-CN" sz="2800" b="1">
                <a:solidFill>
                  <a:schemeClr val="tx1"/>
                </a:solidFill>
                <a:latin typeface="楷体_GB2312" pitchFamily="49" charset="-122"/>
                <a:ea typeface="楷体_GB2312" pitchFamily="49" charset="-122"/>
              </a:rPr>
              <a:t>s</a:t>
            </a:r>
            <a:r>
              <a:rPr lang="zh-CN" altLang="en-US" sz="2800" b="1">
                <a:solidFill>
                  <a:schemeClr val="tx1"/>
                </a:solidFill>
                <a:latin typeface="楷体_GB2312" pitchFamily="49" charset="-122"/>
                <a:ea typeface="楷体_GB2312" pitchFamily="49" charset="-122"/>
              </a:rPr>
              <a:t>是指向</a:t>
            </a:r>
            <a:r>
              <a:rPr lang="en-US" altLang="zh-CN" sz="2800" b="1">
                <a:solidFill>
                  <a:schemeClr val="tx1"/>
                </a:solidFill>
                <a:latin typeface="楷体_GB2312" pitchFamily="49" charset="-122"/>
                <a:ea typeface="楷体_GB2312" pitchFamily="49" charset="-122"/>
              </a:rPr>
              <a:t>e</a:t>
            </a:r>
            <a:r>
              <a:rPr lang="zh-CN" altLang="en-US" sz="2800" b="1">
                <a:solidFill>
                  <a:schemeClr val="tx1"/>
                </a:solidFill>
                <a:latin typeface="楷体_GB2312" pitchFamily="49" charset="-122"/>
                <a:ea typeface="楷体_GB2312" pitchFamily="49" charset="-122"/>
              </a:rPr>
              <a:t>的指针，则上述指针修改用语句描述为：</a:t>
            </a:r>
            <a:endParaRPr lang="zh-CN" altLang="en-US" sz="2800">
              <a:solidFill>
                <a:schemeClr val="tx1"/>
              </a:solidFill>
              <a:latin typeface="楷体_GB2312" pitchFamily="49" charset="-122"/>
              <a:ea typeface="楷体_GB2312" pitchFamily="49" charset="-122"/>
            </a:endParaRPr>
          </a:p>
        </p:txBody>
      </p:sp>
      <p:sp>
        <p:nvSpPr>
          <p:cNvPr id="68613" name="Rectangle 5"/>
          <p:cNvSpPr>
            <a:spLocks noChangeArrowheads="1"/>
          </p:cNvSpPr>
          <p:nvPr/>
        </p:nvSpPr>
        <p:spPr bwMode="auto">
          <a:xfrm>
            <a:off x="868363" y="2781300"/>
            <a:ext cx="33956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a:solidFill>
                  <a:schemeClr val="tx1"/>
                </a:solidFill>
                <a:ea typeface="楷体_GB2312" pitchFamily="49" charset="-122"/>
              </a:rPr>
              <a:t>s</a:t>
            </a:r>
            <a:r>
              <a:rPr lang="en-US" altLang="zh-CN" sz="3200">
                <a:solidFill>
                  <a:schemeClr val="tx1"/>
                </a:solidFill>
                <a:latin typeface="Symbol" pitchFamily="18" charset="2"/>
                <a:ea typeface="楷体_GB2312" pitchFamily="49" charset="-122"/>
              </a:rPr>
              <a:t>-</a:t>
            </a:r>
            <a:r>
              <a:rPr lang="en-US" altLang="zh-CN" sz="3200">
                <a:solidFill>
                  <a:schemeClr val="tx1"/>
                </a:solidFill>
                <a:ea typeface="楷体_GB2312" pitchFamily="49" charset="-122"/>
              </a:rPr>
              <a:t>&gt;next = p</a:t>
            </a:r>
            <a:r>
              <a:rPr lang="en-US" altLang="zh-CN" sz="3200">
                <a:solidFill>
                  <a:schemeClr val="tx1"/>
                </a:solidFill>
                <a:latin typeface="Symbol" pitchFamily="18" charset="2"/>
                <a:ea typeface="楷体_GB2312" pitchFamily="49" charset="-122"/>
              </a:rPr>
              <a:t>-</a:t>
            </a:r>
            <a:r>
              <a:rPr lang="en-US" altLang="zh-CN" sz="3200">
                <a:solidFill>
                  <a:schemeClr val="tx1"/>
                </a:solidFill>
                <a:ea typeface="楷体_GB2312" pitchFamily="49" charset="-122"/>
              </a:rPr>
              <a:t>&gt;next;</a:t>
            </a:r>
          </a:p>
        </p:txBody>
      </p:sp>
      <p:sp>
        <p:nvSpPr>
          <p:cNvPr id="68615" name="Rectangle 7"/>
          <p:cNvSpPr>
            <a:spLocks noChangeArrowheads="1"/>
          </p:cNvSpPr>
          <p:nvPr/>
        </p:nvSpPr>
        <p:spPr bwMode="auto">
          <a:xfrm>
            <a:off x="5022850" y="2795588"/>
            <a:ext cx="20399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a:solidFill>
                  <a:schemeClr val="tx1"/>
                </a:solidFill>
                <a:ea typeface="楷体_GB2312" pitchFamily="49" charset="-122"/>
              </a:rPr>
              <a:t>p</a:t>
            </a:r>
            <a:r>
              <a:rPr lang="en-US" altLang="zh-CN" sz="3200">
                <a:solidFill>
                  <a:schemeClr val="tx1"/>
                </a:solidFill>
                <a:latin typeface="Symbol" pitchFamily="18" charset="2"/>
                <a:ea typeface="楷体_GB2312" pitchFamily="49" charset="-122"/>
              </a:rPr>
              <a:t>-</a:t>
            </a:r>
            <a:r>
              <a:rPr lang="en-US" altLang="zh-CN" sz="3200">
                <a:solidFill>
                  <a:schemeClr val="tx1"/>
                </a:solidFill>
                <a:ea typeface="楷体_GB2312" pitchFamily="49" charset="-122"/>
              </a:rPr>
              <a:t>&gt;next=s;</a:t>
            </a:r>
          </a:p>
        </p:txBody>
      </p:sp>
      <p:sp>
        <p:nvSpPr>
          <p:cNvPr id="68616" name="Text Box 8"/>
          <p:cNvSpPr txBox="1">
            <a:spLocks noChangeArrowheads="1"/>
          </p:cNvSpPr>
          <p:nvPr/>
        </p:nvSpPr>
        <p:spPr bwMode="auto">
          <a:xfrm>
            <a:off x="395288" y="4700588"/>
            <a:ext cx="8235950" cy="181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2800" b="1">
                <a:solidFill>
                  <a:schemeClr val="tx1"/>
                </a:solidFill>
                <a:latin typeface="楷体_GB2312" pitchFamily="49" charset="-122"/>
                <a:ea typeface="楷体_GB2312" pitchFamily="49" charset="-122"/>
              </a:rPr>
              <a:t>  </a:t>
            </a:r>
            <a:r>
              <a:rPr lang="zh-CN" altLang="en-US" sz="2800" b="1">
                <a:solidFill>
                  <a:schemeClr val="tx1"/>
                </a:solidFill>
                <a:latin typeface="楷体_GB2312" pitchFamily="49" charset="-122"/>
                <a:ea typeface="楷体_GB2312" pitchFamily="49" charset="-122"/>
              </a:rPr>
              <a:t>因此，在单链表中第 </a:t>
            </a:r>
            <a:r>
              <a:rPr lang="en-US" altLang="zh-CN" sz="2800" b="1">
                <a:solidFill>
                  <a:schemeClr val="tx1"/>
                </a:solidFill>
                <a:latin typeface="楷体_GB2312" pitchFamily="49" charset="-122"/>
                <a:ea typeface="楷体_GB2312" pitchFamily="49" charset="-122"/>
              </a:rPr>
              <a:t>i </a:t>
            </a:r>
            <a:r>
              <a:rPr lang="zh-CN" altLang="en-US" sz="2800" b="1">
                <a:solidFill>
                  <a:schemeClr val="tx1"/>
                </a:solidFill>
                <a:latin typeface="楷体_GB2312" pitchFamily="49" charset="-122"/>
                <a:ea typeface="楷体_GB2312" pitchFamily="49" charset="-122"/>
              </a:rPr>
              <a:t>个结点之前进行插入的基本操作为</a:t>
            </a:r>
            <a:r>
              <a:rPr lang="en-US" altLang="zh-CN" sz="2800" b="1">
                <a:solidFill>
                  <a:schemeClr val="tx1"/>
                </a:solidFill>
                <a:latin typeface="楷体_GB2312" pitchFamily="49" charset="-122"/>
                <a:ea typeface="楷体_GB2312" pitchFamily="49" charset="-122"/>
              </a:rPr>
              <a:t>:</a:t>
            </a:r>
          </a:p>
          <a:p>
            <a:pPr algn="l" eaLnBrk="1" hangingPunct="1"/>
            <a:r>
              <a:rPr lang="en-US" altLang="zh-CN" sz="2800" b="1">
                <a:solidFill>
                  <a:schemeClr val="tx1"/>
                </a:solidFill>
                <a:latin typeface="楷体_GB2312" pitchFamily="49" charset="-122"/>
                <a:ea typeface="楷体_GB2312" pitchFamily="49" charset="-122"/>
              </a:rPr>
              <a:t>  </a:t>
            </a:r>
            <a:r>
              <a:rPr lang="zh-CN" altLang="en-US" sz="2800" b="1">
                <a:solidFill>
                  <a:schemeClr val="tx1"/>
                </a:solidFill>
                <a:latin typeface="楷体_GB2312" pitchFamily="49" charset="-122"/>
                <a:ea typeface="楷体_GB2312" pitchFamily="49" charset="-122"/>
              </a:rPr>
              <a:t>找到线性表中第</a:t>
            </a:r>
            <a:r>
              <a:rPr lang="en-US" altLang="zh-CN" sz="2800" b="1">
                <a:solidFill>
                  <a:schemeClr val="tx1"/>
                </a:solidFill>
                <a:latin typeface="楷体_GB2312" pitchFamily="49" charset="-122"/>
                <a:ea typeface="楷体_GB2312" pitchFamily="49" charset="-122"/>
              </a:rPr>
              <a:t>i-1</a:t>
            </a:r>
            <a:r>
              <a:rPr lang="zh-CN" altLang="en-US" sz="2800" b="1">
                <a:solidFill>
                  <a:schemeClr val="tx1"/>
                </a:solidFill>
                <a:latin typeface="楷体_GB2312" pitchFamily="49" charset="-122"/>
                <a:ea typeface="楷体_GB2312" pitchFamily="49" charset="-122"/>
              </a:rPr>
              <a:t>个结点，然后修改其指向后继的指针。</a:t>
            </a:r>
          </a:p>
        </p:txBody>
      </p:sp>
      <p:sp>
        <p:nvSpPr>
          <p:cNvPr id="68617" name="Rectangle 9"/>
          <p:cNvSpPr>
            <a:spLocks noChangeArrowheads="1"/>
          </p:cNvSpPr>
          <p:nvPr/>
        </p:nvSpPr>
        <p:spPr bwMode="auto">
          <a:xfrm>
            <a:off x="323850" y="3730625"/>
            <a:ext cx="8353425"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a:solidFill>
                  <a:schemeClr val="tx1"/>
                </a:solidFill>
                <a:latin typeface="楷体_GB2312" pitchFamily="49" charset="-122"/>
                <a:ea typeface="楷体_GB2312" pitchFamily="49" charset="-122"/>
              </a:rPr>
              <a:t>注意，若要在第 </a:t>
            </a:r>
            <a:r>
              <a:rPr lang="en-US" altLang="zh-CN" sz="2800" b="1">
                <a:solidFill>
                  <a:schemeClr val="tx1"/>
                </a:solidFill>
                <a:latin typeface="楷体_GB2312" pitchFamily="49" charset="-122"/>
                <a:ea typeface="楷体_GB2312" pitchFamily="49" charset="-122"/>
              </a:rPr>
              <a:t>i </a:t>
            </a:r>
            <a:r>
              <a:rPr lang="zh-CN" altLang="en-US" sz="2800" b="1">
                <a:solidFill>
                  <a:schemeClr val="tx1"/>
                </a:solidFill>
                <a:latin typeface="楷体_GB2312" pitchFamily="49" charset="-122"/>
                <a:ea typeface="楷体_GB2312" pitchFamily="49" charset="-122"/>
              </a:rPr>
              <a:t>个结点之前插入元素，修改的是第 </a:t>
            </a:r>
            <a:r>
              <a:rPr lang="en-US" altLang="zh-CN" sz="2800" b="1">
                <a:solidFill>
                  <a:schemeClr val="tx1"/>
                </a:solidFill>
                <a:latin typeface="楷体_GB2312" pitchFamily="49" charset="-122"/>
                <a:ea typeface="楷体_GB2312" pitchFamily="49" charset="-122"/>
              </a:rPr>
              <a:t>i-1 </a:t>
            </a:r>
            <a:r>
              <a:rPr lang="zh-CN" altLang="en-US" sz="2800" b="1">
                <a:solidFill>
                  <a:schemeClr val="tx1"/>
                </a:solidFill>
                <a:latin typeface="楷体_GB2312" pitchFamily="49" charset="-122"/>
                <a:ea typeface="楷体_GB2312" pitchFamily="49" charset="-122"/>
              </a:rPr>
              <a:t>个结点的指针。</a:t>
            </a:r>
          </a:p>
        </p:txBody>
      </p:sp>
      <p:grpSp>
        <p:nvGrpSpPr>
          <p:cNvPr id="80903" name="Group 2"/>
          <p:cNvGrpSpPr>
            <a:grpSpLocks/>
          </p:cNvGrpSpPr>
          <p:nvPr/>
        </p:nvGrpSpPr>
        <p:grpSpPr bwMode="auto">
          <a:xfrm>
            <a:off x="1265238" y="908050"/>
            <a:ext cx="1981200" cy="609600"/>
            <a:chOff x="864" y="2880"/>
            <a:chExt cx="1248" cy="384"/>
          </a:xfrm>
        </p:grpSpPr>
        <p:sp>
          <p:nvSpPr>
            <p:cNvPr id="80923" name="Rectangle 3"/>
            <p:cNvSpPr>
              <a:spLocks noChangeArrowheads="1"/>
            </p:cNvSpPr>
            <p:nvPr/>
          </p:nvSpPr>
          <p:spPr bwMode="auto">
            <a:xfrm>
              <a:off x="1440" y="2880"/>
              <a:ext cx="672" cy="384"/>
            </a:xfrm>
            <a:prstGeom prst="rect">
              <a:avLst/>
            </a:prstGeom>
            <a:solidFill>
              <a:srgbClr val="99CCFF">
                <a:alpha val="50195"/>
              </a:srgbClr>
            </a:solidFill>
            <a:ln w="22225">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b="1">
                  <a:solidFill>
                    <a:srgbClr val="000099"/>
                  </a:solidFill>
                </a:rPr>
                <a:t>a</a:t>
              </a:r>
              <a:r>
                <a:rPr lang="en-US" altLang="zh-CN" b="1" baseline="-25000">
                  <a:solidFill>
                    <a:srgbClr val="000099"/>
                  </a:solidFill>
                </a:rPr>
                <a:t>i-1</a:t>
              </a:r>
              <a:endParaRPr lang="en-US" altLang="zh-CN">
                <a:solidFill>
                  <a:schemeClr val="tx1"/>
                </a:solidFill>
              </a:endParaRPr>
            </a:p>
          </p:txBody>
        </p:sp>
        <p:sp>
          <p:nvSpPr>
            <p:cNvPr id="80924" name="Line 4"/>
            <p:cNvSpPr>
              <a:spLocks noChangeShapeType="1"/>
            </p:cNvSpPr>
            <p:nvPr/>
          </p:nvSpPr>
          <p:spPr bwMode="auto">
            <a:xfrm>
              <a:off x="1920" y="2880"/>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25" name="Line 5"/>
            <p:cNvSpPr>
              <a:spLocks noChangeShapeType="1"/>
            </p:cNvSpPr>
            <p:nvPr/>
          </p:nvSpPr>
          <p:spPr bwMode="auto">
            <a:xfrm>
              <a:off x="864" y="3072"/>
              <a:ext cx="576" cy="0"/>
            </a:xfrm>
            <a:prstGeom prst="line">
              <a:avLst/>
            </a:prstGeom>
            <a:noFill/>
            <a:ln w="31750">
              <a:solidFill>
                <a:srgbClr val="000080"/>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0904" name="Group 8"/>
          <p:cNvGrpSpPr>
            <a:grpSpLocks/>
          </p:cNvGrpSpPr>
          <p:nvPr/>
        </p:nvGrpSpPr>
        <p:grpSpPr bwMode="auto">
          <a:xfrm>
            <a:off x="4260850" y="2051050"/>
            <a:ext cx="1066800" cy="609600"/>
            <a:chOff x="2544" y="3600"/>
            <a:chExt cx="672" cy="384"/>
          </a:xfrm>
        </p:grpSpPr>
        <p:sp>
          <p:nvSpPr>
            <p:cNvPr id="80921" name="Rectangle 9"/>
            <p:cNvSpPr>
              <a:spLocks noChangeArrowheads="1"/>
            </p:cNvSpPr>
            <p:nvPr/>
          </p:nvSpPr>
          <p:spPr bwMode="auto">
            <a:xfrm>
              <a:off x="2544" y="3600"/>
              <a:ext cx="672" cy="384"/>
            </a:xfrm>
            <a:prstGeom prst="rect">
              <a:avLst/>
            </a:prstGeom>
            <a:solidFill>
              <a:srgbClr val="FFCC99">
                <a:alpha val="50195"/>
              </a:srgbClr>
            </a:solidFill>
            <a:ln w="25400">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b="1">
                  <a:solidFill>
                    <a:srgbClr val="990000"/>
                  </a:solidFill>
                </a:rPr>
                <a:t> e</a:t>
              </a:r>
              <a:endParaRPr lang="en-US" altLang="zh-CN">
                <a:solidFill>
                  <a:schemeClr val="tx1"/>
                </a:solidFill>
              </a:endParaRPr>
            </a:p>
          </p:txBody>
        </p:sp>
        <p:sp>
          <p:nvSpPr>
            <p:cNvPr id="80922" name="Line 10"/>
            <p:cNvSpPr>
              <a:spLocks noChangeShapeType="1"/>
            </p:cNvSpPr>
            <p:nvPr/>
          </p:nvSpPr>
          <p:spPr bwMode="auto">
            <a:xfrm>
              <a:off x="3024" y="3600"/>
              <a:ext cx="0" cy="384"/>
            </a:xfrm>
            <a:prstGeom prst="line">
              <a:avLst/>
            </a:prstGeom>
            <a:noFill/>
            <a:ln w="2540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0905" name="Group 11"/>
          <p:cNvGrpSpPr>
            <a:grpSpLocks/>
          </p:cNvGrpSpPr>
          <p:nvPr/>
        </p:nvGrpSpPr>
        <p:grpSpPr bwMode="auto">
          <a:xfrm>
            <a:off x="3422650" y="908050"/>
            <a:ext cx="3886200" cy="609600"/>
            <a:chOff x="2016" y="2880"/>
            <a:chExt cx="2448" cy="384"/>
          </a:xfrm>
        </p:grpSpPr>
        <p:sp>
          <p:nvSpPr>
            <p:cNvPr id="80917" name="Line 12"/>
            <p:cNvSpPr>
              <a:spLocks noChangeShapeType="1"/>
            </p:cNvSpPr>
            <p:nvPr/>
          </p:nvSpPr>
          <p:spPr bwMode="auto">
            <a:xfrm>
              <a:off x="2016" y="3072"/>
              <a:ext cx="1344" cy="0"/>
            </a:xfrm>
            <a:prstGeom prst="line">
              <a:avLst/>
            </a:prstGeom>
            <a:noFill/>
            <a:ln w="31750">
              <a:solidFill>
                <a:srgbClr val="000080"/>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18" name="Rectangle 13"/>
            <p:cNvSpPr>
              <a:spLocks noChangeArrowheads="1"/>
            </p:cNvSpPr>
            <p:nvPr/>
          </p:nvSpPr>
          <p:spPr bwMode="auto">
            <a:xfrm>
              <a:off x="3360" y="2880"/>
              <a:ext cx="672" cy="384"/>
            </a:xfrm>
            <a:prstGeom prst="rect">
              <a:avLst/>
            </a:prstGeom>
            <a:solidFill>
              <a:srgbClr val="99CCFF">
                <a:alpha val="50195"/>
              </a:srgbClr>
            </a:solidFill>
            <a:ln w="22225">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b="1">
                  <a:solidFill>
                    <a:srgbClr val="000099"/>
                  </a:solidFill>
                </a:rPr>
                <a:t>a</a:t>
              </a:r>
              <a:r>
                <a:rPr lang="en-US" altLang="zh-CN" b="1" baseline="-25000">
                  <a:solidFill>
                    <a:srgbClr val="000099"/>
                  </a:solidFill>
                </a:rPr>
                <a:t>i</a:t>
              </a:r>
              <a:endParaRPr lang="en-US" altLang="zh-CN">
                <a:solidFill>
                  <a:schemeClr val="tx1"/>
                </a:solidFill>
              </a:endParaRPr>
            </a:p>
          </p:txBody>
        </p:sp>
        <p:sp>
          <p:nvSpPr>
            <p:cNvPr id="80919" name="Line 14"/>
            <p:cNvSpPr>
              <a:spLocks noChangeShapeType="1"/>
            </p:cNvSpPr>
            <p:nvPr/>
          </p:nvSpPr>
          <p:spPr bwMode="auto">
            <a:xfrm>
              <a:off x="3840" y="2880"/>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20" name="Line 15"/>
            <p:cNvSpPr>
              <a:spLocks noChangeShapeType="1"/>
            </p:cNvSpPr>
            <p:nvPr/>
          </p:nvSpPr>
          <p:spPr bwMode="auto">
            <a:xfrm>
              <a:off x="3936" y="3072"/>
              <a:ext cx="528" cy="0"/>
            </a:xfrm>
            <a:prstGeom prst="line">
              <a:avLst/>
            </a:prstGeom>
            <a:noFill/>
            <a:ln w="31750">
              <a:solidFill>
                <a:srgbClr val="000080"/>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useBgFill="1">
        <p:nvSpPr>
          <p:cNvPr id="80906" name="Rectangle 16"/>
          <p:cNvSpPr>
            <a:spLocks noChangeArrowheads="1"/>
          </p:cNvSpPr>
          <p:nvPr/>
        </p:nvSpPr>
        <p:spPr bwMode="auto">
          <a:xfrm>
            <a:off x="3570288" y="1060450"/>
            <a:ext cx="1990725" cy="381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0907" name="Group 17"/>
          <p:cNvGrpSpPr>
            <a:grpSpLocks/>
          </p:cNvGrpSpPr>
          <p:nvPr/>
        </p:nvGrpSpPr>
        <p:grpSpPr bwMode="auto">
          <a:xfrm>
            <a:off x="2179638" y="908050"/>
            <a:ext cx="1066800" cy="609600"/>
            <a:chOff x="1440" y="3504"/>
            <a:chExt cx="672" cy="384"/>
          </a:xfrm>
        </p:grpSpPr>
        <p:sp>
          <p:nvSpPr>
            <p:cNvPr id="80915" name="Rectangle 18"/>
            <p:cNvSpPr>
              <a:spLocks noChangeArrowheads="1"/>
            </p:cNvSpPr>
            <p:nvPr/>
          </p:nvSpPr>
          <p:spPr bwMode="auto">
            <a:xfrm>
              <a:off x="1440" y="3504"/>
              <a:ext cx="672" cy="384"/>
            </a:xfrm>
            <a:prstGeom prst="rect">
              <a:avLst/>
            </a:prstGeom>
            <a:solidFill>
              <a:srgbClr val="99CCFF">
                <a:alpha val="50195"/>
              </a:srgbClr>
            </a:solidFill>
            <a:ln w="22225">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b="1">
                  <a:solidFill>
                    <a:srgbClr val="000099"/>
                  </a:solidFill>
                </a:rPr>
                <a:t>a</a:t>
              </a:r>
              <a:r>
                <a:rPr lang="en-US" altLang="zh-CN" b="1" baseline="-25000">
                  <a:solidFill>
                    <a:srgbClr val="000099"/>
                  </a:solidFill>
                </a:rPr>
                <a:t>i-1</a:t>
              </a:r>
              <a:endParaRPr lang="en-US" altLang="zh-CN">
                <a:solidFill>
                  <a:schemeClr val="tx1"/>
                </a:solidFill>
              </a:endParaRPr>
            </a:p>
          </p:txBody>
        </p:sp>
        <p:sp>
          <p:nvSpPr>
            <p:cNvPr id="80916" name="Line 19"/>
            <p:cNvSpPr>
              <a:spLocks noChangeShapeType="1"/>
            </p:cNvSpPr>
            <p:nvPr/>
          </p:nvSpPr>
          <p:spPr bwMode="auto">
            <a:xfrm>
              <a:off x="1920" y="3504"/>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80908" name="AutoShape 20"/>
          <p:cNvCxnSpPr>
            <a:cxnSpLocks noChangeShapeType="1"/>
            <a:stCxn id="80915" idx="3"/>
            <a:endCxn id="80921" idx="1"/>
          </p:cNvCxnSpPr>
          <p:nvPr/>
        </p:nvCxnSpPr>
        <p:spPr bwMode="auto">
          <a:xfrm>
            <a:off x="3246438" y="1212850"/>
            <a:ext cx="1014412" cy="1143000"/>
          </a:xfrm>
          <a:prstGeom prst="bentConnector3">
            <a:avLst>
              <a:gd name="adj1" fmla="val 50000"/>
            </a:avLst>
          </a:prstGeom>
          <a:noFill/>
          <a:ln w="31750">
            <a:solidFill>
              <a:srgbClr val="008080"/>
            </a:solidFill>
            <a:miter lim="800000"/>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909" name="AutoShape 21"/>
          <p:cNvCxnSpPr>
            <a:cxnSpLocks noChangeShapeType="1"/>
          </p:cNvCxnSpPr>
          <p:nvPr/>
        </p:nvCxnSpPr>
        <p:spPr bwMode="auto">
          <a:xfrm rot="-5400000">
            <a:off x="5115719" y="1567657"/>
            <a:ext cx="827087" cy="749300"/>
          </a:xfrm>
          <a:prstGeom prst="bentConnector3">
            <a:avLst>
              <a:gd name="adj1" fmla="val 49903"/>
            </a:avLst>
          </a:prstGeom>
          <a:noFill/>
          <a:ln w="31750">
            <a:solidFill>
              <a:srgbClr val="008080"/>
            </a:solidFill>
            <a:miter lim="800000"/>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 Box 56"/>
          <p:cNvSpPr txBox="1">
            <a:spLocks noChangeArrowheads="1"/>
          </p:cNvSpPr>
          <p:nvPr/>
        </p:nvSpPr>
        <p:spPr bwMode="auto">
          <a:xfrm>
            <a:off x="4565650" y="1325563"/>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defRPr/>
            </a:pPr>
            <a:r>
              <a:rPr lang="en-US" altLang="zh-CN" sz="2800" b="1" dirty="0" smtClean="0">
                <a:solidFill>
                  <a:schemeClr val="accent4"/>
                </a:solidFill>
              </a:rPr>
              <a:t>S</a:t>
            </a:r>
          </a:p>
        </p:txBody>
      </p:sp>
      <p:grpSp>
        <p:nvGrpSpPr>
          <p:cNvPr id="6" name="组合 5"/>
          <p:cNvGrpSpPr>
            <a:grpSpLocks/>
          </p:cNvGrpSpPr>
          <p:nvPr/>
        </p:nvGrpSpPr>
        <p:grpSpPr bwMode="auto">
          <a:xfrm>
            <a:off x="2455863" y="1601788"/>
            <a:ext cx="381000" cy="696912"/>
            <a:chOff x="2456583" y="1601373"/>
            <a:chExt cx="381000" cy="697720"/>
          </a:xfrm>
        </p:grpSpPr>
        <p:sp>
          <p:nvSpPr>
            <p:cNvPr id="25" name="Text Box 56"/>
            <p:cNvSpPr txBox="1">
              <a:spLocks noChangeArrowheads="1"/>
            </p:cNvSpPr>
            <p:nvPr/>
          </p:nvSpPr>
          <p:spPr bwMode="auto">
            <a:xfrm>
              <a:off x="2456583" y="1779379"/>
              <a:ext cx="381000" cy="519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defRPr/>
              </a:pPr>
              <a:r>
                <a:rPr lang="en-US" altLang="zh-CN" sz="2800" b="1" dirty="0" smtClean="0">
                  <a:solidFill>
                    <a:schemeClr val="accent4"/>
                  </a:solidFill>
                </a:rPr>
                <a:t>p</a:t>
              </a:r>
            </a:p>
          </p:txBody>
        </p:sp>
        <p:cxnSp>
          <p:nvCxnSpPr>
            <p:cNvPr id="80914" name="直接箭头连接符 2"/>
            <p:cNvCxnSpPr>
              <a:cxnSpLocks noChangeShapeType="1"/>
            </p:cNvCxnSpPr>
            <p:nvPr/>
          </p:nvCxnSpPr>
          <p:spPr bwMode="auto">
            <a:xfrm flipV="1">
              <a:off x="2483710" y="1601373"/>
              <a:ext cx="0" cy="603457"/>
            </a:xfrm>
            <a:prstGeom prst="straightConnector1">
              <a:avLst/>
            </a:prstGeom>
            <a:noFill/>
            <a:ln w="28575" algn="ctr">
              <a:solidFill>
                <a:schemeClr val="tx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28" name="直接箭头连接符 27"/>
          <p:cNvCxnSpPr>
            <a:cxnSpLocks noChangeShapeType="1"/>
          </p:cNvCxnSpPr>
          <p:nvPr/>
        </p:nvCxnSpPr>
        <p:spPr bwMode="auto">
          <a:xfrm>
            <a:off x="4633913" y="1389063"/>
            <a:ext cx="12700" cy="600075"/>
          </a:xfrm>
          <a:prstGeom prst="straightConnector1">
            <a:avLst/>
          </a:prstGeom>
          <a:noFill/>
          <a:ln w="28575" algn="ctr">
            <a:solidFill>
              <a:schemeClr val="tx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down)">
                                      <p:cBhvr>
                                        <p:cTn id="10" dur="500"/>
                                        <p:tgtEl>
                                          <p:spTgt spid="26"/>
                                        </p:tgtEl>
                                      </p:cBhvr>
                                    </p:animEffect>
                                  </p:childTnLst>
                                </p:cTn>
                              </p:par>
                              <p:par>
                                <p:cTn id="11" presetID="22" presetClass="entr" presetSubtype="4"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down)">
                                      <p:cBhvr>
                                        <p:cTn id="13" dur="500"/>
                                        <p:tgtEl>
                                          <p:spTgt spid="2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68613"/>
                                        </p:tgtEl>
                                        <p:attrNameLst>
                                          <p:attrName>style.visibility</p:attrName>
                                        </p:attrNameLst>
                                      </p:cBhvr>
                                      <p:to>
                                        <p:strVal val="visible"/>
                                      </p:to>
                                    </p:set>
                                    <p:animEffect transition="in" filter="wipe(down)">
                                      <p:cBhvr>
                                        <p:cTn id="18" dur="500"/>
                                        <p:tgtEl>
                                          <p:spTgt spid="6861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8615"/>
                                        </p:tgtEl>
                                        <p:attrNameLst>
                                          <p:attrName>style.visibility</p:attrName>
                                        </p:attrNameLst>
                                      </p:cBhvr>
                                      <p:to>
                                        <p:strVal val="visible"/>
                                      </p:to>
                                    </p:set>
                                    <p:animEffect transition="in" filter="wipe(down)">
                                      <p:cBhvr>
                                        <p:cTn id="23" dur="500"/>
                                        <p:tgtEl>
                                          <p:spTgt spid="6861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8617"/>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68616"/>
                                        </p:tgtEl>
                                        <p:attrNameLst>
                                          <p:attrName>style.visibility</p:attrName>
                                        </p:attrNameLst>
                                      </p:cBhvr>
                                      <p:to>
                                        <p:strVal val="visible"/>
                                      </p:to>
                                    </p:set>
                                    <p:animEffect transition="in" filter="blinds(vertical)">
                                      <p:cBhvr>
                                        <p:cTn id="32" dur="500"/>
                                        <p:tgtEl>
                                          <p:spTgt spid="68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p:bldP spid="68615" grpId="0"/>
      <p:bldP spid="68616" grpId="0" autoUpdateAnimBg="0"/>
      <p:bldP spid="68617" grpId="0"/>
      <p:bldP spid="26"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114300" y="260350"/>
            <a:ext cx="9063038"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20000"/>
              </a:lnSpc>
            </a:pPr>
            <a:r>
              <a:rPr lang="en-US" altLang="zh-CN" sz="2800" b="1">
                <a:solidFill>
                  <a:schemeClr val="tx1"/>
                </a:solidFill>
              </a:rPr>
              <a:t>  Status</a:t>
            </a:r>
            <a:r>
              <a:rPr lang="en-US" altLang="zh-CN" sz="2800">
                <a:solidFill>
                  <a:schemeClr val="tx1"/>
                </a:solidFill>
              </a:rPr>
              <a:t> ListInsert(LinkList L, </a:t>
            </a:r>
            <a:r>
              <a:rPr lang="en-US" altLang="zh-CN" sz="2800" b="1">
                <a:solidFill>
                  <a:schemeClr val="tx1"/>
                </a:solidFill>
              </a:rPr>
              <a:t>int</a:t>
            </a:r>
            <a:r>
              <a:rPr lang="en-US" altLang="zh-CN" sz="2800">
                <a:solidFill>
                  <a:schemeClr val="tx1"/>
                </a:solidFill>
              </a:rPr>
              <a:t> i, ElemType e) </a:t>
            </a:r>
            <a:r>
              <a:rPr lang="en-US" altLang="zh-CN" sz="2800" b="1">
                <a:solidFill>
                  <a:schemeClr val="tx1"/>
                </a:solidFill>
              </a:rPr>
              <a:t>{</a:t>
            </a:r>
          </a:p>
          <a:p>
            <a:pPr algn="l" eaLnBrk="1" hangingPunct="1">
              <a:lnSpc>
                <a:spcPct val="120000"/>
              </a:lnSpc>
            </a:pPr>
            <a:r>
              <a:rPr lang="en-US" altLang="zh-CN" sz="2800" b="1">
                <a:solidFill>
                  <a:schemeClr val="tx1"/>
                </a:solidFill>
              </a:rPr>
              <a:t>     </a:t>
            </a:r>
            <a:r>
              <a:rPr lang="en-US" altLang="zh-CN" sz="2800">
                <a:solidFill>
                  <a:schemeClr val="tx1"/>
                </a:solidFill>
              </a:rPr>
              <a:t>// </a:t>
            </a:r>
            <a:r>
              <a:rPr lang="en-US" altLang="zh-CN" sz="2800" b="1">
                <a:solidFill>
                  <a:schemeClr val="tx1"/>
                </a:solidFill>
              </a:rPr>
              <a:t>L </a:t>
            </a:r>
            <a:r>
              <a:rPr lang="zh-CN" altLang="en-US" sz="2800" b="1">
                <a:solidFill>
                  <a:schemeClr val="tx1"/>
                </a:solidFill>
                <a:ea typeface="楷体_GB2312" pitchFamily="49" charset="-122"/>
              </a:rPr>
              <a:t>为带头结点的单链表的头指针，</a:t>
            </a:r>
            <a:endParaRPr lang="zh-CN" altLang="en-US" sz="2800">
              <a:solidFill>
                <a:schemeClr val="tx1"/>
              </a:solidFill>
              <a:ea typeface="楷体_GB2312" pitchFamily="49" charset="-122"/>
            </a:endParaRPr>
          </a:p>
          <a:p>
            <a:pPr algn="l" eaLnBrk="1" hangingPunct="1">
              <a:lnSpc>
                <a:spcPct val="120000"/>
              </a:lnSpc>
            </a:pPr>
            <a:r>
              <a:rPr lang="zh-CN" altLang="en-US" sz="2800">
                <a:solidFill>
                  <a:schemeClr val="tx1"/>
                </a:solidFill>
                <a:ea typeface="楷体_GB2312" pitchFamily="49" charset="-122"/>
              </a:rPr>
              <a:t>     </a:t>
            </a:r>
            <a:r>
              <a:rPr lang="en-US" altLang="zh-CN" sz="2800">
                <a:solidFill>
                  <a:schemeClr val="tx1"/>
                </a:solidFill>
                <a:ea typeface="楷体_GB2312" pitchFamily="49" charset="-122"/>
              </a:rPr>
              <a:t>//</a:t>
            </a:r>
            <a:r>
              <a:rPr lang="zh-CN" altLang="en-US" sz="2800" b="1">
                <a:solidFill>
                  <a:schemeClr val="tx1"/>
                </a:solidFill>
                <a:ea typeface="楷体_GB2312" pitchFamily="49" charset="-122"/>
              </a:rPr>
              <a:t>本算法在链表中第</a:t>
            </a:r>
            <a:r>
              <a:rPr lang="en-US" altLang="zh-CN" sz="2800" b="1">
                <a:solidFill>
                  <a:schemeClr val="tx1"/>
                </a:solidFill>
                <a:ea typeface="楷体_GB2312" pitchFamily="49" charset="-122"/>
              </a:rPr>
              <a:t>i </a:t>
            </a:r>
            <a:r>
              <a:rPr lang="zh-CN" altLang="en-US" sz="2800" b="1">
                <a:solidFill>
                  <a:schemeClr val="tx1"/>
                </a:solidFill>
                <a:ea typeface="楷体_GB2312" pitchFamily="49" charset="-122"/>
              </a:rPr>
              <a:t>个结点</a:t>
            </a:r>
            <a:r>
              <a:rPr lang="zh-CN" altLang="en-US" sz="2800" b="1">
                <a:solidFill>
                  <a:schemeClr val="accent2"/>
                </a:solidFill>
                <a:ea typeface="楷体_GB2312" pitchFamily="49" charset="-122"/>
              </a:rPr>
              <a:t>之前</a:t>
            </a:r>
            <a:r>
              <a:rPr lang="zh-CN" altLang="en-US" sz="2800" b="1">
                <a:solidFill>
                  <a:schemeClr val="tx1"/>
                </a:solidFill>
                <a:ea typeface="楷体_GB2312" pitchFamily="49" charset="-122"/>
              </a:rPr>
              <a:t>插入新的元素 </a:t>
            </a:r>
            <a:r>
              <a:rPr lang="en-US" altLang="zh-CN" sz="2800" b="1">
                <a:solidFill>
                  <a:schemeClr val="tx1"/>
                </a:solidFill>
                <a:ea typeface="楷体_GB2312" pitchFamily="49" charset="-122"/>
              </a:rPr>
              <a:t>e</a:t>
            </a:r>
            <a:endParaRPr lang="en-US" altLang="zh-CN" sz="2800">
              <a:solidFill>
                <a:schemeClr val="tx1"/>
              </a:solidFill>
            </a:endParaRPr>
          </a:p>
          <a:p>
            <a:pPr algn="l" eaLnBrk="1" hangingPunct="1">
              <a:lnSpc>
                <a:spcPct val="120000"/>
              </a:lnSpc>
            </a:pPr>
            <a:r>
              <a:rPr lang="en-US" altLang="zh-CN" sz="2800">
                <a:solidFill>
                  <a:schemeClr val="tx1"/>
                </a:solidFill>
              </a:rPr>
              <a:t>   p = L;    j = 0;</a:t>
            </a:r>
          </a:p>
          <a:p>
            <a:pPr algn="l" eaLnBrk="1" hangingPunct="1">
              <a:lnSpc>
                <a:spcPct val="120000"/>
              </a:lnSpc>
            </a:pPr>
            <a:r>
              <a:rPr lang="en-US" altLang="zh-CN" sz="2800" b="1">
                <a:solidFill>
                  <a:schemeClr val="tx1"/>
                </a:solidFill>
              </a:rPr>
              <a:t>   while </a:t>
            </a:r>
            <a:r>
              <a:rPr lang="en-US" altLang="zh-CN" sz="2800">
                <a:solidFill>
                  <a:schemeClr val="tx1"/>
                </a:solidFill>
              </a:rPr>
              <a:t>(p </a:t>
            </a:r>
            <a:r>
              <a:rPr lang="en-US" altLang="zh-CN" sz="2800" b="1">
                <a:solidFill>
                  <a:schemeClr val="tx1"/>
                </a:solidFill>
              </a:rPr>
              <a:t>&amp;&amp;</a:t>
            </a:r>
            <a:r>
              <a:rPr lang="en-US" altLang="zh-CN" sz="2800">
                <a:solidFill>
                  <a:schemeClr val="tx1"/>
                </a:solidFill>
              </a:rPr>
              <a:t> j &lt; i</a:t>
            </a:r>
            <a:r>
              <a:rPr lang="en-US" altLang="zh-CN" sz="2800">
                <a:solidFill>
                  <a:schemeClr val="tx1"/>
                </a:solidFill>
                <a:latin typeface="Symbol" pitchFamily="18" charset="2"/>
              </a:rPr>
              <a:t>-</a:t>
            </a:r>
            <a:r>
              <a:rPr lang="en-US" altLang="zh-CN" sz="2800">
                <a:solidFill>
                  <a:schemeClr val="tx1"/>
                </a:solidFill>
              </a:rPr>
              <a:t>1) </a:t>
            </a:r>
          </a:p>
          <a:p>
            <a:pPr algn="l" eaLnBrk="1" hangingPunct="1">
              <a:lnSpc>
                <a:spcPct val="120000"/>
              </a:lnSpc>
            </a:pPr>
            <a:r>
              <a:rPr lang="en-US" altLang="zh-CN" sz="2800">
                <a:solidFill>
                  <a:schemeClr val="tx1"/>
                </a:solidFill>
              </a:rPr>
              <a:t>    </a:t>
            </a:r>
            <a:r>
              <a:rPr lang="en-US" altLang="zh-CN" sz="2800" b="1">
                <a:solidFill>
                  <a:schemeClr val="tx1"/>
                </a:solidFill>
              </a:rPr>
              <a:t>{  </a:t>
            </a:r>
            <a:r>
              <a:rPr lang="en-US" altLang="zh-CN" sz="2800">
                <a:solidFill>
                  <a:schemeClr val="tx1"/>
                </a:solidFill>
              </a:rPr>
              <a:t>p = p</a:t>
            </a:r>
            <a:r>
              <a:rPr lang="en-US" altLang="zh-CN" sz="2800">
                <a:solidFill>
                  <a:schemeClr val="tx1"/>
                </a:solidFill>
                <a:latin typeface="Symbol" pitchFamily="18" charset="2"/>
              </a:rPr>
              <a:t>-</a:t>
            </a:r>
            <a:r>
              <a:rPr lang="en-US" altLang="zh-CN" sz="2800">
                <a:solidFill>
                  <a:schemeClr val="tx1"/>
                </a:solidFill>
              </a:rPr>
              <a:t>&gt;next;  ++j; </a:t>
            </a:r>
            <a:r>
              <a:rPr lang="en-US" altLang="zh-CN" sz="2800" b="1">
                <a:solidFill>
                  <a:schemeClr val="tx1"/>
                </a:solidFill>
              </a:rPr>
              <a:t>} </a:t>
            </a:r>
            <a:r>
              <a:rPr lang="en-US" altLang="zh-CN" sz="2800">
                <a:solidFill>
                  <a:schemeClr val="tx1"/>
                </a:solidFill>
              </a:rPr>
              <a:t>  // </a:t>
            </a:r>
            <a:r>
              <a:rPr lang="zh-CN" altLang="en-US" sz="2800" b="1">
                <a:solidFill>
                  <a:schemeClr val="tx1"/>
                </a:solidFill>
              </a:rPr>
              <a:t>寻找第 </a:t>
            </a:r>
            <a:r>
              <a:rPr lang="en-US" altLang="zh-CN" sz="2800" b="1">
                <a:solidFill>
                  <a:schemeClr val="tx1"/>
                </a:solidFill>
              </a:rPr>
              <a:t>i-1 </a:t>
            </a:r>
            <a:r>
              <a:rPr lang="zh-CN" altLang="en-US" sz="2800" b="1">
                <a:solidFill>
                  <a:schemeClr val="tx1"/>
                </a:solidFill>
              </a:rPr>
              <a:t>个结点</a:t>
            </a:r>
            <a:endParaRPr lang="zh-CN" altLang="en-US" sz="2800">
              <a:solidFill>
                <a:schemeClr val="tx1"/>
              </a:solidFill>
            </a:endParaRPr>
          </a:p>
          <a:p>
            <a:pPr algn="l" eaLnBrk="1" hangingPunct="1">
              <a:lnSpc>
                <a:spcPct val="120000"/>
              </a:lnSpc>
            </a:pPr>
            <a:r>
              <a:rPr lang="zh-CN" altLang="en-US" sz="2800" b="1">
                <a:solidFill>
                  <a:schemeClr val="tx1"/>
                </a:solidFill>
              </a:rPr>
              <a:t>   </a:t>
            </a:r>
            <a:r>
              <a:rPr lang="en-US" altLang="zh-CN" sz="2800" b="1">
                <a:solidFill>
                  <a:schemeClr val="tx1"/>
                </a:solidFill>
              </a:rPr>
              <a:t>if</a:t>
            </a:r>
            <a:r>
              <a:rPr lang="en-US" altLang="zh-CN" sz="2800">
                <a:solidFill>
                  <a:schemeClr val="tx1"/>
                </a:solidFill>
              </a:rPr>
              <a:t> (</a:t>
            </a:r>
            <a:r>
              <a:rPr lang="en-US" altLang="zh-CN" sz="2800" b="1">
                <a:solidFill>
                  <a:schemeClr val="tx1"/>
                </a:solidFill>
              </a:rPr>
              <a:t>!</a:t>
            </a:r>
            <a:r>
              <a:rPr lang="en-US" altLang="zh-CN" sz="2800">
                <a:solidFill>
                  <a:schemeClr val="tx1"/>
                </a:solidFill>
              </a:rPr>
              <a:t>p</a:t>
            </a:r>
            <a:r>
              <a:rPr lang="en-US" altLang="zh-CN" sz="2800" b="1">
                <a:solidFill>
                  <a:schemeClr val="tx1"/>
                </a:solidFill>
              </a:rPr>
              <a:t> || </a:t>
            </a:r>
            <a:r>
              <a:rPr lang="en-US" altLang="zh-CN" sz="2800">
                <a:solidFill>
                  <a:schemeClr val="tx1"/>
                </a:solidFill>
              </a:rPr>
              <a:t>j &gt; i</a:t>
            </a:r>
            <a:r>
              <a:rPr lang="en-US" altLang="zh-CN" sz="2800">
                <a:solidFill>
                  <a:schemeClr val="tx1"/>
                </a:solidFill>
                <a:latin typeface="Symbol" pitchFamily="18" charset="2"/>
              </a:rPr>
              <a:t>-</a:t>
            </a:r>
            <a:r>
              <a:rPr lang="en-US" altLang="zh-CN" sz="2800">
                <a:solidFill>
                  <a:schemeClr val="tx1"/>
                </a:solidFill>
              </a:rPr>
              <a:t>1)  </a:t>
            </a:r>
            <a:r>
              <a:rPr lang="en-US" altLang="zh-CN" sz="2800" b="1">
                <a:solidFill>
                  <a:schemeClr val="tx1"/>
                </a:solidFill>
              </a:rPr>
              <a:t>return</a:t>
            </a:r>
            <a:r>
              <a:rPr lang="en-US" altLang="zh-CN" sz="2800">
                <a:solidFill>
                  <a:schemeClr val="tx1"/>
                </a:solidFill>
              </a:rPr>
              <a:t> ERROR;    // </a:t>
            </a:r>
            <a:r>
              <a:rPr lang="en-US" altLang="zh-CN" sz="2800" b="1">
                <a:solidFill>
                  <a:schemeClr val="tx1"/>
                </a:solidFill>
              </a:rPr>
              <a:t>i </a:t>
            </a:r>
            <a:r>
              <a:rPr lang="zh-CN" altLang="en-US" sz="2800" b="1">
                <a:solidFill>
                  <a:schemeClr val="tx1"/>
                </a:solidFill>
              </a:rPr>
              <a:t>大于表长或者小于</a:t>
            </a:r>
            <a:r>
              <a:rPr lang="en-US" altLang="zh-CN" sz="2800" b="1">
                <a:solidFill>
                  <a:schemeClr val="tx1"/>
                </a:solidFill>
              </a:rPr>
              <a:t>1 </a:t>
            </a:r>
          </a:p>
          <a:p>
            <a:pPr algn="l" eaLnBrk="1" hangingPunct="1"/>
            <a:r>
              <a:rPr lang="en-US" altLang="zh-CN" sz="2800" b="1">
                <a:solidFill>
                  <a:schemeClr val="tx1"/>
                </a:solidFill>
                <a:ea typeface="楷体_GB2312" pitchFamily="49" charset="-122"/>
              </a:rPr>
              <a:t> </a:t>
            </a:r>
          </a:p>
          <a:p>
            <a:pPr algn="l" eaLnBrk="1" hangingPunct="1"/>
            <a:r>
              <a:rPr lang="en-US" altLang="zh-CN" sz="2800" b="1">
                <a:solidFill>
                  <a:schemeClr val="tx1"/>
                </a:solidFill>
                <a:ea typeface="楷体_GB2312" pitchFamily="49" charset="-122"/>
              </a:rPr>
              <a:t>     </a:t>
            </a:r>
            <a:r>
              <a:rPr lang="zh-CN" altLang="en-US" sz="2800" b="1">
                <a:solidFill>
                  <a:schemeClr val="tx1"/>
                </a:solidFill>
                <a:ea typeface="楷体_GB2312" pitchFamily="49" charset="-122"/>
              </a:rPr>
              <a:t>插入结点</a:t>
            </a:r>
            <a:endParaRPr lang="zh-CN" altLang="en-US" sz="2800" b="1">
              <a:solidFill>
                <a:schemeClr val="tx1"/>
              </a:solidFill>
            </a:endParaRPr>
          </a:p>
          <a:p>
            <a:pPr algn="l" eaLnBrk="1" hangingPunct="1">
              <a:lnSpc>
                <a:spcPct val="120000"/>
              </a:lnSpc>
            </a:pPr>
            <a:r>
              <a:rPr lang="zh-CN" altLang="en-US" sz="2800" b="1">
                <a:solidFill>
                  <a:schemeClr val="tx1"/>
                </a:solidFill>
              </a:rPr>
              <a:t>  </a:t>
            </a:r>
            <a:r>
              <a:rPr lang="en-US" altLang="zh-CN" sz="2800" b="1">
                <a:solidFill>
                  <a:schemeClr val="tx1"/>
                </a:solidFill>
              </a:rPr>
              <a:t>}</a:t>
            </a:r>
            <a:r>
              <a:rPr lang="en-US" altLang="zh-CN" sz="2800">
                <a:solidFill>
                  <a:schemeClr val="tx1"/>
                </a:solidFill>
              </a:rPr>
              <a:t> // LinstInsert</a:t>
            </a:r>
          </a:p>
        </p:txBody>
      </p:sp>
      <p:sp>
        <p:nvSpPr>
          <p:cNvPr id="81923" name="Text Box 3"/>
          <p:cNvSpPr txBox="1">
            <a:spLocks noChangeArrowheads="1"/>
          </p:cNvSpPr>
          <p:nvPr/>
        </p:nvSpPr>
        <p:spPr bwMode="auto">
          <a:xfrm>
            <a:off x="304800" y="6064250"/>
            <a:ext cx="4438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zh-CN" altLang="en-US" b="1">
                <a:solidFill>
                  <a:schemeClr val="tx1"/>
                </a:solidFill>
                <a:ea typeface="隶书" pitchFamily="49" charset="-122"/>
              </a:rPr>
              <a:t>算法的</a:t>
            </a:r>
            <a:r>
              <a:rPr lang="zh-CN" altLang="en-US" b="1">
                <a:solidFill>
                  <a:schemeClr val="accent2"/>
                </a:solidFill>
                <a:ea typeface="隶书" pitchFamily="49" charset="-122"/>
              </a:rPr>
              <a:t>时间复杂度</a:t>
            </a:r>
            <a:r>
              <a:rPr lang="zh-CN" altLang="en-US">
                <a:solidFill>
                  <a:schemeClr val="tx1"/>
                </a:solidFill>
              </a:rPr>
              <a:t>为</a:t>
            </a:r>
            <a:r>
              <a:rPr lang="en-US" altLang="zh-CN">
                <a:solidFill>
                  <a:schemeClr val="tx1"/>
                </a:solidFill>
              </a:rPr>
              <a:t>:</a:t>
            </a:r>
          </a:p>
        </p:txBody>
      </p:sp>
      <p:sp>
        <p:nvSpPr>
          <p:cNvPr id="69636" name="Text Box 4"/>
          <p:cNvSpPr txBox="1">
            <a:spLocks noChangeArrowheads="1"/>
          </p:cNvSpPr>
          <p:nvPr/>
        </p:nvSpPr>
        <p:spPr bwMode="auto">
          <a:xfrm>
            <a:off x="4953000" y="6003925"/>
            <a:ext cx="39973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4000" b="1">
                <a:solidFill>
                  <a:schemeClr val="accent2"/>
                </a:solidFill>
              </a:rPr>
              <a:t>O(ListLength(L))</a:t>
            </a:r>
            <a:endParaRPr lang="en-US" altLang="zh-CN" sz="4000">
              <a:solidFill>
                <a:schemeClr val="accent2"/>
              </a:solidFill>
            </a:endParaRPr>
          </a:p>
        </p:txBody>
      </p:sp>
      <p:sp>
        <p:nvSpPr>
          <p:cNvPr id="196610" name="Text Box 2"/>
          <p:cNvSpPr txBox="1">
            <a:spLocks noChangeArrowheads="1"/>
          </p:cNvSpPr>
          <p:nvPr/>
        </p:nvSpPr>
        <p:spPr bwMode="auto">
          <a:xfrm>
            <a:off x="793750" y="2862263"/>
            <a:ext cx="2016125" cy="547687"/>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2800">
                <a:solidFill>
                  <a:srgbClr val="FF0066"/>
                </a:solidFill>
              </a:rPr>
              <a:t>p = p</a:t>
            </a:r>
            <a:r>
              <a:rPr lang="en-US" altLang="zh-CN" sz="2800">
                <a:solidFill>
                  <a:srgbClr val="FF0066"/>
                </a:solidFill>
                <a:latin typeface="Symbol" pitchFamily="18" charset="2"/>
              </a:rPr>
              <a:t>-</a:t>
            </a:r>
            <a:r>
              <a:rPr lang="en-US" altLang="zh-CN" sz="2800">
                <a:solidFill>
                  <a:srgbClr val="FF0066"/>
                </a:solidFill>
              </a:rPr>
              <a:t>&gt;next</a:t>
            </a:r>
          </a:p>
        </p:txBody>
      </p:sp>
      <p:sp>
        <p:nvSpPr>
          <p:cNvPr id="81926" name="AutoShape 5">
            <a:hlinkClick r:id="rId2" action="ppaction://hlinksldjump" highlightClick="1"/>
          </p:cNvPr>
          <p:cNvSpPr>
            <a:spLocks noChangeArrowheads="1"/>
          </p:cNvSpPr>
          <p:nvPr/>
        </p:nvSpPr>
        <p:spPr bwMode="auto">
          <a:xfrm>
            <a:off x="2266950" y="4365625"/>
            <a:ext cx="504825" cy="287338"/>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6610"/>
                                        </p:tgtEl>
                                        <p:attrNameLst>
                                          <p:attrName>style.visibility</p:attrName>
                                        </p:attrNameLst>
                                      </p:cBhvr>
                                      <p:to>
                                        <p:strVal val="visible"/>
                                      </p:to>
                                    </p:set>
                                    <p:animEffect transition="in" filter="blinds(horizontal)">
                                      <p:cBhvr>
                                        <p:cTn id="7" dur="500"/>
                                        <p:tgtEl>
                                          <p:spTgt spid="1966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636"/>
                                        </p:tgtEl>
                                        <p:attrNameLst>
                                          <p:attrName>style.visibility</p:attrName>
                                        </p:attrNameLst>
                                      </p:cBhvr>
                                      <p:to>
                                        <p:strVal val="visible"/>
                                      </p:to>
                                    </p:set>
                                    <p:animEffect transition="in" filter="blinds(horizontal)">
                                      <p:cBhvr>
                                        <p:cTn id="12" dur="500"/>
                                        <p:tgtEl>
                                          <p:spTgt spid="69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p:bldP spid="1966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50825" y="1049338"/>
            <a:ext cx="58388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a:solidFill>
                  <a:schemeClr val="tx1"/>
                </a:solidFill>
                <a:ea typeface="楷体_GB2312" pitchFamily="49" charset="-122"/>
              </a:rPr>
              <a:t> </a:t>
            </a:r>
            <a:r>
              <a:rPr lang="en-US" altLang="zh-CN" sz="3200" b="1">
                <a:solidFill>
                  <a:schemeClr val="tx1"/>
                </a:solidFill>
                <a:ea typeface="楷体_GB2312" pitchFamily="49" charset="-122"/>
              </a:rPr>
              <a:t>ListEmpty( L ) </a:t>
            </a:r>
            <a:r>
              <a:rPr lang="zh-CN" altLang="en-US" sz="3200" b="1">
                <a:solidFill>
                  <a:schemeClr val="tx1"/>
                </a:solidFill>
                <a:ea typeface="隶书" pitchFamily="49" charset="-122"/>
              </a:rPr>
              <a:t>（线性表判空）</a:t>
            </a:r>
          </a:p>
        </p:txBody>
      </p:sp>
      <p:sp>
        <p:nvSpPr>
          <p:cNvPr id="37891" name="Text Box 3"/>
          <p:cNvSpPr txBox="1">
            <a:spLocks noChangeArrowheads="1"/>
          </p:cNvSpPr>
          <p:nvPr/>
        </p:nvSpPr>
        <p:spPr bwMode="auto">
          <a:xfrm>
            <a:off x="533400" y="1843088"/>
            <a:ext cx="26701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zh-CN" altLang="en-US" sz="3200" b="1">
                <a:solidFill>
                  <a:srgbClr val="CC0066"/>
                </a:solidFill>
                <a:latin typeface="楷体_GB2312" pitchFamily="49" charset="-122"/>
                <a:ea typeface="楷体_GB2312" pitchFamily="49" charset="-122"/>
              </a:rPr>
              <a:t>初始条件：</a:t>
            </a:r>
          </a:p>
          <a:p>
            <a:pPr algn="l" eaLnBrk="1" hangingPunct="1">
              <a:spcBef>
                <a:spcPct val="50000"/>
              </a:spcBef>
            </a:pPr>
            <a:r>
              <a:rPr lang="zh-CN" altLang="en-US" sz="3200" b="1">
                <a:solidFill>
                  <a:srgbClr val="CC0066"/>
                </a:solidFill>
                <a:latin typeface="楷体_GB2312" pitchFamily="49" charset="-122"/>
                <a:ea typeface="楷体_GB2312" pitchFamily="49" charset="-122"/>
              </a:rPr>
              <a:t>操作结果：</a:t>
            </a:r>
          </a:p>
        </p:txBody>
      </p:sp>
      <p:sp>
        <p:nvSpPr>
          <p:cNvPr id="37892" name="Text Box 4"/>
          <p:cNvSpPr txBox="1">
            <a:spLocks noChangeArrowheads="1"/>
          </p:cNvSpPr>
          <p:nvPr/>
        </p:nvSpPr>
        <p:spPr bwMode="auto">
          <a:xfrm>
            <a:off x="3309938" y="1873250"/>
            <a:ext cx="36052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zh-CN" altLang="en-US" sz="3200">
                <a:solidFill>
                  <a:schemeClr val="tx1"/>
                </a:solidFill>
                <a:latin typeface="楷体_GB2312" pitchFamily="49" charset="-122"/>
                <a:ea typeface="楷体_GB2312" pitchFamily="49" charset="-122"/>
              </a:rPr>
              <a:t>线性表 </a:t>
            </a:r>
            <a:r>
              <a:rPr lang="en-US" altLang="zh-CN" sz="3200" b="1">
                <a:solidFill>
                  <a:schemeClr val="tx1"/>
                </a:solidFill>
                <a:ea typeface="楷体_GB2312" pitchFamily="49" charset="-122"/>
              </a:rPr>
              <a:t>L </a:t>
            </a:r>
            <a:r>
              <a:rPr lang="zh-CN" altLang="en-US" sz="3200">
                <a:solidFill>
                  <a:schemeClr val="tx1"/>
                </a:solidFill>
                <a:latin typeface="楷体_GB2312" pitchFamily="49" charset="-122"/>
                <a:ea typeface="楷体_GB2312" pitchFamily="49" charset="-122"/>
              </a:rPr>
              <a:t>已存在。</a:t>
            </a:r>
          </a:p>
        </p:txBody>
      </p:sp>
      <p:sp>
        <p:nvSpPr>
          <p:cNvPr id="37893" name="Text Box 5"/>
          <p:cNvSpPr txBox="1">
            <a:spLocks noChangeArrowheads="1"/>
          </p:cNvSpPr>
          <p:nvPr/>
        </p:nvSpPr>
        <p:spPr bwMode="auto">
          <a:xfrm>
            <a:off x="3333750" y="2528888"/>
            <a:ext cx="54864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20000"/>
              </a:lnSpc>
            </a:pPr>
            <a:r>
              <a:rPr lang="zh-CN" altLang="en-US" sz="3200">
                <a:solidFill>
                  <a:schemeClr val="tx1"/>
                </a:solidFill>
                <a:latin typeface="楷体_GB2312" pitchFamily="49" charset="-122"/>
                <a:ea typeface="楷体_GB2312" pitchFamily="49" charset="-122"/>
              </a:rPr>
              <a:t>若 </a:t>
            </a:r>
            <a:r>
              <a:rPr lang="en-US" altLang="zh-CN" sz="3200" b="1">
                <a:solidFill>
                  <a:schemeClr val="tx1"/>
                </a:solidFill>
                <a:ea typeface="楷体_GB2312" pitchFamily="49" charset="-122"/>
              </a:rPr>
              <a:t>L </a:t>
            </a:r>
            <a:r>
              <a:rPr lang="zh-CN" altLang="en-US" sz="3200">
                <a:solidFill>
                  <a:schemeClr val="tx1"/>
                </a:solidFill>
                <a:latin typeface="楷体_GB2312" pitchFamily="49" charset="-122"/>
                <a:ea typeface="楷体_GB2312" pitchFamily="49" charset="-122"/>
              </a:rPr>
              <a:t>为空表，则返回 </a:t>
            </a:r>
            <a:r>
              <a:rPr lang="en-US" altLang="zh-CN" sz="3200">
                <a:solidFill>
                  <a:schemeClr val="tx1"/>
                </a:solidFill>
                <a:ea typeface="楷体_GB2312" pitchFamily="49" charset="-122"/>
              </a:rPr>
              <a:t>TRUE</a:t>
            </a:r>
            <a:r>
              <a:rPr lang="zh-CN" altLang="en-US" sz="3200">
                <a:solidFill>
                  <a:schemeClr val="tx1"/>
                </a:solidFill>
                <a:latin typeface="楷体_GB2312" pitchFamily="49" charset="-122"/>
                <a:ea typeface="楷体_GB2312" pitchFamily="49" charset="-122"/>
              </a:rPr>
              <a:t>，否则</a:t>
            </a:r>
            <a:r>
              <a:rPr lang="en-US" altLang="zh-CN" sz="3200">
                <a:solidFill>
                  <a:schemeClr val="tx1"/>
                </a:solidFill>
                <a:ea typeface="楷体_GB2312" pitchFamily="49" charset="-122"/>
              </a:rPr>
              <a:t>FALSE</a:t>
            </a:r>
            <a:r>
              <a:rPr lang="zh-CN" altLang="en-US" sz="3200">
                <a:solidFill>
                  <a:schemeClr val="tx1"/>
                </a:solidFill>
                <a:latin typeface="楷体_GB2312" pitchFamily="49" charset="-122"/>
                <a:ea typeface="楷体_GB2312" pitchFamily="49" charset="-122"/>
              </a:rPr>
              <a:t>。</a:t>
            </a:r>
          </a:p>
        </p:txBody>
      </p:sp>
      <p:sp>
        <p:nvSpPr>
          <p:cNvPr id="9222" name="Text Box 8"/>
          <p:cNvSpPr txBox="1">
            <a:spLocks noChangeArrowheads="1"/>
          </p:cNvSpPr>
          <p:nvPr/>
        </p:nvSpPr>
        <p:spPr bwMode="auto">
          <a:xfrm>
            <a:off x="323850" y="4083050"/>
            <a:ext cx="66214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b="1">
                <a:solidFill>
                  <a:schemeClr val="tx1"/>
                </a:solidFill>
                <a:ea typeface="楷体_GB2312" pitchFamily="49" charset="-122"/>
              </a:rPr>
              <a:t>ListLength( L ) </a:t>
            </a:r>
            <a:r>
              <a:rPr lang="zh-CN" altLang="en-US" sz="3200" b="1">
                <a:solidFill>
                  <a:schemeClr val="tx1"/>
                </a:solidFill>
                <a:ea typeface="隶书" pitchFamily="49" charset="-122"/>
              </a:rPr>
              <a:t>（求线性表的长度）</a:t>
            </a:r>
            <a:endParaRPr lang="zh-CN" altLang="en-US" sz="3200" b="1">
              <a:solidFill>
                <a:schemeClr val="tx1"/>
              </a:solidFill>
              <a:latin typeface="楷体_GB2312" pitchFamily="49" charset="-122"/>
              <a:ea typeface="楷体_GB2312" pitchFamily="49" charset="-122"/>
            </a:endParaRPr>
          </a:p>
        </p:txBody>
      </p:sp>
      <p:sp>
        <p:nvSpPr>
          <p:cNvPr id="37898" name="Text Box 10"/>
          <p:cNvSpPr txBox="1">
            <a:spLocks noChangeArrowheads="1"/>
          </p:cNvSpPr>
          <p:nvPr/>
        </p:nvSpPr>
        <p:spPr bwMode="auto">
          <a:xfrm>
            <a:off x="533400" y="5019675"/>
            <a:ext cx="2814638"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zh-CN" altLang="en-US" sz="3200" b="1">
                <a:solidFill>
                  <a:srgbClr val="CC0066"/>
                </a:solidFill>
                <a:latin typeface="楷体_GB2312" pitchFamily="49" charset="-122"/>
                <a:ea typeface="楷体_GB2312" pitchFamily="49" charset="-122"/>
              </a:rPr>
              <a:t>初始条件：</a:t>
            </a:r>
          </a:p>
          <a:p>
            <a:pPr algn="l" eaLnBrk="1" hangingPunct="1">
              <a:spcBef>
                <a:spcPct val="50000"/>
              </a:spcBef>
            </a:pPr>
            <a:r>
              <a:rPr lang="zh-CN" altLang="en-US" sz="3200" b="1">
                <a:solidFill>
                  <a:srgbClr val="CC0066"/>
                </a:solidFill>
                <a:latin typeface="楷体_GB2312" pitchFamily="49" charset="-122"/>
                <a:ea typeface="楷体_GB2312" pitchFamily="49" charset="-122"/>
              </a:rPr>
              <a:t>操作结果：</a:t>
            </a:r>
          </a:p>
        </p:txBody>
      </p:sp>
      <p:sp>
        <p:nvSpPr>
          <p:cNvPr id="37899" name="Text Box 11"/>
          <p:cNvSpPr txBox="1">
            <a:spLocks noChangeArrowheads="1"/>
          </p:cNvSpPr>
          <p:nvPr/>
        </p:nvSpPr>
        <p:spPr bwMode="auto">
          <a:xfrm>
            <a:off x="3238500" y="5049838"/>
            <a:ext cx="36052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zh-CN" altLang="en-US" sz="3200">
                <a:solidFill>
                  <a:schemeClr val="tx1"/>
                </a:solidFill>
                <a:latin typeface="楷体_GB2312" pitchFamily="49" charset="-122"/>
                <a:ea typeface="楷体_GB2312" pitchFamily="49" charset="-122"/>
              </a:rPr>
              <a:t>线性表 </a:t>
            </a:r>
            <a:r>
              <a:rPr lang="en-US" altLang="zh-CN" sz="3200" b="1">
                <a:solidFill>
                  <a:schemeClr val="tx1"/>
                </a:solidFill>
                <a:ea typeface="楷体_GB2312" pitchFamily="49" charset="-122"/>
              </a:rPr>
              <a:t>L </a:t>
            </a:r>
            <a:r>
              <a:rPr lang="zh-CN" altLang="en-US" sz="3200">
                <a:solidFill>
                  <a:schemeClr val="tx1"/>
                </a:solidFill>
                <a:latin typeface="楷体_GB2312" pitchFamily="49" charset="-122"/>
                <a:ea typeface="楷体_GB2312" pitchFamily="49" charset="-122"/>
              </a:rPr>
              <a:t>已存在。</a:t>
            </a:r>
          </a:p>
        </p:txBody>
      </p:sp>
      <p:sp>
        <p:nvSpPr>
          <p:cNvPr id="37900" name="Text Box 12"/>
          <p:cNvSpPr txBox="1">
            <a:spLocks noChangeArrowheads="1"/>
          </p:cNvSpPr>
          <p:nvPr/>
        </p:nvSpPr>
        <p:spPr bwMode="auto">
          <a:xfrm>
            <a:off x="3262313" y="5705475"/>
            <a:ext cx="54864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20000"/>
              </a:lnSpc>
            </a:pPr>
            <a:r>
              <a:rPr lang="zh-CN" altLang="en-US" sz="3200">
                <a:solidFill>
                  <a:schemeClr val="tx1"/>
                </a:solidFill>
                <a:latin typeface="楷体_GB2312" pitchFamily="49" charset="-122"/>
                <a:ea typeface="楷体_GB2312" pitchFamily="49" charset="-122"/>
              </a:rPr>
              <a:t>返回线性表 </a:t>
            </a:r>
            <a:r>
              <a:rPr lang="en-US" altLang="zh-CN" sz="3200" b="1">
                <a:solidFill>
                  <a:schemeClr val="tx1"/>
                </a:solidFill>
                <a:ea typeface="楷体_GB2312" pitchFamily="49" charset="-122"/>
              </a:rPr>
              <a:t>L</a:t>
            </a:r>
            <a:r>
              <a:rPr lang="en-US" altLang="zh-CN" sz="3200">
                <a:solidFill>
                  <a:schemeClr val="tx1"/>
                </a:solidFill>
                <a:latin typeface="楷体_GB2312" pitchFamily="49" charset="-122"/>
                <a:ea typeface="楷体_GB2312" pitchFamily="49" charset="-122"/>
              </a:rPr>
              <a:t> </a:t>
            </a:r>
            <a:r>
              <a:rPr lang="zh-CN" altLang="en-US" sz="3200">
                <a:solidFill>
                  <a:schemeClr val="tx1"/>
                </a:solidFill>
                <a:latin typeface="楷体_GB2312" pitchFamily="49" charset="-122"/>
                <a:ea typeface="楷体_GB2312" pitchFamily="49" charset="-122"/>
              </a:rPr>
              <a:t>中元素个数。</a:t>
            </a:r>
          </a:p>
        </p:txBody>
      </p:sp>
      <p:sp>
        <p:nvSpPr>
          <p:cNvPr id="9226" name="Text Box 10"/>
          <p:cNvSpPr txBox="1">
            <a:spLocks noChangeArrowheads="1"/>
          </p:cNvSpPr>
          <p:nvPr/>
        </p:nvSpPr>
        <p:spPr bwMode="auto">
          <a:xfrm>
            <a:off x="250825" y="115888"/>
            <a:ext cx="28368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b="1">
                <a:solidFill>
                  <a:schemeClr val="tx1"/>
                </a:solidFill>
                <a:ea typeface="隶书" pitchFamily="49" charset="-122"/>
              </a:rPr>
              <a:t>{</a:t>
            </a:r>
            <a:r>
              <a:rPr lang="zh-CN" altLang="en-US" b="1">
                <a:solidFill>
                  <a:schemeClr val="tx1"/>
                </a:solidFill>
                <a:latin typeface="隶书" pitchFamily="49" charset="-122"/>
                <a:ea typeface="隶书" pitchFamily="49" charset="-122"/>
              </a:rPr>
              <a:t>引用型操作</a:t>
            </a:r>
            <a:r>
              <a:rPr lang="en-US" altLang="zh-CN" b="1">
                <a:solidFill>
                  <a:schemeClr val="tx1"/>
                </a:solidFill>
                <a:ea typeface="隶书" pitchFamily="49" charset="-122"/>
              </a:rPr>
              <a:t>}</a:t>
            </a:r>
            <a:endParaRPr lang="en-US" altLang="zh-CN">
              <a:solidFill>
                <a:schemeClr val="tx1"/>
              </a:solidFill>
            </a:endParaRP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37891"/>
                                        </p:tgtEl>
                                        <p:attrNameLst>
                                          <p:attrName>style.visibility</p:attrName>
                                        </p:attrNameLst>
                                      </p:cBhvr>
                                      <p:to>
                                        <p:strVal val="visible"/>
                                      </p:to>
                                    </p:set>
                                    <p:animEffect transition="in" filter="barn(outHorizontal)">
                                      <p:cBhvr>
                                        <p:cTn id="7" dur="500"/>
                                        <p:tgtEl>
                                          <p:spTgt spid="378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892"/>
                                        </p:tgtEl>
                                        <p:attrNameLst>
                                          <p:attrName>style.visibility</p:attrName>
                                        </p:attrNameLst>
                                      </p:cBhvr>
                                      <p:to>
                                        <p:strVal val="visible"/>
                                      </p:to>
                                    </p:set>
                                    <p:animEffect transition="in" filter="wipe(left)">
                                      <p:cBhvr>
                                        <p:cTn id="12" dur="500"/>
                                        <p:tgtEl>
                                          <p:spTgt spid="378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893"/>
                                        </p:tgtEl>
                                        <p:attrNameLst>
                                          <p:attrName>style.visibility</p:attrName>
                                        </p:attrNameLst>
                                      </p:cBhvr>
                                      <p:to>
                                        <p:strVal val="visible"/>
                                      </p:to>
                                    </p:set>
                                    <p:animEffect transition="in" filter="wipe(left)">
                                      <p:cBhvr>
                                        <p:cTn id="17" dur="500"/>
                                        <p:tgtEl>
                                          <p:spTgt spid="378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37898"/>
                                        </p:tgtEl>
                                        <p:attrNameLst>
                                          <p:attrName>style.visibility</p:attrName>
                                        </p:attrNameLst>
                                      </p:cBhvr>
                                      <p:to>
                                        <p:strVal val="visible"/>
                                      </p:to>
                                    </p:set>
                                    <p:animEffect transition="in" filter="barn(outHorizontal)">
                                      <p:cBhvr>
                                        <p:cTn id="22" dur="500"/>
                                        <p:tgtEl>
                                          <p:spTgt spid="378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7899"/>
                                        </p:tgtEl>
                                        <p:attrNameLst>
                                          <p:attrName>style.visibility</p:attrName>
                                        </p:attrNameLst>
                                      </p:cBhvr>
                                      <p:to>
                                        <p:strVal val="visible"/>
                                      </p:to>
                                    </p:set>
                                    <p:animEffect transition="in" filter="wipe(left)">
                                      <p:cBhvr>
                                        <p:cTn id="27" dur="500"/>
                                        <p:tgtEl>
                                          <p:spTgt spid="378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7900"/>
                                        </p:tgtEl>
                                        <p:attrNameLst>
                                          <p:attrName>style.visibility</p:attrName>
                                        </p:attrNameLst>
                                      </p:cBhvr>
                                      <p:to>
                                        <p:strVal val="visible"/>
                                      </p:to>
                                    </p:set>
                                    <p:animEffect transition="in" filter="wipe(left)">
                                      <p:cBhvr>
                                        <p:cTn id="32" dur="500"/>
                                        <p:tgtEl>
                                          <p:spTgt spid="37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autoUpdateAnimBg="0"/>
      <p:bldP spid="37892" grpId="0" autoUpdateAnimBg="0"/>
      <p:bldP spid="37893" grpId="0" autoUpdateAnimBg="0"/>
      <p:bldP spid="37898" grpId="0" autoUpdateAnimBg="0"/>
      <p:bldP spid="37899" grpId="0" autoUpdateAnimBg="0"/>
      <p:bldP spid="37900"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323850" y="44450"/>
            <a:ext cx="8677275" cy="426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pPr>
            <a:r>
              <a:rPr lang="en-US" altLang="zh-CN">
                <a:solidFill>
                  <a:schemeClr val="accent2"/>
                </a:solidFill>
              </a:rPr>
              <a:t>s = (Linklist)malloc(sizeof(LNode));  </a:t>
            </a:r>
          </a:p>
          <a:p>
            <a:pPr algn="l">
              <a:lnSpc>
                <a:spcPct val="120000"/>
              </a:lnSpc>
            </a:pPr>
            <a:r>
              <a:rPr lang="en-US" altLang="zh-CN" sz="2400">
                <a:solidFill>
                  <a:schemeClr val="accent2"/>
                </a:solidFill>
              </a:rPr>
              <a:t>         </a:t>
            </a:r>
            <a:r>
              <a:rPr lang="en-US" altLang="zh-CN" sz="2400" b="1">
                <a:solidFill>
                  <a:schemeClr val="tx1"/>
                </a:solidFill>
              </a:rPr>
              <a:t>//</a:t>
            </a:r>
            <a:r>
              <a:rPr lang="zh-CN" altLang="en-US" sz="2400" b="1">
                <a:solidFill>
                  <a:schemeClr val="tx1"/>
                </a:solidFill>
              </a:rPr>
              <a:t>由系统生成一个</a:t>
            </a:r>
            <a:r>
              <a:rPr lang="en-US" altLang="zh-CN" sz="2400" b="1">
                <a:solidFill>
                  <a:schemeClr val="tx1"/>
                </a:solidFill>
              </a:rPr>
              <a:t>LNode</a:t>
            </a:r>
            <a:r>
              <a:rPr lang="zh-CN" altLang="en-US" sz="2400" b="1">
                <a:solidFill>
                  <a:schemeClr val="tx1"/>
                </a:solidFill>
              </a:rPr>
              <a:t>型的结点</a:t>
            </a:r>
            <a:r>
              <a:rPr lang="en-US" altLang="zh-CN" sz="2400" b="1">
                <a:solidFill>
                  <a:schemeClr val="tx1"/>
                </a:solidFill>
              </a:rPr>
              <a:t>,</a:t>
            </a:r>
            <a:r>
              <a:rPr lang="zh-CN" altLang="en-US" sz="2400" b="1">
                <a:solidFill>
                  <a:schemeClr val="tx1"/>
                </a:solidFill>
              </a:rPr>
              <a:t>同时将该结点的起始</a:t>
            </a:r>
          </a:p>
          <a:p>
            <a:pPr algn="l">
              <a:lnSpc>
                <a:spcPct val="120000"/>
              </a:lnSpc>
            </a:pPr>
            <a:r>
              <a:rPr lang="zh-CN" altLang="en-US" sz="2400" b="1">
                <a:solidFill>
                  <a:schemeClr val="tx1"/>
                </a:solidFill>
              </a:rPr>
              <a:t>        </a:t>
            </a:r>
            <a:r>
              <a:rPr lang="en-US" altLang="zh-CN" sz="2400" b="1">
                <a:solidFill>
                  <a:schemeClr val="tx1"/>
                </a:solidFill>
              </a:rPr>
              <a:t>//</a:t>
            </a:r>
            <a:r>
              <a:rPr lang="zh-CN" altLang="en-US" sz="2400" b="1">
                <a:solidFill>
                  <a:schemeClr val="tx1"/>
                </a:solidFill>
              </a:rPr>
              <a:t>位置赋值给指针</a:t>
            </a:r>
            <a:r>
              <a:rPr lang="en-US" altLang="zh-CN" sz="2400" b="1">
                <a:solidFill>
                  <a:schemeClr val="tx1"/>
                </a:solidFill>
              </a:rPr>
              <a:t>s</a:t>
            </a:r>
          </a:p>
          <a:p>
            <a:pPr algn="l">
              <a:lnSpc>
                <a:spcPct val="120000"/>
              </a:lnSpc>
            </a:pPr>
            <a:r>
              <a:rPr lang="en-US" altLang="zh-CN">
                <a:solidFill>
                  <a:schemeClr val="tx1"/>
                </a:solidFill>
              </a:rPr>
              <a:t>if ( s == NULL)  return ERROR;</a:t>
            </a:r>
          </a:p>
          <a:p>
            <a:pPr algn="l">
              <a:lnSpc>
                <a:spcPct val="120000"/>
              </a:lnSpc>
            </a:pPr>
            <a:r>
              <a:rPr lang="en-US" altLang="zh-CN">
                <a:solidFill>
                  <a:srgbClr val="FF0000"/>
                </a:solidFill>
              </a:rPr>
              <a:t>s</a:t>
            </a:r>
            <a:r>
              <a:rPr lang="en-US" altLang="zh-CN" b="1">
                <a:solidFill>
                  <a:srgbClr val="FF0000"/>
                </a:solidFill>
                <a:latin typeface="Symbol" pitchFamily="18" charset="2"/>
              </a:rPr>
              <a:t>-</a:t>
            </a:r>
            <a:r>
              <a:rPr lang="en-US" altLang="zh-CN" b="1">
                <a:solidFill>
                  <a:srgbClr val="FF0000"/>
                </a:solidFill>
              </a:rPr>
              <a:t>&gt;</a:t>
            </a:r>
            <a:r>
              <a:rPr lang="en-US" altLang="zh-CN">
                <a:solidFill>
                  <a:srgbClr val="FF0000"/>
                </a:solidFill>
              </a:rPr>
              <a:t>data = e; </a:t>
            </a:r>
          </a:p>
          <a:p>
            <a:pPr algn="l">
              <a:lnSpc>
                <a:spcPct val="120000"/>
              </a:lnSpc>
            </a:pPr>
            <a:r>
              <a:rPr lang="en-US" altLang="zh-CN">
                <a:solidFill>
                  <a:srgbClr val="FF0000"/>
                </a:solidFill>
              </a:rPr>
              <a:t>s</a:t>
            </a:r>
            <a:r>
              <a:rPr lang="en-US" altLang="zh-CN">
                <a:solidFill>
                  <a:srgbClr val="FF0000"/>
                </a:solidFill>
                <a:latin typeface="Symbol" pitchFamily="18" charset="2"/>
              </a:rPr>
              <a:t>-</a:t>
            </a:r>
            <a:r>
              <a:rPr lang="en-US" altLang="zh-CN">
                <a:solidFill>
                  <a:srgbClr val="FF0000"/>
                </a:solidFill>
              </a:rPr>
              <a:t>&gt;next = p</a:t>
            </a:r>
            <a:r>
              <a:rPr lang="en-US" altLang="zh-CN">
                <a:solidFill>
                  <a:srgbClr val="FF0000"/>
                </a:solidFill>
                <a:latin typeface="Symbol" pitchFamily="18" charset="2"/>
              </a:rPr>
              <a:t>-</a:t>
            </a:r>
            <a:r>
              <a:rPr lang="en-US" altLang="zh-CN">
                <a:solidFill>
                  <a:srgbClr val="FF0000"/>
                </a:solidFill>
              </a:rPr>
              <a:t>&gt;next;      p</a:t>
            </a:r>
            <a:r>
              <a:rPr lang="en-US" altLang="zh-CN" b="1">
                <a:solidFill>
                  <a:srgbClr val="FF0000"/>
                </a:solidFill>
                <a:latin typeface="Symbol" pitchFamily="18" charset="2"/>
              </a:rPr>
              <a:t>-</a:t>
            </a:r>
            <a:r>
              <a:rPr lang="en-US" altLang="zh-CN" b="1">
                <a:solidFill>
                  <a:srgbClr val="FF0000"/>
                </a:solidFill>
              </a:rPr>
              <a:t>&gt;</a:t>
            </a:r>
            <a:r>
              <a:rPr lang="en-US" altLang="zh-CN">
                <a:solidFill>
                  <a:srgbClr val="FF0000"/>
                </a:solidFill>
              </a:rPr>
              <a:t>next = s;</a:t>
            </a:r>
            <a:r>
              <a:rPr lang="en-US" altLang="zh-CN">
                <a:solidFill>
                  <a:schemeClr val="accent2"/>
                </a:solidFill>
              </a:rPr>
              <a:t>   </a:t>
            </a:r>
            <a:r>
              <a:rPr lang="en-US" altLang="zh-CN" sz="2400" b="1">
                <a:solidFill>
                  <a:schemeClr val="tx1"/>
                </a:solidFill>
              </a:rPr>
              <a:t>// </a:t>
            </a:r>
            <a:r>
              <a:rPr lang="zh-CN" altLang="en-US" sz="2400" b="1">
                <a:solidFill>
                  <a:schemeClr val="tx1"/>
                </a:solidFill>
              </a:rPr>
              <a:t>插入</a:t>
            </a:r>
          </a:p>
          <a:p>
            <a:pPr algn="l">
              <a:lnSpc>
                <a:spcPct val="120000"/>
              </a:lnSpc>
            </a:pPr>
            <a:r>
              <a:rPr lang="en-US" altLang="zh-CN" b="1">
                <a:solidFill>
                  <a:schemeClr val="tx1"/>
                </a:solidFill>
              </a:rPr>
              <a:t>return</a:t>
            </a:r>
            <a:r>
              <a:rPr lang="en-US" altLang="zh-CN">
                <a:solidFill>
                  <a:schemeClr val="tx1"/>
                </a:solidFill>
              </a:rPr>
              <a:t> OK;</a:t>
            </a:r>
          </a:p>
        </p:txBody>
      </p:sp>
      <p:grpSp>
        <p:nvGrpSpPr>
          <p:cNvPr id="70660" name="Group 4"/>
          <p:cNvGrpSpPr>
            <a:grpSpLocks/>
          </p:cNvGrpSpPr>
          <p:nvPr/>
        </p:nvGrpSpPr>
        <p:grpSpPr bwMode="auto">
          <a:xfrm>
            <a:off x="5008563" y="5880100"/>
            <a:ext cx="1066800" cy="609600"/>
            <a:chOff x="2544" y="3600"/>
            <a:chExt cx="672" cy="384"/>
          </a:xfrm>
        </p:grpSpPr>
        <p:sp>
          <p:nvSpPr>
            <p:cNvPr id="82970" name="Rectangle 5"/>
            <p:cNvSpPr>
              <a:spLocks noChangeArrowheads="1"/>
            </p:cNvSpPr>
            <p:nvPr/>
          </p:nvSpPr>
          <p:spPr bwMode="auto">
            <a:xfrm>
              <a:off x="2544" y="3600"/>
              <a:ext cx="672" cy="384"/>
            </a:xfrm>
            <a:prstGeom prst="rect">
              <a:avLst/>
            </a:prstGeom>
            <a:solidFill>
              <a:srgbClr val="FFCC99">
                <a:alpha val="50195"/>
              </a:srgbClr>
            </a:solidFill>
            <a:ln w="25400">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b="1">
                  <a:solidFill>
                    <a:srgbClr val="990000"/>
                  </a:solidFill>
                </a:rPr>
                <a:t> e</a:t>
              </a:r>
              <a:endParaRPr lang="en-US" altLang="zh-CN">
                <a:solidFill>
                  <a:schemeClr val="tx1"/>
                </a:solidFill>
              </a:endParaRPr>
            </a:p>
          </p:txBody>
        </p:sp>
        <p:sp>
          <p:nvSpPr>
            <p:cNvPr id="82971" name="Line 6"/>
            <p:cNvSpPr>
              <a:spLocks noChangeShapeType="1"/>
            </p:cNvSpPr>
            <p:nvPr/>
          </p:nvSpPr>
          <p:spPr bwMode="auto">
            <a:xfrm>
              <a:off x="3024" y="3600"/>
              <a:ext cx="0" cy="384"/>
            </a:xfrm>
            <a:prstGeom prst="line">
              <a:avLst/>
            </a:prstGeom>
            <a:noFill/>
            <a:ln w="2540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0663" name="Group 7"/>
          <p:cNvGrpSpPr>
            <a:grpSpLocks/>
          </p:cNvGrpSpPr>
          <p:nvPr/>
        </p:nvGrpSpPr>
        <p:grpSpPr bwMode="auto">
          <a:xfrm>
            <a:off x="2528888" y="4737100"/>
            <a:ext cx="1981200" cy="609600"/>
            <a:chOff x="864" y="2784"/>
            <a:chExt cx="1248" cy="384"/>
          </a:xfrm>
        </p:grpSpPr>
        <p:sp>
          <p:nvSpPr>
            <p:cNvPr id="82967" name="Rectangle 8"/>
            <p:cNvSpPr>
              <a:spLocks noChangeArrowheads="1"/>
            </p:cNvSpPr>
            <p:nvPr/>
          </p:nvSpPr>
          <p:spPr bwMode="auto">
            <a:xfrm>
              <a:off x="1440" y="2784"/>
              <a:ext cx="672" cy="384"/>
            </a:xfrm>
            <a:prstGeom prst="rect">
              <a:avLst/>
            </a:prstGeom>
            <a:solidFill>
              <a:srgbClr val="99CCFF">
                <a:alpha val="50195"/>
              </a:srgbClr>
            </a:solidFill>
            <a:ln w="22225">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b="1">
                  <a:solidFill>
                    <a:srgbClr val="000099"/>
                  </a:solidFill>
                </a:rPr>
                <a:t>a</a:t>
              </a:r>
              <a:r>
                <a:rPr lang="en-US" altLang="zh-CN" b="1" baseline="-25000">
                  <a:solidFill>
                    <a:srgbClr val="000099"/>
                  </a:solidFill>
                </a:rPr>
                <a:t>i-1</a:t>
              </a:r>
              <a:endParaRPr lang="en-US" altLang="zh-CN">
                <a:solidFill>
                  <a:schemeClr val="tx1"/>
                </a:solidFill>
              </a:endParaRPr>
            </a:p>
          </p:txBody>
        </p:sp>
        <p:sp>
          <p:nvSpPr>
            <p:cNvPr id="82968" name="Line 9"/>
            <p:cNvSpPr>
              <a:spLocks noChangeShapeType="1"/>
            </p:cNvSpPr>
            <p:nvPr/>
          </p:nvSpPr>
          <p:spPr bwMode="auto">
            <a:xfrm>
              <a:off x="1920" y="2784"/>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69" name="Line 10"/>
            <p:cNvSpPr>
              <a:spLocks noChangeShapeType="1"/>
            </p:cNvSpPr>
            <p:nvPr/>
          </p:nvSpPr>
          <p:spPr bwMode="auto">
            <a:xfrm>
              <a:off x="864" y="2976"/>
              <a:ext cx="576" cy="0"/>
            </a:xfrm>
            <a:prstGeom prst="line">
              <a:avLst/>
            </a:prstGeom>
            <a:noFill/>
            <a:ln w="31750">
              <a:solidFill>
                <a:srgbClr val="000080"/>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0667" name="Group 11"/>
          <p:cNvGrpSpPr>
            <a:grpSpLocks/>
          </p:cNvGrpSpPr>
          <p:nvPr/>
        </p:nvGrpSpPr>
        <p:grpSpPr bwMode="auto">
          <a:xfrm>
            <a:off x="4357688" y="4737100"/>
            <a:ext cx="3886200" cy="609600"/>
            <a:chOff x="2016" y="2784"/>
            <a:chExt cx="2448" cy="384"/>
          </a:xfrm>
        </p:grpSpPr>
        <p:sp>
          <p:nvSpPr>
            <p:cNvPr id="82963" name="Rectangle 12"/>
            <p:cNvSpPr>
              <a:spLocks noChangeArrowheads="1"/>
            </p:cNvSpPr>
            <p:nvPr/>
          </p:nvSpPr>
          <p:spPr bwMode="auto">
            <a:xfrm>
              <a:off x="3360" y="2784"/>
              <a:ext cx="672" cy="384"/>
            </a:xfrm>
            <a:prstGeom prst="rect">
              <a:avLst/>
            </a:prstGeom>
            <a:solidFill>
              <a:srgbClr val="99CCFF">
                <a:alpha val="50195"/>
              </a:srgbClr>
            </a:solidFill>
            <a:ln w="22225">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b="1">
                  <a:solidFill>
                    <a:srgbClr val="000099"/>
                  </a:solidFill>
                </a:rPr>
                <a:t>a</a:t>
              </a:r>
              <a:r>
                <a:rPr lang="en-US" altLang="zh-CN" b="1" baseline="-25000">
                  <a:solidFill>
                    <a:srgbClr val="000099"/>
                  </a:solidFill>
                </a:rPr>
                <a:t>i</a:t>
              </a:r>
              <a:endParaRPr lang="en-US" altLang="zh-CN">
                <a:solidFill>
                  <a:schemeClr val="tx1"/>
                </a:solidFill>
              </a:endParaRPr>
            </a:p>
          </p:txBody>
        </p:sp>
        <p:sp>
          <p:nvSpPr>
            <p:cNvPr id="82964" name="Line 13"/>
            <p:cNvSpPr>
              <a:spLocks noChangeShapeType="1"/>
            </p:cNvSpPr>
            <p:nvPr/>
          </p:nvSpPr>
          <p:spPr bwMode="auto">
            <a:xfrm>
              <a:off x="3840" y="2784"/>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65" name="Line 14"/>
            <p:cNvSpPr>
              <a:spLocks noChangeShapeType="1"/>
            </p:cNvSpPr>
            <p:nvPr/>
          </p:nvSpPr>
          <p:spPr bwMode="auto">
            <a:xfrm>
              <a:off x="2016" y="2976"/>
              <a:ext cx="1344" cy="0"/>
            </a:xfrm>
            <a:prstGeom prst="line">
              <a:avLst/>
            </a:prstGeom>
            <a:noFill/>
            <a:ln w="31750">
              <a:solidFill>
                <a:srgbClr val="000080"/>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66" name="Line 15"/>
            <p:cNvSpPr>
              <a:spLocks noChangeShapeType="1"/>
            </p:cNvSpPr>
            <p:nvPr/>
          </p:nvSpPr>
          <p:spPr bwMode="auto">
            <a:xfrm>
              <a:off x="3936" y="2976"/>
              <a:ext cx="528" cy="0"/>
            </a:xfrm>
            <a:prstGeom prst="line">
              <a:avLst/>
            </a:prstGeom>
            <a:noFill/>
            <a:ln w="31750">
              <a:solidFill>
                <a:srgbClr val="000080"/>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useBgFill="1">
        <p:nvSpPr>
          <p:cNvPr id="70672" name="Rectangle 16"/>
          <p:cNvSpPr>
            <a:spLocks noChangeArrowheads="1"/>
          </p:cNvSpPr>
          <p:nvPr/>
        </p:nvSpPr>
        <p:spPr bwMode="auto">
          <a:xfrm>
            <a:off x="4357688" y="4965700"/>
            <a:ext cx="2133600" cy="1524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0673" name="Group 17"/>
          <p:cNvGrpSpPr>
            <a:grpSpLocks/>
          </p:cNvGrpSpPr>
          <p:nvPr/>
        </p:nvGrpSpPr>
        <p:grpSpPr bwMode="auto">
          <a:xfrm>
            <a:off x="3443288" y="4737100"/>
            <a:ext cx="1066800" cy="609600"/>
            <a:chOff x="1440" y="3504"/>
            <a:chExt cx="672" cy="384"/>
          </a:xfrm>
        </p:grpSpPr>
        <p:sp>
          <p:nvSpPr>
            <p:cNvPr id="82961" name="Rectangle 18"/>
            <p:cNvSpPr>
              <a:spLocks noChangeArrowheads="1"/>
            </p:cNvSpPr>
            <p:nvPr/>
          </p:nvSpPr>
          <p:spPr bwMode="auto">
            <a:xfrm>
              <a:off x="1440" y="3504"/>
              <a:ext cx="672" cy="384"/>
            </a:xfrm>
            <a:prstGeom prst="rect">
              <a:avLst/>
            </a:prstGeom>
            <a:solidFill>
              <a:srgbClr val="99CCFF">
                <a:alpha val="50195"/>
              </a:srgbClr>
            </a:solidFill>
            <a:ln w="22225">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b="1">
                  <a:solidFill>
                    <a:srgbClr val="000099"/>
                  </a:solidFill>
                </a:rPr>
                <a:t>a</a:t>
              </a:r>
              <a:r>
                <a:rPr lang="en-US" altLang="zh-CN" b="1" baseline="-25000">
                  <a:solidFill>
                    <a:srgbClr val="000099"/>
                  </a:solidFill>
                </a:rPr>
                <a:t>i-1</a:t>
              </a:r>
              <a:endParaRPr lang="en-US" altLang="zh-CN">
                <a:solidFill>
                  <a:schemeClr val="tx1"/>
                </a:solidFill>
              </a:endParaRPr>
            </a:p>
          </p:txBody>
        </p:sp>
        <p:sp>
          <p:nvSpPr>
            <p:cNvPr id="82962" name="Line 19"/>
            <p:cNvSpPr>
              <a:spLocks noChangeShapeType="1"/>
            </p:cNvSpPr>
            <p:nvPr/>
          </p:nvSpPr>
          <p:spPr bwMode="auto">
            <a:xfrm>
              <a:off x="1920" y="3504"/>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70676" name="AutoShape 20"/>
          <p:cNvCxnSpPr>
            <a:cxnSpLocks noChangeShapeType="1"/>
          </p:cNvCxnSpPr>
          <p:nvPr/>
        </p:nvCxnSpPr>
        <p:spPr bwMode="auto">
          <a:xfrm>
            <a:off x="4360863" y="5041900"/>
            <a:ext cx="661987" cy="1143000"/>
          </a:xfrm>
          <a:prstGeom prst="bentConnector3">
            <a:avLst>
              <a:gd name="adj1" fmla="val 50120"/>
            </a:avLst>
          </a:prstGeom>
          <a:noFill/>
          <a:ln w="31750">
            <a:solidFill>
              <a:srgbClr val="008080"/>
            </a:solidFill>
            <a:miter lim="800000"/>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677" name="AutoShape 21"/>
          <p:cNvCxnSpPr>
            <a:cxnSpLocks noChangeShapeType="1"/>
          </p:cNvCxnSpPr>
          <p:nvPr/>
        </p:nvCxnSpPr>
        <p:spPr bwMode="auto">
          <a:xfrm flipV="1">
            <a:off x="5945188" y="5357813"/>
            <a:ext cx="936625" cy="827087"/>
          </a:xfrm>
          <a:prstGeom prst="bentConnector2">
            <a:avLst/>
          </a:prstGeom>
          <a:noFill/>
          <a:ln w="31750">
            <a:solidFill>
              <a:srgbClr val="008080"/>
            </a:solidFill>
            <a:miter lim="800000"/>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679" name="AutoShape 23"/>
          <p:cNvSpPr>
            <a:spLocks noChangeArrowheads="1"/>
          </p:cNvSpPr>
          <p:nvPr/>
        </p:nvSpPr>
        <p:spPr bwMode="auto">
          <a:xfrm>
            <a:off x="2300288" y="4508500"/>
            <a:ext cx="1143000" cy="381000"/>
          </a:xfrm>
          <a:prstGeom prst="rightArrowCallout">
            <a:avLst>
              <a:gd name="adj1" fmla="val 25000"/>
              <a:gd name="adj2" fmla="val 25000"/>
              <a:gd name="adj3" fmla="val 50000"/>
              <a:gd name="adj4" fmla="val 36667"/>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b="1"/>
              <a:t>p</a:t>
            </a:r>
            <a:endParaRPr lang="en-US" altLang="zh-CN">
              <a:solidFill>
                <a:schemeClr val="tx1"/>
              </a:solidFill>
            </a:endParaRPr>
          </a:p>
        </p:txBody>
      </p:sp>
      <p:sp>
        <p:nvSpPr>
          <p:cNvPr id="70680" name="Line 24"/>
          <p:cNvSpPr>
            <a:spLocks noChangeShapeType="1"/>
          </p:cNvSpPr>
          <p:nvPr/>
        </p:nvSpPr>
        <p:spPr bwMode="auto">
          <a:xfrm>
            <a:off x="466725" y="3644900"/>
            <a:ext cx="3352800" cy="0"/>
          </a:xfrm>
          <a:prstGeom prst="line">
            <a:avLst/>
          </a:prstGeom>
          <a:noFill/>
          <a:ln w="571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81" name="Line 25"/>
          <p:cNvSpPr>
            <a:spLocks noChangeShapeType="1"/>
          </p:cNvSpPr>
          <p:nvPr/>
        </p:nvSpPr>
        <p:spPr bwMode="auto">
          <a:xfrm>
            <a:off x="4716463" y="3644900"/>
            <a:ext cx="2133600" cy="0"/>
          </a:xfrm>
          <a:prstGeom prst="line">
            <a:avLst/>
          </a:prstGeom>
          <a:noFill/>
          <a:ln w="571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0684" name="Group 28"/>
          <p:cNvGrpSpPr>
            <a:grpSpLocks/>
          </p:cNvGrpSpPr>
          <p:nvPr/>
        </p:nvGrpSpPr>
        <p:grpSpPr bwMode="auto">
          <a:xfrm>
            <a:off x="3963988" y="6194425"/>
            <a:ext cx="973137" cy="381000"/>
            <a:chOff x="1768" y="3702"/>
            <a:chExt cx="613" cy="240"/>
          </a:xfrm>
        </p:grpSpPr>
        <p:sp>
          <p:nvSpPr>
            <p:cNvPr id="82959" name="AutoShape 22"/>
            <p:cNvSpPr>
              <a:spLocks noChangeArrowheads="1"/>
            </p:cNvSpPr>
            <p:nvPr/>
          </p:nvSpPr>
          <p:spPr bwMode="auto">
            <a:xfrm>
              <a:off x="1768" y="3702"/>
              <a:ext cx="432" cy="240"/>
            </a:xfrm>
            <a:prstGeom prst="rightArrowCallout">
              <a:avLst>
                <a:gd name="adj1" fmla="val 25000"/>
                <a:gd name="adj2" fmla="val 26667"/>
                <a:gd name="adj3" fmla="val 52500"/>
                <a:gd name="adj4" fmla="val 33333"/>
              </a:avLst>
            </a:prstGeom>
            <a:noFill/>
            <a:ln>
              <a:noFill/>
            </a:ln>
            <a:effectLst/>
            <a:extLst>
              <a:ext uri="{909E8E84-426E-40DD-AFC4-6F175D3DCCD1}">
                <a14:hiddenFill xmlns:a14="http://schemas.microsoft.com/office/drawing/2010/main">
                  <a:solidFill>
                    <a:srgbClr val="FFFF99">
                      <a:alpha val="50195"/>
                    </a:srgbClr>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660033"/>
                  </a:solidFill>
                </a:rPr>
                <a:t>s</a:t>
              </a:r>
              <a:endParaRPr lang="en-US" altLang="zh-CN">
                <a:solidFill>
                  <a:schemeClr val="tx1"/>
                </a:solidFill>
              </a:endParaRPr>
            </a:p>
          </p:txBody>
        </p:sp>
        <p:sp>
          <p:nvSpPr>
            <p:cNvPr id="82960" name="Line 27"/>
            <p:cNvSpPr>
              <a:spLocks noChangeShapeType="1"/>
            </p:cNvSpPr>
            <p:nvPr/>
          </p:nvSpPr>
          <p:spPr bwMode="auto">
            <a:xfrm>
              <a:off x="1972" y="3838"/>
              <a:ext cx="409"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2958" name="AutoShape 2">
            <a:hlinkClick r:id="rId2" action="ppaction://hlinksldjump" highlightClick="1"/>
          </p:cNvPr>
          <p:cNvSpPr>
            <a:spLocks noChangeArrowheads="1"/>
          </p:cNvSpPr>
          <p:nvPr/>
        </p:nvSpPr>
        <p:spPr bwMode="auto">
          <a:xfrm>
            <a:off x="8101013" y="6237288"/>
            <a:ext cx="719137" cy="360362"/>
          </a:xfrm>
          <a:prstGeom prst="actionButtonBackPrevious">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0663"/>
                                        </p:tgtEl>
                                        <p:attrNameLst>
                                          <p:attrName>style.visibility</p:attrName>
                                        </p:attrNameLst>
                                      </p:cBhvr>
                                      <p:to>
                                        <p:strVal val="visible"/>
                                      </p:to>
                                    </p:set>
                                    <p:animEffect transition="in" filter="wipe(left)">
                                      <p:cBhvr>
                                        <p:cTn id="7" dur="500"/>
                                        <p:tgtEl>
                                          <p:spTgt spid="7066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70667"/>
                                        </p:tgtEl>
                                        <p:attrNameLst>
                                          <p:attrName>style.visibility</p:attrName>
                                        </p:attrNameLst>
                                      </p:cBhvr>
                                      <p:to>
                                        <p:strVal val="visible"/>
                                      </p:to>
                                    </p:set>
                                    <p:animEffect transition="in" filter="wipe(left)">
                                      <p:cBhvr>
                                        <p:cTn id="11" dur="500"/>
                                        <p:tgtEl>
                                          <p:spTgt spid="70667"/>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0679"/>
                                        </p:tgtEl>
                                        <p:attrNameLst>
                                          <p:attrName>style.visibility</p:attrName>
                                        </p:attrNameLst>
                                      </p:cBhvr>
                                      <p:to>
                                        <p:strVal val="visible"/>
                                      </p:to>
                                    </p:set>
                                    <p:animEffect transition="in" filter="wipe(left)">
                                      <p:cBhvr>
                                        <p:cTn id="15" dur="500"/>
                                        <p:tgtEl>
                                          <p:spTgt spid="7067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70684"/>
                                        </p:tgtEl>
                                        <p:attrNameLst>
                                          <p:attrName>style.visibility</p:attrName>
                                        </p:attrNameLst>
                                      </p:cBhvr>
                                      <p:to>
                                        <p:strVal val="visible"/>
                                      </p:to>
                                    </p:set>
                                    <p:animEffect transition="in" filter="wipe(left)">
                                      <p:cBhvr>
                                        <p:cTn id="20" dur="500"/>
                                        <p:tgtEl>
                                          <p:spTgt spid="70684"/>
                                        </p:tgtEl>
                                      </p:cBhvr>
                                    </p:animEffect>
                                  </p:childTnLst>
                                </p:cTn>
                              </p:par>
                            </p:childTnLst>
                          </p:cTn>
                        </p:par>
                        <p:par>
                          <p:cTn id="21" fill="hold" nodeType="afterGroup">
                            <p:stCondLst>
                              <p:cond delay="500"/>
                            </p:stCondLst>
                            <p:childTnLst>
                              <p:par>
                                <p:cTn id="22" presetID="22" presetClass="entr" presetSubtype="8" fill="hold" nodeType="afterEffect">
                                  <p:stCondLst>
                                    <p:cond delay="0"/>
                                  </p:stCondLst>
                                  <p:childTnLst>
                                    <p:set>
                                      <p:cBhvr>
                                        <p:cTn id="23" dur="1" fill="hold">
                                          <p:stCondLst>
                                            <p:cond delay="0"/>
                                          </p:stCondLst>
                                        </p:cTn>
                                        <p:tgtEl>
                                          <p:spTgt spid="70660"/>
                                        </p:tgtEl>
                                        <p:attrNameLst>
                                          <p:attrName>style.visibility</p:attrName>
                                        </p:attrNameLst>
                                      </p:cBhvr>
                                      <p:to>
                                        <p:strVal val="visible"/>
                                      </p:to>
                                    </p:set>
                                    <p:animEffect transition="in" filter="wipe(left)">
                                      <p:cBhvr>
                                        <p:cTn id="24" dur="500"/>
                                        <p:tgtEl>
                                          <p:spTgt spid="7066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8" fill="hold" grpId="0" nodeType="clickEffect">
                                  <p:stCondLst>
                                    <p:cond delay="0"/>
                                  </p:stCondLst>
                                  <p:childTnLst>
                                    <p:set>
                                      <p:cBhvr>
                                        <p:cTn id="28" dur="1" fill="hold">
                                          <p:stCondLst>
                                            <p:cond delay="0"/>
                                          </p:stCondLst>
                                        </p:cTn>
                                        <p:tgtEl>
                                          <p:spTgt spid="70680"/>
                                        </p:tgtEl>
                                        <p:attrNameLst>
                                          <p:attrName>style.visibility</p:attrName>
                                        </p:attrNameLst>
                                      </p:cBhvr>
                                      <p:to>
                                        <p:strVal val="visible"/>
                                      </p:to>
                                    </p:set>
                                    <p:anim calcmode="lin" valueType="num">
                                      <p:cBhvr>
                                        <p:cTn id="29" dur="500" fill="hold"/>
                                        <p:tgtEl>
                                          <p:spTgt spid="70680"/>
                                        </p:tgtEl>
                                        <p:attrNameLst>
                                          <p:attrName>ppt_x</p:attrName>
                                        </p:attrNameLst>
                                      </p:cBhvr>
                                      <p:tavLst>
                                        <p:tav tm="0">
                                          <p:val>
                                            <p:strVal val="#ppt_x-#ppt_w/2"/>
                                          </p:val>
                                        </p:tav>
                                        <p:tav tm="100000">
                                          <p:val>
                                            <p:strVal val="#ppt_x"/>
                                          </p:val>
                                        </p:tav>
                                      </p:tavLst>
                                    </p:anim>
                                    <p:anim calcmode="lin" valueType="num">
                                      <p:cBhvr>
                                        <p:cTn id="30" dur="500" fill="hold"/>
                                        <p:tgtEl>
                                          <p:spTgt spid="70680"/>
                                        </p:tgtEl>
                                        <p:attrNameLst>
                                          <p:attrName>ppt_y</p:attrName>
                                        </p:attrNameLst>
                                      </p:cBhvr>
                                      <p:tavLst>
                                        <p:tav tm="0">
                                          <p:val>
                                            <p:strVal val="#ppt_y"/>
                                          </p:val>
                                        </p:tav>
                                        <p:tav tm="100000">
                                          <p:val>
                                            <p:strVal val="#ppt_y"/>
                                          </p:val>
                                        </p:tav>
                                      </p:tavLst>
                                    </p:anim>
                                    <p:anim calcmode="lin" valueType="num">
                                      <p:cBhvr>
                                        <p:cTn id="31" dur="500" fill="hold"/>
                                        <p:tgtEl>
                                          <p:spTgt spid="70680"/>
                                        </p:tgtEl>
                                        <p:attrNameLst>
                                          <p:attrName>ppt_w</p:attrName>
                                        </p:attrNameLst>
                                      </p:cBhvr>
                                      <p:tavLst>
                                        <p:tav tm="0">
                                          <p:val>
                                            <p:fltVal val="0"/>
                                          </p:val>
                                        </p:tav>
                                        <p:tav tm="100000">
                                          <p:val>
                                            <p:strVal val="#ppt_w"/>
                                          </p:val>
                                        </p:tav>
                                      </p:tavLst>
                                    </p:anim>
                                    <p:anim calcmode="lin" valueType="num">
                                      <p:cBhvr>
                                        <p:cTn id="32" dur="500" fill="hold"/>
                                        <p:tgtEl>
                                          <p:spTgt spid="70680"/>
                                        </p:tgtEl>
                                        <p:attrNameLst>
                                          <p:attrName>ppt_h</p:attrName>
                                        </p:attrNameLst>
                                      </p:cBhvr>
                                      <p:tavLst>
                                        <p:tav tm="0">
                                          <p:val>
                                            <p:strVal val="#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0677"/>
                                        </p:tgtEl>
                                        <p:attrNameLst>
                                          <p:attrName>style.visibility</p:attrName>
                                        </p:attrNameLst>
                                      </p:cBhvr>
                                      <p:to>
                                        <p:strVal val="visible"/>
                                      </p:to>
                                    </p:set>
                                    <p:animEffect transition="in" filter="wipe(left)">
                                      <p:cBhvr>
                                        <p:cTn id="37" dur="500"/>
                                        <p:tgtEl>
                                          <p:spTgt spid="7067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7" presetClass="entr" presetSubtype="8" fill="hold" grpId="0" nodeType="clickEffect">
                                  <p:stCondLst>
                                    <p:cond delay="0"/>
                                  </p:stCondLst>
                                  <p:childTnLst>
                                    <p:set>
                                      <p:cBhvr>
                                        <p:cTn id="41" dur="1" fill="hold">
                                          <p:stCondLst>
                                            <p:cond delay="0"/>
                                          </p:stCondLst>
                                        </p:cTn>
                                        <p:tgtEl>
                                          <p:spTgt spid="70681"/>
                                        </p:tgtEl>
                                        <p:attrNameLst>
                                          <p:attrName>style.visibility</p:attrName>
                                        </p:attrNameLst>
                                      </p:cBhvr>
                                      <p:to>
                                        <p:strVal val="visible"/>
                                      </p:to>
                                    </p:set>
                                    <p:anim calcmode="lin" valueType="num">
                                      <p:cBhvr>
                                        <p:cTn id="42" dur="500" fill="hold"/>
                                        <p:tgtEl>
                                          <p:spTgt spid="70681"/>
                                        </p:tgtEl>
                                        <p:attrNameLst>
                                          <p:attrName>ppt_x</p:attrName>
                                        </p:attrNameLst>
                                      </p:cBhvr>
                                      <p:tavLst>
                                        <p:tav tm="0">
                                          <p:val>
                                            <p:strVal val="#ppt_x-#ppt_w/2"/>
                                          </p:val>
                                        </p:tav>
                                        <p:tav tm="100000">
                                          <p:val>
                                            <p:strVal val="#ppt_x"/>
                                          </p:val>
                                        </p:tav>
                                      </p:tavLst>
                                    </p:anim>
                                    <p:anim calcmode="lin" valueType="num">
                                      <p:cBhvr>
                                        <p:cTn id="43" dur="500" fill="hold"/>
                                        <p:tgtEl>
                                          <p:spTgt spid="70681"/>
                                        </p:tgtEl>
                                        <p:attrNameLst>
                                          <p:attrName>ppt_y</p:attrName>
                                        </p:attrNameLst>
                                      </p:cBhvr>
                                      <p:tavLst>
                                        <p:tav tm="0">
                                          <p:val>
                                            <p:strVal val="#ppt_y"/>
                                          </p:val>
                                        </p:tav>
                                        <p:tav tm="100000">
                                          <p:val>
                                            <p:strVal val="#ppt_y"/>
                                          </p:val>
                                        </p:tav>
                                      </p:tavLst>
                                    </p:anim>
                                    <p:anim calcmode="lin" valueType="num">
                                      <p:cBhvr>
                                        <p:cTn id="44" dur="500" fill="hold"/>
                                        <p:tgtEl>
                                          <p:spTgt spid="70681"/>
                                        </p:tgtEl>
                                        <p:attrNameLst>
                                          <p:attrName>ppt_w</p:attrName>
                                        </p:attrNameLst>
                                      </p:cBhvr>
                                      <p:tavLst>
                                        <p:tav tm="0">
                                          <p:val>
                                            <p:fltVal val="0"/>
                                          </p:val>
                                        </p:tav>
                                        <p:tav tm="100000">
                                          <p:val>
                                            <p:strVal val="#ppt_w"/>
                                          </p:val>
                                        </p:tav>
                                      </p:tavLst>
                                    </p:anim>
                                    <p:anim calcmode="lin" valueType="num">
                                      <p:cBhvr>
                                        <p:cTn id="45" dur="500" fill="hold"/>
                                        <p:tgtEl>
                                          <p:spTgt spid="70681"/>
                                        </p:tgtEl>
                                        <p:attrNameLst>
                                          <p:attrName>ppt_h</p:attrName>
                                        </p:attrNameLst>
                                      </p:cBhvr>
                                      <p:tavLst>
                                        <p:tav tm="0">
                                          <p:val>
                                            <p:strVal val="#ppt_h"/>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2" fill="hold" grpId="0" nodeType="clickEffect">
                                  <p:stCondLst>
                                    <p:cond delay="0"/>
                                  </p:stCondLst>
                                  <p:childTnLst>
                                    <p:set>
                                      <p:cBhvr>
                                        <p:cTn id="49" dur="1" fill="hold">
                                          <p:stCondLst>
                                            <p:cond delay="0"/>
                                          </p:stCondLst>
                                        </p:cTn>
                                        <p:tgtEl>
                                          <p:spTgt spid="70672"/>
                                        </p:tgtEl>
                                        <p:attrNameLst>
                                          <p:attrName>style.visibility</p:attrName>
                                        </p:attrNameLst>
                                      </p:cBhvr>
                                      <p:to>
                                        <p:strVal val="visible"/>
                                      </p:to>
                                    </p:set>
                                    <p:animEffect transition="in" filter="wipe(right)">
                                      <p:cBhvr>
                                        <p:cTn id="50" dur="500"/>
                                        <p:tgtEl>
                                          <p:spTgt spid="70672"/>
                                        </p:tgtEl>
                                      </p:cBhvr>
                                    </p:animEffect>
                                  </p:childTnLst>
                                </p:cTn>
                              </p:par>
                            </p:childTnLst>
                          </p:cTn>
                        </p:par>
                        <p:par>
                          <p:cTn id="51" fill="hold" nodeType="afterGroup">
                            <p:stCondLst>
                              <p:cond delay="500"/>
                            </p:stCondLst>
                            <p:childTnLst>
                              <p:par>
                                <p:cTn id="52" presetID="1" presetClass="entr" presetSubtype="0" fill="hold" nodeType="afterEffect">
                                  <p:stCondLst>
                                    <p:cond delay="0"/>
                                  </p:stCondLst>
                                  <p:childTnLst>
                                    <p:set>
                                      <p:cBhvr>
                                        <p:cTn id="53" dur="1" fill="hold">
                                          <p:stCondLst>
                                            <p:cond delay="499"/>
                                          </p:stCondLst>
                                        </p:cTn>
                                        <p:tgtEl>
                                          <p:spTgt spid="70673"/>
                                        </p:tgtEl>
                                        <p:attrNameLst>
                                          <p:attrName>style.visibility</p:attrName>
                                        </p:attrNameLst>
                                      </p:cBhvr>
                                      <p:to>
                                        <p:strVal val="visible"/>
                                      </p:to>
                                    </p:set>
                                  </p:childTnLst>
                                </p:cTn>
                              </p:par>
                            </p:childTnLst>
                          </p:cTn>
                        </p:par>
                        <p:par>
                          <p:cTn id="54" fill="hold" nodeType="afterGroup">
                            <p:stCondLst>
                              <p:cond delay="1000"/>
                            </p:stCondLst>
                            <p:childTnLst>
                              <p:par>
                                <p:cTn id="55" presetID="22" presetClass="entr" presetSubtype="8" fill="hold" nodeType="afterEffect">
                                  <p:stCondLst>
                                    <p:cond delay="0"/>
                                  </p:stCondLst>
                                  <p:childTnLst>
                                    <p:set>
                                      <p:cBhvr>
                                        <p:cTn id="56" dur="1" fill="hold">
                                          <p:stCondLst>
                                            <p:cond delay="0"/>
                                          </p:stCondLst>
                                        </p:cTn>
                                        <p:tgtEl>
                                          <p:spTgt spid="70676"/>
                                        </p:tgtEl>
                                        <p:attrNameLst>
                                          <p:attrName>style.visibility</p:attrName>
                                        </p:attrNameLst>
                                      </p:cBhvr>
                                      <p:to>
                                        <p:strVal val="visible"/>
                                      </p:to>
                                    </p:set>
                                    <p:animEffect transition="in" filter="wipe(left)">
                                      <p:cBhvr>
                                        <p:cTn id="57" dur="500"/>
                                        <p:tgtEl>
                                          <p:spTgt spid="70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72" grpId="0" animBg="1"/>
      <p:bldP spid="70679" grpId="0"/>
      <p:bldP spid="70680" grpId="0" animBg="1"/>
      <p:bldP spid="70681"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5"/>
          <p:cNvSpPr>
            <a:spLocks noChangeArrowheads="1"/>
          </p:cNvSpPr>
          <p:nvPr/>
        </p:nvSpPr>
        <p:spPr bwMode="auto">
          <a:xfrm>
            <a:off x="395288" y="260350"/>
            <a:ext cx="8459787" cy="6145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800" b="1">
                <a:solidFill>
                  <a:schemeClr val="tx1"/>
                </a:solidFill>
                <a:ea typeface="楷体_GB2312" pitchFamily="49" charset="-122"/>
              </a:rPr>
              <a:t>Status ListInsert_L(LinkList &amp;L, int i, ElemType e) {  // </a:t>
            </a:r>
            <a:r>
              <a:rPr lang="zh-CN" altLang="en-US" sz="1800" b="1">
                <a:solidFill>
                  <a:schemeClr val="tx1"/>
                </a:solidFill>
                <a:ea typeface="楷体_GB2312" pitchFamily="49" charset="-122"/>
              </a:rPr>
              <a:t>算法</a:t>
            </a:r>
            <a:r>
              <a:rPr lang="en-US" altLang="zh-CN" sz="1800" b="1">
                <a:solidFill>
                  <a:schemeClr val="tx1"/>
                </a:solidFill>
                <a:ea typeface="楷体_GB2312" pitchFamily="49" charset="-122"/>
              </a:rPr>
              <a:t>2.9</a:t>
            </a:r>
          </a:p>
          <a:p>
            <a:pPr algn="l">
              <a:spcBef>
                <a:spcPct val="50000"/>
              </a:spcBef>
            </a:pPr>
            <a:r>
              <a:rPr lang="en-US" altLang="zh-CN" sz="1800" b="1">
                <a:solidFill>
                  <a:schemeClr val="tx1"/>
                </a:solidFill>
                <a:ea typeface="楷体_GB2312" pitchFamily="49" charset="-122"/>
              </a:rPr>
              <a:t>   // </a:t>
            </a:r>
            <a:r>
              <a:rPr lang="zh-CN" altLang="en-US" sz="1800" b="1">
                <a:solidFill>
                  <a:schemeClr val="tx1"/>
                </a:solidFill>
                <a:ea typeface="楷体_GB2312" pitchFamily="49" charset="-122"/>
              </a:rPr>
              <a:t>在带头结点的单链线性表</a:t>
            </a:r>
            <a:r>
              <a:rPr lang="en-US" altLang="zh-CN" sz="1800" b="1">
                <a:solidFill>
                  <a:schemeClr val="tx1"/>
                </a:solidFill>
                <a:ea typeface="楷体_GB2312" pitchFamily="49" charset="-122"/>
              </a:rPr>
              <a:t>L</a:t>
            </a:r>
            <a:r>
              <a:rPr lang="zh-CN" altLang="en-US" sz="1800" b="1">
                <a:solidFill>
                  <a:schemeClr val="tx1"/>
                </a:solidFill>
                <a:ea typeface="楷体_GB2312" pitchFamily="49" charset="-122"/>
              </a:rPr>
              <a:t>的第</a:t>
            </a:r>
            <a:r>
              <a:rPr lang="en-US" altLang="zh-CN" sz="1800" b="1">
                <a:solidFill>
                  <a:schemeClr val="tx1"/>
                </a:solidFill>
                <a:ea typeface="楷体_GB2312" pitchFamily="49" charset="-122"/>
              </a:rPr>
              <a:t>i</a:t>
            </a:r>
            <a:r>
              <a:rPr lang="zh-CN" altLang="en-US" sz="1800" b="1">
                <a:solidFill>
                  <a:schemeClr val="tx1"/>
                </a:solidFill>
                <a:ea typeface="楷体_GB2312" pitchFamily="49" charset="-122"/>
              </a:rPr>
              <a:t>个元素之前插入元素</a:t>
            </a:r>
            <a:r>
              <a:rPr lang="en-US" altLang="zh-CN" sz="1800" b="1">
                <a:solidFill>
                  <a:schemeClr val="tx1"/>
                </a:solidFill>
                <a:ea typeface="楷体_GB2312" pitchFamily="49" charset="-122"/>
              </a:rPr>
              <a:t>e</a:t>
            </a:r>
          </a:p>
          <a:p>
            <a:pPr algn="l">
              <a:spcBef>
                <a:spcPct val="50000"/>
              </a:spcBef>
            </a:pPr>
            <a:r>
              <a:rPr lang="en-US" altLang="zh-CN" sz="1800" b="1">
                <a:solidFill>
                  <a:schemeClr val="tx1"/>
                </a:solidFill>
                <a:ea typeface="楷体_GB2312" pitchFamily="49" charset="-122"/>
              </a:rPr>
              <a:t>  LinkList  p, s;</a:t>
            </a:r>
          </a:p>
          <a:p>
            <a:pPr algn="l">
              <a:spcBef>
                <a:spcPct val="50000"/>
              </a:spcBef>
            </a:pPr>
            <a:r>
              <a:rPr lang="en-US" altLang="zh-CN" sz="1800" b="1">
                <a:solidFill>
                  <a:schemeClr val="tx1"/>
                </a:solidFill>
                <a:ea typeface="楷体_GB2312" pitchFamily="49" charset="-122"/>
              </a:rPr>
              <a:t>  p = L;   </a:t>
            </a:r>
          </a:p>
          <a:p>
            <a:pPr algn="l">
              <a:spcBef>
                <a:spcPct val="50000"/>
              </a:spcBef>
            </a:pPr>
            <a:r>
              <a:rPr lang="en-US" altLang="zh-CN" sz="1800" b="1">
                <a:solidFill>
                  <a:schemeClr val="tx1"/>
                </a:solidFill>
                <a:ea typeface="楷体_GB2312" pitchFamily="49" charset="-122"/>
              </a:rPr>
              <a:t>  int j = 0;</a:t>
            </a:r>
          </a:p>
          <a:p>
            <a:pPr algn="l">
              <a:spcBef>
                <a:spcPct val="50000"/>
              </a:spcBef>
            </a:pPr>
            <a:r>
              <a:rPr lang="en-US" altLang="zh-CN" sz="1800" b="1">
                <a:solidFill>
                  <a:schemeClr val="tx1"/>
                </a:solidFill>
                <a:ea typeface="楷体_GB2312" pitchFamily="49" charset="-122"/>
              </a:rPr>
              <a:t>  while (p &amp;&amp; j &lt; i-1) {  // </a:t>
            </a:r>
            <a:r>
              <a:rPr lang="zh-CN" altLang="en-US" sz="1800" b="1">
                <a:solidFill>
                  <a:schemeClr val="tx1"/>
                </a:solidFill>
                <a:ea typeface="楷体_GB2312" pitchFamily="49" charset="-122"/>
              </a:rPr>
              <a:t>寻找第</a:t>
            </a:r>
            <a:r>
              <a:rPr lang="en-US" altLang="zh-CN" sz="1800" b="1">
                <a:solidFill>
                  <a:schemeClr val="tx1"/>
                </a:solidFill>
                <a:ea typeface="楷体_GB2312" pitchFamily="49" charset="-122"/>
              </a:rPr>
              <a:t>i-1</a:t>
            </a:r>
            <a:r>
              <a:rPr lang="zh-CN" altLang="en-US" sz="1800" b="1">
                <a:solidFill>
                  <a:schemeClr val="tx1"/>
                </a:solidFill>
                <a:ea typeface="楷体_GB2312" pitchFamily="49" charset="-122"/>
              </a:rPr>
              <a:t>个结点</a:t>
            </a:r>
          </a:p>
          <a:p>
            <a:pPr algn="l">
              <a:spcBef>
                <a:spcPct val="50000"/>
              </a:spcBef>
            </a:pPr>
            <a:r>
              <a:rPr lang="zh-CN" altLang="en-US" sz="1800" b="1">
                <a:solidFill>
                  <a:schemeClr val="tx1"/>
                </a:solidFill>
                <a:ea typeface="楷体_GB2312" pitchFamily="49" charset="-122"/>
              </a:rPr>
              <a:t>      </a:t>
            </a:r>
            <a:r>
              <a:rPr lang="en-US" altLang="zh-CN" sz="1800" b="1">
                <a:solidFill>
                  <a:schemeClr val="tx1"/>
                </a:solidFill>
                <a:ea typeface="楷体_GB2312" pitchFamily="49" charset="-122"/>
              </a:rPr>
              <a:t>p = p-&gt;next;</a:t>
            </a:r>
          </a:p>
          <a:p>
            <a:pPr algn="l">
              <a:spcBef>
                <a:spcPct val="50000"/>
              </a:spcBef>
            </a:pPr>
            <a:r>
              <a:rPr lang="en-US" altLang="zh-CN" sz="1800" b="1">
                <a:solidFill>
                  <a:schemeClr val="tx1"/>
                </a:solidFill>
                <a:ea typeface="楷体_GB2312" pitchFamily="49" charset="-122"/>
              </a:rPr>
              <a:t>      ++j;</a:t>
            </a:r>
          </a:p>
          <a:p>
            <a:pPr algn="l">
              <a:spcBef>
                <a:spcPct val="50000"/>
              </a:spcBef>
            </a:pPr>
            <a:r>
              <a:rPr lang="en-US" altLang="zh-CN" sz="1800" b="1">
                <a:solidFill>
                  <a:schemeClr val="tx1"/>
                </a:solidFill>
                <a:ea typeface="楷体_GB2312" pitchFamily="49" charset="-122"/>
              </a:rPr>
              <a:t>  } </a:t>
            </a:r>
          </a:p>
          <a:p>
            <a:pPr algn="l">
              <a:spcBef>
                <a:spcPct val="50000"/>
              </a:spcBef>
            </a:pPr>
            <a:r>
              <a:rPr lang="en-US" altLang="zh-CN" sz="1800" b="1">
                <a:solidFill>
                  <a:schemeClr val="tx1"/>
                </a:solidFill>
                <a:ea typeface="楷体_GB2312" pitchFamily="49" charset="-122"/>
              </a:rPr>
              <a:t>  if (!p || j &gt; i-1) return ERROR;      // i</a:t>
            </a:r>
            <a:r>
              <a:rPr lang="zh-CN" altLang="en-US" sz="1800" b="1">
                <a:solidFill>
                  <a:schemeClr val="tx1"/>
                </a:solidFill>
                <a:ea typeface="楷体_GB2312" pitchFamily="49" charset="-122"/>
              </a:rPr>
              <a:t>小于</a:t>
            </a:r>
            <a:r>
              <a:rPr lang="en-US" altLang="zh-CN" sz="1800" b="1">
                <a:solidFill>
                  <a:schemeClr val="tx1"/>
                </a:solidFill>
                <a:ea typeface="楷体_GB2312" pitchFamily="49" charset="-122"/>
              </a:rPr>
              <a:t>1</a:t>
            </a:r>
            <a:r>
              <a:rPr lang="zh-CN" altLang="en-US" sz="1800" b="1">
                <a:solidFill>
                  <a:schemeClr val="tx1"/>
                </a:solidFill>
                <a:ea typeface="楷体_GB2312" pitchFamily="49" charset="-122"/>
              </a:rPr>
              <a:t>或者大于表长</a:t>
            </a:r>
          </a:p>
          <a:p>
            <a:pPr algn="l">
              <a:spcBef>
                <a:spcPct val="50000"/>
              </a:spcBef>
            </a:pPr>
            <a:r>
              <a:rPr lang="zh-CN" altLang="en-US" sz="1800" b="1">
                <a:solidFill>
                  <a:schemeClr val="tx1"/>
                </a:solidFill>
                <a:ea typeface="楷体_GB2312" pitchFamily="49" charset="-122"/>
              </a:rPr>
              <a:t>  </a:t>
            </a:r>
            <a:r>
              <a:rPr lang="en-US" altLang="zh-CN" sz="1800" b="1">
                <a:solidFill>
                  <a:schemeClr val="tx1"/>
                </a:solidFill>
                <a:ea typeface="楷体_GB2312" pitchFamily="49" charset="-122"/>
              </a:rPr>
              <a:t>s = (LinkList)malloc(sizeof(LNode));  // </a:t>
            </a:r>
            <a:r>
              <a:rPr lang="zh-CN" altLang="en-US" sz="1800" b="1">
                <a:solidFill>
                  <a:schemeClr val="tx1"/>
                </a:solidFill>
                <a:ea typeface="楷体_GB2312" pitchFamily="49" charset="-122"/>
              </a:rPr>
              <a:t>生成新结点</a:t>
            </a:r>
          </a:p>
          <a:p>
            <a:pPr algn="l">
              <a:spcBef>
                <a:spcPct val="50000"/>
              </a:spcBef>
            </a:pPr>
            <a:r>
              <a:rPr lang="zh-CN" altLang="en-US" sz="1800" b="1">
                <a:solidFill>
                  <a:schemeClr val="tx1"/>
                </a:solidFill>
                <a:ea typeface="楷体_GB2312" pitchFamily="49" charset="-122"/>
              </a:rPr>
              <a:t>  </a:t>
            </a:r>
            <a:r>
              <a:rPr lang="en-US" altLang="zh-CN" sz="1800" b="1">
                <a:solidFill>
                  <a:schemeClr val="tx1"/>
                </a:solidFill>
                <a:ea typeface="楷体_GB2312" pitchFamily="49" charset="-122"/>
              </a:rPr>
              <a:t>s-&gt;data = e;  s-&gt;next = p-&gt;next;      // </a:t>
            </a:r>
            <a:r>
              <a:rPr lang="zh-CN" altLang="en-US" sz="1800" b="1">
                <a:solidFill>
                  <a:schemeClr val="tx1"/>
                </a:solidFill>
                <a:ea typeface="楷体_GB2312" pitchFamily="49" charset="-122"/>
              </a:rPr>
              <a:t>插入</a:t>
            </a:r>
            <a:r>
              <a:rPr lang="en-US" altLang="zh-CN" sz="1800" b="1">
                <a:solidFill>
                  <a:schemeClr val="tx1"/>
                </a:solidFill>
                <a:ea typeface="楷体_GB2312" pitchFamily="49" charset="-122"/>
              </a:rPr>
              <a:t>L</a:t>
            </a:r>
            <a:r>
              <a:rPr lang="zh-CN" altLang="en-US" sz="1800" b="1">
                <a:solidFill>
                  <a:schemeClr val="tx1"/>
                </a:solidFill>
                <a:ea typeface="楷体_GB2312" pitchFamily="49" charset="-122"/>
              </a:rPr>
              <a:t>中</a:t>
            </a:r>
          </a:p>
          <a:p>
            <a:pPr algn="l">
              <a:spcBef>
                <a:spcPct val="50000"/>
              </a:spcBef>
            </a:pPr>
            <a:r>
              <a:rPr lang="zh-CN" altLang="en-US" sz="1800" b="1">
                <a:solidFill>
                  <a:schemeClr val="tx1"/>
                </a:solidFill>
                <a:ea typeface="楷体_GB2312" pitchFamily="49" charset="-122"/>
              </a:rPr>
              <a:t>  </a:t>
            </a:r>
            <a:r>
              <a:rPr lang="en-US" altLang="zh-CN" sz="1800" b="1">
                <a:solidFill>
                  <a:schemeClr val="tx1"/>
                </a:solidFill>
                <a:ea typeface="楷体_GB2312" pitchFamily="49" charset="-122"/>
              </a:rPr>
              <a:t>p-&gt;next = s;</a:t>
            </a:r>
          </a:p>
          <a:p>
            <a:pPr algn="l">
              <a:spcBef>
                <a:spcPct val="50000"/>
              </a:spcBef>
            </a:pPr>
            <a:r>
              <a:rPr lang="en-US" altLang="zh-CN" sz="1800" b="1">
                <a:solidFill>
                  <a:schemeClr val="tx1"/>
                </a:solidFill>
                <a:ea typeface="楷体_GB2312" pitchFamily="49" charset="-122"/>
              </a:rPr>
              <a:t>  return OK;</a:t>
            </a:r>
          </a:p>
          <a:p>
            <a:pPr algn="l">
              <a:spcBef>
                <a:spcPct val="50000"/>
              </a:spcBef>
            </a:pPr>
            <a:r>
              <a:rPr lang="en-US" altLang="zh-CN" sz="1800" b="1">
                <a:solidFill>
                  <a:schemeClr val="tx1"/>
                </a:solidFill>
                <a:ea typeface="楷体_GB2312" pitchFamily="49" charset="-122"/>
              </a:rPr>
              <a:t>} // LinstInsert_L</a:t>
            </a:r>
          </a:p>
        </p:txBody>
      </p:sp>
    </p:spTree>
  </p:cSld>
  <p:clrMapOvr>
    <a:masterClrMapping/>
  </p:clrMapOvr>
  <p:transition spd="med">
    <p:strips dir="rd"/>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4"/>
          <p:cNvPicPr>
            <a:picLocks noChangeAspect="1" noChangeArrowheads="1"/>
          </p:cNvPicPr>
          <p:nvPr/>
        </p:nvPicPr>
        <p:blipFill>
          <a:blip r:embed="rId2">
            <a:extLst>
              <a:ext uri="{28A0092B-C50C-407E-A947-70E740481C1C}">
                <a14:useLocalDpi xmlns:a14="http://schemas.microsoft.com/office/drawing/2010/main" val="0"/>
              </a:ext>
            </a:extLst>
          </a:blip>
          <a:srcRect l="5685" t="20053" r="55624" b="33827"/>
          <a:stretch>
            <a:fillRect/>
          </a:stretch>
        </p:blipFill>
        <p:spPr bwMode="auto">
          <a:xfrm>
            <a:off x="323850" y="404813"/>
            <a:ext cx="8424863" cy="564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trips dir="rd"/>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4"/>
          <p:cNvSpPr txBox="1">
            <a:spLocks noChangeArrowheads="1"/>
          </p:cNvSpPr>
          <p:nvPr/>
        </p:nvSpPr>
        <p:spPr bwMode="auto">
          <a:xfrm>
            <a:off x="179388" y="115888"/>
            <a:ext cx="8280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b="1">
                <a:solidFill>
                  <a:srgbClr val="0C3130"/>
                </a:solidFill>
              </a:rPr>
              <a:t>3</a:t>
            </a:r>
            <a:r>
              <a:rPr lang="zh-CN" altLang="en-US" sz="3200" b="1">
                <a:solidFill>
                  <a:srgbClr val="0C3130"/>
                </a:solidFill>
              </a:rPr>
              <a:t>、</a:t>
            </a:r>
            <a:r>
              <a:rPr lang="en-US" altLang="zh-CN" sz="3200" b="1">
                <a:solidFill>
                  <a:srgbClr val="0C3130"/>
                </a:solidFill>
              </a:rPr>
              <a:t>ListDelete (&amp;L, i, &amp;e)   </a:t>
            </a:r>
            <a:r>
              <a:rPr lang="zh-CN" altLang="en-US" sz="3200" b="1">
                <a:solidFill>
                  <a:srgbClr val="0C3130"/>
                </a:solidFill>
              </a:rPr>
              <a:t>删除结点</a:t>
            </a:r>
          </a:p>
        </p:txBody>
      </p:sp>
      <p:sp>
        <p:nvSpPr>
          <p:cNvPr id="288773" name="Rectangle 5"/>
          <p:cNvSpPr>
            <a:spLocks noChangeArrowheads="1"/>
          </p:cNvSpPr>
          <p:nvPr/>
        </p:nvSpPr>
        <p:spPr bwMode="auto">
          <a:xfrm>
            <a:off x="395288" y="4652963"/>
            <a:ext cx="8353425"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5000"/>
              </a:lnSpc>
            </a:pPr>
            <a:r>
              <a:rPr lang="en-US" altLang="zh-CN" sz="3200" b="1">
                <a:solidFill>
                  <a:schemeClr val="tx1"/>
                </a:solidFill>
                <a:ea typeface="楷体_GB2312" pitchFamily="49" charset="-122"/>
              </a:rPr>
              <a:t>3</a:t>
            </a:r>
            <a:r>
              <a:rPr lang="zh-CN" altLang="en-US" sz="3200" b="1">
                <a:solidFill>
                  <a:schemeClr val="tx1"/>
                </a:solidFill>
                <a:ea typeface="楷体_GB2312" pitchFamily="49" charset="-122"/>
              </a:rPr>
              <a:t>、最后释放结点</a:t>
            </a:r>
            <a:r>
              <a:rPr lang="en-US" altLang="zh-CN" sz="3200" b="1">
                <a:solidFill>
                  <a:schemeClr val="tx1"/>
                </a:solidFill>
                <a:ea typeface="楷体_GB2312" pitchFamily="49" charset="-122"/>
              </a:rPr>
              <a:t>a</a:t>
            </a:r>
            <a:r>
              <a:rPr lang="en-US" altLang="zh-CN" sz="3200" b="1" baseline="-25000">
                <a:solidFill>
                  <a:schemeClr val="tx1"/>
                </a:solidFill>
                <a:ea typeface="楷体_GB2312" pitchFamily="49" charset="-122"/>
              </a:rPr>
              <a:t>i</a:t>
            </a:r>
            <a:r>
              <a:rPr lang="zh-CN" altLang="en-US" sz="3200" b="1">
                <a:solidFill>
                  <a:schemeClr val="tx1"/>
                </a:solidFill>
                <a:ea typeface="楷体_GB2312" pitchFamily="49" charset="-122"/>
              </a:rPr>
              <a:t>的空间，将其归还给“存储池”。</a:t>
            </a:r>
          </a:p>
        </p:txBody>
      </p:sp>
      <p:sp>
        <p:nvSpPr>
          <p:cNvPr id="86020" name="Rectangle 7"/>
          <p:cNvSpPr>
            <a:spLocks noChangeArrowheads="1"/>
          </p:cNvSpPr>
          <p:nvPr/>
        </p:nvSpPr>
        <p:spPr bwMode="auto">
          <a:xfrm>
            <a:off x="466725" y="833438"/>
            <a:ext cx="60086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200" b="1">
                <a:solidFill>
                  <a:schemeClr val="tx1"/>
                </a:solidFill>
                <a:ea typeface="楷体_GB2312" pitchFamily="49" charset="-122"/>
              </a:rPr>
              <a:t>删除运算是将表的第</a:t>
            </a:r>
            <a:r>
              <a:rPr lang="en-US" altLang="zh-CN" sz="3200" b="1">
                <a:solidFill>
                  <a:schemeClr val="tx1"/>
                </a:solidFill>
                <a:ea typeface="楷体_GB2312" pitchFamily="49" charset="-122"/>
              </a:rPr>
              <a:t>i</a:t>
            </a:r>
            <a:r>
              <a:rPr lang="zh-CN" altLang="en-US" sz="3200" b="1">
                <a:solidFill>
                  <a:schemeClr val="tx1"/>
                </a:solidFill>
                <a:ea typeface="楷体_GB2312" pitchFamily="49" charset="-122"/>
              </a:rPr>
              <a:t>个结点删去</a:t>
            </a:r>
          </a:p>
        </p:txBody>
      </p:sp>
      <p:sp>
        <p:nvSpPr>
          <p:cNvPr id="288777" name="Rectangle 9"/>
          <p:cNvSpPr>
            <a:spLocks noChangeArrowheads="1"/>
          </p:cNvSpPr>
          <p:nvPr/>
        </p:nvSpPr>
        <p:spPr bwMode="auto">
          <a:xfrm>
            <a:off x="250825" y="1557338"/>
            <a:ext cx="864076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3200" b="1">
                <a:solidFill>
                  <a:schemeClr val="tx1"/>
                </a:solidFill>
                <a:ea typeface="楷体_GB2312" pitchFamily="49" charset="-122"/>
              </a:rPr>
              <a:t>由于，在单链表中结点</a:t>
            </a:r>
            <a:r>
              <a:rPr lang="en-US" altLang="zh-CN" sz="3200" b="1">
                <a:solidFill>
                  <a:schemeClr val="tx1"/>
                </a:solidFill>
                <a:ea typeface="楷体_GB2312" pitchFamily="49" charset="-122"/>
              </a:rPr>
              <a:t>a</a:t>
            </a:r>
            <a:r>
              <a:rPr lang="en-US" altLang="zh-CN" sz="3200" b="1" baseline="-25000">
                <a:solidFill>
                  <a:schemeClr val="tx1"/>
                </a:solidFill>
                <a:ea typeface="楷体_GB2312" pitchFamily="49" charset="-122"/>
              </a:rPr>
              <a:t>i</a:t>
            </a:r>
            <a:r>
              <a:rPr lang="zh-CN" altLang="en-US" sz="3200" b="1">
                <a:solidFill>
                  <a:schemeClr val="tx1"/>
                </a:solidFill>
                <a:ea typeface="楷体_GB2312" pitchFamily="49" charset="-122"/>
              </a:rPr>
              <a:t>的存储地址是在其直接前趋结点</a:t>
            </a:r>
            <a:r>
              <a:rPr lang="en-US" altLang="zh-CN" sz="3200" b="1">
                <a:solidFill>
                  <a:schemeClr val="tx1"/>
                </a:solidFill>
                <a:ea typeface="楷体_GB2312" pitchFamily="49" charset="-122"/>
              </a:rPr>
              <a:t>a</a:t>
            </a:r>
            <a:r>
              <a:rPr lang="en-US" altLang="zh-CN" sz="3200" b="1" baseline="-25000">
                <a:solidFill>
                  <a:schemeClr val="tx1"/>
                </a:solidFill>
                <a:ea typeface="楷体_GB2312" pitchFamily="49" charset="-122"/>
              </a:rPr>
              <a:t> i-1</a:t>
            </a:r>
            <a:r>
              <a:rPr lang="zh-CN" altLang="en-US" sz="3200" b="1">
                <a:solidFill>
                  <a:schemeClr val="tx1"/>
                </a:solidFill>
                <a:ea typeface="楷体_GB2312" pitchFamily="49" charset="-122"/>
              </a:rPr>
              <a:t>的指针域</a:t>
            </a:r>
            <a:r>
              <a:rPr lang="en-US" altLang="zh-CN" sz="3200" b="1">
                <a:solidFill>
                  <a:schemeClr val="tx1"/>
                </a:solidFill>
                <a:ea typeface="楷体_GB2312" pitchFamily="49" charset="-122"/>
              </a:rPr>
              <a:t>next</a:t>
            </a:r>
            <a:r>
              <a:rPr lang="zh-CN" altLang="en-US" sz="3200" b="1">
                <a:solidFill>
                  <a:schemeClr val="tx1"/>
                </a:solidFill>
                <a:ea typeface="楷体_GB2312" pitchFamily="49" charset="-122"/>
              </a:rPr>
              <a:t>中，所以，我们必须</a:t>
            </a:r>
          </a:p>
        </p:txBody>
      </p:sp>
      <p:sp>
        <p:nvSpPr>
          <p:cNvPr id="288779" name="Rectangle 11"/>
          <p:cNvSpPr>
            <a:spLocks noChangeArrowheads="1"/>
          </p:cNvSpPr>
          <p:nvPr/>
        </p:nvSpPr>
        <p:spPr bwMode="auto">
          <a:xfrm>
            <a:off x="395288" y="2852738"/>
            <a:ext cx="56673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chemeClr val="tx1"/>
                </a:solidFill>
                <a:ea typeface="楷体_GB2312" pitchFamily="49" charset="-122"/>
              </a:rPr>
              <a:t>1</a:t>
            </a:r>
            <a:r>
              <a:rPr lang="zh-CN" altLang="en-US" sz="3200" b="1">
                <a:solidFill>
                  <a:schemeClr val="tx1"/>
                </a:solidFill>
                <a:ea typeface="楷体_GB2312" pitchFamily="49" charset="-122"/>
              </a:rPr>
              <a:t>、首先找到</a:t>
            </a:r>
            <a:r>
              <a:rPr lang="en-US" altLang="zh-CN" sz="3200" b="1">
                <a:solidFill>
                  <a:schemeClr val="tx1"/>
                </a:solidFill>
                <a:ea typeface="楷体_GB2312" pitchFamily="49" charset="-122"/>
              </a:rPr>
              <a:t>a</a:t>
            </a:r>
            <a:r>
              <a:rPr lang="en-US" altLang="zh-CN" sz="3200" b="1" baseline="-25000">
                <a:solidFill>
                  <a:schemeClr val="tx1"/>
                </a:solidFill>
                <a:ea typeface="楷体_GB2312" pitchFamily="49" charset="-122"/>
              </a:rPr>
              <a:t> i-1</a:t>
            </a:r>
            <a:r>
              <a:rPr lang="zh-CN" altLang="en-US" sz="3200" b="1">
                <a:solidFill>
                  <a:schemeClr val="tx1"/>
                </a:solidFill>
                <a:ea typeface="楷体_GB2312" pitchFamily="49" charset="-122"/>
              </a:rPr>
              <a:t>的存储位置</a:t>
            </a:r>
            <a:r>
              <a:rPr lang="en-US" altLang="zh-CN" sz="3200" b="1">
                <a:solidFill>
                  <a:schemeClr val="tx1"/>
                </a:solidFill>
                <a:ea typeface="楷体_GB2312" pitchFamily="49" charset="-122"/>
              </a:rPr>
              <a:t>p</a:t>
            </a:r>
            <a:r>
              <a:rPr lang="zh-CN" altLang="en-US" sz="3200" b="1">
                <a:solidFill>
                  <a:schemeClr val="tx1"/>
                </a:solidFill>
                <a:ea typeface="楷体_GB2312" pitchFamily="49" charset="-122"/>
              </a:rPr>
              <a:t>。</a:t>
            </a:r>
          </a:p>
        </p:txBody>
      </p:sp>
      <p:sp>
        <p:nvSpPr>
          <p:cNvPr id="288781" name="Rectangle 13"/>
          <p:cNvSpPr>
            <a:spLocks noChangeArrowheads="1"/>
          </p:cNvSpPr>
          <p:nvPr/>
        </p:nvSpPr>
        <p:spPr bwMode="auto">
          <a:xfrm>
            <a:off x="395288" y="3573463"/>
            <a:ext cx="81375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3200" b="1">
                <a:solidFill>
                  <a:schemeClr val="tx1"/>
                </a:solidFill>
                <a:ea typeface="楷体_GB2312" pitchFamily="49" charset="-122"/>
              </a:rPr>
              <a:t>2</a:t>
            </a:r>
            <a:r>
              <a:rPr lang="zh-CN" altLang="en-US" sz="3200" b="1">
                <a:solidFill>
                  <a:schemeClr val="tx1"/>
                </a:solidFill>
                <a:ea typeface="楷体_GB2312" pitchFamily="49" charset="-122"/>
              </a:rPr>
              <a:t>、然后令</a:t>
            </a:r>
            <a:r>
              <a:rPr lang="en-US" altLang="zh-CN" sz="3200" b="1">
                <a:solidFill>
                  <a:schemeClr val="tx1"/>
                </a:solidFill>
                <a:ea typeface="楷体_GB2312" pitchFamily="49" charset="-122"/>
              </a:rPr>
              <a:t>p–&gt;next</a:t>
            </a:r>
            <a:r>
              <a:rPr lang="zh-CN" altLang="en-US" sz="3200" b="1">
                <a:solidFill>
                  <a:schemeClr val="tx1"/>
                </a:solidFill>
                <a:ea typeface="楷体_GB2312" pitchFamily="49" charset="-122"/>
              </a:rPr>
              <a:t>指向</a:t>
            </a:r>
            <a:r>
              <a:rPr lang="en-US" altLang="zh-CN" sz="3200" b="1">
                <a:solidFill>
                  <a:schemeClr val="tx1"/>
                </a:solidFill>
                <a:ea typeface="楷体_GB2312" pitchFamily="49" charset="-122"/>
              </a:rPr>
              <a:t>a</a:t>
            </a:r>
            <a:r>
              <a:rPr lang="en-US" altLang="zh-CN" sz="3200" b="1" baseline="-25000">
                <a:solidFill>
                  <a:schemeClr val="tx1"/>
                </a:solidFill>
                <a:ea typeface="楷体_GB2312" pitchFamily="49" charset="-122"/>
              </a:rPr>
              <a:t>i</a:t>
            </a:r>
            <a:r>
              <a:rPr lang="zh-CN" altLang="en-US" sz="3200" b="1">
                <a:solidFill>
                  <a:schemeClr val="tx1"/>
                </a:solidFill>
                <a:ea typeface="楷体_GB2312" pitchFamily="49" charset="-122"/>
              </a:rPr>
              <a:t>的直接后继结点，即把</a:t>
            </a:r>
            <a:r>
              <a:rPr lang="en-US" altLang="zh-CN" sz="3200" b="1">
                <a:solidFill>
                  <a:schemeClr val="tx1"/>
                </a:solidFill>
                <a:ea typeface="楷体_GB2312" pitchFamily="49" charset="-122"/>
              </a:rPr>
              <a:t>a</a:t>
            </a:r>
            <a:r>
              <a:rPr lang="en-US" altLang="zh-CN" sz="3200" b="1" baseline="-25000">
                <a:solidFill>
                  <a:schemeClr val="tx1"/>
                </a:solidFill>
                <a:ea typeface="楷体_GB2312" pitchFamily="49" charset="-122"/>
              </a:rPr>
              <a:t>i</a:t>
            </a:r>
            <a:r>
              <a:rPr lang="zh-CN" altLang="en-US" sz="3200" b="1">
                <a:solidFill>
                  <a:schemeClr val="tx1"/>
                </a:solidFill>
                <a:ea typeface="楷体_GB2312" pitchFamily="49" charset="-122"/>
              </a:rPr>
              <a:t>从链上摘下。</a:t>
            </a:r>
          </a:p>
        </p:txBody>
      </p:sp>
      <p:sp>
        <p:nvSpPr>
          <p:cNvPr id="288783" name="Rectangle 15"/>
          <p:cNvSpPr>
            <a:spLocks noChangeArrowheads="1"/>
          </p:cNvSpPr>
          <p:nvPr/>
        </p:nvSpPr>
        <p:spPr bwMode="auto">
          <a:xfrm>
            <a:off x="395288" y="5876925"/>
            <a:ext cx="22240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200" b="1">
                <a:solidFill>
                  <a:schemeClr val="tx1"/>
                </a:solidFill>
                <a:ea typeface="楷体_GB2312" pitchFamily="49" charset="-122"/>
              </a:rPr>
              <a:t>此过程为：</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87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877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878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877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87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3" grpId="0"/>
      <p:bldP spid="288777" grpId="0"/>
      <p:bldP spid="288779" grpId="0"/>
      <p:bldP spid="288781" grpId="0"/>
      <p:bldP spid="288783"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 Box 3"/>
          <p:cNvSpPr txBox="1">
            <a:spLocks noChangeArrowheads="1"/>
          </p:cNvSpPr>
          <p:nvPr/>
        </p:nvSpPr>
        <p:spPr bwMode="auto">
          <a:xfrm>
            <a:off x="1619250" y="1628775"/>
            <a:ext cx="6035675"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40000"/>
              </a:lnSpc>
            </a:pPr>
            <a:r>
              <a:rPr lang="zh-CN" altLang="en-US" sz="3200" b="1">
                <a:solidFill>
                  <a:schemeClr val="tx1"/>
                </a:solidFill>
                <a:latin typeface="楷体_GB2312" pitchFamily="49" charset="-122"/>
                <a:ea typeface="楷体_GB2312" pitchFamily="49" charset="-122"/>
              </a:rPr>
              <a:t>有序对</a:t>
            </a:r>
            <a:r>
              <a:rPr lang="en-US" altLang="zh-CN" sz="3200" b="1">
                <a:solidFill>
                  <a:schemeClr val="tx1"/>
                </a:solidFill>
                <a:latin typeface="楷体_GB2312" pitchFamily="49" charset="-122"/>
                <a:ea typeface="楷体_GB2312" pitchFamily="49" charset="-122"/>
              </a:rPr>
              <a:t>&lt;</a:t>
            </a:r>
            <a:r>
              <a:rPr lang="en-US" altLang="zh-CN" sz="3200" b="1">
                <a:solidFill>
                  <a:schemeClr val="tx1"/>
                </a:solidFill>
                <a:ea typeface="楷体_GB2312" pitchFamily="49" charset="-122"/>
              </a:rPr>
              <a:t>a</a:t>
            </a:r>
            <a:r>
              <a:rPr lang="en-US" altLang="zh-CN" sz="3200" b="1" baseline="-25000">
                <a:solidFill>
                  <a:schemeClr val="tx1"/>
                </a:solidFill>
                <a:ea typeface="楷体_GB2312" pitchFamily="49" charset="-122"/>
              </a:rPr>
              <a:t>i-1</a:t>
            </a:r>
            <a:r>
              <a:rPr lang="en-US" altLang="zh-CN" sz="3200" b="1">
                <a:solidFill>
                  <a:schemeClr val="tx1"/>
                </a:solidFill>
                <a:ea typeface="楷体_GB2312" pitchFamily="49" charset="-122"/>
              </a:rPr>
              <a:t>, a</a:t>
            </a:r>
            <a:r>
              <a:rPr lang="en-US" altLang="zh-CN" sz="3200" b="1" baseline="-25000">
                <a:solidFill>
                  <a:schemeClr val="tx1"/>
                </a:solidFill>
                <a:ea typeface="楷体_GB2312" pitchFamily="49" charset="-122"/>
              </a:rPr>
              <a:t>i</a:t>
            </a:r>
            <a:r>
              <a:rPr lang="en-US" altLang="zh-CN" sz="3200" b="1">
                <a:solidFill>
                  <a:schemeClr val="tx1"/>
                </a:solidFill>
                <a:latin typeface="楷体_GB2312" pitchFamily="49" charset="-122"/>
                <a:ea typeface="楷体_GB2312" pitchFamily="49" charset="-122"/>
              </a:rPr>
              <a:t>&gt; </a:t>
            </a:r>
            <a:r>
              <a:rPr lang="zh-CN" altLang="en-US" sz="3200" b="1">
                <a:solidFill>
                  <a:schemeClr val="tx1"/>
                </a:solidFill>
                <a:latin typeface="楷体_GB2312" pitchFamily="49" charset="-122"/>
                <a:ea typeface="楷体_GB2312" pitchFamily="49" charset="-122"/>
              </a:rPr>
              <a:t>和 </a:t>
            </a:r>
            <a:r>
              <a:rPr lang="en-US" altLang="zh-CN" sz="3200" b="1">
                <a:solidFill>
                  <a:schemeClr val="tx1"/>
                </a:solidFill>
                <a:latin typeface="楷体_GB2312" pitchFamily="49" charset="-122"/>
                <a:ea typeface="楷体_GB2312" pitchFamily="49" charset="-122"/>
              </a:rPr>
              <a:t>&lt;</a:t>
            </a:r>
            <a:r>
              <a:rPr lang="en-US" altLang="zh-CN" sz="3200" b="1">
                <a:solidFill>
                  <a:schemeClr val="tx1"/>
                </a:solidFill>
                <a:ea typeface="楷体_GB2312" pitchFamily="49" charset="-122"/>
              </a:rPr>
              <a:t>a</a:t>
            </a:r>
            <a:r>
              <a:rPr lang="en-US" altLang="zh-CN" sz="3200" b="1" baseline="-25000">
                <a:solidFill>
                  <a:schemeClr val="tx1"/>
                </a:solidFill>
                <a:ea typeface="楷体_GB2312" pitchFamily="49" charset="-122"/>
              </a:rPr>
              <a:t>i</a:t>
            </a:r>
            <a:r>
              <a:rPr lang="en-US" altLang="zh-CN" sz="3200" b="1">
                <a:solidFill>
                  <a:schemeClr val="tx1"/>
                </a:solidFill>
                <a:ea typeface="楷体_GB2312" pitchFamily="49" charset="-122"/>
              </a:rPr>
              <a:t>, a</a:t>
            </a:r>
            <a:r>
              <a:rPr lang="en-US" altLang="zh-CN" sz="3200" b="1" baseline="-25000">
                <a:solidFill>
                  <a:schemeClr val="tx1"/>
                </a:solidFill>
                <a:ea typeface="楷体_GB2312" pitchFamily="49" charset="-122"/>
              </a:rPr>
              <a:t>i+1</a:t>
            </a:r>
            <a:r>
              <a:rPr lang="en-US" altLang="zh-CN" sz="3200" b="1">
                <a:solidFill>
                  <a:schemeClr val="tx1"/>
                </a:solidFill>
                <a:latin typeface="楷体_GB2312" pitchFamily="49" charset="-122"/>
                <a:ea typeface="楷体_GB2312" pitchFamily="49" charset="-122"/>
              </a:rPr>
              <a:t>&gt; </a:t>
            </a:r>
          </a:p>
          <a:p>
            <a:pPr algn="l" eaLnBrk="1" hangingPunct="1">
              <a:lnSpc>
                <a:spcPct val="140000"/>
              </a:lnSpc>
            </a:pPr>
            <a:r>
              <a:rPr lang="en-US" altLang="zh-CN" sz="3200" b="1">
                <a:solidFill>
                  <a:schemeClr val="tx1"/>
                </a:solidFill>
                <a:latin typeface="楷体_GB2312" pitchFamily="49" charset="-122"/>
                <a:ea typeface="楷体_GB2312" pitchFamily="49" charset="-122"/>
              </a:rPr>
              <a:t>   </a:t>
            </a:r>
            <a:r>
              <a:rPr lang="zh-CN" altLang="en-US" sz="3200" b="1">
                <a:solidFill>
                  <a:schemeClr val="tx1"/>
                </a:solidFill>
                <a:latin typeface="楷体_GB2312" pitchFamily="49" charset="-122"/>
                <a:ea typeface="楷体_GB2312" pitchFamily="49" charset="-122"/>
              </a:rPr>
              <a:t>改变为 </a:t>
            </a:r>
            <a:r>
              <a:rPr lang="en-US" altLang="zh-CN" sz="3200" b="1">
                <a:solidFill>
                  <a:schemeClr val="tx1"/>
                </a:solidFill>
                <a:latin typeface="楷体_GB2312" pitchFamily="49" charset="-122"/>
                <a:ea typeface="楷体_GB2312" pitchFamily="49" charset="-122"/>
              </a:rPr>
              <a:t>&lt;</a:t>
            </a:r>
            <a:r>
              <a:rPr lang="en-US" altLang="zh-CN" sz="3200" b="1">
                <a:solidFill>
                  <a:schemeClr val="tx1"/>
                </a:solidFill>
                <a:ea typeface="楷体_GB2312" pitchFamily="49" charset="-122"/>
              </a:rPr>
              <a:t>a</a:t>
            </a:r>
            <a:r>
              <a:rPr lang="en-US" altLang="zh-CN" sz="3200" b="1" baseline="-25000">
                <a:solidFill>
                  <a:schemeClr val="tx1"/>
                </a:solidFill>
                <a:ea typeface="楷体_GB2312" pitchFamily="49" charset="-122"/>
              </a:rPr>
              <a:t>i-1</a:t>
            </a:r>
            <a:r>
              <a:rPr lang="en-US" altLang="zh-CN" sz="3200" b="1">
                <a:solidFill>
                  <a:schemeClr val="tx1"/>
                </a:solidFill>
                <a:ea typeface="楷体_GB2312" pitchFamily="49" charset="-122"/>
              </a:rPr>
              <a:t>, a</a:t>
            </a:r>
            <a:r>
              <a:rPr lang="en-US" altLang="zh-CN" sz="3200" b="1" baseline="-25000">
                <a:solidFill>
                  <a:schemeClr val="tx1"/>
                </a:solidFill>
                <a:ea typeface="楷体_GB2312" pitchFamily="49" charset="-122"/>
              </a:rPr>
              <a:t>i+1</a:t>
            </a:r>
            <a:r>
              <a:rPr lang="en-US" altLang="zh-CN" sz="3200" b="1">
                <a:solidFill>
                  <a:schemeClr val="tx1"/>
                </a:solidFill>
                <a:latin typeface="楷体_GB2312" pitchFamily="49" charset="-122"/>
                <a:ea typeface="楷体_GB2312" pitchFamily="49" charset="-122"/>
              </a:rPr>
              <a:t>&gt;</a:t>
            </a:r>
          </a:p>
        </p:txBody>
      </p:sp>
      <p:grpSp>
        <p:nvGrpSpPr>
          <p:cNvPr id="71684" name="Group 4"/>
          <p:cNvGrpSpPr>
            <a:grpSpLocks/>
          </p:cNvGrpSpPr>
          <p:nvPr/>
        </p:nvGrpSpPr>
        <p:grpSpPr bwMode="auto">
          <a:xfrm>
            <a:off x="1066800" y="4724400"/>
            <a:ext cx="2057400" cy="609600"/>
            <a:chOff x="672" y="2976"/>
            <a:chExt cx="1296" cy="384"/>
          </a:xfrm>
        </p:grpSpPr>
        <p:sp>
          <p:nvSpPr>
            <p:cNvPr id="87059" name="Rectangle 5"/>
            <p:cNvSpPr>
              <a:spLocks noChangeArrowheads="1"/>
            </p:cNvSpPr>
            <p:nvPr/>
          </p:nvSpPr>
          <p:spPr bwMode="auto">
            <a:xfrm>
              <a:off x="1296" y="2976"/>
              <a:ext cx="672" cy="384"/>
            </a:xfrm>
            <a:prstGeom prst="rect">
              <a:avLst/>
            </a:prstGeom>
            <a:solidFill>
              <a:srgbClr val="99CCFF">
                <a:alpha val="50195"/>
              </a:srgbClr>
            </a:soli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b="1">
                  <a:solidFill>
                    <a:srgbClr val="000099"/>
                  </a:solidFill>
                </a:rPr>
                <a:t>a</a:t>
              </a:r>
              <a:r>
                <a:rPr lang="en-US" altLang="zh-CN" b="1" baseline="-25000">
                  <a:solidFill>
                    <a:srgbClr val="000099"/>
                  </a:solidFill>
                </a:rPr>
                <a:t>i-1</a:t>
              </a:r>
              <a:endParaRPr lang="en-US" altLang="zh-CN">
                <a:solidFill>
                  <a:schemeClr val="tx1"/>
                </a:solidFill>
              </a:endParaRPr>
            </a:p>
          </p:txBody>
        </p:sp>
        <p:sp>
          <p:nvSpPr>
            <p:cNvPr id="87060" name="Line 6"/>
            <p:cNvSpPr>
              <a:spLocks noChangeShapeType="1"/>
            </p:cNvSpPr>
            <p:nvPr/>
          </p:nvSpPr>
          <p:spPr bwMode="auto">
            <a:xfrm>
              <a:off x="1776" y="2976"/>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61" name="Line 7"/>
            <p:cNvSpPr>
              <a:spLocks noChangeShapeType="1"/>
            </p:cNvSpPr>
            <p:nvPr/>
          </p:nvSpPr>
          <p:spPr bwMode="auto">
            <a:xfrm>
              <a:off x="672" y="3168"/>
              <a:ext cx="624" cy="0"/>
            </a:xfrm>
            <a:prstGeom prst="line">
              <a:avLst/>
            </a:prstGeom>
            <a:noFill/>
            <a:ln w="31750">
              <a:solidFill>
                <a:srgbClr val="0000FF"/>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688" name="Group 8"/>
          <p:cNvGrpSpPr>
            <a:grpSpLocks/>
          </p:cNvGrpSpPr>
          <p:nvPr/>
        </p:nvGrpSpPr>
        <p:grpSpPr bwMode="auto">
          <a:xfrm>
            <a:off x="2971800" y="4724400"/>
            <a:ext cx="2133600" cy="609600"/>
            <a:chOff x="1872" y="2976"/>
            <a:chExt cx="1344" cy="384"/>
          </a:xfrm>
        </p:grpSpPr>
        <p:sp>
          <p:nvSpPr>
            <p:cNvPr id="87056" name="Rectangle 9"/>
            <p:cNvSpPr>
              <a:spLocks noChangeArrowheads="1"/>
            </p:cNvSpPr>
            <p:nvPr/>
          </p:nvSpPr>
          <p:spPr bwMode="auto">
            <a:xfrm>
              <a:off x="2544" y="2976"/>
              <a:ext cx="672" cy="384"/>
            </a:xfrm>
            <a:prstGeom prst="rect">
              <a:avLst/>
            </a:prstGeom>
            <a:solidFill>
              <a:srgbClr val="99CCFF">
                <a:alpha val="50195"/>
              </a:srgbClr>
            </a:soli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b="1">
                  <a:solidFill>
                    <a:srgbClr val="000099"/>
                  </a:solidFill>
                </a:rPr>
                <a:t>a</a:t>
              </a:r>
              <a:r>
                <a:rPr lang="en-US" altLang="zh-CN" b="1" baseline="-25000">
                  <a:solidFill>
                    <a:srgbClr val="000099"/>
                  </a:solidFill>
                </a:rPr>
                <a:t>i</a:t>
              </a:r>
              <a:endParaRPr lang="en-US" altLang="zh-CN">
                <a:solidFill>
                  <a:schemeClr val="tx1"/>
                </a:solidFill>
              </a:endParaRPr>
            </a:p>
          </p:txBody>
        </p:sp>
        <p:sp>
          <p:nvSpPr>
            <p:cNvPr id="87057" name="Line 10"/>
            <p:cNvSpPr>
              <a:spLocks noChangeShapeType="1"/>
            </p:cNvSpPr>
            <p:nvPr/>
          </p:nvSpPr>
          <p:spPr bwMode="auto">
            <a:xfrm>
              <a:off x="3024" y="2976"/>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58" name="Line 11"/>
            <p:cNvSpPr>
              <a:spLocks noChangeShapeType="1"/>
            </p:cNvSpPr>
            <p:nvPr/>
          </p:nvSpPr>
          <p:spPr bwMode="auto">
            <a:xfrm>
              <a:off x="1872" y="3168"/>
              <a:ext cx="672" cy="0"/>
            </a:xfrm>
            <a:prstGeom prst="line">
              <a:avLst/>
            </a:prstGeom>
            <a:noFill/>
            <a:ln w="31750">
              <a:solidFill>
                <a:srgbClr val="0000FF"/>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692" name="Group 12"/>
          <p:cNvGrpSpPr>
            <a:grpSpLocks/>
          </p:cNvGrpSpPr>
          <p:nvPr/>
        </p:nvGrpSpPr>
        <p:grpSpPr bwMode="auto">
          <a:xfrm>
            <a:off x="4953000" y="4724400"/>
            <a:ext cx="3048000" cy="609600"/>
            <a:chOff x="3120" y="2976"/>
            <a:chExt cx="1920" cy="384"/>
          </a:xfrm>
        </p:grpSpPr>
        <p:sp>
          <p:nvSpPr>
            <p:cNvPr id="87052" name="Rectangle 13"/>
            <p:cNvSpPr>
              <a:spLocks noChangeArrowheads="1"/>
            </p:cNvSpPr>
            <p:nvPr/>
          </p:nvSpPr>
          <p:spPr bwMode="auto">
            <a:xfrm>
              <a:off x="3792" y="2976"/>
              <a:ext cx="672" cy="384"/>
            </a:xfrm>
            <a:prstGeom prst="rect">
              <a:avLst/>
            </a:prstGeom>
            <a:solidFill>
              <a:srgbClr val="99CCFF">
                <a:alpha val="50195"/>
              </a:srgbClr>
            </a:soli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b="1">
                  <a:solidFill>
                    <a:srgbClr val="000099"/>
                  </a:solidFill>
                </a:rPr>
                <a:t>a</a:t>
              </a:r>
              <a:r>
                <a:rPr lang="en-US" altLang="zh-CN" b="1" baseline="-25000">
                  <a:solidFill>
                    <a:srgbClr val="000099"/>
                  </a:solidFill>
                </a:rPr>
                <a:t>i+1</a:t>
              </a:r>
              <a:endParaRPr lang="en-US" altLang="zh-CN">
                <a:solidFill>
                  <a:schemeClr val="tx1"/>
                </a:solidFill>
              </a:endParaRPr>
            </a:p>
          </p:txBody>
        </p:sp>
        <p:sp>
          <p:nvSpPr>
            <p:cNvPr id="87053" name="Line 14"/>
            <p:cNvSpPr>
              <a:spLocks noChangeShapeType="1"/>
            </p:cNvSpPr>
            <p:nvPr/>
          </p:nvSpPr>
          <p:spPr bwMode="auto">
            <a:xfrm>
              <a:off x="4272" y="2976"/>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54" name="Line 15"/>
            <p:cNvSpPr>
              <a:spLocks noChangeShapeType="1"/>
            </p:cNvSpPr>
            <p:nvPr/>
          </p:nvSpPr>
          <p:spPr bwMode="auto">
            <a:xfrm>
              <a:off x="3120" y="3168"/>
              <a:ext cx="672" cy="0"/>
            </a:xfrm>
            <a:prstGeom prst="line">
              <a:avLst/>
            </a:prstGeom>
            <a:noFill/>
            <a:ln w="31750">
              <a:solidFill>
                <a:srgbClr val="0000FF"/>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55" name="Line 16"/>
            <p:cNvSpPr>
              <a:spLocks noChangeShapeType="1"/>
            </p:cNvSpPr>
            <p:nvPr/>
          </p:nvSpPr>
          <p:spPr bwMode="auto">
            <a:xfrm>
              <a:off x="4368" y="3168"/>
              <a:ext cx="672" cy="0"/>
            </a:xfrm>
            <a:prstGeom prst="line">
              <a:avLst/>
            </a:prstGeom>
            <a:noFill/>
            <a:ln w="31750">
              <a:solidFill>
                <a:srgbClr val="0000FF"/>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useBgFill="1">
        <p:nvSpPr>
          <p:cNvPr id="71697" name="Rectangle 17"/>
          <p:cNvSpPr>
            <a:spLocks noChangeArrowheads="1"/>
          </p:cNvSpPr>
          <p:nvPr/>
        </p:nvSpPr>
        <p:spPr bwMode="auto">
          <a:xfrm>
            <a:off x="3141663" y="4953000"/>
            <a:ext cx="925512" cy="204788"/>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698" name="Group 18"/>
          <p:cNvGrpSpPr>
            <a:grpSpLocks/>
          </p:cNvGrpSpPr>
          <p:nvPr/>
        </p:nvGrpSpPr>
        <p:grpSpPr bwMode="auto">
          <a:xfrm>
            <a:off x="2057400" y="4724400"/>
            <a:ext cx="1066800" cy="609600"/>
            <a:chOff x="1296" y="2976"/>
            <a:chExt cx="672" cy="384"/>
          </a:xfrm>
        </p:grpSpPr>
        <p:sp>
          <p:nvSpPr>
            <p:cNvPr id="87050" name="Rectangle 19"/>
            <p:cNvSpPr>
              <a:spLocks noChangeArrowheads="1"/>
            </p:cNvSpPr>
            <p:nvPr/>
          </p:nvSpPr>
          <p:spPr bwMode="auto">
            <a:xfrm>
              <a:off x="1296" y="2976"/>
              <a:ext cx="672" cy="384"/>
            </a:xfrm>
            <a:prstGeom prst="rect">
              <a:avLst/>
            </a:prstGeom>
            <a:solidFill>
              <a:srgbClr val="99CCFF">
                <a:alpha val="50195"/>
              </a:srgbClr>
            </a:soli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b="1">
                  <a:solidFill>
                    <a:srgbClr val="000099"/>
                  </a:solidFill>
                </a:rPr>
                <a:t>a</a:t>
              </a:r>
              <a:r>
                <a:rPr lang="en-US" altLang="zh-CN" b="1" baseline="-25000">
                  <a:solidFill>
                    <a:srgbClr val="000099"/>
                  </a:solidFill>
                </a:rPr>
                <a:t>i-1</a:t>
              </a:r>
              <a:endParaRPr lang="en-US" altLang="zh-CN">
                <a:solidFill>
                  <a:schemeClr val="tx1"/>
                </a:solidFill>
              </a:endParaRPr>
            </a:p>
          </p:txBody>
        </p:sp>
        <p:sp>
          <p:nvSpPr>
            <p:cNvPr id="87051" name="Line 20"/>
            <p:cNvSpPr>
              <a:spLocks noChangeShapeType="1"/>
            </p:cNvSpPr>
            <p:nvPr/>
          </p:nvSpPr>
          <p:spPr bwMode="auto">
            <a:xfrm>
              <a:off x="1776" y="2976"/>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71701" name="AutoShape 21"/>
          <p:cNvCxnSpPr>
            <a:cxnSpLocks noChangeShapeType="1"/>
            <a:stCxn id="87050" idx="3"/>
            <a:endCxn id="87052" idx="2"/>
          </p:cNvCxnSpPr>
          <p:nvPr/>
        </p:nvCxnSpPr>
        <p:spPr bwMode="auto">
          <a:xfrm>
            <a:off x="3138488" y="5029200"/>
            <a:ext cx="3414712" cy="319088"/>
          </a:xfrm>
          <a:prstGeom prst="bentConnector4">
            <a:avLst>
              <a:gd name="adj1" fmla="val 12972"/>
              <a:gd name="adj2" fmla="val 364181"/>
            </a:avLst>
          </a:prstGeom>
          <a:noFill/>
          <a:ln w="31750">
            <a:solidFill>
              <a:srgbClr val="008080"/>
            </a:solidFill>
            <a:miter lim="800000"/>
            <a:headEnd type="oval"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useBgFill="1">
        <p:nvSpPr>
          <p:cNvPr id="71702" name="Rectangle 22"/>
          <p:cNvSpPr>
            <a:spLocks noChangeArrowheads="1"/>
          </p:cNvSpPr>
          <p:nvPr/>
        </p:nvSpPr>
        <p:spPr bwMode="auto">
          <a:xfrm>
            <a:off x="3962400" y="4648200"/>
            <a:ext cx="2057400" cy="762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1683"/>
                                        </p:tgtEl>
                                        <p:attrNameLst>
                                          <p:attrName>style.visibility</p:attrName>
                                        </p:attrNameLst>
                                      </p:cBhvr>
                                      <p:to>
                                        <p:strVal val="visible"/>
                                      </p:to>
                                    </p:set>
                                    <p:animEffect transition="in" filter="barn(outVertical)">
                                      <p:cBhvr>
                                        <p:cTn id="7" dur="500"/>
                                        <p:tgtEl>
                                          <p:spTgt spid="716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1684"/>
                                        </p:tgtEl>
                                        <p:attrNameLst>
                                          <p:attrName>style.visibility</p:attrName>
                                        </p:attrNameLst>
                                      </p:cBhvr>
                                      <p:to>
                                        <p:strVal val="visible"/>
                                      </p:to>
                                    </p:set>
                                    <p:animEffect transition="in" filter="wipe(left)">
                                      <p:cBhvr>
                                        <p:cTn id="12" dur="500"/>
                                        <p:tgtEl>
                                          <p:spTgt spid="71684"/>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71688"/>
                                        </p:tgtEl>
                                        <p:attrNameLst>
                                          <p:attrName>style.visibility</p:attrName>
                                        </p:attrNameLst>
                                      </p:cBhvr>
                                      <p:to>
                                        <p:strVal val="visible"/>
                                      </p:to>
                                    </p:set>
                                    <p:animEffect transition="in" filter="wipe(left)">
                                      <p:cBhvr>
                                        <p:cTn id="16" dur="500"/>
                                        <p:tgtEl>
                                          <p:spTgt spid="71688"/>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71692"/>
                                        </p:tgtEl>
                                        <p:attrNameLst>
                                          <p:attrName>style.visibility</p:attrName>
                                        </p:attrNameLst>
                                      </p:cBhvr>
                                      <p:to>
                                        <p:strVal val="visible"/>
                                      </p:to>
                                    </p:set>
                                    <p:animEffect transition="in" filter="wipe(left)">
                                      <p:cBhvr>
                                        <p:cTn id="20" dur="500"/>
                                        <p:tgtEl>
                                          <p:spTgt spid="7169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71697"/>
                                        </p:tgtEl>
                                        <p:attrNameLst>
                                          <p:attrName>style.visibility</p:attrName>
                                        </p:attrNameLst>
                                      </p:cBhvr>
                                      <p:to>
                                        <p:strVal val="visible"/>
                                      </p:to>
                                    </p:set>
                                    <p:animEffect transition="in" filter="wipe(right)">
                                      <p:cBhvr>
                                        <p:cTn id="25" dur="500"/>
                                        <p:tgtEl>
                                          <p:spTgt spid="71697"/>
                                        </p:tgtEl>
                                      </p:cBhvr>
                                    </p:animEffect>
                                  </p:childTnLst>
                                </p:cTn>
                              </p:par>
                            </p:childTnLst>
                          </p:cTn>
                        </p:par>
                        <p:par>
                          <p:cTn id="26" fill="hold" nodeType="afterGroup">
                            <p:stCondLst>
                              <p:cond delay="500"/>
                            </p:stCondLst>
                            <p:childTnLst>
                              <p:par>
                                <p:cTn id="27" presetID="1" presetClass="entr" presetSubtype="0" fill="hold" nodeType="afterEffect">
                                  <p:stCondLst>
                                    <p:cond delay="0"/>
                                  </p:stCondLst>
                                  <p:childTnLst>
                                    <p:set>
                                      <p:cBhvr>
                                        <p:cTn id="28" dur="1" fill="hold">
                                          <p:stCondLst>
                                            <p:cond delay="499"/>
                                          </p:stCondLst>
                                        </p:cTn>
                                        <p:tgtEl>
                                          <p:spTgt spid="71698"/>
                                        </p:tgtEl>
                                        <p:attrNameLst>
                                          <p:attrName>style.visibility</p:attrName>
                                        </p:attrNameLst>
                                      </p:cBhvr>
                                      <p:to>
                                        <p:strVal val="visible"/>
                                      </p:to>
                                    </p:set>
                                  </p:childTnLst>
                                </p:cTn>
                              </p:par>
                            </p:childTnLst>
                          </p:cTn>
                        </p:par>
                        <p:par>
                          <p:cTn id="29" fill="hold" nodeType="afterGroup">
                            <p:stCondLst>
                              <p:cond delay="1000"/>
                            </p:stCondLst>
                            <p:childTnLst>
                              <p:par>
                                <p:cTn id="30" presetID="22" presetClass="entr" presetSubtype="8" fill="hold" nodeType="afterEffect">
                                  <p:stCondLst>
                                    <p:cond delay="0"/>
                                  </p:stCondLst>
                                  <p:childTnLst>
                                    <p:set>
                                      <p:cBhvr>
                                        <p:cTn id="31" dur="1" fill="hold">
                                          <p:stCondLst>
                                            <p:cond delay="0"/>
                                          </p:stCondLst>
                                        </p:cTn>
                                        <p:tgtEl>
                                          <p:spTgt spid="71701"/>
                                        </p:tgtEl>
                                        <p:attrNameLst>
                                          <p:attrName>style.visibility</p:attrName>
                                        </p:attrNameLst>
                                      </p:cBhvr>
                                      <p:to>
                                        <p:strVal val="visible"/>
                                      </p:to>
                                    </p:set>
                                    <p:animEffect transition="in" filter="wipe(left)">
                                      <p:cBhvr>
                                        <p:cTn id="32" dur="500"/>
                                        <p:tgtEl>
                                          <p:spTgt spid="7170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1702"/>
                                        </p:tgtEl>
                                        <p:attrNameLst>
                                          <p:attrName>style.visibility</p:attrName>
                                        </p:attrNameLst>
                                      </p:cBhvr>
                                      <p:to>
                                        <p:strVal val="visible"/>
                                      </p:to>
                                    </p:set>
                                    <p:animEffect transition="in" filter="wipe(left)">
                                      <p:cBhvr>
                                        <p:cTn id="37" dur="500"/>
                                        <p:tgtEl>
                                          <p:spTgt spid="71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autoUpdateAnimBg="0"/>
      <p:bldP spid="71697" grpId="0" animBg="1"/>
      <p:bldP spid="71702"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457200" y="168275"/>
            <a:ext cx="8245475" cy="213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40000"/>
              </a:lnSpc>
            </a:pPr>
            <a:r>
              <a:rPr lang="en-US" altLang="zh-CN" sz="3200" b="1">
                <a:solidFill>
                  <a:schemeClr val="tx1"/>
                </a:solidFill>
                <a:latin typeface="楷体_GB2312" pitchFamily="49" charset="-122"/>
                <a:ea typeface="楷体_GB2312" pitchFamily="49" charset="-122"/>
              </a:rPr>
              <a:t>   </a:t>
            </a:r>
            <a:r>
              <a:rPr lang="zh-CN" altLang="en-US" sz="3200" b="1">
                <a:solidFill>
                  <a:schemeClr val="tx1"/>
                </a:solidFill>
                <a:latin typeface="楷体_GB2312" pitchFamily="49" charset="-122"/>
                <a:ea typeface="楷体_GB2312" pitchFamily="49" charset="-122"/>
              </a:rPr>
              <a:t>在单链表中</a:t>
            </a:r>
            <a:r>
              <a:rPr lang="zh-CN" altLang="en-US" sz="3200" b="1">
                <a:solidFill>
                  <a:srgbClr val="FF0000"/>
                </a:solidFill>
                <a:latin typeface="楷体_GB2312" pitchFamily="49" charset="-122"/>
                <a:ea typeface="楷体_GB2312" pitchFamily="49" charset="-122"/>
              </a:rPr>
              <a:t>删除第 </a:t>
            </a:r>
            <a:r>
              <a:rPr lang="en-US" altLang="zh-CN" sz="3200" b="1">
                <a:solidFill>
                  <a:srgbClr val="FF0000"/>
                </a:solidFill>
                <a:latin typeface="楷体_GB2312" pitchFamily="49" charset="-122"/>
                <a:ea typeface="楷体_GB2312" pitchFamily="49" charset="-122"/>
              </a:rPr>
              <a:t>i </a:t>
            </a:r>
            <a:r>
              <a:rPr lang="zh-CN" altLang="en-US" sz="3200" b="1">
                <a:solidFill>
                  <a:srgbClr val="FF0000"/>
                </a:solidFill>
                <a:latin typeface="楷体_GB2312" pitchFamily="49" charset="-122"/>
                <a:ea typeface="楷体_GB2312" pitchFamily="49" charset="-122"/>
              </a:rPr>
              <a:t>个结点</a:t>
            </a:r>
            <a:r>
              <a:rPr lang="zh-CN" altLang="en-US" sz="3200" b="1">
                <a:solidFill>
                  <a:schemeClr val="tx1"/>
                </a:solidFill>
                <a:latin typeface="楷体_GB2312" pitchFamily="49" charset="-122"/>
                <a:ea typeface="楷体_GB2312" pitchFamily="49" charset="-122"/>
              </a:rPr>
              <a:t>的基本操作为</a:t>
            </a:r>
            <a:r>
              <a:rPr lang="en-US" altLang="zh-CN" sz="3200" b="1">
                <a:solidFill>
                  <a:schemeClr val="tx1"/>
                </a:solidFill>
                <a:latin typeface="楷体_GB2312" pitchFamily="49" charset="-122"/>
                <a:ea typeface="楷体_GB2312" pitchFamily="49" charset="-122"/>
              </a:rPr>
              <a:t>:</a:t>
            </a:r>
            <a:r>
              <a:rPr lang="zh-CN" altLang="en-US" sz="3200" b="1">
                <a:solidFill>
                  <a:srgbClr val="FF0000"/>
                </a:solidFill>
                <a:latin typeface="楷体_GB2312" pitchFamily="49" charset="-122"/>
                <a:ea typeface="楷体_GB2312" pitchFamily="49" charset="-122"/>
              </a:rPr>
              <a:t>找到线性表中第</a:t>
            </a:r>
            <a:r>
              <a:rPr lang="en-US" altLang="zh-CN" sz="3200" b="1">
                <a:solidFill>
                  <a:srgbClr val="FF0000"/>
                </a:solidFill>
                <a:latin typeface="楷体_GB2312" pitchFamily="49" charset="-122"/>
                <a:ea typeface="楷体_GB2312" pitchFamily="49" charset="-122"/>
              </a:rPr>
              <a:t>i-1</a:t>
            </a:r>
            <a:r>
              <a:rPr lang="zh-CN" altLang="en-US" sz="3200" b="1">
                <a:solidFill>
                  <a:srgbClr val="FF0000"/>
                </a:solidFill>
                <a:latin typeface="楷体_GB2312" pitchFamily="49" charset="-122"/>
                <a:ea typeface="楷体_GB2312" pitchFamily="49" charset="-122"/>
              </a:rPr>
              <a:t>个结点，修改其指向后继的指针。</a:t>
            </a:r>
          </a:p>
        </p:txBody>
      </p:sp>
      <p:grpSp>
        <p:nvGrpSpPr>
          <p:cNvPr id="72707" name="Group 3"/>
          <p:cNvGrpSpPr>
            <a:grpSpLocks/>
          </p:cNvGrpSpPr>
          <p:nvPr/>
        </p:nvGrpSpPr>
        <p:grpSpPr bwMode="auto">
          <a:xfrm>
            <a:off x="1066800" y="5029200"/>
            <a:ext cx="2057400" cy="609600"/>
            <a:chOff x="672" y="3168"/>
            <a:chExt cx="1296" cy="384"/>
          </a:xfrm>
        </p:grpSpPr>
        <p:sp>
          <p:nvSpPr>
            <p:cNvPr id="88091" name="Rectangle 4"/>
            <p:cNvSpPr>
              <a:spLocks noChangeArrowheads="1"/>
            </p:cNvSpPr>
            <p:nvPr/>
          </p:nvSpPr>
          <p:spPr bwMode="auto">
            <a:xfrm>
              <a:off x="1296" y="3168"/>
              <a:ext cx="672" cy="384"/>
            </a:xfrm>
            <a:prstGeom prst="rect">
              <a:avLst/>
            </a:prstGeom>
            <a:solidFill>
              <a:srgbClr val="99CCFF">
                <a:alpha val="50195"/>
              </a:srgbClr>
            </a:soli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b="1">
                  <a:solidFill>
                    <a:srgbClr val="000099"/>
                  </a:solidFill>
                </a:rPr>
                <a:t>a</a:t>
              </a:r>
              <a:r>
                <a:rPr lang="en-US" altLang="zh-CN" b="1" baseline="-25000">
                  <a:solidFill>
                    <a:srgbClr val="000099"/>
                  </a:solidFill>
                </a:rPr>
                <a:t>i-1</a:t>
              </a:r>
              <a:endParaRPr lang="en-US" altLang="zh-CN">
                <a:solidFill>
                  <a:schemeClr val="tx1"/>
                </a:solidFill>
              </a:endParaRPr>
            </a:p>
          </p:txBody>
        </p:sp>
        <p:sp>
          <p:nvSpPr>
            <p:cNvPr id="88092" name="Line 5"/>
            <p:cNvSpPr>
              <a:spLocks noChangeShapeType="1"/>
            </p:cNvSpPr>
            <p:nvPr/>
          </p:nvSpPr>
          <p:spPr bwMode="auto">
            <a:xfrm>
              <a:off x="1776" y="3168"/>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93" name="Line 6"/>
            <p:cNvSpPr>
              <a:spLocks noChangeShapeType="1"/>
            </p:cNvSpPr>
            <p:nvPr/>
          </p:nvSpPr>
          <p:spPr bwMode="auto">
            <a:xfrm>
              <a:off x="672" y="3360"/>
              <a:ext cx="624" cy="0"/>
            </a:xfrm>
            <a:prstGeom prst="line">
              <a:avLst/>
            </a:prstGeom>
            <a:noFill/>
            <a:ln w="31750">
              <a:solidFill>
                <a:srgbClr val="0000FF"/>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2711" name="Group 7"/>
          <p:cNvGrpSpPr>
            <a:grpSpLocks/>
          </p:cNvGrpSpPr>
          <p:nvPr/>
        </p:nvGrpSpPr>
        <p:grpSpPr bwMode="auto">
          <a:xfrm>
            <a:off x="2971800" y="5029200"/>
            <a:ext cx="2133600" cy="609600"/>
            <a:chOff x="1872" y="3168"/>
            <a:chExt cx="1344" cy="384"/>
          </a:xfrm>
        </p:grpSpPr>
        <p:sp>
          <p:nvSpPr>
            <p:cNvPr id="88088" name="Rectangle 8"/>
            <p:cNvSpPr>
              <a:spLocks noChangeArrowheads="1"/>
            </p:cNvSpPr>
            <p:nvPr/>
          </p:nvSpPr>
          <p:spPr bwMode="auto">
            <a:xfrm>
              <a:off x="2544" y="3168"/>
              <a:ext cx="672" cy="384"/>
            </a:xfrm>
            <a:prstGeom prst="rect">
              <a:avLst/>
            </a:prstGeom>
            <a:solidFill>
              <a:srgbClr val="99CCFF">
                <a:alpha val="50195"/>
              </a:srgbClr>
            </a:soli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b="1">
                  <a:solidFill>
                    <a:srgbClr val="000099"/>
                  </a:solidFill>
                </a:rPr>
                <a:t>a</a:t>
              </a:r>
              <a:r>
                <a:rPr lang="en-US" altLang="zh-CN" b="1" baseline="-25000">
                  <a:solidFill>
                    <a:srgbClr val="000099"/>
                  </a:solidFill>
                </a:rPr>
                <a:t>i</a:t>
              </a:r>
              <a:endParaRPr lang="en-US" altLang="zh-CN">
                <a:solidFill>
                  <a:schemeClr val="tx1"/>
                </a:solidFill>
              </a:endParaRPr>
            </a:p>
          </p:txBody>
        </p:sp>
        <p:sp>
          <p:nvSpPr>
            <p:cNvPr id="88089" name="Line 9"/>
            <p:cNvSpPr>
              <a:spLocks noChangeShapeType="1"/>
            </p:cNvSpPr>
            <p:nvPr/>
          </p:nvSpPr>
          <p:spPr bwMode="auto">
            <a:xfrm>
              <a:off x="3024" y="3168"/>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90" name="Line 10"/>
            <p:cNvSpPr>
              <a:spLocks noChangeShapeType="1"/>
            </p:cNvSpPr>
            <p:nvPr/>
          </p:nvSpPr>
          <p:spPr bwMode="auto">
            <a:xfrm>
              <a:off x="1872" y="3360"/>
              <a:ext cx="672" cy="0"/>
            </a:xfrm>
            <a:prstGeom prst="line">
              <a:avLst/>
            </a:prstGeom>
            <a:noFill/>
            <a:ln w="31750">
              <a:solidFill>
                <a:srgbClr val="0000FF"/>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2715" name="Group 11"/>
          <p:cNvGrpSpPr>
            <a:grpSpLocks/>
          </p:cNvGrpSpPr>
          <p:nvPr/>
        </p:nvGrpSpPr>
        <p:grpSpPr bwMode="auto">
          <a:xfrm>
            <a:off x="4953000" y="5029200"/>
            <a:ext cx="3048000" cy="609600"/>
            <a:chOff x="3120" y="3168"/>
            <a:chExt cx="1920" cy="384"/>
          </a:xfrm>
        </p:grpSpPr>
        <p:sp>
          <p:nvSpPr>
            <p:cNvPr id="88084" name="Rectangle 12"/>
            <p:cNvSpPr>
              <a:spLocks noChangeArrowheads="1"/>
            </p:cNvSpPr>
            <p:nvPr/>
          </p:nvSpPr>
          <p:spPr bwMode="auto">
            <a:xfrm>
              <a:off x="3792" y="3168"/>
              <a:ext cx="672" cy="384"/>
            </a:xfrm>
            <a:prstGeom prst="rect">
              <a:avLst/>
            </a:prstGeom>
            <a:solidFill>
              <a:srgbClr val="99CCFF">
                <a:alpha val="50195"/>
              </a:srgbClr>
            </a:soli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b="1">
                  <a:solidFill>
                    <a:srgbClr val="000099"/>
                  </a:solidFill>
                </a:rPr>
                <a:t>a</a:t>
              </a:r>
              <a:r>
                <a:rPr lang="en-US" altLang="zh-CN" b="1" baseline="-25000">
                  <a:solidFill>
                    <a:srgbClr val="000099"/>
                  </a:solidFill>
                </a:rPr>
                <a:t>i+1</a:t>
              </a:r>
              <a:endParaRPr lang="en-US" altLang="zh-CN">
                <a:solidFill>
                  <a:schemeClr val="tx1"/>
                </a:solidFill>
              </a:endParaRPr>
            </a:p>
          </p:txBody>
        </p:sp>
        <p:sp>
          <p:nvSpPr>
            <p:cNvPr id="88085" name="Line 13"/>
            <p:cNvSpPr>
              <a:spLocks noChangeShapeType="1"/>
            </p:cNvSpPr>
            <p:nvPr/>
          </p:nvSpPr>
          <p:spPr bwMode="auto">
            <a:xfrm>
              <a:off x="4272" y="3168"/>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86" name="Line 14"/>
            <p:cNvSpPr>
              <a:spLocks noChangeShapeType="1"/>
            </p:cNvSpPr>
            <p:nvPr/>
          </p:nvSpPr>
          <p:spPr bwMode="auto">
            <a:xfrm>
              <a:off x="3120" y="3360"/>
              <a:ext cx="672" cy="0"/>
            </a:xfrm>
            <a:prstGeom prst="line">
              <a:avLst/>
            </a:prstGeom>
            <a:noFill/>
            <a:ln w="31750">
              <a:solidFill>
                <a:srgbClr val="0000FF"/>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87" name="Line 15"/>
            <p:cNvSpPr>
              <a:spLocks noChangeShapeType="1"/>
            </p:cNvSpPr>
            <p:nvPr/>
          </p:nvSpPr>
          <p:spPr bwMode="auto">
            <a:xfrm>
              <a:off x="4368" y="3360"/>
              <a:ext cx="672" cy="0"/>
            </a:xfrm>
            <a:prstGeom prst="line">
              <a:avLst/>
            </a:prstGeom>
            <a:noFill/>
            <a:ln w="31750">
              <a:solidFill>
                <a:srgbClr val="0000FF"/>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useBgFill="1">
        <p:nvSpPr>
          <p:cNvPr id="72720" name="Rectangle 16"/>
          <p:cNvSpPr>
            <a:spLocks noChangeArrowheads="1"/>
          </p:cNvSpPr>
          <p:nvPr/>
        </p:nvSpPr>
        <p:spPr bwMode="auto">
          <a:xfrm>
            <a:off x="3111500" y="5257800"/>
            <a:ext cx="955675" cy="258763"/>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2721" name="Group 17"/>
          <p:cNvGrpSpPr>
            <a:grpSpLocks/>
          </p:cNvGrpSpPr>
          <p:nvPr/>
        </p:nvGrpSpPr>
        <p:grpSpPr bwMode="auto">
          <a:xfrm>
            <a:off x="2057400" y="5029200"/>
            <a:ext cx="1066800" cy="609600"/>
            <a:chOff x="1296" y="2976"/>
            <a:chExt cx="672" cy="384"/>
          </a:xfrm>
        </p:grpSpPr>
        <p:sp>
          <p:nvSpPr>
            <p:cNvPr id="88082" name="Rectangle 18"/>
            <p:cNvSpPr>
              <a:spLocks noChangeArrowheads="1"/>
            </p:cNvSpPr>
            <p:nvPr/>
          </p:nvSpPr>
          <p:spPr bwMode="auto">
            <a:xfrm>
              <a:off x="1296" y="2976"/>
              <a:ext cx="672" cy="384"/>
            </a:xfrm>
            <a:prstGeom prst="rect">
              <a:avLst/>
            </a:prstGeom>
            <a:solidFill>
              <a:srgbClr val="99CCFF">
                <a:alpha val="50195"/>
              </a:srgbClr>
            </a:soli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b="1">
                  <a:solidFill>
                    <a:srgbClr val="000099"/>
                  </a:solidFill>
                </a:rPr>
                <a:t>a</a:t>
              </a:r>
              <a:r>
                <a:rPr lang="en-US" altLang="zh-CN" b="1" baseline="-25000">
                  <a:solidFill>
                    <a:srgbClr val="000099"/>
                  </a:solidFill>
                </a:rPr>
                <a:t>i-1</a:t>
              </a:r>
              <a:endParaRPr lang="en-US" altLang="zh-CN">
                <a:solidFill>
                  <a:schemeClr val="tx1"/>
                </a:solidFill>
              </a:endParaRPr>
            </a:p>
          </p:txBody>
        </p:sp>
        <p:sp>
          <p:nvSpPr>
            <p:cNvPr id="88083" name="Line 19"/>
            <p:cNvSpPr>
              <a:spLocks noChangeShapeType="1"/>
            </p:cNvSpPr>
            <p:nvPr/>
          </p:nvSpPr>
          <p:spPr bwMode="auto">
            <a:xfrm>
              <a:off x="1776" y="2976"/>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72724" name="AutoShape 20"/>
          <p:cNvCxnSpPr>
            <a:cxnSpLocks noChangeShapeType="1"/>
            <a:stCxn id="88082" idx="3"/>
            <a:endCxn id="88084" idx="2"/>
          </p:cNvCxnSpPr>
          <p:nvPr/>
        </p:nvCxnSpPr>
        <p:spPr bwMode="auto">
          <a:xfrm>
            <a:off x="3138488" y="5334000"/>
            <a:ext cx="3414712" cy="319088"/>
          </a:xfrm>
          <a:prstGeom prst="bentConnector4">
            <a:avLst>
              <a:gd name="adj1" fmla="val 11856"/>
              <a:gd name="adj2" fmla="val 322389"/>
            </a:avLst>
          </a:prstGeom>
          <a:noFill/>
          <a:ln w="31750">
            <a:solidFill>
              <a:srgbClr val="008080"/>
            </a:solidFill>
            <a:miter lim="800000"/>
            <a:headEnd type="oval"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useBgFill="1">
        <p:nvSpPr>
          <p:cNvPr id="72725" name="Rectangle 21"/>
          <p:cNvSpPr>
            <a:spLocks noChangeArrowheads="1"/>
          </p:cNvSpPr>
          <p:nvPr/>
        </p:nvSpPr>
        <p:spPr bwMode="auto">
          <a:xfrm>
            <a:off x="3962400" y="4953000"/>
            <a:ext cx="2057400" cy="838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26" name="Rectangle 22"/>
          <p:cNvSpPr>
            <a:spLocks noChangeArrowheads="1"/>
          </p:cNvSpPr>
          <p:nvPr/>
        </p:nvSpPr>
        <p:spPr bwMode="auto">
          <a:xfrm>
            <a:off x="1628775" y="2438400"/>
            <a:ext cx="63373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50000"/>
              </a:lnSpc>
              <a:defRPr/>
            </a:pPr>
            <a:r>
              <a:rPr lang="en-US" altLang="zh-CN" sz="3200" b="1" dirty="0">
                <a:solidFill>
                  <a:schemeClr val="accent2"/>
                </a:solidFill>
              </a:rPr>
              <a:t>q = p</a:t>
            </a:r>
            <a:r>
              <a:rPr lang="en-US" altLang="zh-CN" sz="3200" b="1" dirty="0">
                <a:solidFill>
                  <a:schemeClr val="accent4"/>
                </a:solidFill>
                <a:latin typeface="楷体_GB2312" pitchFamily="49" charset="-122"/>
                <a:ea typeface="楷体_GB2312" pitchFamily="49" charset="-122"/>
              </a:rPr>
              <a:t>-</a:t>
            </a:r>
            <a:r>
              <a:rPr lang="en-US" altLang="zh-CN" sz="3200" b="1" dirty="0">
                <a:solidFill>
                  <a:schemeClr val="accent2"/>
                </a:solidFill>
              </a:rPr>
              <a:t>&gt;next;   p</a:t>
            </a:r>
            <a:r>
              <a:rPr lang="en-US" altLang="zh-CN" sz="3200" b="1" dirty="0">
                <a:solidFill>
                  <a:schemeClr val="accent4"/>
                </a:solidFill>
                <a:latin typeface="楷体_GB2312" pitchFamily="49" charset="-122"/>
                <a:ea typeface="楷体_GB2312" pitchFamily="49" charset="-122"/>
              </a:rPr>
              <a:t>-</a:t>
            </a:r>
            <a:r>
              <a:rPr lang="en-US" altLang="zh-CN" sz="3200" b="1" dirty="0">
                <a:solidFill>
                  <a:schemeClr val="accent2"/>
                </a:solidFill>
              </a:rPr>
              <a:t>&gt;next = q</a:t>
            </a:r>
            <a:r>
              <a:rPr lang="en-US" altLang="zh-CN" sz="3200" b="1" dirty="0">
                <a:solidFill>
                  <a:schemeClr val="accent4"/>
                </a:solidFill>
                <a:latin typeface="楷体_GB2312" pitchFamily="49" charset="-122"/>
                <a:ea typeface="楷体_GB2312" pitchFamily="49" charset="-122"/>
              </a:rPr>
              <a:t>-</a:t>
            </a:r>
            <a:r>
              <a:rPr lang="en-US" altLang="zh-CN" sz="3200" b="1" dirty="0">
                <a:solidFill>
                  <a:schemeClr val="accent2"/>
                </a:solidFill>
              </a:rPr>
              <a:t>&gt;next;</a:t>
            </a:r>
            <a:r>
              <a:rPr lang="en-US" altLang="zh-CN" sz="3200" dirty="0">
                <a:solidFill>
                  <a:schemeClr val="accent2"/>
                </a:solidFill>
              </a:rPr>
              <a:t>  </a:t>
            </a:r>
          </a:p>
          <a:p>
            <a:pPr algn="l">
              <a:lnSpc>
                <a:spcPct val="150000"/>
              </a:lnSpc>
              <a:defRPr/>
            </a:pPr>
            <a:r>
              <a:rPr lang="en-US" altLang="zh-CN" sz="3200" dirty="0">
                <a:solidFill>
                  <a:schemeClr val="accent2"/>
                </a:solidFill>
              </a:rPr>
              <a:t>e = q</a:t>
            </a:r>
            <a:r>
              <a:rPr lang="en-US" altLang="zh-CN" sz="3200" b="1" dirty="0">
                <a:solidFill>
                  <a:schemeClr val="accent4"/>
                </a:solidFill>
                <a:latin typeface="楷体_GB2312" pitchFamily="49" charset="-122"/>
                <a:ea typeface="楷体_GB2312" pitchFamily="49" charset="-122"/>
              </a:rPr>
              <a:t>-</a:t>
            </a:r>
            <a:r>
              <a:rPr lang="en-US" altLang="zh-CN" sz="3200" dirty="0">
                <a:solidFill>
                  <a:schemeClr val="accent2"/>
                </a:solidFill>
              </a:rPr>
              <a:t>&gt;data;    </a:t>
            </a:r>
            <a:r>
              <a:rPr lang="en-US" altLang="zh-CN" sz="3200" b="1" i="1" dirty="0">
                <a:solidFill>
                  <a:schemeClr val="accent2"/>
                </a:solidFill>
              </a:rPr>
              <a:t>free</a:t>
            </a:r>
            <a:r>
              <a:rPr lang="en-US" altLang="zh-CN" sz="3200" b="1" dirty="0">
                <a:solidFill>
                  <a:schemeClr val="accent2"/>
                </a:solidFill>
              </a:rPr>
              <a:t>(</a:t>
            </a:r>
            <a:r>
              <a:rPr lang="en-US" altLang="zh-CN" sz="3200" b="1" i="1" dirty="0">
                <a:solidFill>
                  <a:schemeClr val="accent2"/>
                </a:solidFill>
              </a:rPr>
              <a:t>q</a:t>
            </a:r>
            <a:r>
              <a:rPr lang="en-US" altLang="zh-CN" sz="3200" b="1" dirty="0">
                <a:solidFill>
                  <a:schemeClr val="accent2"/>
                </a:solidFill>
              </a:rPr>
              <a:t>);</a:t>
            </a:r>
          </a:p>
        </p:txBody>
      </p:sp>
      <p:sp>
        <p:nvSpPr>
          <p:cNvPr id="72727" name="Line 23"/>
          <p:cNvSpPr>
            <a:spLocks noChangeShapeType="1"/>
          </p:cNvSpPr>
          <p:nvPr/>
        </p:nvSpPr>
        <p:spPr bwMode="auto">
          <a:xfrm>
            <a:off x="1371600" y="4572000"/>
            <a:ext cx="685800" cy="457200"/>
          </a:xfrm>
          <a:prstGeom prst="line">
            <a:avLst/>
          </a:prstGeom>
          <a:noFill/>
          <a:ln w="38100">
            <a:solidFill>
              <a:srgbClr val="9933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28" name="Text Box 24"/>
          <p:cNvSpPr txBox="1">
            <a:spLocks noChangeArrowheads="1"/>
          </p:cNvSpPr>
          <p:nvPr/>
        </p:nvSpPr>
        <p:spPr bwMode="auto">
          <a:xfrm>
            <a:off x="1050925" y="4006850"/>
            <a:ext cx="438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b="1">
                <a:solidFill>
                  <a:srgbClr val="990000"/>
                </a:solidFill>
              </a:rPr>
              <a:t>p</a:t>
            </a:r>
            <a:endParaRPr lang="en-US" altLang="zh-CN">
              <a:solidFill>
                <a:schemeClr val="tx1"/>
              </a:solidFill>
            </a:endParaRPr>
          </a:p>
        </p:txBody>
      </p:sp>
      <p:sp>
        <p:nvSpPr>
          <p:cNvPr id="72729" name="Line 25"/>
          <p:cNvSpPr>
            <a:spLocks noChangeShapeType="1"/>
          </p:cNvSpPr>
          <p:nvPr/>
        </p:nvSpPr>
        <p:spPr bwMode="auto">
          <a:xfrm>
            <a:off x="3733800" y="4572000"/>
            <a:ext cx="685800" cy="457200"/>
          </a:xfrm>
          <a:prstGeom prst="line">
            <a:avLst/>
          </a:prstGeom>
          <a:noFill/>
          <a:ln w="38100">
            <a:solidFill>
              <a:srgbClr val="9933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30" name="Text Box 26"/>
          <p:cNvSpPr txBox="1">
            <a:spLocks noChangeArrowheads="1"/>
          </p:cNvSpPr>
          <p:nvPr/>
        </p:nvSpPr>
        <p:spPr bwMode="auto">
          <a:xfrm>
            <a:off x="3371850" y="4083050"/>
            <a:ext cx="438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b="1">
                <a:solidFill>
                  <a:srgbClr val="990000"/>
                </a:solidFill>
              </a:rPr>
              <a:t>q</a:t>
            </a:r>
            <a:endParaRPr lang="en-US" altLang="zh-CN">
              <a:solidFill>
                <a:schemeClr val="tx1"/>
              </a:solidFill>
            </a:endParaRPr>
          </a:p>
        </p:txBody>
      </p:sp>
      <p:sp>
        <p:nvSpPr>
          <p:cNvPr id="72731" name="Line 27"/>
          <p:cNvSpPr>
            <a:spLocks noChangeShapeType="1"/>
          </p:cNvSpPr>
          <p:nvPr/>
        </p:nvSpPr>
        <p:spPr bwMode="auto">
          <a:xfrm>
            <a:off x="1676400" y="3200400"/>
            <a:ext cx="2133600" cy="0"/>
          </a:xfrm>
          <a:prstGeom prst="line">
            <a:avLst/>
          </a:prstGeom>
          <a:noFill/>
          <a:ln w="571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32" name="Line 28"/>
          <p:cNvSpPr>
            <a:spLocks noChangeShapeType="1"/>
          </p:cNvSpPr>
          <p:nvPr/>
        </p:nvSpPr>
        <p:spPr bwMode="auto">
          <a:xfrm>
            <a:off x="4114800" y="3200400"/>
            <a:ext cx="3276600" cy="0"/>
          </a:xfrm>
          <a:prstGeom prst="line">
            <a:avLst/>
          </a:prstGeom>
          <a:noFill/>
          <a:ln w="571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33" name="Line 29"/>
          <p:cNvSpPr>
            <a:spLocks noChangeShapeType="1"/>
          </p:cNvSpPr>
          <p:nvPr/>
        </p:nvSpPr>
        <p:spPr bwMode="auto">
          <a:xfrm>
            <a:off x="4038600" y="3962400"/>
            <a:ext cx="1447800" cy="0"/>
          </a:xfrm>
          <a:prstGeom prst="line">
            <a:avLst/>
          </a:prstGeom>
          <a:noFill/>
          <a:ln w="571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2726"/>
                                        </p:tgtEl>
                                        <p:attrNameLst>
                                          <p:attrName>style.visibility</p:attrName>
                                        </p:attrNameLst>
                                      </p:cBhvr>
                                      <p:to>
                                        <p:strVal val="visible"/>
                                      </p:to>
                                    </p:set>
                                    <p:animEffect transition="in" filter="strips(downRight)">
                                      <p:cBhvr>
                                        <p:cTn id="7" dur="500"/>
                                        <p:tgtEl>
                                          <p:spTgt spid="727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2707"/>
                                        </p:tgtEl>
                                        <p:attrNameLst>
                                          <p:attrName>style.visibility</p:attrName>
                                        </p:attrNameLst>
                                      </p:cBhvr>
                                      <p:to>
                                        <p:strVal val="visible"/>
                                      </p:to>
                                    </p:set>
                                    <p:animEffect transition="in" filter="wipe(left)">
                                      <p:cBhvr>
                                        <p:cTn id="12" dur="500"/>
                                        <p:tgtEl>
                                          <p:spTgt spid="72707"/>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72711"/>
                                        </p:tgtEl>
                                        <p:attrNameLst>
                                          <p:attrName>style.visibility</p:attrName>
                                        </p:attrNameLst>
                                      </p:cBhvr>
                                      <p:to>
                                        <p:strVal val="visible"/>
                                      </p:to>
                                    </p:set>
                                    <p:animEffect transition="in" filter="wipe(left)">
                                      <p:cBhvr>
                                        <p:cTn id="16" dur="500"/>
                                        <p:tgtEl>
                                          <p:spTgt spid="72711"/>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72715"/>
                                        </p:tgtEl>
                                        <p:attrNameLst>
                                          <p:attrName>style.visibility</p:attrName>
                                        </p:attrNameLst>
                                      </p:cBhvr>
                                      <p:to>
                                        <p:strVal val="visible"/>
                                      </p:to>
                                    </p:set>
                                    <p:animEffect transition="in" filter="wipe(left)">
                                      <p:cBhvr>
                                        <p:cTn id="20" dur="500"/>
                                        <p:tgtEl>
                                          <p:spTgt spid="72715"/>
                                        </p:tgtEl>
                                      </p:cBhvr>
                                    </p:animEffect>
                                  </p:childTnLst>
                                </p:cTn>
                              </p:par>
                            </p:childTnLst>
                          </p:cTn>
                        </p:par>
                        <p:par>
                          <p:cTn id="21" fill="hold" nodeType="afterGroup">
                            <p:stCondLst>
                              <p:cond delay="1500"/>
                            </p:stCondLst>
                            <p:childTnLst>
                              <p:par>
                                <p:cTn id="22" presetID="17" presetClass="entr" presetSubtype="8" fill="hold" grpId="0" nodeType="afterEffect">
                                  <p:stCondLst>
                                    <p:cond delay="0"/>
                                  </p:stCondLst>
                                  <p:childTnLst>
                                    <p:set>
                                      <p:cBhvr>
                                        <p:cTn id="23" dur="1" fill="hold">
                                          <p:stCondLst>
                                            <p:cond delay="0"/>
                                          </p:stCondLst>
                                        </p:cTn>
                                        <p:tgtEl>
                                          <p:spTgt spid="72731"/>
                                        </p:tgtEl>
                                        <p:attrNameLst>
                                          <p:attrName>style.visibility</p:attrName>
                                        </p:attrNameLst>
                                      </p:cBhvr>
                                      <p:to>
                                        <p:strVal val="visible"/>
                                      </p:to>
                                    </p:set>
                                    <p:anim calcmode="lin" valueType="num">
                                      <p:cBhvr>
                                        <p:cTn id="24" dur="500" fill="hold"/>
                                        <p:tgtEl>
                                          <p:spTgt spid="72731"/>
                                        </p:tgtEl>
                                        <p:attrNameLst>
                                          <p:attrName>ppt_x</p:attrName>
                                        </p:attrNameLst>
                                      </p:cBhvr>
                                      <p:tavLst>
                                        <p:tav tm="0">
                                          <p:val>
                                            <p:strVal val="#ppt_x-#ppt_w/2"/>
                                          </p:val>
                                        </p:tav>
                                        <p:tav tm="100000">
                                          <p:val>
                                            <p:strVal val="#ppt_x"/>
                                          </p:val>
                                        </p:tav>
                                      </p:tavLst>
                                    </p:anim>
                                    <p:anim calcmode="lin" valueType="num">
                                      <p:cBhvr>
                                        <p:cTn id="25" dur="500" fill="hold"/>
                                        <p:tgtEl>
                                          <p:spTgt spid="72731"/>
                                        </p:tgtEl>
                                        <p:attrNameLst>
                                          <p:attrName>ppt_y</p:attrName>
                                        </p:attrNameLst>
                                      </p:cBhvr>
                                      <p:tavLst>
                                        <p:tav tm="0">
                                          <p:val>
                                            <p:strVal val="#ppt_y"/>
                                          </p:val>
                                        </p:tav>
                                        <p:tav tm="100000">
                                          <p:val>
                                            <p:strVal val="#ppt_y"/>
                                          </p:val>
                                        </p:tav>
                                      </p:tavLst>
                                    </p:anim>
                                    <p:anim calcmode="lin" valueType="num">
                                      <p:cBhvr>
                                        <p:cTn id="26" dur="500" fill="hold"/>
                                        <p:tgtEl>
                                          <p:spTgt spid="72731"/>
                                        </p:tgtEl>
                                        <p:attrNameLst>
                                          <p:attrName>ppt_w</p:attrName>
                                        </p:attrNameLst>
                                      </p:cBhvr>
                                      <p:tavLst>
                                        <p:tav tm="0">
                                          <p:val>
                                            <p:fltVal val="0"/>
                                          </p:val>
                                        </p:tav>
                                        <p:tav tm="100000">
                                          <p:val>
                                            <p:strVal val="#ppt_w"/>
                                          </p:val>
                                        </p:tav>
                                      </p:tavLst>
                                    </p:anim>
                                    <p:anim calcmode="lin" valueType="num">
                                      <p:cBhvr>
                                        <p:cTn id="27" dur="500" fill="hold"/>
                                        <p:tgtEl>
                                          <p:spTgt spid="72731"/>
                                        </p:tgtEl>
                                        <p:attrNameLst>
                                          <p:attrName>ppt_h</p:attrName>
                                        </p:attrNameLst>
                                      </p:cBhvr>
                                      <p:tavLst>
                                        <p:tav tm="0">
                                          <p:val>
                                            <p:strVal val="#ppt_h"/>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2728"/>
                                        </p:tgtEl>
                                        <p:attrNameLst>
                                          <p:attrName>style.visibility</p:attrName>
                                        </p:attrNameLst>
                                      </p:cBhvr>
                                      <p:to>
                                        <p:strVal val="visible"/>
                                      </p:to>
                                    </p:set>
                                    <p:animEffect transition="in" filter="wipe(left)">
                                      <p:cBhvr>
                                        <p:cTn id="32" dur="500"/>
                                        <p:tgtEl>
                                          <p:spTgt spid="72728"/>
                                        </p:tgtEl>
                                      </p:cBhvr>
                                    </p:animEffect>
                                  </p:childTnLst>
                                </p:cTn>
                              </p:par>
                            </p:childTnLst>
                          </p:cTn>
                        </p:par>
                        <p:par>
                          <p:cTn id="33" fill="hold" nodeType="afterGroup">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72727"/>
                                        </p:tgtEl>
                                        <p:attrNameLst>
                                          <p:attrName>style.visibility</p:attrName>
                                        </p:attrNameLst>
                                      </p:cBhvr>
                                      <p:to>
                                        <p:strVal val="visible"/>
                                      </p:to>
                                    </p:set>
                                    <p:animEffect transition="in" filter="wipe(left)">
                                      <p:cBhvr>
                                        <p:cTn id="36" dur="500"/>
                                        <p:tgtEl>
                                          <p:spTgt spid="7272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2730"/>
                                        </p:tgtEl>
                                        <p:attrNameLst>
                                          <p:attrName>style.visibility</p:attrName>
                                        </p:attrNameLst>
                                      </p:cBhvr>
                                      <p:to>
                                        <p:strVal val="visible"/>
                                      </p:to>
                                    </p:set>
                                    <p:animEffect transition="in" filter="wipe(left)">
                                      <p:cBhvr>
                                        <p:cTn id="41" dur="500"/>
                                        <p:tgtEl>
                                          <p:spTgt spid="72730"/>
                                        </p:tgtEl>
                                      </p:cBhvr>
                                    </p:animEffect>
                                  </p:childTnLst>
                                </p:cTn>
                              </p:par>
                            </p:childTnLst>
                          </p:cTn>
                        </p:par>
                        <p:par>
                          <p:cTn id="42" fill="hold" nodeType="afterGroup">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72729"/>
                                        </p:tgtEl>
                                        <p:attrNameLst>
                                          <p:attrName>style.visibility</p:attrName>
                                        </p:attrNameLst>
                                      </p:cBhvr>
                                      <p:to>
                                        <p:strVal val="visible"/>
                                      </p:to>
                                    </p:set>
                                    <p:animEffect transition="in" filter="wipe(left)">
                                      <p:cBhvr>
                                        <p:cTn id="45" dur="500"/>
                                        <p:tgtEl>
                                          <p:spTgt spid="7272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7" presetClass="entr" presetSubtype="8" fill="hold" grpId="0" nodeType="clickEffect">
                                  <p:stCondLst>
                                    <p:cond delay="0"/>
                                  </p:stCondLst>
                                  <p:childTnLst>
                                    <p:set>
                                      <p:cBhvr>
                                        <p:cTn id="49" dur="1" fill="hold">
                                          <p:stCondLst>
                                            <p:cond delay="0"/>
                                          </p:stCondLst>
                                        </p:cTn>
                                        <p:tgtEl>
                                          <p:spTgt spid="72732"/>
                                        </p:tgtEl>
                                        <p:attrNameLst>
                                          <p:attrName>style.visibility</p:attrName>
                                        </p:attrNameLst>
                                      </p:cBhvr>
                                      <p:to>
                                        <p:strVal val="visible"/>
                                      </p:to>
                                    </p:set>
                                    <p:anim calcmode="lin" valueType="num">
                                      <p:cBhvr>
                                        <p:cTn id="50" dur="500" fill="hold"/>
                                        <p:tgtEl>
                                          <p:spTgt spid="72732"/>
                                        </p:tgtEl>
                                        <p:attrNameLst>
                                          <p:attrName>ppt_x</p:attrName>
                                        </p:attrNameLst>
                                      </p:cBhvr>
                                      <p:tavLst>
                                        <p:tav tm="0">
                                          <p:val>
                                            <p:strVal val="#ppt_x-#ppt_w/2"/>
                                          </p:val>
                                        </p:tav>
                                        <p:tav tm="100000">
                                          <p:val>
                                            <p:strVal val="#ppt_x"/>
                                          </p:val>
                                        </p:tav>
                                      </p:tavLst>
                                    </p:anim>
                                    <p:anim calcmode="lin" valueType="num">
                                      <p:cBhvr>
                                        <p:cTn id="51" dur="500" fill="hold"/>
                                        <p:tgtEl>
                                          <p:spTgt spid="72732"/>
                                        </p:tgtEl>
                                        <p:attrNameLst>
                                          <p:attrName>ppt_y</p:attrName>
                                        </p:attrNameLst>
                                      </p:cBhvr>
                                      <p:tavLst>
                                        <p:tav tm="0">
                                          <p:val>
                                            <p:strVal val="#ppt_y"/>
                                          </p:val>
                                        </p:tav>
                                        <p:tav tm="100000">
                                          <p:val>
                                            <p:strVal val="#ppt_y"/>
                                          </p:val>
                                        </p:tav>
                                      </p:tavLst>
                                    </p:anim>
                                    <p:anim calcmode="lin" valueType="num">
                                      <p:cBhvr>
                                        <p:cTn id="52" dur="500" fill="hold"/>
                                        <p:tgtEl>
                                          <p:spTgt spid="72732"/>
                                        </p:tgtEl>
                                        <p:attrNameLst>
                                          <p:attrName>ppt_w</p:attrName>
                                        </p:attrNameLst>
                                      </p:cBhvr>
                                      <p:tavLst>
                                        <p:tav tm="0">
                                          <p:val>
                                            <p:fltVal val="0"/>
                                          </p:val>
                                        </p:tav>
                                        <p:tav tm="100000">
                                          <p:val>
                                            <p:strVal val="#ppt_w"/>
                                          </p:val>
                                        </p:tav>
                                      </p:tavLst>
                                    </p:anim>
                                    <p:anim calcmode="lin" valueType="num">
                                      <p:cBhvr>
                                        <p:cTn id="53" dur="500" fill="hold"/>
                                        <p:tgtEl>
                                          <p:spTgt spid="72732"/>
                                        </p:tgtEl>
                                        <p:attrNameLst>
                                          <p:attrName>ppt_h</p:attrName>
                                        </p:attrNameLst>
                                      </p:cBhvr>
                                      <p:tavLst>
                                        <p:tav tm="0">
                                          <p:val>
                                            <p:strVal val="#ppt_h"/>
                                          </p:val>
                                        </p:tav>
                                        <p:tav tm="100000">
                                          <p:val>
                                            <p:strVal val="#ppt_h"/>
                                          </p:val>
                                        </p:tav>
                                      </p:tavLst>
                                    </p:anim>
                                  </p:childTnLst>
                                </p:cTn>
                              </p:par>
                            </p:childTnLst>
                          </p:cTn>
                        </p:par>
                        <p:par>
                          <p:cTn id="54" fill="hold" nodeType="afterGroup">
                            <p:stCondLst>
                              <p:cond delay="500"/>
                            </p:stCondLst>
                            <p:childTnLst>
                              <p:par>
                                <p:cTn id="55" presetID="22" presetClass="entr" presetSubtype="1" fill="hold" grpId="0" nodeType="afterEffect">
                                  <p:stCondLst>
                                    <p:cond delay="0"/>
                                  </p:stCondLst>
                                  <p:childTnLst>
                                    <p:set>
                                      <p:cBhvr>
                                        <p:cTn id="56" dur="1" fill="hold">
                                          <p:stCondLst>
                                            <p:cond delay="0"/>
                                          </p:stCondLst>
                                        </p:cTn>
                                        <p:tgtEl>
                                          <p:spTgt spid="72720"/>
                                        </p:tgtEl>
                                        <p:attrNameLst>
                                          <p:attrName>style.visibility</p:attrName>
                                        </p:attrNameLst>
                                      </p:cBhvr>
                                      <p:to>
                                        <p:strVal val="visible"/>
                                      </p:to>
                                    </p:set>
                                    <p:animEffect transition="in" filter="wipe(up)">
                                      <p:cBhvr>
                                        <p:cTn id="57" dur="500"/>
                                        <p:tgtEl>
                                          <p:spTgt spid="72720"/>
                                        </p:tgtEl>
                                      </p:cBhvr>
                                    </p:animEffect>
                                  </p:childTnLst>
                                </p:cTn>
                              </p:par>
                            </p:childTnLst>
                          </p:cTn>
                        </p:par>
                        <p:par>
                          <p:cTn id="58" fill="hold" nodeType="afterGroup">
                            <p:stCondLst>
                              <p:cond delay="1000"/>
                            </p:stCondLst>
                            <p:childTnLst>
                              <p:par>
                                <p:cTn id="59" presetID="1" presetClass="entr" presetSubtype="0" fill="hold" nodeType="afterEffect">
                                  <p:stCondLst>
                                    <p:cond delay="0"/>
                                  </p:stCondLst>
                                  <p:childTnLst>
                                    <p:set>
                                      <p:cBhvr>
                                        <p:cTn id="60" dur="1" fill="hold">
                                          <p:stCondLst>
                                            <p:cond delay="499"/>
                                          </p:stCondLst>
                                        </p:cTn>
                                        <p:tgtEl>
                                          <p:spTgt spid="72721"/>
                                        </p:tgtEl>
                                        <p:attrNameLst>
                                          <p:attrName>style.visibility</p:attrName>
                                        </p:attrNameLst>
                                      </p:cBhvr>
                                      <p:to>
                                        <p:strVal val="visible"/>
                                      </p:to>
                                    </p:set>
                                  </p:childTnLst>
                                </p:cTn>
                              </p:par>
                            </p:childTnLst>
                          </p:cTn>
                        </p:par>
                        <p:par>
                          <p:cTn id="61" fill="hold" nodeType="afterGroup">
                            <p:stCondLst>
                              <p:cond delay="1500"/>
                            </p:stCondLst>
                            <p:childTnLst>
                              <p:par>
                                <p:cTn id="62" presetID="22" presetClass="entr" presetSubtype="8" fill="hold" nodeType="afterEffect">
                                  <p:stCondLst>
                                    <p:cond delay="0"/>
                                  </p:stCondLst>
                                  <p:childTnLst>
                                    <p:set>
                                      <p:cBhvr>
                                        <p:cTn id="63" dur="1" fill="hold">
                                          <p:stCondLst>
                                            <p:cond delay="0"/>
                                          </p:stCondLst>
                                        </p:cTn>
                                        <p:tgtEl>
                                          <p:spTgt spid="72724"/>
                                        </p:tgtEl>
                                        <p:attrNameLst>
                                          <p:attrName>style.visibility</p:attrName>
                                        </p:attrNameLst>
                                      </p:cBhvr>
                                      <p:to>
                                        <p:strVal val="visible"/>
                                      </p:to>
                                    </p:set>
                                    <p:animEffect transition="in" filter="wipe(left)">
                                      <p:cBhvr>
                                        <p:cTn id="64" dur="500"/>
                                        <p:tgtEl>
                                          <p:spTgt spid="72724"/>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7" presetClass="entr" presetSubtype="8" fill="hold" grpId="0" nodeType="clickEffect">
                                  <p:stCondLst>
                                    <p:cond delay="0"/>
                                  </p:stCondLst>
                                  <p:childTnLst>
                                    <p:set>
                                      <p:cBhvr>
                                        <p:cTn id="68" dur="1" fill="hold">
                                          <p:stCondLst>
                                            <p:cond delay="0"/>
                                          </p:stCondLst>
                                        </p:cTn>
                                        <p:tgtEl>
                                          <p:spTgt spid="72733"/>
                                        </p:tgtEl>
                                        <p:attrNameLst>
                                          <p:attrName>style.visibility</p:attrName>
                                        </p:attrNameLst>
                                      </p:cBhvr>
                                      <p:to>
                                        <p:strVal val="visible"/>
                                      </p:to>
                                    </p:set>
                                    <p:anim calcmode="lin" valueType="num">
                                      <p:cBhvr>
                                        <p:cTn id="69" dur="500" fill="hold"/>
                                        <p:tgtEl>
                                          <p:spTgt spid="72733"/>
                                        </p:tgtEl>
                                        <p:attrNameLst>
                                          <p:attrName>ppt_x</p:attrName>
                                        </p:attrNameLst>
                                      </p:cBhvr>
                                      <p:tavLst>
                                        <p:tav tm="0">
                                          <p:val>
                                            <p:strVal val="#ppt_x-#ppt_w/2"/>
                                          </p:val>
                                        </p:tav>
                                        <p:tav tm="100000">
                                          <p:val>
                                            <p:strVal val="#ppt_x"/>
                                          </p:val>
                                        </p:tav>
                                      </p:tavLst>
                                    </p:anim>
                                    <p:anim calcmode="lin" valueType="num">
                                      <p:cBhvr>
                                        <p:cTn id="70" dur="500" fill="hold"/>
                                        <p:tgtEl>
                                          <p:spTgt spid="72733"/>
                                        </p:tgtEl>
                                        <p:attrNameLst>
                                          <p:attrName>ppt_y</p:attrName>
                                        </p:attrNameLst>
                                      </p:cBhvr>
                                      <p:tavLst>
                                        <p:tav tm="0">
                                          <p:val>
                                            <p:strVal val="#ppt_y"/>
                                          </p:val>
                                        </p:tav>
                                        <p:tav tm="100000">
                                          <p:val>
                                            <p:strVal val="#ppt_y"/>
                                          </p:val>
                                        </p:tav>
                                      </p:tavLst>
                                    </p:anim>
                                    <p:anim calcmode="lin" valueType="num">
                                      <p:cBhvr>
                                        <p:cTn id="71" dur="500" fill="hold"/>
                                        <p:tgtEl>
                                          <p:spTgt spid="72733"/>
                                        </p:tgtEl>
                                        <p:attrNameLst>
                                          <p:attrName>ppt_w</p:attrName>
                                        </p:attrNameLst>
                                      </p:cBhvr>
                                      <p:tavLst>
                                        <p:tav tm="0">
                                          <p:val>
                                            <p:fltVal val="0"/>
                                          </p:val>
                                        </p:tav>
                                        <p:tav tm="100000">
                                          <p:val>
                                            <p:strVal val="#ppt_w"/>
                                          </p:val>
                                        </p:tav>
                                      </p:tavLst>
                                    </p:anim>
                                    <p:anim calcmode="lin" valueType="num">
                                      <p:cBhvr>
                                        <p:cTn id="72" dur="500" fill="hold"/>
                                        <p:tgtEl>
                                          <p:spTgt spid="72733"/>
                                        </p:tgtEl>
                                        <p:attrNameLst>
                                          <p:attrName>ppt_h</p:attrName>
                                        </p:attrNameLst>
                                      </p:cBhvr>
                                      <p:tavLst>
                                        <p:tav tm="0">
                                          <p:val>
                                            <p:strVal val="#ppt_h"/>
                                          </p:val>
                                        </p:tav>
                                        <p:tav tm="100000">
                                          <p:val>
                                            <p:strVal val="#ppt_h"/>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72725"/>
                                        </p:tgtEl>
                                        <p:attrNameLst>
                                          <p:attrName>style.visibility</p:attrName>
                                        </p:attrNameLst>
                                      </p:cBhvr>
                                      <p:to>
                                        <p:strVal val="visible"/>
                                      </p:to>
                                    </p:set>
                                    <p:animEffect transition="in" filter="wipe(left)">
                                      <p:cBhvr>
                                        <p:cTn id="77" dur="500"/>
                                        <p:tgtEl>
                                          <p:spTgt spid="72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20" grpId="0" animBg="1"/>
      <p:bldP spid="72725" grpId="0" animBg="1"/>
      <p:bldP spid="72726" grpId="0" autoUpdateAnimBg="0"/>
      <p:bldP spid="72727" grpId="0" animBg="1"/>
      <p:bldP spid="72728" grpId="0" autoUpdateAnimBg="0"/>
      <p:bldP spid="72729" grpId="0" animBg="1"/>
      <p:bldP spid="72730" grpId="0" autoUpdateAnimBg="0"/>
      <p:bldP spid="72731" grpId="0" animBg="1"/>
      <p:bldP spid="72732" grpId="0" animBg="1"/>
      <p:bldP spid="72733"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153988" y="184150"/>
            <a:ext cx="7580312" cy="531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10000"/>
              </a:lnSpc>
            </a:pPr>
            <a:r>
              <a:rPr lang="en-US" altLang="zh-CN" sz="2400" b="1">
                <a:solidFill>
                  <a:schemeClr val="tx1"/>
                </a:solidFill>
              </a:rPr>
              <a:t> Status ListDelete(LinkList L, int i, ElemType &amp;e) {</a:t>
            </a:r>
          </a:p>
          <a:p>
            <a:pPr algn="l" eaLnBrk="1" hangingPunct="1">
              <a:lnSpc>
                <a:spcPct val="110000"/>
              </a:lnSpc>
            </a:pPr>
            <a:r>
              <a:rPr lang="en-US" altLang="zh-CN" sz="2400" b="1">
                <a:solidFill>
                  <a:schemeClr val="tx1"/>
                </a:solidFill>
              </a:rPr>
              <a:t>   // </a:t>
            </a:r>
            <a:r>
              <a:rPr lang="zh-CN" altLang="en-US" sz="2400" b="1">
                <a:solidFill>
                  <a:schemeClr val="tx1"/>
                </a:solidFill>
                <a:ea typeface="隶书" pitchFamily="49" charset="-122"/>
              </a:rPr>
              <a:t>删除以 </a:t>
            </a:r>
            <a:r>
              <a:rPr lang="en-US" altLang="zh-CN" sz="2400" b="1">
                <a:solidFill>
                  <a:schemeClr val="tx1"/>
                </a:solidFill>
                <a:ea typeface="隶书" pitchFamily="49" charset="-122"/>
              </a:rPr>
              <a:t>L </a:t>
            </a:r>
            <a:r>
              <a:rPr lang="zh-CN" altLang="en-US" sz="2400" b="1">
                <a:solidFill>
                  <a:schemeClr val="tx1"/>
                </a:solidFill>
                <a:ea typeface="隶书" pitchFamily="49" charset="-122"/>
              </a:rPr>
              <a:t>为头指针</a:t>
            </a:r>
            <a:r>
              <a:rPr lang="en-US" altLang="zh-CN" sz="2400" b="1">
                <a:solidFill>
                  <a:schemeClr val="tx1"/>
                </a:solidFill>
                <a:ea typeface="隶书" pitchFamily="49" charset="-122"/>
              </a:rPr>
              <a:t>(</a:t>
            </a:r>
            <a:r>
              <a:rPr lang="zh-CN" altLang="en-US" sz="2400" b="1">
                <a:solidFill>
                  <a:schemeClr val="tx1"/>
                </a:solidFill>
                <a:ea typeface="隶书" pitchFamily="49" charset="-122"/>
              </a:rPr>
              <a:t>带头结点</a:t>
            </a:r>
            <a:r>
              <a:rPr lang="en-US" altLang="zh-CN" sz="2400" b="1">
                <a:solidFill>
                  <a:schemeClr val="tx1"/>
                </a:solidFill>
                <a:ea typeface="隶书" pitchFamily="49" charset="-122"/>
              </a:rPr>
              <a:t>)</a:t>
            </a:r>
            <a:r>
              <a:rPr lang="zh-CN" altLang="en-US" sz="2400" b="1">
                <a:solidFill>
                  <a:schemeClr val="tx1"/>
                </a:solidFill>
                <a:ea typeface="隶书" pitchFamily="49" charset="-122"/>
              </a:rPr>
              <a:t>的单链表中第 </a:t>
            </a:r>
            <a:r>
              <a:rPr lang="en-US" altLang="zh-CN" sz="2400" b="1">
                <a:solidFill>
                  <a:schemeClr val="tx1"/>
                </a:solidFill>
                <a:ea typeface="隶书" pitchFamily="49" charset="-122"/>
              </a:rPr>
              <a:t>i </a:t>
            </a:r>
            <a:r>
              <a:rPr lang="zh-CN" altLang="en-US" sz="2400" b="1">
                <a:solidFill>
                  <a:schemeClr val="tx1"/>
                </a:solidFill>
                <a:ea typeface="隶书" pitchFamily="49" charset="-122"/>
              </a:rPr>
              <a:t>个结点</a:t>
            </a:r>
            <a:endParaRPr lang="zh-CN" altLang="en-US" sz="2400" b="1">
              <a:solidFill>
                <a:schemeClr val="tx1"/>
              </a:solidFill>
            </a:endParaRPr>
          </a:p>
          <a:p>
            <a:pPr algn="l" eaLnBrk="1" hangingPunct="1">
              <a:lnSpc>
                <a:spcPct val="110000"/>
              </a:lnSpc>
            </a:pPr>
            <a:endParaRPr lang="zh-CN" altLang="en-US" sz="2400" b="1">
              <a:solidFill>
                <a:schemeClr val="tx1"/>
              </a:solidFill>
            </a:endParaRPr>
          </a:p>
          <a:p>
            <a:pPr algn="l" eaLnBrk="1" hangingPunct="1">
              <a:lnSpc>
                <a:spcPct val="110000"/>
              </a:lnSpc>
            </a:pPr>
            <a:endParaRPr lang="zh-CN" altLang="en-US" sz="2400" b="1">
              <a:solidFill>
                <a:schemeClr val="tx1"/>
              </a:solidFill>
            </a:endParaRPr>
          </a:p>
          <a:p>
            <a:pPr algn="l" eaLnBrk="1" hangingPunct="1">
              <a:lnSpc>
                <a:spcPct val="110000"/>
              </a:lnSpc>
            </a:pPr>
            <a:endParaRPr lang="zh-CN" altLang="en-US" sz="2400" b="1">
              <a:solidFill>
                <a:schemeClr val="tx1"/>
              </a:solidFill>
            </a:endParaRPr>
          </a:p>
          <a:p>
            <a:pPr algn="l" eaLnBrk="1" hangingPunct="1">
              <a:lnSpc>
                <a:spcPct val="110000"/>
              </a:lnSpc>
            </a:pPr>
            <a:endParaRPr lang="zh-CN" altLang="en-US" sz="2400" b="1">
              <a:solidFill>
                <a:schemeClr val="tx1"/>
              </a:solidFill>
            </a:endParaRPr>
          </a:p>
          <a:p>
            <a:pPr algn="l" eaLnBrk="1" hangingPunct="1">
              <a:lnSpc>
                <a:spcPct val="110000"/>
              </a:lnSpc>
            </a:pPr>
            <a:endParaRPr lang="zh-CN" altLang="en-US" sz="2400" b="1">
              <a:solidFill>
                <a:schemeClr val="tx1"/>
              </a:solidFill>
            </a:endParaRPr>
          </a:p>
          <a:p>
            <a:pPr algn="l" eaLnBrk="1" hangingPunct="1">
              <a:lnSpc>
                <a:spcPct val="110000"/>
              </a:lnSpc>
            </a:pPr>
            <a:endParaRPr lang="zh-CN" altLang="en-US" sz="2400" b="1">
              <a:solidFill>
                <a:schemeClr val="tx1"/>
              </a:solidFill>
            </a:endParaRPr>
          </a:p>
          <a:p>
            <a:pPr algn="l" eaLnBrk="1" hangingPunct="1">
              <a:lnSpc>
                <a:spcPct val="110000"/>
              </a:lnSpc>
            </a:pPr>
            <a:endParaRPr lang="zh-CN" altLang="en-US" sz="2400" b="1">
              <a:solidFill>
                <a:schemeClr val="tx1"/>
              </a:solidFill>
            </a:endParaRPr>
          </a:p>
          <a:p>
            <a:pPr algn="l" eaLnBrk="1" hangingPunct="1">
              <a:lnSpc>
                <a:spcPct val="110000"/>
              </a:lnSpc>
            </a:pPr>
            <a:endParaRPr lang="zh-CN" altLang="en-US" sz="2400" b="1">
              <a:solidFill>
                <a:schemeClr val="tx1"/>
              </a:solidFill>
            </a:endParaRPr>
          </a:p>
          <a:p>
            <a:pPr algn="l" eaLnBrk="1" hangingPunct="1">
              <a:lnSpc>
                <a:spcPct val="110000"/>
              </a:lnSpc>
            </a:pPr>
            <a:r>
              <a:rPr lang="zh-CN" altLang="en-US" sz="2400" b="1">
                <a:solidFill>
                  <a:schemeClr val="tx1"/>
                </a:solidFill>
              </a:rPr>
              <a:t> </a:t>
            </a:r>
          </a:p>
          <a:p>
            <a:pPr algn="l" eaLnBrk="1" hangingPunct="1">
              <a:lnSpc>
                <a:spcPct val="110000"/>
              </a:lnSpc>
            </a:pPr>
            <a:endParaRPr lang="zh-CN" altLang="en-US" sz="2400" b="1">
              <a:solidFill>
                <a:schemeClr val="tx1"/>
              </a:solidFill>
            </a:endParaRPr>
          </a:p>
          <a:p>
            <a:pPr algn="l" eaLnBrk="1" hangingPunct="1">
              <a:lnSpc>
                <a:spcPct val="110000"/>
              </a:lnSpc>
            </a:pPr>
            <a:r>
              <a:rPr lang="en-US" altLang="zh-CN" sz="2400" b="1">
                <a:solidFill>
                  <a:schemeClr val="tx1"/>
                </a:solidFill>
              </a:rPr>
              <a:t>} // ListDelete</a:t>
            </a:r>
          </a:p>
        </p:txBody>
      </p:sp>
      <p:sp>
        <p:nvSpPr>
          <p:cNvPr id="73731" name="Text Box 3"/>
          <p:cNvSpPr txBox="1">
            <a:spLocks noChangeArrowheads="1"/>
          </p:cNvSpPr>
          <p:nvPr/>
        </p:nvSpPr>
        <p:spPr bwMode="auto">
          <a:xfrm>
            <a:off x="1403350" y="6021388"/>
            <a:ext cx="3517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zh-CN" altLang="en-US" sz="2800" b="1">
                <a:solidFill>
                  <a:schemeClr val="tx1"/>
                </a:solidFill>
                <a:ea typeface="隶书" pitchFamily="49" charset="-122"/>
              </a:rPr>
              <a:t>算法的</a:t>
            </a:r>
            <a:r>
              <a:rPr lang="zh-CN" altLang="en-US" sz="2800" b="1">
                <a:solidFill>
                  <a:schemeClr val="accent2"/>
                </a:solidFill>
                <a:ea typeface="隶书" pitchFamily="49" charset="-122"/>
              </a:rPr>
              <a:t>时间复杂度</a:t>
            </a:r>
            <a:r>
              <a:rPr lang="zh-CN" altLang="en-US" sz="2800" b="1">
                <a:solidFill>
                  <a:schemeClr val="tx1"/>
                </a:solidFill>
                <a:ea typeface="隶书" pitchFamily="49" charset="-122"/>
              </a:rPr>
              <a:t>为</a:t>
            </a:r>
            <a:r>
              <a:rPr lang="en-US" altLang="zh-CN" sz="2800" b="1">
                <a:solidFill>
                  <a:schemeClr val="tx1"/>
                </a:solidFill>
              </a:rPr>
              <a:t>:</a:t>
            </a:r>
          </a:p>
        </p:txBody>
      </p:sp>
      <p:sp>
        <p:nvSpPr>
          <p:cNvPr id="73732" name="Text Box 4"/>
          <p:cNvSpPr txBox="1">
            <a:spLocks noChangeArrowheads="1"/>
          </p:cNvSpPr>
          <p:nvPr/>
        </p:nvSpPr>
        <p:spPr bwMode="auto">
          <a:xfrm>
            <a:off x="4953000" y="6022975"/>
            <a:ext cx="28527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2800" b="1">
                <a:solidFill>
                  <a:schemeClr val="accent2"/>
                </a:solidFill>
              </a:rPr>
              <a:t>O(ListLength(L))</a:t>
            </a:r>
          </a:p>
        </p:txBody>
      </p:sp>
      <p:sp>
        <p:nvSpPr>
          <p:cNvPr id="73734" name="Rectangle 6"/>
          <p:cNvSpPr>
            <a:spLocks noChangeArrowheads="1"/>
          </p:cNvSpPr>
          <p:nvPr/>
        </p:nvSpPr>
        <p:spPr bwMode="auto">
          <a:xfrm>
            <a:off x="466725" y="1052513"/>
            <a:ext cx="7334250"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0000"/>
              </a:lnSpc>
            </a:pPr>
            <a:r>
              <a:rPr lang="en-US" altLang="zh-CN" sz="2400" b="1">
                <a:solidFill>
                  <a:schemeClr val="tx1"/>
                </a:solidFill>
              </a:rPr>
              <a:t>p = L;    j = 0;</a:t>
            </a:r>
          </a:p>
          <a:p>
            <a:pPr algn="l">
              <a:lnSpc>
                <a:spcPct val="110000"/>
              </a:lnSpc>
            </a:pPr>
            <a:r>
              <a:rPr lang="en-US" altLang="zh-CN" sz="2400" b="1">
                <a:solidFill>
                  <a:schemeClr val="accent2"/>
                </a:solidFill>
              </a:rPr>
              <a:t>while (p</a:t>
            </a:r>
            <a:r>
              <a:rPr lang="en-US" altLang="zh-CN" sz="2400" b="1">
                <a:solidFill>
                  <a:schemeClr val="accent2"/>
                </a:solidFill>
                <a:latin typeface="Symbol" pitchFamily="18" charset="2"/>
              </a:rPr>
              <a:t>-</a:t>
            </a:r>
            <a:r>
              <a:rPr lang="en-US" altLang="zh-CN" sz="2400" b="1">
                <a:solidFill>
                  <a:schemeClr val="accent2"/>
                </a:solidFill>
              </a:rPr>
              <a:t>&gt;next &amp;&amp; j &lt; i-1) {  p = p</a:t>
            </a:r>
            <a:r>
              <a:rPr lang="en-US" altLang="zh-CN" sz="2400" b="1">
                <a:solidFill>
                  <a:schemeClr val="accent2"/>
                </a:solidFill>
                <a:latin typeface="Symbol" pitchFamily="18" charset="2"/>
              </a:rPr>
              <a:t>-</a:t>
            </a:r>
            <a:r>
              <a:rPr lang="en-US" altLang="zh-CN" sz="2400" b="1">
                <a:solidFill>
                  <a:schemeClr val="accent2"/>
                </a:solidFill>
              </a:rPr>
              <a:t>&gt;next;   ++j; }</a:t>
            </a:r>
            <a:r>
              <a:rPr lang="en-US" altLang="zh-CN" sz="2400" b="1">
                <a:solidFill>
                  <a:srgbClr val="FFFF66"/>
                </a:solidFill>
              </a:rPr>
              <a:t> </a:t>
            </a:r>
          </a:p>
          <a:p>
            <a:pPr algn="l">
              <a:lnSpc>
                <a:spcPct val="110000"/>
              </a:lnSpc>
            </a:pPr>
            <a:r>
              <a:rPr lang="en-US" altLang="zh-CN" sz="2400" b="1">
                <a:solidFill>
                  <a:schemeClr val="tx1"/>
                </a:solidFill>
              </a:rPr>
              <a:t>                           // </a:t>
            </a:r>
            <a:r>
              <a:rPr lang="zh-CN" altLang="en-US" sz="2400" b="1">
                <a:solidFill>
                  <a:schemeClr val="tx1"/>
                </a:solidFill>
              </a:rPr>
              <a:t>寻找第 </a:t>
            </a:r>
            <a:r>
              <a:rPr lang="en-US" altLang="zh-CN" sz="2400" b="1">
                <a:solidFill>
                  <a:schemeClr val="tx1"/>
                </a:solidFill>
              </a:rPr>
              <a:t>i </a:t>
            </a:r>
            <a:r>
              <a:rPr lang="zh-CN" altLang="en-US" sz="2400" b="1">
                <a:solidFill>
                  <a:schemeClr val="tx1"/>
                </a:solidFill>
              </a:rPr>
              <a:t>个结点，并令 </a:t>
            </a:r>
            <a:r>
              <a:rPr lang="en-US" altLang="zh-CN" sz="2400" b="1">
                <a:solidFill>
                  <a:schemeClr val="tx1"/>
                </a:solidFill>
              </a:rPr>
              <a:t>p </a:t>
            </a:r>
            <a:r>
              <a:rPr lang="zh-CN" altLang="en-US" sz="2400" b="1">
                <a:solidFill>
                  <a:schemeClr val="tx1"/>
                </a:solidFill>
              </a:rPr>
              <a:t>指向其前趋</a:t>
            </a:r>
          </a:p>
        </p:txBody>
      </p:sp>
      <p:sp>
        <p:nvSpPr>
          <p:cNvPr id="73735" name="Rectangle 7"/>
          <p:cNvSpPr>
            <a:spLocks noChangeArrowheads="1"/>
          </p:cNvSpPr>
          <p:nvPr/>
        </p:nvSpPr>
        <p:spPr bwMode="auto">
          <a:xfrm>
            <a:off x="539750" y="3500438"/>
            <a:ext cx="7186613"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0000"/>
              </a:lnSpc>
            </a:pPr>
            <a:r>
              <a:rPr lang="en-US" altLang="zh-CN" sz="2400" b="1">
                <a:solidFill>
                  <a:schemeClr val="accent2"/>
                </a:solidFill>
              </a:rPr>
              <a:t>q = p</a:t>
            </a:r>
            <a:r>
              <a:rPr lang="en-US" altLang="zh-CN" sz="2400" b="1">
                <a:solidFill>
                  <a:schemeClr val="accent2"/>
                </a:solidFill>
                <a:latin typeface="Symbol" pitchFamily="18" charset="2"/>
              </a:rPr>
              <a:t>-</a:t>
            </a:r>
            <a:r>
              <a:rPr lang="en-US" altLang="zh-CN" sz="2400" b="1">
                <a:solidFill>
                  <a:schemeClr val="accent2"/>
                </a:solidFill>
              </a:rPr>
              <a:t>&gt;next;   p</a:t>
            </a:r>
            <a:r>
              <a:rPr lang="en-US" altLang="zh-CN" sz="2400" b="1">
                <a:solidFill>
                  <a:schemeClr val="accent2"/>
                </a:solidFill>
                <a:latin typeface="Symbol" pitchFamily="18" charset="2"/>
              </a:rPr>
              <a:t>-</a:t>
            </a:r>
            <a:r>
              <a:rPr lang="en-US" altLang="zh-CN" sz="2400" b="1">
                <a:solidFill>
                  <a:schemeClr val="accent2"/>
                </a:solidFill>
              </a:rPr>
              <a:t>&gt;next = q</a:t>
            </a:r>
            <a:r>
              <a:rPr lang="en-US" altLang="zh-CN" sz="2400" b="1">
                <a:solidFill>
                  <a:schemeClr val="accent2"/>
                </a:solidFill>
                <a:latin typeface="Symbol" pitchFamily="18" charset="2"/>
              </a:rPr>
              <a:t>-</a:t>
            </a:r>
            <a:r>
              <a:rPr lang="en-US" altLang="zh-CN" sz="2400" b="1">
                <a:solidFill>
                  <a:schemeClr val="accent2"/>
                </a:solidFill>
              </a:rPr>
              <a:t>&gt;next;</a:t>
            </a:r>
            <a:r>
              <a:rPr lang="en-US" altLang="zh-CN" sz="2400" b="1">
                <a:solidFill>
                  <a:schemeClr val="tx1"/>
                </a:solidFill>
              </a:rPr>
              <a:t>  // </a:t>
            </a:r>
            <a:r>
              <a:rPr lang="zh-CN" altLang="en-US" sz="2400" b="1">
                <a:solidFill>
                  <a:schemeClr val="tx1"/>
                </a:solidFill>
              </a:rPr>
              <a:t>删除并释放结点</a:t>
            </a:r>
          </a:p>
          <a:p>
            <a:pPr algn="l">
              <a:lnSpc>
                <a:spcPct val="110000"/>
              </a:lnSpc>
            </a:pPr>
            <a:r>
              <a:rPr lang="en-US" altLang="zh-CN" sz="2400" b="1">
                <a:solidFill>
                  <a:schemeClr val="tx1"/>
                </a:solidFill>
              </a:rPr>
              <a:t>e = q</a:t>
            </a:r>
            <a:r>
              <a:rPr lang="en-US" altLang="zh-CN" sz="2400" b="1">
                <a:solidFill>
                  <a:schemeClr val="accent2"/>
                </a:solidFill>
                <a:latin typeface="Symbol" pitchFamily="18" charset="2"/>
              </a:rPr>
              <a:t>-</a:t>
            </a:r>
            <a:r>
              <a:rPr lang="en-US" altLang="zh-CN" sz="2400" b="1">
                <a:solidFill>
                  <a:schemeClr val="tx1"/>
                </a:solidFill>
              </a:rPr>
              <a:t>&gt;data;   </a:t>
            </a:r>
            <a:r>
              <a:rPr lang="en-US" altLang="zh-CN" sz="2400" b="1" i="1" u="sng">
                <a:solidFill>
                  <a:schemeClr val="accent2"/>
                </a:solidFill>
              </a:rPr>
              <a:t>free</a:t>
            </a:r>
            <a:r>
              <a:rPr lang="en-US" altLang="zh-CN" sz="2400" b="1" u="sng">
                <a:solidFill>
                  <a:schemeClr val="accent2"/>
                </a:solidFill>
              </a:rPr>
              <a:t>(</a:t>
            </a:r>
            <a:r>
              <a:rPr lang="en-US" altLang="zh-CN" sz="2400" b="1" i="1" u="sng">
                <a:solidFill>
                  <a:schemeClr val="accent2"/>
                </a:solidFill>
              </a:rPr>
              <a:t>q</a:t>
            </a:r>
            <a:r>
              <a:rPr lang="en-US" altLang="zh-CN" sz="2400" b="1" u="sng">
                <a:solidFill>
                  <a:schemeClr val="accent2"/>
                </a:solidFill>
              </a:rPr>
              <a:t>)</a:t>
            </a:r>
            <a:r>
              <a:rPr lang="en-US" altLang="zh-CN" sz="2400" b="1" i="1" u="sng">
                <a:solidFill>
                  <a:schemeClr val="accent2"/>
                </a:solidFill>
              </a:rPr>
              <a:t>;</a:t>
            </a:r>
            <a:r>
              <a:rPr lang="en-US" altLang="zh-CN" sz="2400" b="1" i="1">
                <a:solidFill>
                  <a:schemeClr val="tx1"/>
                </a:solidFill>
              </a:rPr>
              <a:t>    </a:t>
            </a:r>
            <a:endParaRPr lang="en-US" altLang="zh-CN" sz="2400" b="1">
              <a:solidFill>
                <a:schemeClr val="tx1"/>
              </a:solidFill>
            </a:endParaRPr>
          </a:p>
          <a:p>
            <a:pPr algn="l">
              <a:lnSpc>
                <a:spcPct val="110000"/>
              </a:lnSpc>
            </a:pPr>
            <a:r>
              <a:rPr lang="en-US" altLang="zh-CN" sz="2400" b="1">
                <a:solidFill>
                  <a:schemeClr val="tx1"/>
                </a:solidFill>
              </a:rPr>
              <a:t>return OK;</a:t>
            </a:r>
          </a:p>
        </p:txBody>
      </p:sp>
      <p:sp>
        <p:nvSpPr>
          <p:cNvPr id="73736" name="Rectangle 8"/>
          <p:cNvSpPr>
            <a:spLocks noChangeArrowheads="1"/>
          </p:cNvSpPr>
          <p:nvPr/>
        </p:nvSpPr>
        <p:spPr bwMode="auto">
          <a:xfrm>
            <a:off x="466725" y="2389188"/>
            <a:ext cx="7339013"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pPr>
            <a:r>
              <a:rPr lang="en-US" altLang="zh-CN" sz="2400" b="1">
                <a:solidFill>
                  <a:schemeClr val="tx1"/>
                </a:solidFill>
              </a:rPr>
              <a:t>if  (!(p-&gt;next) || j &gt; i-1) </a:t>
            </a:r>
          </a:p>
          <a:p>
            <a:pPr algn="l">
              <a:lnSpc>
                <a:spcPct val="110000"/>
              </a:lnSpc>
            </a:pPr>
            <a:r>
              <a:rPr lang="en-US" altLang="zh-CN" sz="2400" b="1">
                <a:solidFill>
                  <a:schemeClr val="tx1"/>
                </a:solidFill>
              </a:rPr>
              <a:t>      return ERROR;       // </a:t>
            </a:r>
            <a:r>
              <a:rPr lang="zh-CN" altLang="en-US" sz="2400" b="1">
                <a:solidFill>
                  <a:schemeClr val="tx1"/>
                </a:solidFill>
              </a:rPr>
              <a:t>删除位置不合理</a:t>
            </a:r>
          </a:p>
        </p:txBody>
      </p:sp>
      <p:graphicFrame>
        <p:nvGraphicFramePr>
          <p:cNvPr id="89096" name="Object 9"/>
          <p:cNvGraphicFramePr>
            <a:graphicFrameLocks noChangeAspect="1"/>
          </p:cNvGraphicFramePr>
          <p:nvPr/>
        </p:nvGraphicFramePr>
        <p:xfrm>
          <a:off x="4514850" y="2960688"/>
          <a:ext cx="114300" cy="215900"/>
        </p:xfrm>
        <a:graphic>
          <a:graphicData uri="http://schemas.openxmlformats.org/presentationml/2006/ole">
            <mc:AlternateContent xmlns:mc="http://schemas.openxmlformats.org/markup-compatibility/2006">
              <mc:Choice xmlns:v="urn:schemas-microsoft-com:vml" Requires="v">
                <p:oleObj spid="_x0000_s89098" name="公式" r:id="rId3" imgW="114151" imgH="215619" progId="Equation.3">
                  <p:embed/>
                </p:oleObj>
              </mc:Choice>
              <mc:Fallback>
                <p:oleObj name="公式" r:id="rId3" imgW="114151" imgH="215619"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2960688"/>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566" name="AutoShape 6"/>
          <p:cNvSpPr>
            <a:spLocks noChangeArrowheads="1"/>
          </p:cNvSpPr>
          <p:nvPr/>
        </p:nvSpPr>
        <p:spPr bwMode="auto">
          <a:xfrm>
            <a:off x="4643438" y="2636838"/>
            <a:ext cx="3744912" cy="3024187"/>
          </a:xfrm>
          <a:prstGeom prst="wedgeRoundRectCallout">
            <a:avLst>
              <a:gd name="adj1" fmla="val -119523"/>
              <a:gd name="adj2" fmla="val -49264"/>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95000"/>
              </a:lnSpc>
              <a:spcBef>
                <a:spcPct val="50000"/>
              </a:spcBef>
            </a:pPr>
            <a:r>
              <a:rPr lang="zh-CN" altLang="en-US" sz="2000" b="1">
                <a:solidFill>
                  <a:schemeClr val="tx1"/>
                </a:solidFill>
                <a:ea typeface="楷体_GB2312" pitchFamily="49" charset="-122"/>
              </a:rPr>
              <a:t>当</a:t>
            </a:r>
            <a:r>
              <a:rPr lang="en-US" altLang="zh-CN" sz="2000" b="1">
                <a:solidFill>
                  <a:schemeClr val="tx1"/>
                </a:solidFill>
                <a:ea typeface="楷体_GB2312" pitchFamily="49" charset="-122"/>
              </a:rPr>
              <a:t>i=n+1</a:t>
            </a:r>
            <a:r>
              <a:rPr lang="zh-CN" altLang="en-US" sz="2000" b="1">
                <a:solidFill>
                  <a:schemeClr val="tx1"/>
                </a:solidFill>
                <a:ea typeface="楷体_GB2312" pitchFamily="49" charset="-122"/>
              </a:rPr>
              <a:t>时，虽然被删结点不存在，但其前趋结点（终端结点）是存在的。因此被删结点的直接前趋 </a:t>
            </a:r>
            <a:r>
              <a:rPr lang="en-US" altLang="zh-CN" sz="2000" b="1">
                <a:solidFill>
                  <a:schemeClr val="tx1"/>
                </a:solidFill>
                <a:ea typeface="楷体_GB2312" pitchFamily="49" charset="-122"/>
              </a:rPr>
              <a:t>p </a:t>
            </a:r>
            <a:r>
              <a:rPr lang="zh-CN" altLang="en-US" sz="2000" b="1">
                <a:solidFill>
                  <a:schemeClr val="tx1"/>
                </a:solidFill>
                <a:ea typeface="楷体_GB2312" pitchFamily="49" charset="-122"/>
              </a:rPr>
              <a:t>存在并不意味着被删结点就一定存在，仅当</a:t>
            </a:r>
            <a:r>
              <a:rPr lang="en-US" altLang="zh-CN" sz="2000" b="1">
                <a:solidFill>
                  <a:schemeClr val="tx1"/>
                </a:solidFill>
                <a:ea typeface="楷体_GB2312" pitchFamily="49" charset="-122"/>
              </a:rPr>
              <a:t>p</a:t>
            </a:r>
            <a:r>
              <a:rPr lang="zh-CN" altLang="en-US" sz="2000" b="1">
                <a:solidFill>
                  <a:schemeClr val="tx1"/>
                </a:solidFill>
                <a:ea typeface="楷体_GB2312" pitchFamily="49" charset="-122"/>
              </a:rPr>
              <a:t>存在（即</a:t>
            </a:r>
            <a:r>
              <a:rPr lang="en-US" altLang="zh-CN" sz="2000" b="1">
                <a:solidFill>
                  <a:schemeClr val="tx1"/>
                </a:solidFill>
                <a:ea typeface="楷体_GB2312" pitchFamily="49" charset="-122"/>
              </a:rPr>
              <a:t>p!=NULL</a:t>
            </a:r>
            <a:r>
              <a:rPr lang="zh-CN" altLang="en-US" sz="2000" b="1">
                <a:solidFill>
                  <a:schemeClr val="tx1"/>
                </a:solidFill>
                <a:ea typeface="楷体_GB2312" pitchFamily="49" charset="-122"/>
              </a:rPr>
              <a:t>）且</a:t>
            </a:r>
            <a:r>
              <a:rPr lang="en-US" altLang="zh-CN" sz="2000" b="1">
                <a:solidFill>
                  <a:schemeClr val="tx1"/>
                </a:solidFill>
                <a:ea typeface="楷体_GB2312" pitchFamily="49" charset="-122"/>
              </a:rPr>
              <a:t>p</a:t>
            </a:r>
            <a:r>
              <a:rPr lang="zh-CN" altLang="en-US" sz="2000" b="1">
                <a:solidFill>
                  <a:schemeClr val="tx1"/>
                </a:solidFill>
                <a:ea typeface="楷体_GB2312" pitchFamily="49" charset="-122"/>
              </a:rPr>
              <a:t>不是终端结点</a:t>
            </a:r>
          </a:p>
          <a:p>
            <a:pPr algn="l">
              <a:lnSpc>
                <a:spcPct val="95000"/>
              </a:lnSpc>
              <a:spcBef>
                <a:spcPct val="50000"/>
              </a:spcBef>
            </a:pPr>
            <a:r>
              <a:rPr lang="zh-CN" altLang="en-US" sz="2000" b="1">
                <a:solidFill>
                  <a:schemeClr val="tx1"/>
                </a:solidFill>
                <a:ea typeface="楷体_GB2312" pitchFamily="49" charset="-122"/>
              </a:rPr>
              <a:t> （即</a:t>
            </a:r>
            <a:r>
              <a:rPr lang="en-US" altLang="zh-CN" sz="2000" b="1">
                <a:solidFill>
                  <a:schemeClr val="tx1"/>
                </a:solidFill>
                <a:ea typeface="楷体_GB2312" pitchFamily="49" charset="-122"/>
              </a:rPr>
              <a:t>p–&gt;next!=NULL</a:t>
            </a:r>
            <a:r>
              <a:rPr lang="zh-CN" altLang="en-US" sz="2000" b="1">
                <a:solidFill>
                  <a:schemeClr val="tx1"/>
                </a:solidFill>
                <a:ea typeface="楷体_GB2312" pitchFamily="49" charset="-122"/>
              </a:rPr>
              <a:t>）时，才能确定被删结点存在。</a:t>
            </a:r>
            <a:endParaRPr lang="zh-CN" altLang="en-US" sz="5400" b="1">
              <a:solidFill>
                <a:schemeClr val="tx1"/>
              </a:solidFill>
              <a:ea typeface="楷体_GB2312" pitchFamily="49" charset="-122"/>
            </a:endParaRP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73730"/>
                                        </p:tgtEl>
                                        <p:attrNameLst>
                                          <p:attrName>style.visibility</p:attrName>
                                        </p:attrNameLst>
                                      </p:cBhvr>
                                      <p:to>
                                        <p:strVal val="visible"/>
                                      </p:to>
                                    </p:set>
                                    <p:animEffect transition="in" filter="strips(downRight)">
                                      <p:cBhvr>
                                        <p:cTn id="7" dur="500"/>
                                        <p:tgtEl>
                                          <p:spTgt spid="737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3734"/>
                                        </p:tgtEl>
                                        <p:attrNameLst>
                                          <p:attrName>style.visibility</p:attrName>
                                        </p:attrNameLst>
                                      </p:cBhvr>
                                      <p:to>
                                        <p:strVal val="visible"/>
                                      </p:to>
                                    </p:set>
                                    <p:animEffect transition="in" filter="strips(downRight)">
                                      <p:cBhvr>
                                        <p:cTn id="12" dur="500"/>
                                        <p:tgtEl>
                                          <p:spTgt spid="737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73735"/>
                                        </p:tgtEl>
                                        <p:attrNameLst>
                                          <p:attrName>style.visibility</p:attrName>
                                        </p:attrNameLst>
                                      </p:cBhvr>
                                      <p:to>
                                        <p:strVal val="visible"/>
                                      </p:to>
                                    </p:set>
                                    <p:animEffect transition="in" filter="strips(downRight)">
                                      <p:cBhvr>
                                        <p:cTn id="17" dur="500"/>
                                        <p:tgtEl>
                                          <p:spTgt spid="737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3736"/>
                                        </p:tgtEl>
                                        <p:attrNameLst>
                                          <p:attrName>style.visibility</p:attrName>
                                        </p:attrNameLst>
                                      </p:cBhvr>
                                      <p:to>
                                        <p:strVal val="visible"/>
                                      </p:to>
                                    </p:set>
                                    <p:animEffect transition="in" filter="wipe(left)">
                                      <p:cBhvr>
                                        <p:cTn id="22" dur="500"/>
                                        <p:tgtEl>
                                          <p:spTgt spid="737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4566"/>
                                        </p:tgtEl>
                                        <p:attrNameLst>
                                          <p:attrName>style.visibility</p:attrName>
                                        </p:attrNameLst>
                                      </p:cBhvr>
                                      <p:to>
                                        <p:strVal val="visible"/>
                                      </p:to>
                                    </p:set>
                                    <p:animEffect transition="in" filter="blinds(horizontal)">
                                      <p:cBhvr>
                                        <p:cTn id="27" dur="500"/>
                                        <p:tgtEl>
                                          <p:spTgt spid="19456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73731"/>
                                        </p:tgtEl>
                                        <p:attrNameLst>
                                          <p:attrName>style.visibility</p:attrName>
                                        </p:attrNameLst>
                                      </p:cBhvr>
                                      <p:to>
                                        <p:strVal val="visible"/>
                                      </p:to>
                                    </p:set>
                                    <p:anim calcmode="lin" valueType="num">
                                      <p:cBhvr additive="base">
                                        <p:cTn id="32" dur="500" fill="hold"/>
                                        <p:tgtEl>
                                          <p:spTgt spid="73731"/>
                                        </p:tgtEl>
                                        <p:attrNameLst>
                                          <p:attrName>ppt_x</p:attrName>
                                        </p:attrNameLst>
                                      </p:cBhvr>
                                      <p:tavLst>
                                        <p:tav tm="0">
                                          <p:val>
                                            <p:strVal val="#ppt_x"/>
                                          </p:val>
                                        </p:tav>
                                        <p:tav tm="100000">
                                          <p:val>
                                            <p:strVal val="#ppt_x"/>
                                          </p:val>
                                        </p:tav>
                                      </p:tavLst>
                                    </p:anim>
                                    <p:anim calcmode="lin" valueType="num">
                                      <p:cBhvr additive="base">
                                        <p:cTn id="33" dur="500" fill="hold"/>
                                        <p:tgtEl>
                                          <p:spTgt spid="73731"/>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73732"/>
                                        </p:tgtEl>
                                        <p:attrNameLst>
                                          <p:attrName>style.visibility</p:attrName>
                                        </p:attrNameLst>
                                      </p:cBhvr>
                                      <p:to>
                                        <p:strVal val="visible"/>
                                      </p:to>
                                    </p:set>
                                    <p:animEffect transition="in" filter="wipe(left)">
                                      <p:cBhvr>
                                        <p:cTn id="38" dur="500"/>
                                        <p:tgtEl>
                                          <p:spTgt spid="73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autoUpdateAnimBg="0"/>
      <p:bldP spid="73731" grpId="0" autoUpdateAnimBg="0"/>
      <p:bldP spid="73732" grpId="0" autoUpdateAnimBg="0"/>
      <p:bldP spid="73734" grpId="0" autoUpdateAnimBg="0"/>
      <p:bldP spid="73735" grpId="0" autoUpdateAnimBg="0"/>
      <p:bldP spid="73736" grpId="0" autoUpdateAnimBg="0"/>
      <p:bldP spid="194566"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5"/>
          <p:cNvSpPr>
            <a:spLocks noChangeArrowheads="1"/>
          </p:cNvSpPr>
          <p:nvPr/>
        </p:nvSpPr>
        <p:spPr bwMode="auto">
          <a:xfrm>
            <a:off x="539750" y="111125"/>
            <a:ext cx="7561263" cy="655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800" b="1">
                <a:solidFill>
                  <a:schemeClr val="tx1"/>
                </a:solidFill>
                <a:ea typeface="楷体_GB2312" pitchFamily="49" charset="-122"/>
              </a:rPr>
              <a:t>Status ListDelete_L(LinkList &amp;L, int i, ElemType &amp;e) {  // </a:t>
            </a:r>
            <a:r>
              <a:rPr lang="zh-CN" altLang="en-US" sz="1800" b="1">
                <a:solidFill>
                  <a:schemeClr val="tx1"/>
                </a:solidFill>
                <a:ea typeface="楷体_GB2312" pitchFamily="49" charset="-122"/>
              </a:rPr>
              <a:t>算法</a:t>
            </a:r>
            <a:r>
              <a:rPr lang="en-US" altLang="zh-CN" sz="1800" b="1">
                <a:solidFill>
                  <a:schemeClr val="tx1"/>
                </a:solidFill>
                <a:ea typeface="楷体_GB2312" pitchFamily="49" charset="-122"/>
              </a:rPr>
              <a:t>2.10</a:t>
            </a:r>
          </a:p>
          <a:p>
            <a:pPr algn="l">
              <a:spcBef>
                <a:spcPct val="50000"/>
              </a:spcBef>
            </a:pPr>
            <a:r>
              <a:rPr lang="en-US" altLang="zh-CN" sz="1800" b="1">
                <a:solidFill>
                  <a:schemeClr val="tx1"/>
                </a:solidFill>
                <a:ea typeface="楷体_GB2312" pitchFamily="49" charset="-122"/>
              </a:rPr>
              <a:t>       // </a:t>
            </a:r>
            <a:r>
              <a:rPr lang="zh-CN" altLang="en-US" sz="1800" b="1">
                <a:solidFill>
                  <a:schemeClr val="tx1"/>
                </a:solidFill>
                <a:ea typeface="楷体_GB2312" pitchFamily="49" charset="-122"/>
              </a:rPr>
              <a:t>在带头结点的单链线性表</a:t>
            </a:r>
            <a:r>
              <a:rPr lang="en-US" altLang="zh-CN" sz="1800" b="1">
                <a:solidFill>
                  <a:schemeClr val="tx1"/>
                </a:solidFill>
                <a:ea typeface="楷体_GB2312" pitchFamily="49" charset="-122"/>
              </a:rPr>
              <a:t>L</a:t>
            </a:r>
            <a:r>
              <a:rPr lang="zh-CN" altLang="en-US" sz="1800" b="1">
                <a:solidFill>
                  <a:schemeClr val="tx1"/>
                </a:solidFill>
                <a:ea typeface="楷体_GB2312" pitchFamily="49" charset="-122"/>
              </a:rPr>
              <a:t>中，删除第</a:t>
            </a:r>
            <a:r>
              <a:rPr lang="en-US" altLang="zh-CN" sz="1800" b="1">
                <a:solidFill>
                  <a:schemeClr val="tx1"/>
                </a:solidFill>
                <a:ea typeface="楷体_GB2312" pitchFamily="49" charset="-122"/>
              </a:rPr>
              <a:t>i</a:t>
            </a:r>
            <a:r>
              <a:rPr lang="zh-CN" altLang="en-US" sz="1800" b="1">
                <a:solidFill>
                  <a:schemeClr val="tx1"/>
                </a:solidFill>
                <a:ea typeface="楷体_GB2312" pitchFamily="49" charset="-122"/>
              </a:rPr>
              <a:t>个元素，并由</a:t>
            </a:r>
            <a:r>
              <a:rPr lang="en-US" altLang="zh-CN" sz="1800" b="1">
                <a:solidFill>
                  <a:schemeClr val="tx1"/>
                </a:solidFill>
                <a:ea typeface="楷体_GB2312" pitchFamily="49" charset="-122"/>
              </a:rPr>
              <a:t>e</a:t>
            </a:r>
            <a:r>
              <a:rPr lang="zh-CN" altLang="en-US" sz="1800" b="1">
                <a:solidFill>
                  <a:schemeClr val="tx1"/>
                </a:solidFill>
                <a:ea typeface="楷体_GB2312" pitchFamily="49" charset="-122"/>
              </a:rPr>
              <a:t>返回其值</a:t>
            </a:r>
          </a:p>
          <a:p>
            <a:pPr algn="l">
              <a:spcBef>
                <a:spcPct val="50000"/>
              </a:spcBef>
            </a:pPr>
            <a:r>
              <a:rPr lang="zh-CN" altLang="en-US" sz="1800" b="1">
                <a:solidFill>
                  <a:schemeClr val="tx1"/>
                </a:solidFill>
                <a:ea typeface="楷体_GB2312" pitchFamily="49" charset="-122"/>
              </a:rPr>
              <a:t>  </a:t>
            </a:r>
            <a:r>
              <a:rPr lang="en-US" altLang="zh-CN" sz="1800" b="1">
                <a:solidFill>
                  <a:schemeClr val="tx1"/>
                </a:solidFill>
                <a:ea typeface="楷体_GB2312" pitchFamily="49" charset="-122"/>
              </a:rPr>
              <a:t>LinkList p, q;</a:t>
            </a:r>
          </a:p>
          <a:p>
            <a:pPr algn="l">
              <a:spcBef>
                <a:spcPct val="50000"/>
              </a:spcBef>
            </a:pPr>
            <a:r>
              <a:rPr lang="en-US" altLang="zh-CN" sz="1800" b="1">
                <a:solidFill>
                  <a:schemeClr val="tx1"/>
                </a:solidFill>
                <a:ea typeface="楷体_GB2312" pitchFamily="49" charset="-122"/>
              </a:rPr>
              <a:t>  p = L;</a:t>
            </a:r>
          </a:p>
          <a:p>
            <a:pPr algn="l">
              <a:spcBef>
                <a:spcPct val="50000"/>
              </a:spcBef>
            </a:pPr>
            <a:r>
              <a:rPr lang="en-US" altLang="zh-CN" sz="1800" b="1">
                <a:solidFill>
                  <a:schemeClr val="tx1"/>
                </a:solidFill>
                <a:ea typeface="楷体_GB2312" pitchFamily="49" charset="-122"/>
              </a:rPr>
              <a:t>  int j = 0;</a:t>
            </a:r>
          </a:p>
          <a:p>
            <a:pPr algn="l">
              <a:spcBef>
                <a:spcPct val="50000"/>
              </a:spcBef>
            </a:pPr>
            <a:r>
              <a:rPr lang="en-US" altLang="zh-CN" sz="1800" b="1">
                <a:solidFill>
                  <a:schemeClr val="tx1"/>
                </a:solidFill>
                <a:ea typeface="楷体_GB2312" pitchFamily="49" charset="-122"/>
              </a:rPr>
              <a:t>  while (p-&gt;next &amp;&amp; j &lt; i-1) {  // </a:t>
            </a:r>
            <a:r>
              <a:rPr lang="zh-CN" altLang="en-US" sz="1800" b="1">
                <a:solidFill>
                  <a:schemeClr val="tx1"/>
                </a:solidFill>
                <a:ea typeface="楷体_GB2312" pitchFamily="49" charset="-122"/>
              </a:rPr>
              <a:t>寻找第</a:t>
            </a:r>
            <a:r>
              <a:rPr lang="en-US" altLang="zh-CN" sz="1800" b="1">
                <a:solidFill>
                  <a:schemeClr val="tx1"/>
                </a:solidFill>
                <a:ea typeface="楷体_GB2312" pitchFamily="49" charset="-122"/>
              </a:rPr>
              <a:t>i</a:t>
            </a:r>
            <a:r>
              <a:rPr lang="zh-CN" altLang="en-US" sz="1800" b="1">
                <a:solidFill>
                  <a:schemeClr val="tx1"/>
                </a:solidFill>
                <a:ea typeface="楷体_GB2312" pitchFamily="49" charset="-122"/>
              </a:rPr>
              <a:t>个结点，并令</a:t>
            </a:r>
            <a:r>
              <a:rPr lang="en-US" altLang="zh-CN" sz="1800" b="1">
                <a:solidFill>
                  <a:schemeClr val="tx1"/>
                </a:solidFill>
                <a:ea typeface="楷体_GB2312" pitchFamily="49" charset="-122"/>
              </a:rPr>
              <a:t>p</a:t>
            </a:r>
            <a:r>
              <a:rPr lang="zh-CN" altLang="en-US" sz="1800" b="1">
                <a:solidFill>
                  <a:schemeClr val="tx1"/>
                </a:solidFill>
                <a:ea typeface="楷体_GB2312" pitchFamily="49" charset="-122"/>
              </a:rPr>
              <a:t>指向其前趋</a:t>
            </a:r>
          </a:p>
          <a:p>
            <a:pPr algn="l">
              <a:spcBef>
                <a:spcPct val="50000"/>
              </a:spcBef>
            </a:pPr>
            <a:r>
              <a:rPr lang="zh-CN" altLang="en-US" sz="1800" b="1">
                <a:solidFill>
                  <a:schemeClr val="tx1"/>
                </a:solidFill>
                <a:ea typeface="楷体_GB2312" pitchFamily="49" charset="-122"/>
              </a:rPr>
              <a:t>    </a:t>
            </a:r>
            <a:r>
              <a:rPr lang="en-US" altLang="zh-CN" sz="1800" b="1">
                <a:solidFill>
                  <a:schemeClr val="tx1"/>
                </a:solidFill>
                <a:ea typeface="楷体_GB2312" pitchFamily="49" charset="-122"/>
              </a:rPr>
              <a:t>p = p-&gt;next;</a:t>
            </a:r>
          </a:p>
          <a:p>
            <a:pPr algn="l">
              <a:spcBef>
                <a:spcPct val="50000"/>
              </a:spcBef>
            </a:pPr>
            <a:r>
              <a:rPr lang="en-US" altLang="zh-CN" sz="1800" b="1">
                <a:solidFill>
                  <a:schemeClr val="tx1"/>
                </a:solidFill>
                <a:ea typeface="楷体_GB2312" pitchFamily="49" charset="-122"/>
              </a:rPr>
              <a:t>    ++j;</a:t>
            </a:r>
          </a:p>
          <a:p>
            <a:pPr algn="l">
              <a:spcBef>
                <a:spcPct val="50000"/>
              </a:spcBef>
            </a:pPr>
            <a:r>
              <a:rPr lang="en-US" altLang="zh-CN" sz="1800" b="1">
                <a:solidFill>
                  <a:schemeClr val="tx1"/>
                </a:solidFill>
                <a:ea typeface="楷体_GB2312" pitchFamily="49" charset="-122"/>
              </a:rPr>
              <a:t>  }</a:t>
            </a:r>
          </a:p>
          <a:p>
            <a:pPr algn="l">
              <a:spcBef>
                <a:spcPct val="50000"/>
              </a:spcBef>
            </a:pPr>
            <a:r>
              <a:rPr lang="en-US" altLang="zh-CN" sz="1800" b="1">
                <a:solidFill>
                  <a:schemeClr val="tx1"/>
                </a:solidFill>
                <a:ea typeface="楷体_GB2312" pitchFamily="49" charset="-122"/>
              </a:rPr>
              <a:t>  if (!(p-&gt;next) || j &gt; i-1) return ERROR;  // </a:t>
            </a:r>
            <a:r>
              <a:rPr lang="zh-CN" altLang="en-US" sz="1800" b="1">
                <a:solidFill>
                  <a:schemeClr val="tx1"/>
                </a:solidFill>
                <a:ea typeface="楷体_GB2312" pitchFamily="49" charset="-122"/>
              </a:rPr>
              <a:t>删除位置不合理</a:t>
            </a:r>
          </a:p>
          <a:p>
            <a:pPr algn="l">
              <a:spcBef>
                <a:spcPct val="50000"/>
              </a:spcBef>
            </a:pPr>
            <a:r>
              <a:rPr lang="zh-CN" altLang="en-US" sz="1800" b="1">
                <a:solidFill>
                  <a:schemeClr val="tx1"/>
                </a:solidFill>
                <a:ea typeface="楷体_GB2312" pitchFamily="49" charset="-122"/>
              </a:rPr>
              <a:t>  </a:t>
            </a:r>
            <a:r>
              <a:rPr lang="en-US" altLang="zh-CN" sz="1800" b="1">
                <a:solidFill>
                  <a:schemeClr val="tx1"/>
                </a:solidFill>
                <a:ea typeface="楷体_GB2312" pitchFamily="49" charset="-122"/>
              </a:rPr>
              <a:t>q = p-&gt;next;</a:t>
            </a:r>
          </a:p>
          <a:p>
            <a:pPr algn="l">
              <a:spcBef>
                <a:spcPct val="50000"/>
              </a:spcBef>
            </a:pPr>
            <a:r>
              <a:rPr lang="en-US" altLang="zh-CN" sz="1800" b="1">
                <a:solidFill>
                  <a:schemeClr val="tx1"/>
                </a:solidFill>
                <a:ea typeface="楷体_GB2312" pitchFamily="49" charset="-122"/>
              </a:rPr>
              <a:t>  p-&gt;next = q-&gt;next;           // </a:t>
            </a:r>
            <a:r>
              <a:rPr lang="zh-CN" altLang="en-US" sz="1800" b="1">
                <a:solidFill>
                  <a:schemeClr val="tx1"/>
                </a:solidFill>
                <a:ea typeface="楷体_GB2312" pitchFamily="49" charset="-122"/>
              </a:rPr>
              <a:t>删除并释放结点</a:t>
            </a:r>
          </a:p>
          <a:p>
            <a:pPr algn="l">
              <a:spcBef>
                <a:spcPct val="50000"/>
              </a:spcBef>
            </a:pPr>
            <a:r>
              <a:rPr lang="zh-CN" altLang="en-US" sz="1800" b="1">
                <a:solidFill>
                  <a:schemeClr val="tx1"/>
                </a:solidFill>
                <a:ea typeface="楷体_GB2312" pitchFamily="49" charset="-122"/>
              </a:rPr>
              <a:t>  </a:t>
            </a:r>
            <a:r>
              <a:rPr lang="en-US" altLang="zh-CN" sz="1800" b="1">
                <a:solidFill>
                  <a:schemeClr val="tx1"/>
                </a:solidFill>
                <a:ea typeface="楷体_GB2312" pitchFamily="49" charset="-122"/>
              </a:rPr>
              <a:t>e = q-&gt;data;</a:t>
            </a:r>
          </a:p>
          <a:p>
            <a:pPr algn="l">
              <a:spcBef>
                <a:spcPct val="50000"/>
              </a:spcBef>
            </a:pPr>
            <a:r>
              <a:rPr lang="en-US" altLang="zh-CN" sz="1800" b="1">
                <a:solidFill>
                  <a:schemeClr val="tx1"/>
                </a:solidFill>
                <a:ea typeface="楷体_GB2312" pitchFamily="49" charset="-122"/>
              </a:rPr>
              <a:t>  free(q);</a:t>
            </a:r>
          </a:p>
          <a:p>
            <a:pPr algn="l">
              <a:spcBef>
                <a:spcPct val="50000"/>
              </a:spcBef>
            </a:pPr>
            <a:r>
              <a:rPr lang="en-US" altLang="zh-CN" sz="1800" b="1">
                <a:solidFill>
                  <a:schemeClr val="tx1"/>
                </a:solidFill>
                <a:ea typeface="楷体_GB2312" pitchFamily="49" charset="-122"/>
              </a:rPr>
              <a:t>  return OK;</a:t>
            </a:r>
          </a:p>
          <a:p>
            <a:pPr algn="l">
              <a:spcBef>
                <a:spcPct val="50000"/>
              </a:spcBef>
            </a:pPr>
            <a:r>
              <a:rPr lang="en-US" altLang="zh-CN" sz="1800" b="1">
                <a:solidFill>
                  <a:schemeClr val="tx1"/>
                </a:solidFill>
                <a:ea typeface="楷体_GB2312" pitchFamily="49" charset="-122"/>
              </a:rPr>
              <a:t>} // ListDelete_L</a:t>
            </a:r>
          </a:p>
        </p:txBody>
      </p:sp>
    </p:spTree>
  </p:cSld>
  <p:clrMapOvr>
    <a:masterClrMapping/>
  </p:clrMapOvr>
  <p:transition spd="med">
    <p:strips dir="rd"/>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4"/>
          <p:cNvPicPr>
            <a:picLocks noChangeAspect="1" noChangeArrowheads="1"/>
          </p:cNvPicPr>
          <p:nvPr/>
        </p:nvPicPr>
        <p:blipFill>
          <a:blip r:embed="rId2">
            <a:extLst>
              <a:ext uri="{28A0092B-C50C-407E-A947-70E740481C1C}">
                <a14:useLocalDpi xmlns:a14="http://schemas.microsoft.com/office/drawing/2010/main" val="0"/>
              </a:ext>
            </a:extLst>
          </a:blip>
          <a:srcRect l="7684" t="24330" r="53600" b="30922"/>
          <a:stretch>
            <a:fillRect/>
          </a:stretch>
        </p:blipFill>
        <p:spPr bwMode="auto">
          <a:xfrm>
            <a:off x="395288" y="188913"/>
            <a:ext cx="8208962" cy="533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39" name="Rectangle 6"/>
          <p:cNvSpPr>
            <a:spLocks noChangeArrowheads="1"/>
          </p:cNvSpPr>
          <p:nvPr/>
        </p:nvSpPr>
        <p:spPr bwMode="auto">
          <a:xfrm>
            <a:off x="2916238" y="3141663"/>
            <a:ext cx="4572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5000"/>
              </a:lnSpc>
              <a:spcBef>
                <a:spcPct val="50000"/>
              </a:spcBef>
            </a:pPr>
            <a:endParaRPr lang="zh-CN" altLang="zh-CN" sz="2000">
              <a:solidFill>
                <a:schemeClr val="tx1"/>
              </a:solidFill>
              <a:ea typeface="楷体_GB2312" pitchFamily="49" charset="-122"/>
            </a:endParaRPr>
          </a:p>
        </p:txBody>
      </p:sp>
      <p:sp>
        <p:nvSpPr>
          <p:cNvPr id="91140" name="Rectangle 8"/>
          <p:cNvSpPr>
            <a:spLocks noChangeArrowheads="1"/>
          </p:cNvSpPr>
          <p:nvPr/>
        </p:nvSpPr>
        <p:spPr bwMode="auto">
          <a:xfrm>
            <a:off x="323850" y="5516563"/>
            <a:ext cx="8496300" cy="10668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accent2"/>
              </a:buClr>
              <a:buSzPct val="80000"/>
              <a:buFont typeface="Wingdings" pitchFamily="2" charset="2"/>
              <a:buNone/>
            </a:pPr>
            <a:r>
              <a:rPr lang="zh-CN" altLang="en-US" sz="3200">
                <a:solidFill>
                  <a:schemeClr val="tx1"/>
                </a:solidFill>
                <a:latin typeface="楷体_GB2312" pitchFamily="49" charset="-122"/>
                <a:ea typeface="楷体_GB2312" pitchFamily="49" charset="-122"/>
              </a:rPr>
              <a:t>链表上实现插入和删除运算，无须移动结点，仅需修改指针。</a:t>
            </a:r>
          </a:p>
        </p:txBody>
      </p:sp>
    </p:spTree>
  </p:cSld>
  <p:clrMapOvr>
    <a:masterClrMapping/>
  </p:clrMapOvr>
  <p:transition spd="med">
    <p:strips dir="rd"/>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4">
            <a:hlinkClick r:id="rId2" action="ppaction://hlinksldjump"/>
          </p:cNvPr>
          <p:cNvSpPr txBox="1">
            <a:spLocks noChangeArrowheads="1"/>
          </p:cNvSpPr>
          <p:nvPr/>
        </p:nvSpPr>
        <p:spPr bwMode="auto">
          <a:xfrm>
            <a:off x="0" y="188913"/>
            <a:ext cx="5492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b="1">
                <a:solidFill>
                  <a:schemeClr val="tx1"/>
                </a:solidFill>
                <a:latin typeface="隶书" pitchFamily="49" charset="-122"/>
                <a:ea typeface="隶书" pitchFamily="49" charset="-122"/>
              </a:rPr>
              <a:t>2.3.3 </a:t>
            </a:r>
            <a:r>
              <a:rPr lang="zh-CN" altLang="en-US" sz="3200" b="1">
                <a:solidFill>
                  <a:schemeClr val="tx1"/>
                </a:solidFill>
                <a:latin typeface="隶书" pitchFamily="49" charset="-122"/>
                <a:ea typeface="隶书" pitchFamily="49" charset="-122"/>
              </a:rPr>
              <a:t>单链表的其它操作举例</a:t>
            </a:r>
          </a:p>
        </p:txBody>
      </p:sp>
      <p:grpSp>
        <p:nvGrpSpPr>
          <p:cNvPr id="92163" name="Group 5"/>
          <p:cNvGrpSpPr>
            <a:grpSpLocks/>
          </p:cNvGrpSpPr>
          <p:nvPr/>
        </p:nvGrpSpPr>
        <p:grpSpPr bwMode="auto">
          <a:xfrm>
            <a:off x="381000" y="928688"/>
            <a:ext cx="8305800" cy="2333625"/>
            <a:chOff x="240" y="96"/>
            <a:chExt cx="5232" cy="1470"/>
          </a:xfrm>
        </p:grpSpPr>
        <p:sp>
          <p:nvSpPr>
            <p:cNvPr id="92165" name="Rectangle 6"/>
            <p:cNvSpPr>
              <a:spLocks noChangeArrowheads="1"/>
            </p:cNvSpPr>
            <p:nvPr/>
          </p:nvSpPr>
          <p:spPr bwMode="auto">
            <a:xfrm>
              <a:off x="240" y="96"/>
              <a:ext cx="5232" cy="1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5000"/>
                </a:lnSpc>
              </a:pPr>
              <a:r>
                <a:rPr lang="en-US" altLang="zh-CN" sz="3200">
                  <a:solidFill>
                    <a:schemeClr val="tx1"/>
                  </a:solidFill>
                  <a:ea typeface="楷体_GB2312" pitchFamily="49" charset="-122"/>
                </a:rPr>
                <a:t>                 </a:t>
              </a:r>
              <a:r>
                <a:rPr lang="zh-CN" altLang="en-US" sz="3200">
                  <a:solidFill>
                    <a:schemeClr val="tx1"/>
                  </a:solidFill>
                  <a:ea typeface="楷体_GB2312" pitchFamily="49" charset="-122"/>
                </a:rPr>
                <a:t>试设计算法，将单链表中前 </a:t>
              </a:r>
              <a:r>
                <a:rPr lang="en-US" altLang="zh-CN" sz="3200">
                  <a:solidFill>
                    <a:schemeClr val="tx1"/>
                  </a:solidFill>
                  <a:ea typeface="楷体_GB2312" pitchFamily="49" charset="-122"/>
                </a:rPr>
                <a:t>m </a:t>
              </a:r>
              <a:r>
                <a:rPr lang="zh-CN" altLang="en-US" sz="3200">
                  <a:solidFill>
                    <a:schemeClr val="tx1"/>
                  </a:solidFill>
                  <a:ea typeface="楷体_GB2312" pitchFamily="49" charset="-122"/>
                </a:rPr>
                <a:t>个结点和后 </a:t>
              </a:r>
              <a:r>
                <a:rPr lang="en-US" altLang="zh-CN" sz="3200">
                  <a:solidFill>
                    <a:schemeClr val="tx1"/>
                  </a:solidFill>
                  <a:ea typeface="楷体_GB2312" pitchFamily="49" charset="-122"/>
                </a:rPr>
                <a:t>n </a:t>
              </a:r>
              <a:r>
                <a:rPr lang="zh-CN" altLang="en-US" sz="3200">
                  <a:solidFill>
                    <a:schemeClr val="tx1"/>
                  </a:solidFill>
                  <a:ea typeface="楷体_GB2312" pitchFamily="49" charset="-122"/>
                </a:rPr>
                <a:t>个结点进行互换，即将线性表    </a:t>
              </a:r>
              <a:r>
                <a:rPr lang="en-US" altLang="zh-CN" sz="3200">
                  <a:solidFill>
                    <a:schemeClr val="tx1"/>
                  </a:solidFill>
                  <a:ea typeface="楷体_GB2312" pitchFamily="49" charset="-122"/>
                </a:rPr>
                <a:t>(a</a:t>
              </a:r>
              <a:r>
                <a:rPr lang="en-US" altLang="zh-CN" sz="3200" baseline="-30000">
                  <a:solidFill>
                    <a:schemeClr val="tx1"/>
                  </a:solidFill>
                  <a:ea typeface="楷体_GB2312" pitchFamily="49" charset="-122"/>
                </a:rPr>
                <a:t>1</a:t>
              </a:r>
              <a:r>
                <a:rPr lang="en-US" altLang="zh-CN" sz="3200">
                  <a:solidFill>
                    <a:schemeClr val="tx1"/>
                  </a:solidFill>
                  <a:ea typeface="楷体_GB2312" pitchFamily="49" charset="-122"/>
                </a:rPr>
                <a:t>, a</a:t>
              </a:r>
              <a:r>
                <a:rPr lang="en-US" altLang="zh-CN" sz="3200" baseline="-30000">
                  <a:solidFill>
                    <a:schemeClr val="tx1"/>
                  </a:solidFill>
                  <a:ea typeface="楷体_GB2312" pitchFamily="49" charset="-122"/>
                </a:rPr>
                <a:t>2</a:t>
              </a:r>
              <a:r>
                <a:rPr lang="en-US" altLang="zh-CN" sz="3200">
                  <a:solidFill>
                    <a:schemeClr val="tx1"/>
                  </a:solidFill>
                  <a:ea typeface="楷体_GB2312" pitchFamily="49" charset="-122"/>
                </a:rPr>
                <a:t>, …, a</a:t>
              </a:r>
              <a:r>
                <a:rPr lang="en-US" altLang="zh-CN" sz="3200" baseline="-30000">
                  <a:solidFill>
                    <a:schemeClr val="tx1"/>
                  </a:solidFill>
                  <a:ea typeface="楷体_GB2312" pitchFamily="49" charset="-122"/>
                </a:rPr>
                <a:t>m</a:t>
              </a:r>
              <a:r>
                <a:rPr lang="en-US" altLang="zh-CN" sz="3200">
                  <a:solidFill>
                    <a:schemeClr val="tx1"/>
                  </a:solidFill>
                  <a:ea typeface="楷体_GB2312" pitchFamily="49" charset="-122"/>
                </a:rPr>
                <a:t>, b</a:t>
              </a:r>
              <a:r>
                <a:rPr lang="en-US" altLang="zh-CN" sz="3200" baseline="-30000">
                  <a:solidFill>
                    <a:schemeClr val="tx1"/>
                  </a:solidFill>
                  <a:ea typeface="楷体_GB2312" pitchFamily="49" charset="-122"/>
                </a:rPr>
                <a:t>1</a:t>
              </a:r>
              <a:r>
                <a:rPr lang="en-US" altLang="zh-CN" sz="3200">
                  <a:solidFill>
                    <a:schemeClr val="tx1"/>
                  </a:solidFill>
                  <a:ea typeface="楷体_GB2312" pitchFamily="49" charset="-122"/>
                </a:rPr>
                <a:t>, b</a:t>
              </a:r>
              <a:r>
                <a:rPr lang="en-US" altLang="zh-CN" sz="3200" baseline="-30000">
                  <a:solidFill>
                    <a:schemeClr val="tx1"/>
                  </a:solidFill>
                  <a:ea typeface="楷体_GB2312" pitchFamily="49" charset="-122"/>
                </a:rPr>
                <a:t>2</a:t>
              </a:r>
              <a:r>
                <a:rPr lang="en-US" altLang="zh-CN" sz="3200">
                  <a:solidFill>
                    <a:schemeClr val="tx1"/>
                  </a:solidFill>
                  <a:ea typeface="楷体_GB2312" pitchFamily="49" charset="-122"/>
                </a:rPr>
                <a:t>, …, b</a:t>
              </a:r>
              <a:r>
                <a:rPr lang="en-US" altLang="zh-CN" sz="3200" baseline="-30000">
                  <a:solidFill>
                    <a:schemeClr val="tx1"/>
                  </a:solidFill>
                  <a:ea typeface="楷体_GB2312" pitchFamily="49" charset="-122"/>
                </a:rPr>
                <a:t>n</a:t>
              </a:r>
              <a:r>
                <a:rPr lang="en-US" altLang="zh-CN" sz="3200">
                  <a:solidFill>
                    <a:schemeClr val="tx1"/>
                  </a:solidFill>
                  <a:ea typeface="楷体_GB2312" pitchFamily="49" charset="-122"/>
                </a:rPr>
                <a:t> )   </a:t>
              </a:r>
              <a:r>
                <a:rPr lang="zh-CN" altLang="en-US" sz="3200">
                  <a:solidFill>
                    <a:schemeClr val="tx1"/>
                  </a:solidFill>
                  <a:ea typeface="楷体_GB2312" pitchFamily="49" charset="-122"/>
                </a:rPr>
                <a:t>改变成     </a:t>
              </a:r>
              <a:r>
                <a:rPr lang="en-US" altLang="zh-CN" sz="3200">
                  <a:solidFill>
                    <a:schemeClr val="tx1"/>
                  </a:solidFill>
                  <a:ea typeface="楷体_GB2312" pitchFamily="49" charset="-122"/>
                </a:rPr>
                <a:t>(b</a:t>
              </a:r>
              <a:r>
                <a:rPr lang="en-US" altLang="zh-CN" sz="3200" baseline="-30000">
                  <a:solidFill>
                    <a:schemeClr val="tx1"/>
                  </a:solidFill>
                  <a:ea typeface="楷体_GB2312" pitchFamily="49" charset="-122"/>
                </a:rPr>
                <a:t>1</a:t>
              </a:r>
              <a:r>
                <a:rPr lang="en-US" altLang="zh-CN" sz="3200">
                  <a:solidFill>
                    <a:schemeClr val="tx1"/>
                  </a:solidFill>
                  <a:ea typeface="楷体_GB2312" pitchFamily="49" charset="-122"/>
                </a:rPr>
                <a:t>, b</a:t>
              </a:r>
              <a:r>
                <a:rPr lang="en-US" altLang="zh-CN" sz="3200" baseline="-30000">
                  <a:solidFill>
                    <a:schemeClr val="tx1"/>
                  </a:solidFill>
                  <a:ea typeface="楷体_GB2312" pitchFamily="49" charset="-122"/>
                </a:rPr>
                <a:t>2</a:t>
              </a:r>
              <a:r>
                <a:rPr lang="en-US" altLang="zh-CN" sz="3200">
                  <a:solidFill>
                    <a:schemeClr val="tx1"/>
                  </a:solidFill>
                  <a:ea typeface="楷体_GB2312" pitchFamily="49" charset="-122"/>
                </a:rPr>
                <a:t>, …, b</a:t>
              </a:r>
              <a:r>
                <a:rPr lang="en-US" altLang="zh-CN" sz="3200" baseline="-30000">
                  <a:solidFill>
                    <a:schemeClr val="tx1"/>
                  </a:solidFill>
                  <a:ea typeface="楷体_GB2312" pitchFamily="49" charset="-122"/>
                </a:rPr>
                <a:t>n</a:t>
              </a:r>
              <a:r>
                <a:rPr lang="en-US" altLang="zh-CN" sz="3200">
                  <a:solidFill>
                    <a:schemeClr val="tx1"/>
                  </a:solidFill>
                  <a:ea typeface="楷体_GB2312" pitchFamily="49" charset="-122"/>
                </a:rPr>
                <a:t>, a</a:t>
              </a:r>
              <a:r>
                <a:rPr lang="en-US" altLang="zh-CN" sz="3200" baseline="-30000">
                  <a:solidFill>
                    <a:schemeClr val="tx1"/>
                  </a:solidFill>
                  <a:ea typeface="楷体_GB2312" pitchFamily="49" charset="-122"/>
                </a:rPr>
                <a:t>1</a:t>
              </a:r>
              <a:r>
                <a:rPr lang="en-US" altLang="zh-CN" sz="3200">
                  <a:solidFill>
                    <a:schemeClr val="tx1"/>
                  </a:solidFill>
                  <a:ea typeface="楷体_GB2312" pitchFamily="49" charset="-122"/>
                </a:rPr>
                <a:t>, a</a:t>
              </a:r>
              <a:r>
                <a:rPr lang="en-US" altLang="zh-CN" sz="3200" baseline="-30000">
                  <a:solidFill>
                    <a:schemeClr val="tx1"/>
                  </a:solidFill>
                  <a:ea typeface="楷体_GB2312" pitchFamily="49" charset="-122"/>
                </a:rPr>
                <a:t>2</a:t>
              </a:r>
              <a:r>
                <a:rPr lang="en-US" altLang="zh-CN" sz="3200">
                  <a:solidFill>
                    <a:schemeClr val="tx1"/>
                  </a:solidFill>
                  <a:ea typeface="楷体_GB2312" pitchFamily="49" charset="-122"/>
                </a:rPr>
                <a:t>, …, a</a:t>
              </a:r>
              <a:r>
                <a:rPr lang="en-US" altLang="zh-CN" sz="3200" baseline="-30000">
                  <a:solidFill>
                    <a:schemeClr val="tx1"/>
                  </a:solidFill>
                  <a:ea typeface="楷体_GB2312" pitchFamily="49" charset="-122"/>
                </a:rPr>
                <a:t>m</a:t>
              </a:r>
              <a:r>
                <a:rPr lang="en-US" altLang="zh-CN" sz="3200">
                  <a:solidFill>
                    <a:schemeClr val="tx1"/>
                  </a:solidFill>
                  <a:ea typeface="楷体_GB2312" pitchFamily="49" charset="-122"/>
                </a:rPr>
                <a:t> ) </a:t>
              </a:r>
              <a:r>
                <a:rPr lang="zh-CN" altLang="en-US" sz="3200">
                  <a:solidFill>
                    <a:schemeClr val="tx1"/>
                  </a:solidFill>
                  <a:ea typeface="楷体_GB2312" pitchFamily="49" charset="-122"/>
                </a:rPr>
                <a:t>。 </a:t>
              </a:r>
            </a:p>
          </p:txBody>
        </p:sp>
        <p:sp>
          <p:nvSpPr>
            <p:cNvPr id="92166" name="Text Box 7"/>
            <p:cNvSpPr txBox="1">
              <a:spLocks noChangeArrowheads="1"/>
            </p:cNvSpPr>
            <p:nvPr/>
          </p:nvSpPr>
          <p:spPr bwMode="auto">
            <a:xfrm>
              <a:off x="336" y="96"/>
              <a:ext cx="115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zh-CN" altLang="en-US" sz="3200" b="1">
                  <a:solidFill>
                    <a:srgbClr val="D60093"/>
                  </a:solidFill>
                  <a:latin typeface="隶书" pitchFamily="49" charset="-122"/>
                  <a:ea typeface="隶书" pitchFamily="49" charset="-122"/>
                </a:rPr>
                <a:t>例 </a:t>
              </a:r>
              <a:r>
                <a:rPr lang="en-US" altLang="zh-CN" sz="3200" b="1">
                  <a:solidFill>
                    <a:srgbClr val="D60093"/>
                  </a:solidFill>
                  <a:ea typeface="隶书" pitchFamily="49" charset="-122"/>
                </a:rPr>
                <a:t>2-9</a:t>
              </a:r>
            </a:p>
          </p:txBody>
        </p:sp>
      </p:grpSp>
      <p:sp>
        <p:nvSpPr>
          <p:cNvPr id="273416" name="Text Box 8"/>
          <p:cNvSpPr txBox="1">
            <a:spLocks noChangeArrowheads="1"/>
          </p:cNvSpPr>
          <p:nvPr/>
        </p:nvSpPr>
        <p:spPr bwMode="auto">
          <a:xfrm>
            <a:off x="323850" y="3716338"/>
            <a:ext cx="8431213" cy="204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zh-CN" altLang="en-US" sz="3200">
                <a:solidFill>
                  <a:schemeClr val="tx1"/>
                </a:solidFill>
                <a:ea typeface="楷体_GB2312" pitchFamily="49" charset="-122"/>
              </a:rPr>
              <a:t>算法设计</a:t>
            </a:r>
            <a:r>
              <a:rPr lang="en-US" altLang="zh-CN" sz="3200">
                <a:solidFill>
                  <a:schemeClr val="tx1"/>
                </a:solidFill>
                <a:ea typeface="楷体_GB2312" pitchFamily="49" charset="-122"/>
              </a:rPr>
              <a:t>:</a:t>
            </a:r>
          </a:p>
          <a:p>
            <a:pPr algn="l" eaLnBrk="1" hangingPunct="1">
              <a:lnSpc>
                <a:spcPct val="125000"/>
              </a:lnSpc>
              <a:spcBef>
                <a:spcPct val="50000"/>
              </a:spcBef>
            </a:pPr>
            <a:r>
              <a:rPr lang="en-US" altLang="zh-CN" sz="3200">
                <a:solidFill>
                  <a:schemeClr val="tx1"/>
                </a:solidFill>
                <a:ea typeface="楷体_GB2312" pitchFamily="49" charset="-122"/>
              </a:rPr>
              <a:t>    </a:t>
            </a:r>
            <a:r>
              <a:rPr lang="zh-CN" altLang="en-US" sz="3200">
                <a:solidFill>
                  <a:schemeClr val="tx1"/>
                </a:solidFill>
                <a:ea typeface="楷体_GB2312" pitchFamily="49" charset="-122"/>
              </a:rPr>
              <a:t>将 </a:t>
            </a:r>
            <a:r>
              <a:rPr lang="en-US" altLang="zh-CN" sz="3200">
                <a:solidFill>
                  <a:schemeClr val="tx1"/>
                </a:solidFill>
                <a:ea typeface="楷体_GB2312" pitchFamily="49" charset="-122"/>
              </a:rPr>
              <a:t>(b</a:t>
            </a:r>
            <a:r>
              <a:rPr lang="en-US" altLang="zh-CN" sz="3200" baseline="-30000">
                <a:solidFill>
                  <a:schemeClr val="tx1"/>
                </a:solidFill>
                <a:ea typeface="楷体_GB2312" pitchFamily="49" charset="-122"/>
              </a:rPr>
              <a:t>1</a:t>
            </a:r>
            <a:r>
              <a:rPr lang="en-US" altLang="zh-CN" sz="3200">
                <a:solidFill>
                  <a:schemeClr val="tx1"/>
                </a:solidFill>
                <a:ea typeface="楷体_GB2312" pitchFamily="49" charset="-122"/>
              </a:rPr>
              <a:t>, b</a:t>
            </a:r>
            <a:r>
              <a:rPr lang="en-US" altLang="zh-CN" sz="3200" baseline="-30000">
                <a:solidFill>
                  <a:schemeClr val="tx1"/>
                </a:solidFill>
                <a:ea typeface="楷体_GB2312" pitchFamily="49" charset="-122"/>
              </a:rPr>
              <a:t>2</a:t>
            </a:r>
            <a:r>
              <a:rPr lang="en-US" altLang="zh-CN" sz="3200">
                <a:solidFill>
                  <a:schemeClr val="tx1"/>
                </a:solidFill>
                <a:ea typeface="楷体_GB2312" pitchFamily="49" charset="-122"/>
              </a:rPr>
              <a:t>, …, b</a:t>
            </a:r>
            <a:r>
              <a:rPr lang="en-US" altLang="zh-CN" sz="3200" baseline="-30000">
                <a:solidFill>
                  <a:schemeClr val="tx1"/>
                </a:solidFill>
                <a:ea typeface="楷体_GB2312" pitchFamily="49" charset="-122"/>
              </a:rPr>
              <a:t>n</a:t>
            </a:r>
            <a:r>
              <a:rPr lang="en-US" altLang="zh-CN" sz="3200">
                <a:solidFill>
                  <a:schemeClr val="tx1"/>
                </a:solidFill>
                <a:ea typeface="楷体_GB2312" pitchFamily="49" charset="-122"/>
              </a:rPr>
              <a:t> )</a:t>
            </a:r>
            <a:r>
              <a:rPr lang="zh-CN" altLang="en-US" sz="3200">
                <a:solidFill>
                  <a:schemeClr val="tx1"/>
                </a:solidFill>
                <a:ea typeface="楷体_GB2312" pitchFamily="49" charset="-122"/>
              </a:rPr>
              <a:t>从链表的当前位置上删除之后再插入 </a:t>
            </a:r>
            <a:r>
              <a:rPr lang="en-US" altLang="zh-CN" sz="3200">
                <a:solidFill>
                  <a:schemeClr val="tx1"/>
                </a:solidFill>
                <a:ea typeface="楷体_GB2312" pitchFamily="49" charset="-122"/>
              </a:rPr>
              <a:t>a</a:t>
            </a:r>
            <a:r>
              <a:rPr lang="en-US" altLang="zh-CN" sz="3200" baseline="-30000">
                <a:solidFill>
                  <a:schemeClr val="tx1"/>
                </a:solidFill>
                <a:ea typeface="楷体_GB2312" pitchFamily="49" charset="-122"/>
              </a:rPr>
              <a:t>1 </a:t>
            </a:r>
            <a:r>
              <a:rPr lang="zh-CN" altLang="en-US" sz="3200">
                <a:solidFill>
                  <a:schemeClr val="tx1"/>
                </a:solidFill>
                <a:ea typeface="楷体_GB2312" pitchFamily="49" charset="-122"/>
              </a:rPr>
              <a:t>到之前，并将 </a:t>
            </a:r>
            <a:r>
              <a:rPr lang="en-US" altLang="zh-CN" sz="3200">
                <a:solidFill>
                  <a:schemeClr val="tx1"/>
                </a:solidFill>
                <a:ea typeface="楷体_GB2312" pitchFamily="49" charset="-122"/>
              </a:rPr>
              <a:t>a</a:t>
            </a:r>
            <a:r>
              <a:rPr lang="en-US" altLang="zh-CN" sz="3200" baseline="-30000">
                <a:solidFill>
                  <a:schemeClr val="tx1"/>
                </a:solidFill>
                <a:ea typeface="楷体_GB2312" pitchFamily="49" charset="-122"/>
              </a:rPr>
              <a:t>m</a:t>
            </a:r>
            <a:r>
              <a:rPr lang="zh-CN" altLang="en-US" sz="3200">
                <a:solidFill>
                  <a:schemeClr val="tx1"/>
                </a:solidFill>
                <a:ea typeface="楷体_GB2312" pitchFamily="49" charset="-122"/>
              </a:rPr>
              <a:t>设为表尾。</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3416">
                                            <p:txEl>
                                              <p:pRg st="0" end="0"/>
                                            </p:txEl>
                                          </p:spTgt>
                                        </p:tgtEl>
                                        <p:attrNameLst>
                                          <p:attrName>style.visibility</p:attrName>
                                        </p:attrNameLst>
                                      </p:cBhvr>
                                      <p:to>
                                        <p:strVal val="visible"/>
                                      </p:to>
                                    </p:set>
                                    <p:animEffect transition="in" filter="wipe(left)">
                                      <p:cBhvr>
                                        <p:cTn id="7" dur="500"/>
                                        <p:tgtEl>
                                          <p:spTgt spid="27341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3416">
                                            <p:txEl>
                                              <p:pRg st="1" end="1"/>
                                            </p:txEl>
                                          </p:spTgt>
                                        </p:tgtEl>
                                        <p:attrNameLst>
                                          <p:attrName>style.visibility</p:attrName>
                                        </p:attrNameLst>
                                      </p:cBhvr>
                                      <p:to>
                                        <p:strVal val="visible"/>
                                      </p:to>
                                    </p:set>
                                    <p:animEffect transition="in" filter="wipe(left)">
                                      <p:cBhvr>
                                        <p:cTn id="12" dur="500"/>
                                        <p:tgtEl>
                                          <p:spTgt spid="2734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6"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50825" y="115888"/>
            <a:ext cx="80660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a:solidFill>
                  <a:schemeClr val="tx1"/>
                </a:solidFill>
                <a:ea typeface="楷体_GB2312" pitchFamily="49" charset="-122"/>
              </a:rPr>
              <a:t> </a:t>
            </a:r>
            <a:r>
              <a:rPr lang="en-US" altLang="zh-CN" sz="3200" b="1">
                <a:solidFill>
                  <a:schemeClr val="tx1"/>
                </a:solidFill>
                <a:ea typeface="楷体_GB2312" pitchFamily="49" charset="-122"/>
              </a:rPr>
              <a:t>PriorElem( L, cur_e, &amp;pre_e )</a:t>
            </a:r>
            <a:r>
              <a:rPr lang="zh-CN" altLang="en-US" sz="3200" b="1">
                <a:solidFill>
                  <a:schemeClr val="tx1"/>
                </a:solidFill>
                <a:ea typeface="隶书" pitchFamily="49" charset="-122"/>
              </a:rPr>
              <a:t>（ 求前驱）</a:t>
            </a:r>
          </a:p>
        </p:txBody>
      </p:sp>
      <p:sp>
        <p:nvSpPr>
          <p:cNvPr id="38915" name="Text Box 3"/>
          <p:cNvSpPr txBox="1">
            <a:spLocks noChangeArrowheads="1"/>
          </p:cNvSpPr>
          <p:nvPr/>
        </p:nvSpPr>
        <p:spPr bwMode="auto">
          <a:xfrm>
            <a:off x="228600" y="765175"/>
            <a:ext cx="2471738"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zh-CN" altLang="en-US" sz="3200" b="1">
                <a:solidFill>
                  <a:srgbClr val="CC0066"/>
                </a:solidFill>
                <a:latin typeface="楷体_GB2312" pitchFamily="49" charset="-122"/>
                <a:ea typeface="楷体_GB2312" pitchFamily="49" charset="-122"/>
              </a:rPr>
              <a:t>初始条件：</a:t>
            </a:r>
          </a:p>
          <a:p>
            <a:pPr algn="l" eaLnBrk="1" hangingPunct="1">
              <a:spcBef>
                <a:spcPct val="50000"/>
              </a:spcBef>
            </a:pPr>
            <a:r>
              <a:rPr lang="zh-CN" altLang="en-US" sz="3200" b="1">
                <a:solidFill>
                  <a:srgbClr val="CC0066"/>
                </a:solidFill>
                <a:latin typeface="楷体_GB2312" pitchFamily="49" charset="-122"/>
                <a:ea typeface="楷体_GB2312" pitchFamily="49" charset="-122"/>
              </a:rPr>
              <a:t>操作结果：</a:t>
            </a:r>
          </a:p>
        </p:txBody>
      </p:sp>
      <p:sp>
        <p:nvSpPr>
          <p:cNvPr id="38916" name="Text Box 4"/>
          <p:cNvSpPr txBox="1">
            <a:spLocks noChangeArrowheads="1"/>
          </p:cNvSpPr>
          <p:nvPr/>
        </p:nvSpPr>
        <p:spPr bwMode="auto">
          <a:xfrm>
            <a:off x="2185988" y="795338"/>
            <a:ext cx="36052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zh-CN" altLang="en-US" sz="3200">
                <a:solidFill>
                  <a:schemeClr val="tx1"/>
                </a:solidFill>
                <a:latin typeface="楷体_GB2312" pitchFamily="49" charset="-122"/>
                <a:ea typeface="楷体_GB2312" pitchFamily="49" charset="-122"/>
              </a:rPr>
              <a:t>线性表 </a:t>
            </a:r>
            <a:r>
              <a:rPr lang="en-US" altLang="zh-CN" sz="3200" b="1">
                <a:solidFill>
                  <a:schemeClr val="tx1"/>
                </a:solidFill>
                <a:ea typeface="楷体_GB2312" pitchFamily="49" charset="-122"/>
              </a:rPr>
              <a:t>L </a:t>
            </a:r>
            <a:r>
              <a:rPr lang="zh-CN" altLang="en-US" sz="3200">
                <a:solidFill>
                  <a:schemeClr val="tx1"/>
                </a:solidFill>
                <a:latin typeface="楷体_GB2312" pitchFamily="49" charset="-122"/>
                <a:ea typeface="楷体_GB2312" pitchFamily="49" charset="-122"/>
              </a:rPr>
              <a:t>已存在。</a:t>
            </a:r>
          </a:p>
        </p:txBody>
      </p:sp>
      <p:sp>
        <p:nvSpPr>
          <p:cNvPr id="38917" name="Text Box 5"/>
          <p:cNvSpPr txBox="1">
            <a:spLocks noChangeArrowheads="1"/>
          </p:cNvSpPr>
          <p:nvPr/>
        </p:nvSpPr>
        <p:spPr bwMode="auto">
          <a:xfrm>
            <a:off x="2209800" y="1450975"/>
            <a:ext cx="67818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20000"/>
              </a:lnSpc>
            </a:pPr>
            <a:r>
              <a:rPr lang="zh-CN" altLang="en-US" sz="3200">
                <a:solidFill>
                  <a:schemeClr val="tx1"/>
                </a:solidFill>
                <a:latin typeface="楷体_GB2312" pitchFamily="49" charset="-122"/>
                <a:ea typeface="楷体_GB2312" pitchFamily="49" charset="-122"/>
              </a:rPr>
              <a:t>若 </a:t>
            </a:r>
            <a:r>
              <a:rPr lang="en-US" altLang="zh-CN" sz="3200">
                <a:solidFill>
                  <a:schemeClr val="tx1"/>
                </a:solidFill>
                <a:ea typeface="楷体_GB2312" pitchFamily="49" charset="-122"/>
              </a:rPr>
              <a:t>cur_e </a:t>
            </a:r>
            <a:r>
              <a:rPr lang="zh-CN" altLang="en-US" sz="3200">
                <a:solidFill>
                  <a:schemeClr val="tx1"/>
                </a:solidFill>
                <a:latin typeface="楷体_GB2312" pitchFamily="49" charset="-122"/>
                <a:ea typeface="楷体_GB2312" pitchFamily="49" charset="-122"/>
              </a:rPr>
              <a:t>是 </a:t>
            </a:r>
            <a:r>
              <a:rPr lang="en-US" altLang="zh-CN" sz="3200" b="1">
                <a:solidFill>
                  <a:srgbClr val="CC0066"/>
                </a:solidFill>
                <a:ea typeface="楷体_GB2312" pitchFamily="49" charset="-122"/>
              </a:rPr>
              <a:t>L </a:t>
            </a:r>
            <a:r>
              <a:rPr lang="zh-CN" altLang="en-US" sz="3200" b="1">
                <a:solidFill>
                  <a:srgbClr val="CC0066"/>
                </a:solidFill>
                <a:ea typeface="楷体_GB2312" pitchFamily="49" charset="-122"/>
              </a:rPr>
              <a:t>中的元素</a:t>
            </a:r>
            <a:r>
              <a:rPr lang="zh-CN" altLang="en-US" sz="3200" b="1">
                <a:solidFill>
                  <a:schemeClr val="tx1"/>
                </a:solidFill>
                <a:ea typeface="楷体_GB2312" pitchFamily="49" charset="-122"/>
              </a:rPr>
              <a:t>，</a:t>
            </a:r>
            <a:r>
              <a:rPr lang="zh-CN" altLang="en-US" sz="3200">
                <a:solidFill>
                  <a:schemeClr val="tx1"/>
                </a:solidFill>
                <a:latin typeface="楷体_GB2312" pitchFamily="49" charset="-122"/>
                <a:ea typeface="楷体_GB2312" pitchFamily="49" charset="-122"/>
              </a:rPr>
              <a:t>则以 </a:t>
            </a:r>
            <a:r>
              <a:rPr lang="en-US" altLang="zh-CN" sz="3200">
                <a:solidFill>
                  <a:schemeClr val="tx1"/>
                </a:solidFill>
                <a:ea typeface="楷体_GB2312" pitchFamily="49" charset="-122"/>
              </a:rPr>
              <a:t>pre_e </a:t>
            </a:r>
            <a:r>
              <a:rPr lang="zh-CN" altLang="en-US" sz="3200">
                <a:solidFill>
                  <a:schemeClr val="tx1"/>
                </a:solidFill>
                <a:latin typeface="楷体_GB2312" pitchFamily="49" charset="-122"/>
                <a:ea typeface="楷体_GB2312" pitchFamily="49" charset="-122"/>
              </a:rPr>
              <a:t>带回它的前驱，否则操作失败，</a:t>
            </a:r>
            <a:r>
              <a:rPr lang="en-US" altLang="zh-CN" sz="3200">
                <a:solidFill>
                  <a:schemeClr val="tx1"/>
                </a:solidFill>
                <a:ea typeface="楷体_GB2312" pitchFamily="49" charset="-122"/>
              </a:rPr>
              <a:t>pre_e</a:t>
            </a:r>
            <a:r>
              <a:rPr lang="zh-CN" altLang="en-US" sz="3200">
                <a:solidFill>
                  <a:schemeClr val="tx1"/>
                </a:solidFill>
                <a:latin typeface="楷体_GB2312" pitchFamily="49" charset="-122"/>
                <a:ea typeface="楷体_GB2312" pitchFamily="49" charset="-122"/>
              </a:rPr>
              <a:t>无定义。</a:t>
            </a:r>
          </a:p>
        </p:txBody>
      </p:sp>
      <p:sp>
        <p:nvSpPr>
          <p:cNvPr id="10246" name="Text Box 7"/>
          <p:cNvSpPr txBox="1">
            <a:spLocks noChangeArrowheads="1"/>
          </p:cNvSpPr>
          <p:nvPr/>
        </p:nvSpPr>
        <p:spPr bwMode="auto">
          <a:xfrm>
            <a:off x="323850" y="3354388"/>
            <a:ext cx="7620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b="1">
                <a:solidFill>
                  <a:schemeClr val="tx1"/>
                </a:solidFill>
                <a:ea typeface="楷体_GB2312" pitchFamily="49" charset="-122"/>
              </a:rPr>
              <a:t>NextElem( L, cur_e, &amp;next_e )</a:t>
            </a:r>
            <a:r>
              <a:rPr lang="zh-CN" altLang="en-US" sz="3200" b="1">
                <a:solidFill>
                  <a:schemeClr val="tx1"/>
                </a:solidFill>
                <a:ea typeface="隶书" pitchFamily="49" charset="-122"/>
              </a:rPr>
              <a:t>（求后继）</a:t>
            </a:r>
          </a:p>
        </p:txBody>
      </p:sp>
      <p:sp>
        <p:nvSpPr>
          <p:cNvPr id="38920" name="Text Box 8"/>
          <p:cNvSpPr txBox="1">
            <a:spLocks noChangeArrowheads="1"/>
          </p:cNvSpPr>
          <p:nvPr/>
        </p:nvSpPr>
        <p:spPr bwMode="auto">
          <a:xfrm>
            <a:off x="228600" y="4062413"/>
            <a:ext cx="25431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zh-CN" altLang="en-US" sz="3200" b="1">
                <a:solidFill>
                  <a:srgbClr val="CC0066"/>
                </a:solidFill>
                <a:latin typeface="楷体_GB2312" pitchFamily="49" charset="-122"/>
                <a:ea typeface="楷体_GB2312" pitchFamily="49" charset="-122"/>
              </a:rPr>
              <a:t>初始条件：</a:t>
            </a:r>
          </a:p>
          <a:p>
            <a:pPr algn="l" eaLnBrk="1" hangingPunct="1">
              <a:spcBef>
                <a:spcPct val="50000"/>
              </a:spcBef>
            </a:pPr>
            <a:r>
              <a:rPr lang="zh-CN" altLang="en-US" sz="3200" b="1">
                <a:solidFill>
                  <a:srgbClr val="CC0066"/>
                </a:solidFill>
                <a:latin typeface="楷体_GB2312" pitchFamily="49" charset="-122"/>
                <a:ea typeface="楷体_GB2312" pitchFamily="49" charset="-122"/>
              </a:rPr>
              <a:t>操作结果：</a:t>
            </a:r>
          </a:p>
        </p:txBody>
      </p:sp>
      <p:sp>
        <p:nvSpPr>
          <p:cNvPr id="38921" name="Text Box 9"/>
          <p:cNvSpPr txBox="1">
            <a:spLocks noChangeArrowheads="1"/>
          </p:cNvSpPr>
          <p:nvPr/>
        </p:nvSpPr>
        <p:spPr bwMode="auto">
          <a:xfrm>
            <a:off x="2185988" y="4073525"/>
            <a:ext cx="36052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zh-CN" altLang="en-US" sz="3200">
                <a:solidFill>
                  <a:schemeClr val="tx1"/>
                </a:solidFill>
                <a:latin typeface="楷体_GB2312" pitchFamily="49" charset="-122"/>
                <a:ea typeface="楷体_GB2312" pitchFamily="49" charset="-122"/>
              </a:rPr>
              <a:t>线性表 </a:t>
            </a:r>
            <a:r>
              <a:rPr lang="en-US" altLang="zh-CN" sz="3200" b="1">
                <a:solidFill>
                  <a:schemeClr val="tx1"/>
                </a:solidFill>
                <a:ea typeface="楷体_GB2312" pitchFamily="49" charset="-122"/>
              </a:rPr>
              <a:t>L </a:t>
            </a:r>
            <a:r>
              <a:rPr lang="zh-CN" altLang="en-US" sz="3200">
                <a:solidFill>
                  <a:schemeClr val="tx1"/>
                </a:solidFill>
                <a:latin typeface="楷体_GB2312" pitchFamily="49" charset="-122"/>
                <a:ea typeface="楷体_GB2312" pitchFamily="49" charset="-122"/>
              </a:rPr>
              <a:t>已存在。</a:t>
            </a:r>
          </a:p>
        </p:txBody>
      </p:sp>
      <p:sp>
        <p:nvSpPr>
          <p:cNvPr id="38923" name="Text Box 11"/>
          <p:cNvSpPr txBox="1">
            <a:spLocks noChangeArrowheads="1"/>
          </p:cNvSpPr>
          <p:nvPr/>
        </p:nvSpPr>
        <p:spPr bwMode="auto">
          <a:xfrm>
            <a:off x="2209800" y="4783138"/>
            <a:ext cx="67818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20000"/>
              </a:lnSpc>
            </a:pPr>
            <a:r>
              <a:rPr lang="zh-CN" altLang="en-US" sz="3200">
                <a:solidFill>
                  <a:schemeClr val="tx1"/>
                </a:solidFill>
                <a:latin typeface="楷体_GB2312" pitchFamily="49" charset="-122"/>
                <a:ea typeface="楷体_GB2312" pitchFamily="49" charset="-122"/>
              </a:rPr>
              <a:t>若</a:t>
            </a:r>
            <a:r>
              <a:rPr lang="en-US" altLang="zh-CN" sz="3200">
                <a:solidFill>
                  <a:schemeClr val="tx1"/>
                </a:solidFill>
                <a:ea typeface="楷体_GB2312" pitchFamily="49" charset="-122"/>
              </a:rPr>
              <a:t>cur_e</a:t>
            </a:r>
            <a:r>
              <a:rPr lang="zh-CN" altLang="en-US" sz="3200">
                <a:solidFill>
                  <a:schemeClr val="tx1"/>
                </a:solidFill>
                <a:latin typeface="楷体_GB2312" pitchFamily="49" charset="-122"/>
                <a:ea typeface="楷体_GB2312" pitchFamily="49" charset="-122"/>
              </a:rPr>
              <a:t>是 </a:t>
            </a:r>
            <a:r>
              <a:rPr lang="en-US" altLang="zh-CN" sz="3200" b="1">
                <a:solidFill>
                  <a:srgbClr val="CC0066"/>
                </a:solidFill>
                <a:ea typeface="楷体_GB2312" pitchFamily="49" charset="-122"/>
              </a:rPr>
              <a:t>L </a:t>
            </a:r>
            <a:r>
              <a:rPr lang="zh-CN" altLang="en-US" sz="3200" b="1">
                <a:solidFill>
                  <a:srgbClr val="CC0066"/>
                </a:solidFill>
                <a:ea typeface="楷体_GB2312" pitchFamily="49" charset="-122"/>
              </a:rPr>
              <a:t>中的元素</a:t>
            </a:r>
            <a:r>
              <a:rPr lang="zh-CN" altLang="en-US" sz="3200" b="1">
                <a:solidFill>
                  <a:schemeClr val="tx1"/>
                </a:solidFill>
                <a:ea typeface="楷体_GB2312" pitchFamily="49" charset="-122"/>
              </a:rPr>
              <a:t>，</a:t>
            </a:r>
            <a:r>
              <a:rPr lang="zh-CN" altLang="en-US" sz="3200">
                <a:solidFill>
                  <a:schemeClr val="tx1"/>
                </a:solidFill>
                <a:latin typeface="楷体_GB2312" pitchFamily="49" charset="-122"/>
                <a:ea typeface="楷体_GB2312" pitchFamily="49" charset="-122"/>
              </a:rPr>
              <a:t>则以 </a:t>
            </a:r>
            <a:r>
              <a:rPr lang="en-US" altLang="zh-CN" sz="3200">
                <a:solidFill>
                  <a:schemeClr val="tx1"/>
                </a:solidFill>
                <a:ea typeface="楷体_GB2312" pitchFamily="49" charset="-122"/>
              </a:rPr>
              <a:t>next_e</a:t>
            </a:r>
            <a:r>
              <a:rPr lang="zh-CN" altLang="en-US" sz="3200">
                <a:solidFill>
                  <a:schemeClr val="tx1"/>
                </a:solidFill>
                <a:latin typeface="楷体_GB2312" pitchFamily="49" charset="-122"/>
                <a:ea typeface="楷体_GB2312" pitchFamily="49" charset="-122"/>
              </a:rPr>
              <a:t>带回它的后继，否则操作失败，</a:t>
            </a:r>
            <a:r>
              <a:rPr lang="en-US" altLang="zh-CN" sz="3200">
                <a:solidFill>
                  <a:schemeClr val="tx1"/>
                </a:solidFill>
                <a:ea typeface="楷体_GB2312" pitchFamily="49" charset="-122"/>
              </a:rPr>
              <a:t>next_e</a:t>
            </a:r>
            <a:r>
              <a:rPr lang="zh-CN" altLang="en-US" sz="3200">
                <a:solidFill>
                  <a:schemeClr val="tx1"/>
                </a:solidFill>
                <a:latin typeface="楷体_GB2312" pitchFamily="49" charset="-122"/>
                <a:ea typeface="楷体_GB2312" pitchFamily="49" charset="-122"/>
              </a:rPr>
              <a:t>无定义。</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barn(outHorizontal)">
                                      <p:cBhvr>
                                        <p:cTn id="7" dur="500"/>
                                        <p:tgtEl>
                                          <p:spTgt spid="389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16"/>
                                        </p:tgtEl>
                                        <p:attrNameLst>
                                          <p:attrName>style.visibility</p:attrName>
                                        </p:attrNameLst>
                                      </p:cBhvr>
                                      <p:to>
                                        <p:strVal val="visible"/>
                                      </p:to>
                                    </p:set>
                                    <p:animEffect transition="in" filter="wipe(left)">
                                      <p:cBhvr>
                                        <p:cTn id="12" dur="500"/>
                                        <p:tgtEl>
                                          <p:spTgt spid="389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917"/>
                                        </p:tgtEl>
                                        <p:attrNameLst>
                                          <p:attrName>style.visibility</p:attrName>
                                        </p:attrNameLst>
                                      </p:cBhvr>
                                      <p:to>
                                        <p:strVal val="visible"/>
                                      </p:to>
                                    </p:set>
                                    <p:animEffect transition="in" filter="wipe(left)">
                                      <p:cBhvr>
                                        <p:cTn id="17" dur="500"/>
                                        <p:tgtEl>
                                          <p:spTgt spid="389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38920"/>
                                        </p:tgtEl>
                                        <p:attrNameLst>
                                          <p:attrName>style.visibility</p:attrName>
                                        </p:attrNameLst>
                                      </p:cBhvr>
                                      <p:to>
                                        <p:strVal val="visible"/>
                                      </p:to>
                                    </p:set>
                                    <p:animEffect transition="in" filter="barn(outHorizontal)">
                                      <p:cBhvr>
                                        <p:cTn id="22" dur="500"/>
                                        <p:tgtEl>
                                          <p:spTgt spid="389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921"/>
                                        </p:tgtEl>
                                        <p:attrNameLst>
                                          <p:attrName>style.visibility</p:attrName>
                                        </p:attrNameLst>
                                      </p:cBhvr>
                                      <p:to>
                                        <p:strVal val="visible"/>
                                      </p:to>
                                    </p:set>
                                    <p:animEffect transition="in" filter="wipe(left)">
                                      <p:cBhvr>
                                        <p:cTn id="27" dur="500"/>
                                        <p:tgtEl>
                                          <p:spTgt spid="3892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8923"/>
                                        </p:tgtEl>
                                        <p:attrNameLst>
                                          <p:attrName>style.visibility</p:attrName>
                                        </p:attrNameLst>
                                      </p:cBhvr>
                                      <p:to>
                                        <p:strVal val="visible"/>
                                      </p:to>
                                    </p:set>
                                    <p:animEffect transition="in" filter="wipe(left)">
                                      <p:cBhvr>
                                        <p:cTn id="32" dur="500"/>
                                        <p:tgtEl>
                                          <p:spTgt spid="38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utoUpdateAnimBg="0"/>
      <p:bldP spid="38916" grpId="0" autoUpdateAnimBg="0"/>
      <p:bldP spid="38917" grpId="0" autoUpdateAnimBg="0"/>
      <p:bldP spid="38920" grpId="0" autoUpdateAnimBg="0"/>
      <p:bldP spid="38921" grpId="0" autoUpdateAnimBg="0"/>
      <p:bldP spid="38923"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186" name="Group 38"/>
          <p:cNvGrpSpPr>
            <a:grpSpLocks/>
          </p:cNvGrpSpPr>
          <p:nvPr/>
        </p:nvGrpSpPr>
        <p:grpSpPr bwMode="auto">
          <a:xfrm>
            <a:off x="76200" y="727075"/>
            <a:ext cx="8991600" cy="1066800"/>
            <a:chOff x="48" y="240"/>
            <a:chExt cx="5664" cy="672"/>
          </a:xfrm>
        </p:grpSpPr>
        <p:grpSp>
          <p:nvGrpSpPr>
            <p:cNvPr id="93213" name="Group 3"/>
            <p:cNvGrpSpPr>
              <a:grpSpLocks/>
            </p:cNvGrpSpPr>
            <p:nvPr/>
          </p:nvGrpSpPr>
          <p:grpSpPr bwMode="auto">
            <a:xfrm>
              <a:off x="912" y="612"/>
              <a:ext cx="384" cy="300"/>
              <a:chOff x="192" y="624"/>
              <a:chExt cx="384" cy="300"/>
            </a:xfrm>
          </p:grpSpPr>
          <p:sp>
            <p:nvSpPr>
              <p:cNvPr id="93246" name="Text Box 4"/>
              <p:cNvSpPr txBox="1">
                <a:spLocks noChangeArrowheads="1"/>
              </p:cNvSpPr>
              <p:nvPr/>
            </p:nvSpPr>
            <p:spPr bwMode="auto">
              <a:xfrm>
                <a:off x="192" y="624"/>
                <a:ext cx="384" cy="3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400" b="1">
                    <a:solidFill>
                      <a:schemeClr val="tx1"/>
                    </a:solidFill>
                  </a:rPr>
                  <a:t>a</a:t>
                </a:r>
                <a:r>
                  <a:rPr lang="en-US" altLang="zh-CN" sz="2400" b="1" baseline="-25000">
                    <a:solidFill>
                      <a:schemeClr val="tx1"/>
                    </a:solidFill>
                  </a:rPr>
                  <a:t>1</a:t>
                </a:r>
              </a:p>
            </p:txBody>
          </p:sp>
          <p:sp>
            <p:nvSpPr>
              <p:cNvPr id="93247" name="Line 5"/>
              <p:cNvSpPr>
                <a:spLocks noChangeShapeType="1"/>
              </p:cNvSpPr>
              <p:nvPr/>
            </p:nvSpPr>
            <p:spPr bwMode="auto">
              <a:xfrm>
                <a:off x="432" y="624"/>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3214" name="Group 6"/>
            <p:cNvGrpSpPr>
              <a:grpSpLocks/>
            </p:cNvGrpSpPr>
            <p:nvPr/>
          </p:nvGrpSpPr>
          <p:grpSpPr bwMode="auto">
            <a:xfrm>
              <a:off x="1488" y="612"/>
              <a:ext cx="384" cy="300"/>
              <a:chOff x="192" y="624"/>
              <a:chExt cx="384" cy="300"/>
            </a:xfrm>
          </p:grpSpPr>
          <p:sp>
            <p:nvSpPr>
              <p:cNvPr id="93244" name="Text Box 7"/>
              <p:cNvSpPr txBox="1">
                <a:spLocks noChangeArrowheads="1"/>
              </p:cNvSpPr>
              <p:nvPr/>
            </p:nvSpPr>
            <p:spPr bwMode="auto">
              <a:xfrm>
                <a:off x="192" y="624"/>
                <a:ext cx="384" cy="3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400" b="1">
                    <a:solidFill>
                      <a:schemeClr val="tx1"/>
                    </a:solidFill>
                  </a:rPr>
                  <a:t>a</a:t>
                </a:r>
                <a:r>
                  <a:rPr lang="en-US" altLang="zh-CN" sz="2400" b="1" baseline="-25000">
                    <a:solidFill>
                      <a:schemeClr val="tx1"/>
                    </a:solidFill>
                  </a:rPr>
                  <a:t>2</a:t>
                </a:r>
              </a:p>
            </p:txBody>
          </p:sp>
          <p:sp>
            <p:nvSpPr>
              <p:cNvPr id="93245" name="Line 8"/>
              <p:cNvSpPr>
                <a:spLocks noChangeShapeType="1"/>
              </p:cNvSpPr>
              <p:nvPr/>
            </p:nvSpPr>
            <p:spPr bwMode="auto">
              <a:xfrm>
                <a:off x="432" y="624"/>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3215" name="Rectangle 9" descr="浅色上对角线"/>
            <p:cNvSpPr>
              <a:spLocks noChangeArrowheads="1"/>
            </p:cNvSpPr>
            <p:nvPr/>
          </p:nvSpPr>
          <p:spPr bwMode="auto">
            <a:xfrm>
              <a:off x="336" y="624"/>
              <a:ext cx="384" cy="288"/>
            </a:xfrm>
            <a:prstGeom prst="rect">
              <a:avLst/>
            </a:prstGeom>
            <a:pattFill prst="ltUpDiag">
              <a:fgClr>
                <a:schemeClr val="accent1"/>
              </a:fgClr>
              <a:bgClr>
                <a:schemeClr val="bg1"/>
              </a:bgClr>
            </a:patt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16" name="Line 10"/>
            <p:cNvSpPr>
              <a:spLocks noChangeShapeType="1"/>
            </p:cNvSpPr>
            <p:nvPr/>
          </p:nvSpPr>
          <p:spPr bwMode="auto">
            <a:xfrm>
              <a:off x="576" y="624"/>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3217" name="Group 11"/>
            <p:cNvGrpSpPr>
              <a:grpSpLocks/>
            </p:cNvGrpSpPr>
            <p:nvPr/>
          </p:nvGrpSpPr>
          <p:grpSpPr bwMode="auto">
            <a:xfrm>
              <a:off x="2736" y="612"/>
              <a:ext cx="384" cy="300"/>
              <a:chOff x="192" y="624"/>
              <a:chExt cx="384" cy="300"/>
            </a:xfrm>
          </p:grpSpPr>
          <p:sp>
            <p:nvSpPr>
              <p:cNvPr id="93242" name="Text Box 12"/>
              <p:cNvSpPr txBox="1">
                <a:spLocks noChangeArrowheads="1"/>
              </p:cNvSpPr>
              <p:nvPr/>
            </p:nvSpPr>
            <p:spPr bwMode="auto">
              <a:xfrm>
                <a:off x="192" y="624"/>
                <a:ext cx="384" cy="3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400" b="1">
                    <a:solidFill>
                      <a:schemeClr val="tx1"/>
                    </a:solidFill>
                  </a:rPr>
                  <a:t>a</a:t>
                </a:r>
                <a:r>
                  <a:rPr lang="en-US" altLang="zh-CN" sz="2400" b="1" baseline="-25000">
                    <a:solidFill>
                      <a:schemeClr val="tx1"/>
                    </a:solidFill>
                  </a:rPr>
                  <a:t>m</a:t>
                </a:r>
              </a:p>
            </p:txBody>
          </p:sp>
          <p:sp>
            <p:nvSpPr>
              <p:cNvPr id="93243" name="Line 13"/>
              <p:cNvSpPr>
                <a:spLocks noChangeShapeType="1"/>
              </p:cNvSpPr>
              <p:nvPr/>
            </p:nvSpPr>
            <p:spPr bwMode="auto">
              <a:xfrm>
                <a:off x="432" y="624"/>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3218" name="Group 14"/>
            <p:cNvGrpSpPr>
              <a:grpSpLocks/>
            </p:cNvGrpSpPr>
            <p:nvPr/>
          </p:nvGrpSpPr>
          <p:grpSpPr bwMode="auto">
            <a:xfrm>
              <a:off x="3312" y="612"/>
              <a:ext cx="384" cy="300"/>
              <a:chOff x="192" y="624"/>
              <a:chExt cx="384" cy="300"/>
            </a:xfrm>
          </p:grpSpPr>
          <p:sp>
            <p:nvSpPr>
              <p:cNvPr id="93240" name="Text Box 15"/>
              <p:cNvSpPr txBox="1">
                <a:spLocks noChangeArrowheads="1"/>
              </p:cNvSpPr>
              <p:nvPr/>
            </p:nvSpPr>
            <p:spPr bwMode="auto">
              <a:xfrm>
                <a:off x="192" y="624"/>
                <a:ext cx="384" cy="3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400" b="1">
                    <a:solidFill>
                      <a:schemeClr val="tx1"/>
                    </a:solidFill>
                  </a:rPr>
                  <a:t>b</a:t>
                </a:r>
                <a:r>
                  <a:rPr lang="en-US" altLang="zh-CN" sz="2400" b="1" baseline="-25000">
                    <a:solidFill>
                      <a:schemeClr val="tx1"/>
                    </a:solidFill>
                  </a:rPr>
                  <a:t>1</a:t>
                </a:r>
              </a:p>
            </p:txBody>
          </p:sp>
          <p:sp>
            <p:nvSpPr>
              <p:cNvPr id="93241" name="Line 16"/>
              <p:cNvSpPr>
                <a:spLocks noChangeShapeType="1"/>
              </p:cNvSpPr>
              <p:nvPr/>
            </p:nvSpPr>
            <p:spPr bwMode="auto">
              <a:xfrm>
                <a:off x="432" y="624"/>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3219" name="Group 17"/>
            <p:cNvGrpSpPr>
              <a:grpSpLocks/>
            </p:cNvGrpSpPr>
            <p:nvPr/>
          </p:nvGrpSpPr>
          <p:grpSpPr bwMode="auto">
            <a:xfrm>
              <a:off x="3888" y="612"/>
              <a:ext cx="384" cy="300"/>
              <a:chOff x="192" y="624"/>
              <a:chExt cx="384" cy="300"/>
            </a:xfrm>
          </p:grpSpPr>
          <p:sp>
            <p:nvSpPr>
              <p:cNvPr id="93238" name="Text Box 18"/>
              <p:cNvSpPr txBox="1">
                <a:spLocks noChangeArrowheads="1"/>
              </p:cNvSpPr>
              <p:nvPr/>
            </p:nvSpPr>
            <p:spPr bwMode="auto">
              <a:xfrm>
                <a:off x="192" y="624"/>
                <a:ext cx="384" cy="3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400" b="1">
                    <a:solidFill>
                      <a:schemeClr val="tx1"/>
                    </a:solidFill>
                  </a:rPr>
                  <a:t>b</a:t>
                </a:r>
                <a:r>
                  <a:rPr lang="en-US" altLang="zh-CN" sz="2400" b="1" baseline="-25000">
                    <a:solidFill>
                      <a:schemeClr val="tx1"/>
                    </a:solidFill>
                  </a:rPr>
                  <a:t>2</a:t>
                </a:r>
              </a:p>
            </p:txBody>
          </p:sp>
          <p:sp>
            <p:nvSpPr>
              <p:cNvPr id="93239" name="Line 19"/>
              <p:cNvSpPr>
                <a:spLocks noChangeShapeType="1"/>
              </p:cNvSpPr>
              <p:nvPr/>
            </p:nvSpPr>
            <p:spPr bwMode="auto">
              <a:xfrm>
                <a:off x="432" y="624"/>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3220" name="Group 20"/>
            <p:cNvGrpSpPr>
              <a:grpSpLocks/>
            </p:cNvGrpSpPr>
            <p:nvPr/>
          </p:nvGrpSpPr>
          <p:grpSpPr bwMode="auto">
            <a:xfrm>
              <a:off x="5232" y="612"/>
              <a:ext cx="384" cy="300"/>
              <a:chOff x="192" y="624"/>
              <a:chExt cx="384" cy="300"/>
            </a:xfrm>
          </p:grpSpPr>
          <p:sp>
            <p:nvSpPr>
              <p:cNvPr id="93236" name="Text Box 21"/>
              <p:cNvSpPr txBox="1">
                <a:spLocks noChangeArrowheads="1"/>
              </p:cNvSpPr>
              <p:nvPr/>
            </p:nvSpPr>
            <p:spPr bwMode="auto">
              <a:xfrm>
                <a:off x="192" y="624"/>
                <a:ext cx="384" cy="3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400" b="1">
                    <a:solidFill>
                      <a:schemeClr val="tx1"/>
                    </a:solidFill>
                  </a:rPr>
                  <a:t>b</a:t>
                </a:r>
                <a:r>
                  <a:rPr lang="en-US" altLang="zh-CN" sz="2400" b="1" baseline="-25000">
                    <a:solidFill>
                      <a:schemeClr val="tx1"/>
                    </a:solidFill>
                  </a:rPr>
                  <a:t>n</a:t>
                </a:r>
              </a:p>
            </p:txBody>
          </p:sp>
          <p:sp>
            <p:nvSpPr>
              <p:cNvPr id="93237" name="Line 22"/>
              <p:cNvSpPr>
                <a:spLocks noChangeShapeType="1"/>
              </p:cNvSpPr>
              <p:nvPr/>
            </p:nvSpPr>
            <p:spPr bwMode="auto">
              <a:xfrm>
                <a:off x="432" y="624"/>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3221" name="Line 23"/>
            <p:cNvSpPr>
              <a:spLocks noChangeShapeType="1"/>
            </p:cNvSpPr>
            <p:nvPr/>
          </p:nvSpPr>
          <p:spPr bwMode="auto">
            <a:xfrm>
              <a:off x="672" y="768"/>
              <a:ext cx="24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3222" name="Group 24"/>
            <p:cNvGrpSpPr>
              <a:grpSpLocks/>
            </p:cNvGrpSpPr>
            <p:nvPr/>
          </p:nvGrpSpPr>
          <p:grpSpPr bwMode="auto">
            <a:xfrm>
              <a:off x="96" y="432"/>
              <a:ext cx="240" cy="336"/>
              <a:chOff x="96" y="432"/>
              <a:chExt cx="240" cy="336"/>
            </a:xfrm>
          </p:grpSpPr>
          <p:sp>
            <p:nvSpPr>
              <p:cNvPr id="93234" name="Line 25"/>
              <p:cNvSpPr>
                <a:spLocks noChangeShapeType="1"/>
              </p:cNvSpPr>
              <p:nvPr/>
            </p:nvSpPr>
            <p:spPr bwMode="auto">
              <a:xfrm>
                <a:off x="96" y="432"/>
                <a:ext cx="0" cy="3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35" name="Line 26"/>
              <p:cNvSpPr>
                <a:spLocks noChangeShapeType="1"/>
              </p:cNvSpPr>
              <p:nvPr/>
            </p:nvSpPr>
            <p:spPr bwMode="auto">
              <a:xfrm>
                <a:off x="96" y="768"/>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3223" name="Text Box 27"/>
            <p:cNvSpPr txBox="1">
              <a:spLocks noChangeArrowheads="1"/>
            </p:cNvSpPr>
            <p:nvPr/>
          </p:nvSpPr>
          <p:spPr bwMode="auto">
            <a:xfrm>
              <a:off x="48" y="24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400" b="1">
                  <a:solidFill>
                    <a:schemeClr val="tx1"/>
                  </a:solidFill>
                </a:rPr>
                <a:t>L</a:t>
              </a:r>
            </a:p>
          </p:txBody>
        </p:sp>
        <p:sp>
          <p:nvSpPr>
            <p:cNvPr id="93224" name="Line 28"/>
            <p:cNvSpPr>
              <a:spLocks noChangeShapeType="1"/>
            </p:cNvSpPr>
            <p:nvPr/>
          </p:nvSpPr>
          <p:spPr bwMode="auto">
            <a:xfrm>
              <a:off x="1248" y="768"/>
              <a:ext cx="24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25" name="Line 29"/>
            <p:cNvSpPr>
              <a:spLocks noChangeShapeType="1"/>
            </p:cNvSpPr>
            <p:nvPr/>
          </p:nvSpPr>
          <p:spPr bwMode="auto">
            <a:xfrm>
              <a:off x="2496" y="768"/>
              <a:ext cx="24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26" name="Line 30"/>
            <p:cNvSpPr>
              <a:spLocks noChangeShapeType="1"/>
            </p:cNvSpPr>
            <p:nvPr/>
          </p:nvSpPr>
          <p:spPr bwMode="auto">
            <a:xfrm>
              <a:off x="3072" y="768"/>
              <a:ext cx="24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27" name="Line 31"/>
            <p:cNvSpPr>
              <a:spLocks noChangeShapeType="1"/>
            </p:cNvSpPr>
            <p:nvPr/>
          </p:nvSpPr>
          <p:spPr bwMode="auto">
            <a:xfrm>
              <a:off x="3648" y="768"/>
              <a:ext cx="24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28" name="Line 32"/>
            <p:cNvSpPr>
              <a:spLocks noChangeShapeType="1"/>
            </p:cNvSpPr>
            <p:nvPr/>
          </p:nvSpPr>
          <p:spPr bwMode="auto">
            <a:xfrm>
              <a:off x="4224" y="768"/>
              <a:ext cx="24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29" name="Line 33"/>
            <p:cNvSpPr>
              <a:spLocks noChangeShapeType="1"/>
            </p:cNvSpPr>
            <p:nvPr/>
          </p:nvSpPr>
          <p:spPr bwMode="auto">
            <a:xfrm>
              <a:off x="4992" y="768"/>
              <a:ext cx="24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30" name="Line 34"/>
            <p:cNvSpPr>
              <a:spLocks noChangeShapeType="1"/>
            </p:cNvSpPr>
            <p:nvPr/>
          </p:nvSpPr>
          <p:spPr bwMode="auto">
            <a:xfrm>
              <a:off x="1824" y="768"/>
              <a:ext cx="24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31" name="Text Box 35"/>
            <p:cNvSpPr txBox="1">
              <a:spLocks noChangeArrowheads="1"/>
            </p:cNvSpPr>
            <p:nvPr/>
          </p:nvSpPr>
          <p:spPr bwMode="auto">
            <a:xfrm>
              <a:off x="2064" y="432"/>
              <a:ext cx="48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4400">
                  <a:solidFill>
                    <a:schemeClr val="tx1"/>
                  </a:solidFill>
                </a:rPr>
                <a:t>…</a:t>
              </a:r>
            </a:p>
          </p:txBody>
        </p:sp>
        <p:sp>
          <p:nvSpPr>
            <p:cNvPr id="93232" name="Text Box 36"/>
            <p:cNvSpPr txBox="1">
              <a:spLocks noChangeArrowheads="1"/>
            </p:cNvSpPr>
            <p:nvPr/>
          </p:nvSpPr>
          <p:spPr bwMode="auto">
            <a:xfrm>
              <a:off x="4512" y="432"/>
              <a:ext cx="48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4400">
                  <a:solidFill>
                    <a:schemeClr val="tx1"/>
                  </a:solidFill>
                </a:rPr>
                <a:t>…</a:t>
              </a:r>
            </a:p>
          </p:txBody>
        </p:sp>
        <p:sp>
          <p:nvSpPr>
            <p:cNvPr id="93233" name="Text Box 37"/>
            <p:cNvSpPr txBox="1">
              <a:spLocks noChangeArrowheads="1"/>
            </p:cNvSpPr>
            <p:nvPr/>
          </p:nvSpPr>
          <p:spPr bwMode="auto">
            <a:xfrm>
              <a:off x="5424" y="624"/>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000" b="1">
                  <a:solidFill>
                    <a:schemeClr val="tx1"/>
                  </a:solidFill>
                </a:rPr>
                <a:t>∧</a:t>
              </a:r>
            </a:p>
          </p:txBody>
        </p:sp>
      </p:grpSp>
      <p:grpSp>
        <p:nvGrpSpPr>
          <p:cNvPr id="91177" name="Group 41"/>
          <p:cNvGrpSpPr>
            <a:grpSpLocks/>
          </p:cNvGrpSpPr>
          <p:nvPr/>
        </p:nvGrpSpPr>
        <p:grpSpPr bwMode="auto">
          <a:xfrm>
            <a:off x="4419600" y="346075"/>
            <a:ext cx="533400" cy="914400"/>
            <a:chOff x="2784" y="0"/>
            <a:chExt cx="240" cy="576"/>
          </a:xfrm>
        </p:grpSpPr>
        <p:sp>
          <p:nvSpPr>
            <p:cNvPr id="93211" name="AutoShape 39"/>
            <p:cNvSpPr>
              <a:spLocks noChangeArrowheads="1"/>
            </p:cNvSpPr>
            <p:nvPr/>
          </p:nvSpPr>
          <p:spPr bwMode="auto">
            <a:xfrm>
              <a:off x="2784" y="96"/>
              <a:ext cx="48" cy="480"/>
            </a:xfrm>
            <a:prstGeom prst="downArrow">
              <a:avLst>
                <a:gd name="adj1" fmla="val 50000"/>
                <a:gd name="adj2" fmla="val 2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12" name="Text Box 40"/>
            <p:cNvSpPr txBox="1">
              <a:spLocks noChangeArrowheads="1"/>
            </p:cNvSpPr>
            <p:nvPr/>
          </p:nvSpPr>
          <p:spPr bwMode="auto">
            <a:xfrm>
              <a:off x="2832" y="0"/>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400">
                  <a:solidFill>
                    <a:srgbClr val="006600"/>
                  </a:solidFill>
                  <a:ea typeface="楷体_GB2312" pitchFamily="49" charset="-122"/>
                </a:rPr>
                <a:t>ta</a:t>
              </a:r>
            </a:p>
          </p:txBody>
        </p:sp>
      </p:grpSp>
      <p:grpSp>
        <p:nvGrpSpPr>
          <p:cNvPr id="91180" name="Group 44"/>
          <p:cNvGrpSpPr>
            <a:grpSpLocks/>
          </p:cNvGrpSpPr>
          <p:nvPr/>
        </p:nvGrpSpPr>
        <p:grpSpPr bwMode="auto">
          <a:xfrm>
            <a:off x="5334000" y="346075"/>
            <a:ext cx="609600" cy="914400"/>
            <a:chOff x="3360" y="0"/>
            <a:chExt cx="384" cy="576"/>
          </a:xfrm>
        </p:grpSpPr>
        <p:sp>
          <p:nvSpPr>
            <p:cNvPr id="93209" name="AutoShape 42"/>
            <p:cNvSpPr>
              <a:spLocks noChangeArrowheads="1"/>
            </p:cNvSpPr>
            <p:nvPr/>
          </p:nvSpPr>
          <p:spPr bwMode="auto">
            <a:xfrm>
              <a:off x="3360" y="96"/>
              <a:ext cx="48" cy="480"/>
            </a:xfrm>
            <a:prstGeom prst="downArrow">
              <a:avLst>
                <a:gd name="adj1" fmla="val 50000"/>
                <a:gd name="adj2" fmla="val 250000"/>
              </a:avLst>
            </a:prstGeom>
            <a:solidFill>
              <a:srgbClr val="CC0066"/>
            </a:solidFill>
            <a:ln w="9525">
              <a:solidFill>
                <a:srgbClr val="D6009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10" name="Text Box 43"/>
            <p:cNvSpPr txBox="1">
              <a:spLocks noChangeArrowheads="1"/>
            </p:cNvSpPr>
            <p:nvPr/>
          </p:nvSpPr>
          <p:spPr bwMode="auto">
            <a:xfrm>
              <a:off x="3408" y="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400">
                  <a:solidFill>
                    <a:srgbClr val="D60093"/>
                  </a:solidFill>
                  <a:ea typeface="楷体_GB2312" pitchFamily="49" charset="-122"/>
                </a:rPr>
                <a:t>hb</a:t>
              </a:r>
            </a:p>
          </p:txBody>
        </p:sp>
      </p:grpSp>
      <p:grpSp>
        <p:nvGrpSpPr>
          <p:cNvPr id="91181" name="Group 45"/>
          <p:cNvGrpSpPr>
            <a:grpSpLocks/>
          </p:cNvGrpSpPr>
          <p:nvPr/>
        </p:nvGrpSpPr>
        <p:grpSpPr bwMode="auto">
          <a:xfrm>
            <a:off x="8382000" y="346075"/>
            <a:ext cx="533400" cy="914400"/>
            <a:chOff x="2784" y="0"/>
            <a:chExt cx="240" cy="576"/>
          </a:xfrm>
        </p:grpSpPr>
        <p:sp>
          <p:nvSpPr>
            <p:cNvPr id="93207" name="AutoShape 46"/>
            <p:cNvSpPr>
              <a:spLocks noChangeArrowheads="1"/>
            </p:cNvSpPr>
            <p:nvPr/>
          </p:nvSpPr>
          <p:spPr bwMode="auto">
            <a:xfrm>
              <a:off x="2784" y="96"/>
              <a:ext cx="48" cy="480"/>
            </a:xfrm>
            <a:prstGeom prst="downArrow">
              <a:avLst>
                <a:gd name="adj1" fmla="val 50000"/>
                <a:gd name="adj2" fmla="val 2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08" name="Text Box 47"/>
            <p:cNvSpPr txBox="1">
              <a:spLocks noChangeArrowheads="1"/>
            </p:cNvSpPr>
            <p:nvPr/>
          </p:nvSpPr>
          <p:spPr bwMode="auto">
            <a:xfrm>
              <a:off x="2832" y="0"/>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400">
                  <a:solidFill>
                    <a:srgbClr val="006600"/>
                  </a:solidFill>
                  <a:ea typeface="楷体_GB2312" pitchFamily="49" charset="-122"/>
                </a:rPr>
                <a:t>tb</a:t>
              </a:r>
            </a:p>
          </p:txBody>
        </p:sp>
      </p:grpSp>
      <p:sp>
        <p:nvSpPr>
          <p:cNvPr id="91184" name="Rectangle 48"/>
          <p:cNvSpPr>
            <a:spLocks noChangeArrowheads="1"/>
          </p:cNvSpPr>
          <p:nvPr/>
        </p:nvSpPr>
        <p:spPr bwMode="auto">
          <a:xfrm>
            <a:off x="8748713" y="1341438"/>
            <a:ext cx="144462"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endParaRPr lang="zh-CN" altLang="zh-CN" sz="2000" b="1">
              <a:solidFill>
                <a:srgbClr val="0C3130"/>
              </a:solidFill>
            </a:endParaRPr>
          </a:p>
        </p:txBody>
      </p:sp>
      <p:sp>
        <p:nvSpPr>
          <p:cNvPr id="91186" name="Line 50"/>
          <p:cNvSpPr>
            <a:spLocks noChangeShapeType="1"/>
          </p:cNvSpPr>
          <p:nvPr/>
        </p:nvSpPr>
        <p:spPr bwMode="auto">
          <a:xfrm>
            <a:off x="4876800" y="1565275"/>
            <a:ext cx="381000" cy="0"/>
          </a:xfrm>
          <a:prstGeom prst="line">
            <a:avLst/>
          </a:prstGeom>
          <a:noFill/>
          <a:ln w="9525">
            <a:solidFill>
              <a:srgbClr val="0C3130"/>
            </a:solidFill>
            <a:round/>
            <a:headEnd type="oval" w="sm"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87" name="Text Box 51"/>
          <p:cNvSpPr txBox="1">
            <a:spLocks noChangeArrowheads="1"/>
          </p:cNvSpPr>
          <p:nvPr/>
        </p:nvSpPr>
        <p:spPr bwMode="auto">
          <a:xfrm>
            <a:off x="1371600" y="3425825"/>
            <a:ext cx="403860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a:solidFill>
                  <a:schemeClr val="tx1"/>
                </a:solidFill>
                <a:ea typeface="楷体_GB2312" pitchFamily="49" charset="-122"/>
              </a:rPr>
              <a:t>ta</a:t>
            </a:r>
            <a:r>
              <a:rPr lang="en-US" altLang="zh-CN">
                <a:solidFill>
                  <a:schemeClr val="tx1"/>
                </a:solidFill>
                <a:latin typeface="Symbol" pitchFamily="18" charset="2"/>
                <a:ea typeface="楷体_GB2312" pitchFamily="49" charset="-122"/>
              </a:rPr>
              <a:t>-</a:t>
            </a:r>
            <a:r>
              <a:rPr lang="en-US" altLang="zh-CN">
                <a:solidFill>
                  <a:schemeClr val="tx1"/>
                </a:solidFill>
                <a:ea typeface="楷体_GB2312" pitchFamily="49" charset="-122"/>
              </a:rPr>
              <a:t>&gt;next=NULL;</a:t>
            </a:r>
          </a:p>
          <a:p>
            <a:pPr algn="l" eaLnBrk="1" hangingPunct="1">
              <a:spcBef>
                <a:spcPct val="50000"/>
              </a:spcBef>
            </a:pPr>
            <a:r>
              <a:rPr lang="en-US" altLang="zh-CN">
                <a:solidFill>
                  <a:schemeClr val="tx1"/>
                </a:solidFill>
                <a:ea typeface="楷体_GB2312" pitchFamily="49" charset="-122"/>
              </a:rPr>
              <a:t>tb</a:t>
            </a:r>
            <a:r>
              <a:rPr lang="en-US" altLang="zh-CN">
                <a:solidFill>
                  <a:schemeClr val="tx1"/>
                </a:solidFill>
                <a:latin typeface="Symbol" pitchFamily="18" charset="2"/>
                <a:ea typeface="楷体_GB2312" pitchFamily="49" charset="-122"/>
              </a:rPr>
              <a:t>-</a:t>
            </a:r>
            <a:r>
              <a:rPr lang="en-US" altLang="zh-CN">
                <a:solidFill>
                  <a:schemeClr val="tx1"/>
                </a:solidFill>
                <a:ea typeface="楷体_GB2312" pitchFamily="49" charset="-122"/>
              </a:rPr>
              <a:t>&gt;next = L</a:t>
            </a:r>
            <a:r>
              <a:rPr lang="en-US" altLang="zh-CN">
                <a:solidFill>
                  <a:schemeClr val="tx1"/>
                </a:solidFill>
                <a:latin typeface="Symbol" pitchFamily="18" charset="2"/>
                <a:ea typeface="楷体_GB2312" pitchFamily="49" charset="-122"/>
              </a:rPr>
              <a:t>-</a:t>
            </a:r>
            <a:r>
              <a:rPr lang="en-US" altLang="zh-CN">
                <a:solidFill>
                  <a:schemeClr val="tx1"/>
                </a:solidFill>
                <a:ea typeface="楷体_GB2312" pitchFamily="49" charset="-122"/>
              </a:rPr>
              <a:t>&gt;next;</a:t>
            </a:r>
          </a:p>
          <a:p>
            <a:pPr algn="l" eaLnBrk="1" hangingPunct="1">
              <a:spcBef>
                <a:spcPct val="50000"/>
              </a:spcBef>
            </a:pPr>
            <a:r>
              <a:rPr lang="en-US" altLang="zh-CN">
                <a:solidFill>
                  <a:schemeClr val="tx1"/>
                </a:solidFill>
                <a:ea typeface="楷体_GB2312" pitchFamily="49" charset="-122"/>
              </a:rPr>
              <a:t>L</a:t>
            </a:r>
            <a:r>
              <a:rPr lang="en-US" altLang="zh-CN">
                <a:solidFill>
                  <a:schemeClr val="tx1"/>
                </a:solidFill>
                <a:latin typeface="Symbol" pitchFamily="18" charset="2"/>
                <a:ea typeface="楷体_GB2312" pitchFamily="49" charset="-122"/>
              </a:rPr>
              <a:t>-</a:t>
            </a:r>
            <a:r>
              <a:rPr lang="en-US" altLang="zh-CN">
                <a:solidFill>
                  <a:schemeClr val="tx1"/>
                </a:solidFill>
                <a:ea typeface="楷体_GB2312" pitchFamily="49" charset="-122"/>
              </a:rPr>
              <a:t>&gt;next = hb;</a:t>
            </a:r>
          </a:p>
        </p:txBody>
      </p:sp>
      <p:sp>
        <p:nvSpPr>
          <p:cNvPr id="91188" name="Line 52"/>
          <p:cNvSpPr>
            <a:spLocks noChangeShapeType="1"/>
          </p:cNvSpPr>
          <p:nvPr/>
        </p:nvSpPr>
        <p:spPr bwMode="auto">
          <a:xfrm>
            <a:off x="1066800" y="1565275"/>
            <a:ext cx="381000" cy="0"/>
          </a:xfrm>
          <a:prstGeom prst="line">
            <a:avLst/>
          </a:prstGeom>
          <a:noFill/>
          <a:ln w="9525">
            <a:solidFill>
              <a:srgbClr val="0C3130"/>
            </a:solidFill>
            <a:round/>
            <a:headEnd type="oval" w="sm"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89" name="Line 53"/>
          <p:cNvSpPr>
            <a:spLocks noChangeShapeType="1"/>
          </p:cNvSpPr>
          <p:nvPr/>
        </p:nvSpPr>
        <p:spPr bwMode="auto">
          <a:xfrm>
            <a:off x="8763000" y="1565275"/>
            <a:ext cx="0" cy="685800"/>
          </a:xfrm>
          <a:prstGeom prst="line">
            <a:avLst/>
          </a:prstGeom>
          <a:noFill/>
          <a:ln w="25400">
            <a:solidFill>
              <a:srgbClr val="CC0066"/>
            </a:solidFill>
            <a:round/>
            <a:headEnd type="oval"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90" name="Line 54"/>
          <p:cNvSpPr>
            <a:spLocks noChangeShapeType="1"/>
          </p:cNvSpPr>
          <p:nvPr/>
        </p:nvSpPr>
        <p:spPr bwMode="auto">
          <a:xfrm>
            <a:off x="1600200" y="2251075"/>
            <a:ext cx="7162800" cy="0"/>
          </a:xfrm>
          <a:prstGeom prst="line">
            <a:avLst/>
          </a:prstGeom>
          <a:noFill/>
          <a:ln w="28575">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91" name="Line 55"/>
          <p:cNvSpPr>
            <a:spLocks noChangeShapeType="1"/>
          </p:cNvSpPr>
          <p:nvPr/>
        </p:nvSpPr>
        <p:spPr bwMode="auto">
          <a:xfrm flipV="1">
            <a:off x="1600200" y="1793875"/>
            <a:ext cx="0" cy="457200"/>
          </a:xfrm>
          <a:prstGeom prst="line">
            <a:avLst/>
          </a:prstGeom>
          <a:noFill/>
          <a:ln w="25400">
            <a:solidFill>
              <a:srgbClr val="CC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92" name="Line 56"/>
          <p:cNvSpPr>
            <a:spLocks noChangeShapeType="1"/>
          </p:cNvSpPr>
          <p:nvPr/>
        </p:nvSpPr>
        <p:spPr bwMode="auto">
          <a:xfrm>
            <a:off x="1066800" y="1565275"/>
            <a:ext cx="0" cy="1143000"/>
          </a:xfrm>
          <a:prstGeom prst="line">
            <a:avLst/>
          </a:prstGeom>
          <a:noFill/>
          <a:ln w="28575">
            <a:solidFill>
              <a:srgbClr val="CC0066"/>
            </a:solidFill>
            <a:round/>
            <a:headEnd type="oval"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93" name="Line 57"/>
          <p:cNvSpPr>
            <a:spLocks noChangeShapeType="1"/>
          </p:cNvSpPr>
          <p:nvPr/>
        </p:nvSpPr>
        <p:spPr bwMode="auto">
          <a:xfrm>
            <a:off x="1066800" y="2708275"/>
            <a:ext cx="4495800" cy="0"/>
          </a:xfrm>
          <a:prstGeom prst="line">
            <a:avLst/>
          </a:prstGeom>
          <a:noFill/>
          <a:ln w="28575">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94" name="Line 58"/>
          <p:cNvSpPr>
            <a:spLocks noChangeShapeType="1"/>
          </p:cNvSpPr>
          <p:nvPr/>
        </p:nvSpPr>
        <p:spPr bwMode="auto">
          <a:xfrm flipV="1">
            <a:off x="5562600" y="1793875"/>
            <a:ext cx="0" cy="914400"/>
          </a:xfrm>
          <a:prstGeom prst="line">
            <a:avLst/>
          </a:prstGeom>
          <a:noFill/>
          <a:ln w="28575">
            <a:solidFill>
              <a:srgbClr val="CC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95" name="Line 59"/>
          <p:cNvSpPr>
            <a:spLocks noChangeShapeType="1"/>
          </p:cNvSpPr>
          <p:nvPr/>
        </p:nvSpPr>
        <p:spPr bwMode="auto">
          <a:xfrm>
            <a:off x="1547813" y="4038600"/>
            <a:ext cx="3048000" cy="0"/>
          </a:xfrm>
          <a:prstGeom prst="line">
            <a:avLst/>
          </a:prstGeom>
          <a:noFill/>
          <a:ln w="381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96" name="Line 60"/>
          <p:cNvSpPr>
            <a:spLocks noChangeShapeType="1"/>
          </p:cNvSpPr>
          <p:nvPr/>
        </p:nvSpPr>
        <p:spPr bwMode="auto">
          <a:xfrm>
            <a:off x="1447800" y="4876800"/>
            <a:ext cx="3505200" cy="0"/>
          </a:xfrm>
          <a:prstGeom prst="line">
            <a:avLst/>
          </a:prstGeom>
          <a:noFill/>
          <a:ln w="381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97" name="Line 61"/>
          <p:cNvSpPr>
            <a:spLocks noChangeShapeType="1"/>
          </p:cNvSpPr>
          <p:nvPr/>
        </p:nvSpPr>
        <p:spPr bwMode="auto">
          <a:xfrm>
            <a:off x="1447800" y="5715000"/>
            <a:ext cx="2514600" cy="0"/>
          </a:xfrm>
          <a:prstGeom prst="line">
            <a:avLst/>
          </a:prstGeom>
          <a:noFill/>
          <a:ln w="381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1207" name="Group 71"/>
          <p:cNvGrpSpPr>
            <a:grpSpLocks/>
          </p:cNvGrpSpPr>
          <p:nvPr/>
        </p:nvGrpSpPr>
        <p:grpSpPr bwMode="auto">
          <a:xfrm>
            <a:off x="4737100" y="1341438"/>
            <a:ext cx="503238" cy="431800"/>
            <a:chOff x="4422" y="1933"/>
            <a:chExt cx="317" cy="272"/>
          </a:xfrm>
        </p:grpSpPr>
        <p:sp>
          <p:nvSpPr>
            <p:cNvPr id="93205" name="Rectangle 69"/>
            <p:cNvSpPr>
              <a:spLocks noChangeArrowheads="1"/>
            </p:cNvSpPr>
            <p:nvPr/>
          </p:nvSpPr>
          <p:spPr bwMode="auto">
            <a:xfrm>
              <a:off x="4422" y="1933"/>
              <a:ext cx="136"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06" name="Rectangle 70"/>
            <p:cNvSpPr>
              <a:spLocks noChangeArrowheads="1"/>
            </p:cNvSpPr>
            <p:nvPr/>
          </p:nvSpPr>
          <p:spPr bwMode="auto">
            <a:xfrm>
              <a:off x="4558" y="1979"/>
              <a:ext cx="181" cy="22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1185" name="Rectangle 49"/>
          <p:cNvSpPr>
            <a:spLocks noChangeArrowheads="1"/>
          </p:cNvSpPr>
          <p:nvPr/>
        </p:nvSpPr>
        <p:spPr bwMode="auto">
          <a:xfrm>
            <a:off x="4610100" y="1341438"/>
            <a:ext cx="439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FF0000"/>
                </a:solidFill>
              </a:rPr>
              <a:t>∧</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91177"/>
                                        </p:tgtEl>
                                        <p:attrNameLst>
                                          <p:attrName>style.visibility</p:attrName>
                                        </p:attrNameLst>
                                      </p:cBhvr>
                                      <p:to>
                                        <p:strVal val="visible"/>
                                      </p:to>
                                    </p:set>
                                    <p:animEffect transition="in" filter="slide(fromTop)">
                                      <p:cBhvr>
                                        <p:cTn id="7" dur="500"/>
                                        <p:tgtEl>
                                          <p:spTgt spid="911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91180"/>
                                        </p:tgtEl>
                                        <p:attrNameLst>
                                          <p:attrName>style.visibility</p:attrName>
                                        </p:attrNameLst>
                                      </p:cBhvr>
                                      <p:to>
                                        <p:strVal val="visible"/>
                                      </p:to>
                                    </p:set>
                                    <p:animEffect transition="in" filter="slide(fromTop)">
                                      <p:cBhvr>
                                        <p:cTn id="12" dur="500"/>
                                        <p:tgtEl>
                                          <p:spTgt spid="911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nodeType="clickEffect">
                                  <p:stCondLst>
                                    <p:cond delay="0"/>
                                  </p:stCondLst>
                                  <p:childTnLst>
                                    <p:set>
                                      <p:cBhvr>
                                        <p:cTn id="16" dur="1" fill="hold">
                                          <p:stCondLst>
                                            <p:cond delay="0"/>
                                          </p:stCondLst>
                                        </p:cTn>
                                        <p:tgtEl>
                                          <p:spTgt spid="91181"/>
                                        </p:tgtEl>
                                        <p:attrNameLst>
                                          <p:attrName>style.visibility</p:attrName>
                                        </p:attrNameLst>
                                      </p:cBhvr>
                                      <p:to>
                                        <p:strVal val="visible"/>
                                      </p:to>
                                    </p:set>
                                    <p:animEffect transition="in" filter="slide(fromTop)">
                                      <p:cBhvr>
                                        <p:cTn id="17" dur="500"/>
                                        <p:tgtEl>
                                          <p:spTgt spid="911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1187">
                                            <p:txEl>
                                              <p:pRg st="0" end="0"/>
                                            </p:txEl>
                                          </p:spTgt>
                                        </p:tgtEl>
                                        <p:attrNameLst>
                                          <p:attrName>style.visibility</p:attrName>
                                        </p:attrNameLst>
                                      </p:cBhvr>
                                      <p:to>
                                        <p:strVal val="visible"/>
                                      </p:to>
                                    </p:set>
                                    <p:animEffect transition="in" filter="wipe(left)">
                                      <p:cBhvr>
                                        <p:cTn id="22" dur="500"/>
                                        <p:tgtEl>
                                          <p:spTgt spid="91187">
                                            <p:txEl>
                                              <p:pRg st="0" end="0"/>
                                            </p:txEl>
                                          </p:spTgt>
                                        </p:tgtEl>
                                      </p:cBhvr>
                                    </p:animEffect>
                                  </p:childTnLst>
                                </p:cTn>
                              </p:par>
                            </p:childTnLst>
                          </p:cTn>
                        </p:par>
                        <p:par>
                          <p:cTn id="23" fill="hold" nodeType="afterGroup">
                            <p:stCondLst>
                              <p:cond delay="500"/>
                            </p:stCondLst>
                            <p:childTnLst>
                              <p:par>
                                <p:cTn id="24" presetID="22" presetClass="entr" presetSubtype="2" fill="hold" grpId="0" nodeType="afterEffect">
                                  <p:stCondLst>
                                    <p:cond delay="0"/>
                                  </p:stCondLst>
                                  <p:childTnLst>
                                    <p:set>
                                      <p:cBhvr>
                                        <p:cTn id="25" dur="1" fill="hold">
                                          <p:stCondLst>
                                            <p:cond delay="0"/>
                                          </p:stCondLst>
                                        </p:cTn>
                                        <p:tgtEl>
                                          <p:spTgt spid="91186"/>
                                        </p:tgtEl>
                                        <p:attrNameLst>
                                          <p:attrName>style.visibility</p:attrName>
                                        </p:attrNameLst>
                                      </p:cBhvr>
                                      <p:to>
                                        <p:strVal val="visible"/>
                                      </p:to>
                                    </p:set>
                                    <p:animEffect transition="in" filter="wipe(right)">
                                      <p:cBhvr>
                                        <p:cTn id="26" dur="500"/>
                                        <p:tgtEl>
                                          <p:spTgt spid="9118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91195"/>
                                        </p:tgtEl>
                                        <p:attrNameLst>
                                          <p:attrName>style.visibility</p:attrName>
                                        </p:attrNameLst>
                                      </p:cBhvr>
                                      <p:to>
                                        <p:strVal val="visible"/>
                                      </p:to>
                                    </p:set>
                                    <p:anim calcmode="lin" valueType="num">
                                      <p:cBhvr>
                                        <p:cTn id="31" dur="500" fill="hold"/>
                                        <p:tgtEl>
                                          <p:spTgt spid="91195"/>
                                        </p:tgtEl>
                                        <p:attrNameLst>
                                          <p:attrName>ppt_x</p:attrName>
                                        </p:attrNameLst>
                                      </p:cBhvr>
                                      <p:tavLst>
                                        <p:tav tm="0">
                                          <p:val>
                                            <p:strVal val="#ppt_x-#ppt_w/2"/>
                                          </p:val>
                                        </p:tav>
                                        <p:tav tm="100000">
                                          <p:val>
                                            <p:strVal val="#ppt_x"/>
                                          </p:val>
                                        </p:tav>
                                      </p:tavLst>
                                    </p:anim>
                                    <p:anim calcmode="lin" valueType="num">
                                      <p:cBhvr>
                                        <p:cTn id="32" dur="500" fill="hold"/>
                                        <p:tgtEl>
                                          <p:spTgt spid="91195"/>
                                        </p:tgtEl>
                                        <p:attrNameLst>
                                          <p:attrName>ppt_y</p:attrName>
                                        </p:attrNameLst>
                                      </p:cBhvr>
                                      <p:tavLst>
                                        <p:tav tm="0">
                                          <p:val>
                                            <p:strVal val="#ppt_y"/>
                                          </p:val>
                                        </p:tav>
                                        <p:tav tm="100000">
                                          <p:val>
                                            <p:strVal val="#ppt_y"/>
                                          </p:val>
                                        </p:tav>
                                      </p:tavLst>
                                    </p:anim>
                                    <p:anim calcmode="lin" valueType="num">
                                      <p:cBhvr>
                                        <p:cTn id="33" dur="500" fill="hold"/>
                                        <p:tgtEl>
                                          <p:spTgt spid="91195"/>
                                        </p:tgtEl>
                                        <p:attrNameLst>
                                          <p:attrName>ppt_w</p:attrName>
                                        </p:attrNameLst>
                                      </p:cBhvr>
                                      <p:tavLst>
                                        <p:tav tm="0">
                                          <p:val>
                                            <p:fltVal val="0"/>
                                          </p:val>
                                        </p:tav>
                                        <p:tav tm="100000">
                                          <p:val>
                                            <p:strVal val="#ppt_w"/>
                                          </p:val>
                                        </p:tav>
                                      </p:tavLst>
                                    </p:anim>
                                    <p:anim calcmode="lin" valueType="num">
                                      <p:cBhvr>
                                        <p:cTn id="34" dur="500" fill="hold"/>
                                        <p:tgtEl>
                                          <p:spTgt spid="91195"/>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91207"/>
                                        </p:tgtEl>
                                        <p:attrNameLst>
                                          <p:attrName>style.visibility</p:attrName>
                                        </p:attrNameLst>
                                      </p:cBhvr>
                                      <p:to>
                                        <p:strVal val="visible"/>
                                      </p:to>
                                    </p:set>
                                    <p:animEffect transition="in" filter="wipe(up)">
                                      <p:cBhvr>
                                        <p:cTn id="39" dur="500"/>
                                        <p:tgtEl>
                                          <p:spTgt spid="91207"/>
                                        </p:tgtEl>
                                      </p:cBhvr>
                                    </p:animEffect>
                                  </p:childTnLst>
                                </p:cTn>
                              </p:par>
                            </p:childTnLst>
                          </p:cTn>
                        </p:par>
                        <p:par>
                          <p:cTn id="40" fill="hold" nodeType="afterGroup">
                            <p:stCondLst>
                              <p:cond delay="500"/>
                            </p:stCondLst>
                            <p:childTnLst>
                              <p:par>
                                <p:cTn id="41" presetID="12" presetClass="entr" presetSubtype="1" fill="hold" grpId="0" nodeType="afterEffect">
                                  <p:stCondLst>
                                    <p:cond delay="0"/>
                                  </p:stCondLst>
                                  <p:childTnLst>
                                    <p:set>
                                      <p:cBhvr>
                                        <p:cTn id="42" dur="1" fill="hold">
                                          <p:stCondLst>
                                            <p:cond delay="0"/>
                                          </p:stCondLst>
                                        </p:cTn>
                                        <p:tgtEl>
                                          <p:spTgt spid="91185"/>
                                        </p:tgtEl>
                                        <p:attrNameLst>
                                          <p:attrName>style.visibility</p:attrName>
                                        </p:attrNameLst>
                                      </p:cBhvr>
                                      <p:to>
                                        <p:strVal val="visible"/>
                                      </p:to>
                                    </p:set>
                                    <p:animEffect transition="in" filter="slide(fromTop)">
                                      <p:cBhvr>
                                        <p:cTn id="43" dur="500"/>
                                        <p:tgtEl>
                                          <p:spTgt spid="9118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91187">
                                            <p:txEl>
                                              <p:pRg st="1" end="1"/>
                                            </p:txEl>
                                          </p:spTgt>
                                        </p:tgtEl>
                                        <p:attrNameLst>
                                          <p:attrName>style.visibility</p:attrName>
                                        </p:attrNameLst>
                                      </p:cBhvr>
                                      <p:to>
                                        <p:strVal val="visible"/>
                                      </p:to>
                                    </p:set>
                                    <p:animEffect transition="in" filter="wipe(left)">
                                      <p:cBhvr>
                                        <p:cTn id="48" dur="500"/>
                                        <p:tgtEl>
                                          <p:spTgt spid="91187">
                                            <p:txEl>
                                              <p:pRg st="1" end="1"/>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7" presetClass="entr" presetSubtype="8" fill="hold" grpId="0" nodeType="clickEffect">
                                  <p:stCondLst>
                                    <p:cond delay="0"/>
                                  </p:stCondLst>
                                  <p:childTnLst>
                                    <p:set>
                                      <p:cBhvr>
                                        <p:cTn id="52" dur="1" fill="hold">
                                          <p:stCondLst>
                                            <p:cond delay="0"/>
                                          </p:stCondLst>
                                        </p:cTn>
                                        <p:tgtEl>
                                          <p:spTgt spid="91196"/>
                                        </p:tgtEl>
                                        <p:attrNameLst>
                                          <p:attrName>style.visibility</p:attrName>
                                        </p:attrNameLst>
                                      </p:cBhvr>
                                      <p:to>
                                        <p:strVal val="visible"/>
                                      </p:to>
                                    </p:set>
                                    <p:anim calcmode="lin" valueType="num">
                                      <p:cBhvr>
                                        <p:cTn id="53" dur="500" fill="hold"/>
                                        <p:tgtEl>
                                          <p:spTgt spid="91196"/>
                                        </p:tgtEl>
                                        <p:attrNameLst>
                                          <p:attrName>ppt_x</p:attrName>
                                        </p:attrNameLst>
                                      </p:cBhvr>
                                      <p:tavLst>
                                        <p:tav tm="0">
                                          <p:val>
                                            <p:strVal val="#ppt_x-#ppt_w/2"/>
                                          </p:val>
                                        </p:tav>
                                        <p:tav tm="100000">
                                          <p:val>
                                            <p:strVal val="#ppt_x"/>
                                          </p:val>
                                        </p:tav>
                                      </p:tavLst>
                                    </p:anim>
                                    <p:anim calcmode="lin" valueType="num">
                                      <p:cBhvr>
                                        <p:cTn id="54" dur="500" fill="hold"/>
                                        <p:tgtEl>
                                          <p:spTgt spid="91196"/>
                                        </p:tgtEl>
                                        <p:attrNameLst>
                                          <p:attrName>ppt_y</p:attrName>
                                        </p:attrNameLst>
                                      </p:cBhvr>
                                      <p:tavLst>
                                        <p:tav tm="0">
                                          <p:val>
                                            <p:strVal val="#ppt_y"/>
                                          </p:val>
                                        </p:tav>
                                        <p:tav tm="100000">
                                          <p:val>
                                            <p:strVal val="#ppt_y"/>
                                          </p:val>
                                        </p:tav>
                                      </p:tavLst>
                                    </p:anim>
                                    <p:anim calcmode="lin" valueType="num">
                                      <p:cBhvr>
                                        <p:cTn id="55" dur="500" fill="hold"/>
                                        <p:tgtEl>
                                          <p:spTgt spid="91196"/>
                                        </p:tgtEl>
                                        <p:attrNameLst>
                                          <p:attrName>ppt_w</p:attrName>
                                        </p:attrNameLst>
                                      </p:cBhvr>
                                      <p:tavLst>
                                        <p:tav tm="0">
                                          <p:val>
                                            <p:fltVal val="0"/>
                                          </p:val>
                                        </p:tav>
                                        <p:tav tm="100000">
                                          <p:val>
                                            <p:strVal val="#ppt_w"/>
                                          </p:val>
                                        </p:tav>
                                      </p:tavLst>
                                    </p:anim>
                                    <p:anim calcmode="lin" valueType="num">
                                      <p:cBhvr>
                                        <p:cTn id="56" dur="500" fill="hold"/>
                                        <p:tgtEl>
                                          <p:spTgt spid="91196"/>
                                        </p:tgtEl>
                                        <p:attrNameLst>
                                          <p:attrName>ppt_h</p:attrName>
                                        </p:attrNameLst>
                                      </p:cBhvr>
                                      <p:tavLst>
                                        <p:tav tm="0">
                                          <p:val>
                                            <p:strVal val="#ppt_h"/>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grpId="0" nodeType="clickEffect" nodePh="1">
                                  <p:stCondLst>
                                    <p:cond delay="0"/>
                                  </p:stCondLst>
                                  <p:endCondLst>
                                    <p:cond evt="begin" delay="0">
                                      <p:tn val="59"/>
                                    </p:cond>
                                  </p:endCondLst>
                                  <p:childTnLst>
                                    <p:set>
                                      <p:cBhvr>
                                        <p:cTn id="60" dur="1" fill="hold">
                                          <p:stCondLst>
                                            <p:cond delay="0"/>
                                          </p:stCondLst>
                                        </p:cTn>
                                        <p:tgtEl>
                                          <p:spTgt spid="91184"/>
                                        </p:tgtEl>
                                        <p:attrNameLst>
                                          <p:attrName>style.visibility</p:attrName>
                                        </p:attrNameLst>
                                      </p:cBhvr>
                                      <p:to>
                                        <p:strVal val="visible"/>
                                      </p:to>
                                    </p:set>
                                    <p:animEffect transition="in" filter="wipe(up)">
                                      <p:cBhvr>
                                        <p:cTn id="61" dur="500"/>
                                        <p:tgtEl>
                                          <p:spTgt spid="91184"/>
                                        </p:tgtEl>
                                      </p:cBhvr>
                                    </p:animEffect>
                                  </p:childTnLst>
                                </p:cTn>
                              </p:par>
                            </p:childTnLst>
                          </p:cTn>
                        </p:par>
                        <p:par>
                          <p:cTn id="62" fill="hold" nodeType="afterGroup">
                            <p:stCondLst>
                              <p:cond delay="500"/>
                            </p:stCondLst>
                            <p:childTnLst>
                              <p:par>
                                <p:cTn id="63" presetID="22" presetClass="entr" presetSubtype="1" fill="hold" grpId="0" nodeType="afterEffect">
                                  <p:stCondLst>
                                    <p:cond delay="0"/>
                                  </p:stCondLst>
                                  <p:childTnLst>
                                    <p:set>
                                      <p:cBhvr>
                                        <p:cTn id="64" dur="1" fill="hold">
                                          <p:stCondLst>
                                            <p:cond delay="0"/>
                                          </p:stCondLst>
                                        </p:cTn>
                                        <p:tgtEl>
                                          <p:spTgt spid="91189"/>
                                        </p:tgtEl>
                                        <p:attrNameLst>
                                          <p:attrName>style.visibility</p:attrName>
                                        </p:attrNameLst>
                                      </p:cBhvr>
                                      <p:to>
                                        <p:strVal val="visible"/>
                                      </p:to>
                                    </p:set>
                                    <p:animEffect transition="in" filter="wipe(up)">
                                      <p:cBhvr>
                                        <p:cTn id="65" dur="500"/>
                                        <p:tgtEl>
                                          <p:spTgt spid="91189"/>
                                        </p:tgtEl>
                                      </p:cBhvr>
                                    </p:animEffect>
                                  </p:childTnLst>
                                </p:cTn>
                              </p:par>
                            </p:childTnLst>
                          </p:cTn>
                        </p:par>
                        <p:par>
                          <p:cTn id="66" fill="hold" nodeType="afterGroup">
                            <p:stCondLst>
                              <p:cond delay="1000"/>
                            </p:stCondLst>
                            <p:childTnLst>
                              <p:par>
                                <p:cTn id="67" presetID="22" presetClass="entr" presetSubtype="2" fill="hold" grpId="0" nodeType="afterEffect">
                                  <p:stCondLst>
                                    <p:cond delay="0"/>
                                  </p:stCondLst>
                                  <p:childTnLst>
                                    <p:set>
                                      <p:cBhvr>
                                        <p:cTn id="68" dur="1" fill="hold">
                                          <p:stCondLst>
                                            <p:cond delay="0"/>
                                          </p:stCondLst>
                                        </p:cTn>
                                        <p:tgtEl>
                                          <p:spTgt spid="91190"/>
                                        </p:tgtEl>
                                        <p:attrNameLst>
                                          <p:attrName>style.visibility</p:attrName>
                                        </p:attrNameLst>
                                      </p:cBhvr>
                                      <p:to>
                                        <p:strVal val="visible"/>
                                      </p:to>
                                    </p:set>
                                    <p:animEffect transition="in" filter="wipe(right)">
                                      <p:cBhvr>
                                        <p:cTn id="69" dur="500"/>
                                        <p:tgtEl>
                                          <p:spTgt spid="91190"/>
                                        </p:tgtEl>
                                      </p:cBhvr>
                                    </p:animEffect>
                                  </p:childTnLst>
                                </p:cTn>
                              </p:par>
                            </p:childTnLst>
                          </p:cTn>
                        </p:par>
                        <p:par>
                          <p:cTn id="70" fill="hold" nodeType="afterGroup">
                            <p:stCondLst>
                              <p:cond delay="1500"/>
                            </p:stCondLst>
                            <p:childTnLst>
                              <p:par>
                                <p:cTn id="71" presetID="22" presetClass="entr" presetSubtype="4" fill="hold" grpId="0" nodeType="afterEffect">
                                  <p:stCondLst>
                                    <p:cond delay="0"/>
                                  </p:stCondLst>
                                  <p:childTnLst>
                                    <p:set>
                                      <p:cBhvr>
                                        <p:cTn id="72" dur="1" fill="hold">
                                          <p:stCondLst>
                                            <p:cond delay="0"/>
                                          </p:stCondLst>
                                        </p:cTn>
                                        <p:tgtEl>
                                          <p:spTgt spid="91191"/>
                                        </p:tgtEl>
                                        <p:attrNameLst>
                                          <p:attrName>style.visibility</p:attrName>
                                        </p:attrNameLst>
                                      </p:cBhvr>
                                      <p:to>
                                        <p:strVal val="visible"/>
                                      </p:to>
                                    </p:set>
                                    <p:animEffect transition="in" filter="wipe(down)">
                                      <p:cBhvr>
                                        <p:cTn id="73" dur="500"/>
                                        <p:tgtEl>
                                          <p:spTgt spid="91191"/>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91187">
                                            <p:txEl>
                                              <p:pRg st="2" end="2"/>
                                            </p:txEl>
                                          </p:spTgt>
                                        </p:tgtEl>
                                        <p:attrNameLst>
                                          <p:attrName>style.visibility</p:attrName>
                                        </p:attrNameLst>
                                      </p:cBhvr>
                                      <p:to>
                                        <p:strVal val="visible"/>
                                      </p:to>
                                    </p:set>
                                    <p:animEffect transition="in" filter="wipe(left)">
                                      <p:cBhvr>
                                        <p:cTn id="78" dur="500"/>
                                        <p:tgtEl>
                                          <p:spTgt spid="91187">
                                            <p:txEl>
                                              <p:pRg st="2" end="2"/>
                                            </p:txEl>
                                          </p:spTgt>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7" presetClass="entr" presetSubtype="8" fill="hold" grpId="0" nodeType="clickEffect">
                                  <p:stCondLst>
                                    <p:cond delay="0"/>
                                  </p:stCondLst>
                                  <p:childTnLst>
                                    <p:set>
                                      <p:cBhvr>
                                        <p:cTn id="82" dur="1" fill="hold">
                                          <p:stCondLst>
                                            <p:cond delay="0"/>
                                          </p:stCondLst>
                                        </p:cTn>
                                        <p:tgtEl>
                                          <p:spTgt spid="91197"/>
                                        </p:tgtEl>
                                        <p:attrNameLst>
                                          <p:attrName>style.visibility</p:attrName>
                                        </p:attrNameLst>
                                      </p:cBhvr>
                                      <p:to>
                                        <p:strVal val="visible"/>
                                      </p:to>
                                    </p:set>
                                    <p:anim calcmode="lin" valueType="num">
                                      <p:cBhvr>
                                        <p:cTn id="83" dur="500" fill="hold"/>
                                        <p:tgtEl>
                                          <p:spTgt spid="91197"/>
                                        </p:tgtEl>
                                        <p:attrNameLst>
                                          <p:attrName>ppt_x</p:attrName>
                                        </p:attrNameLst>
                                      </p:cBhvr>
                                      <p:tavLst>
                                        <p:tav tm="0">
                                          <p:val>
                                            <p:strVal val="#ppt_x-#ppt_w/2"/>
                                          </p:val>
                                        </p:tav>
                                        <p:tav tm="100000">
                                          <p:val>
                                            <p:strVal val="#ppt_x"/>
                                          </p:val>
                                        </p:tav>
                                      </p:tavLst>
                                    </p:anim>
                                    <p:anim calcmode="lin" valueType="num">
                                      <p:cBhvr>
                                        <p:cTn id="84" dur="500" fill="hold"/>
                                        <p:tgtEl>
                                          <p:spTgt spid="91197"/>
                                        </p:tgtEl>
                                        <p:attrNameLst>
                                          <p:attrName>ppt_y</p:attrName>
                                        </p:attrNameLst>
                                      </p:cBhvr>
                                      <p:tavLst>
                                        <p:tav tm="0">
                                          <p:val>
                                            <p:strVal val="#ppt_y"/>
                                          </p:val>
                                        </p:tav>
                                        <p:tav tm="100000">
                                          <p:val>
                                            <p:strVal val="#ppt_y"/>
                                          </p:val>
                                        </p:tav>
                                      </p:tavLst>
                                    </p:anim>
                                    <p:anim calcmode="lin" valueType="num">
                                      <p:cBhvr>
                                        <p:cTn id="85" dur="500" fill="hold"/>
                                        <p:tgtEl>
                                          <p:spTgt spid="91197"/>
                                        </p:tgtEl>
                                        <p:attrNameLst>
                                          <p:attrName>ppt_w</p:attrName>
                                        </p:attrNameLst>
                                      </p:cBhvr>
                                      <p:tavLst>
                                        <p:tav tm="0">
                                          <p:val>
                                            <p:fltVal val="0"/>
                                          </p:val>
                                        </p:tav>
                                        <p:tav tm="100000">
                                          <p:val>
                                            <p:strVal val="#ppt_w"/>
                                          </p:val>
                                        </p:tav>
                                      </p:tavLst>
                                    </p:anim>
                                    <p:anim calcmode="lin" valueType="num">
                                      <p:cBhvr>
                                        <p:cTn id="86" dur="500" fill="hold"/>
                                        <p:tgtEl>
                                          <p:spTgt spid="91197"/>
                                        </p:tgtEl>
                                        <p:attrNameLst>
                                          <p:attrName>ppt_h</p:attrName>
                                        </p:attrNameLst>
                                      </p:cBhvr>
                                      <p:tavLst>
                                        <p:tav tm="0">
                                          <p:val>
                                            <p:strVal val="#ppt_h"/>
                                          </p:val>
                                        </p:tav>
                                        <p:tav tm="100000">
                                          <p:val>
                                            <p:strVal val="#ppt_h"/>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2" fill="hold" grpId="0" nodeType="clickEffect">
                                  <p:stCondLst>
                                    <p:cond delay="0"/>
                                  </p:stCondLst>
                                  <p:childTnLst>
                                    <p:set>
                                      <p:cBhvr>
                                        <p:cTn id="90" dur="1" fill="hold">
                                          <p:stCondLst>
                                            <p:cond delay="0"/>
                                          </p:stCondLst>
                                        </p:cTn>
                                        <p:tgtEl>
                                          <p:spTgt spid="91188"/>
                                        </p:tgtEl>
                                        <p:attrNameLst>
                                          <p:attrName>style.visibility</p:attrName>
                                        </p:attrNameLst>
                                      </p:cBhvr>
                                      <p:to>
                                        <p:strVal val="visible"/>
                                      </p:to>
                                    </p:set>
                                    <p:animEffect transition="in" filter="wipe(right)">
                                      <p:cBhvr>
                                        <p:cTn id="91" dur="500"/>
                                        <p:tgtEl>
                                          <p:spTgt spid="91188"/>
                                        </p:tgtEl>
                                      </p:cBhvr>
                                    </p:animEffect>
                                  </p:childTnLst>
                                </p:cTn>
                              </p:par>
                            </p:childTnLst>
                          </p:cTn>
                        </p:par>
                        <p:par>
                          <p:cTn id="92" fill="hold" nodeType="afterGroup">
                            <p:stCondLst>
                              <p:cond delay="500"/>
                            </p:stCondLst>
                            <p:childTnLst>
                              <p:par>
                                <p:cTn id="93" presetID="22" presetClass="entr" presetSubtype="1" fill="hold" grpId="0" nodeType="afterEffect">
                                  <p:stCondLst>
                                    <p:cond delay="0"/>
                                  </p:stCondLst>
                                  <p:childTnLst>
                                    <p:set>
                                      <p:cBhvr>
                                        <p:cTn id="94" dur="1" fill="hold">
                                          <p:stCondLst>
                                            <p:cond delay="0"/>
                                          </p:stCondLst>
                                        </p:cTn>
                                        <p:tgtEl>
                                          <p:spTgt spid="91192"/>
                                        </p:tgtEl>
                                        <p:attrNameLst>
                                          <p:attrName>style.visibility</p:attrName>
                                        </p:attrNameLst>
                                      </p:cBhvr>
                                      <p:to>
                                        <p:strVal val="visible"/>
                                      </p:to>
                                    </p:set>
                                    <p:animEffect transition="in" filter="wipe(up)">
                                      <p:cBhvr>
                                        <p:cTn id="95" dur="500"/>
                                        <p:tgtEl>
                                          <p:spTgt spid="91192"/>
                                        </p:tgtEl>
                                      </p:cBhvr>
                                    </p:animEffect>
                                  </p:childTnLst>
                                </p:cTn>
                              </p:par>
                            </p:childTnLst>
                          </p:cTn>
                        </p:par>
                        <p:par>
                          <p:cTn id="96" fill="hold" nodeType="afterGroup">
                            <p:stCondLst>
                              <p:cond delay="1000"/>
                            </p:stCondLst>
                            <p:childTnLst>
                              <p:par>
                                <p:cTn id="97" presetID="22" presetClass="entr" presetSubtype="8" fill="hold" grpId="0" nodeType="afterEffect">
                                  <p:stCondLst>
                                    <p:cond delay="0"/>
                                  </p:stCondLst>
                                  <p:childTnLst>
                                    <p:set>
                                      <p:cBhvr>
                                        <p:cTn id="98" dur="1" fill="hold">
                                          <p:stCondLst>
                                            <p:cond delay="0"/>
                                          </p:stCondLst>
                                        </p:cTn>
                                        <p:tgtEl>
                                          <p:spTgt spid="91193"/>
                                        </p:tgtEl>
                                        <p:attrNameLst>
                                          <p:attrName>style.visibility</p:attrName>
                                        </p:attrNameLst>
                                      </p:cBhvr>
                                      <p:to>
                                        <p:strVal val="visible"/>
                                      </p:to>
                                    </p:set>
                                    <p:animEffect transition="in" filter="wipe(left)">
                                      <p:cBhvr>
                                        <p:cTn id="99" dur="500"/>
                                        <p:tgtEl>
                                          <p:spTgt spid="91193"/>
                                        </p:tgtEl>
                                      </p:cBhvr>
                                    </p:animEffect>
                                  </p:childTnLst>
                                </p:cTn>
                              </p:par>
                            </p:childTnLst>
                          </p:cTn>
                        </p:par>
                        <p:par>
                          <p:cTn id="100" fill="hold" nodeType="afterGroup">
                            <p:stCondLst>
                              <p:cond delay="1500"/>
                            </p:stCondLst>
                            <p:childTnLst>
                              <p:par>
                                <p:cTn id="101" presetID="22" presetClass="entr" presetSubtype="4" fill="hold" grpId="0" nodeType="afterEffect">
                                  <p:stCondLst>
                                    <p:cond delay="0"/>
                                  </p:stCondLst>
                                  <p:childTnLst>
                                    <p:set>
                                      <p:cBhvr>
                                        <p:cTn id="102" dur="1" fill="hold">
                                          <p:stCondLst>
                                            <p:cond delay="0"/>
                                          </p:stCondLst>
                                        </p:cTn>
                                        <p:tgtEl>
                                          <p:spTgt spid="91194"/>
                                        </p:tgtEl>
                                        <p:attrNameLst>
                                          <p:attrName>style.visibility</p:attrName>
                                        </p:attrNameLst>
                                      </p:cBhvr>
                                      <p:to>
                                        <p:strVal val="visible"/>
                                      </p:to>
                                    </p:set>
                                    <p:animEffect transition="in" filter="wipe(down)">
                                      <p:cBhvr>
                                        <p:cTn id="103" dur="500"/>
                                        <p:tgtEl>
                                          <p:spTgt spid="91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84" grpId="0" animBg="1" autoUpdateAnimBg="0"/>
      <p:bldP spid="91186" grpId="0" animBg="1"/>
      <p:bldP spid="91187" grpId="0" build="p" autoUpdateAnimBg="0"/>
      <p:bldP spid="91188" grpId="0" animBg="1"/>
      <p:bldP spid="91189" grpId="0" animBg="1"/>
      <p:bldP spid="91190" grpId="0" animBg="1"/>
      <p:bldP spid="91191" grpId="0" animBg="1"/>
      <p:bldP spid="91192" grpId="0" animBg="1"/>
      <p:bldP spid="91193" grpId="0" animBg="1"/>
      <p:bldP spid="91194" grpId="0" animBg="1"/>
      <p:bldP spid="91195" grpId="0" animBg="1"/>
      <p:bldP spid="91196" grpId="0" animBg="1"/>
      <p:bldP spid="91197" grpId="0" animBg="1"/>
      <p:bldP spid="91185"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152400" y="152400"/>
            <a:ext cx="8307388" cy="648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10000"/>
              </a:spcBef>
            </a:pPr>
            <a:r>
              <a:rPr lang="en-US" altLang="zh-CN" sz="3200" b="1">
                <a:solidFill>
                  <a:schemeClr val="tx1"/>
                </a:solidFill>
                <a:ea typeface="楷体_GB2312" pitchFamily="49" charset="-122"/>
              </a:rPr>
              <a:t>void</a:t>
            </a:r>
            <a:r>
              <a:rPr lang="en-US" altLang="zh-CN" sz="3200">
                <a:solidFill>
                  <a:schemeClr val="tx1"/>
                </a:solidFill>
                <a:ea typeface="楷体_GB2312" pitchFamily="49" charset="-122"/>
              </a:rPr>
              <a:t> exchange( LinkList </a:t>
            </a:r>
            <a:r>
              <a:rPr lang="en-US" altLang="zh-CN" sz="3200" b="1">
                <a:solidFill>
                  <a:schemeClr val="tx1"/>
                </a:solidFill>
                <a:ea typeface="楷体_GB2312" pitchFamily="49" charset="-122"/>
              </a:rPr>
              <a:t>&amp;</a:t>
            </a:r>
            <a:r>
              <a:rPr lang="en-US" altLang="zh-CN" sz="3200">
                <a:solidFill>
                  <a:schemeClr val="tx1"/>
                </a:solidFill>
                <a:ea typeface="楷体_GB2312" pitchFamily="49" charset="-122"/>
              </a:rPr>
              <a:t>L, </a:t>
            </a:r>
            <a:r>
              <a:rPr lang="en-US" altLang="zh-CN" sz="3200" b="1">
                <a:solidFill>
                  <a:schemeClr val="tx1"/>
                </a:solidFill>
                <a:ea typeface="楷体_GB2312" pitchFamily="49" charset="-122"/>
              </a:rPr>
              <a:t>int</a:t>
            </a:r>
            <a:r>
              <a:rPr lang="en-US" altLang="zh-CN" sz="3200">
                <a:solidFill>
                  <a:schemeClr val="tx1"/>
                </a:solidFill>
                <a:ea typeface="楷体_GB2312" pitchFamily="49" charset="-122"/>
              </a:rPr>
              <a:t> m ) </a:t>
            </a:r>
            <a:r>
              <a:rPr lang="en-US" altLang="zh-CN" sz="3200" b="1">
                <a:solidFill>
                  <a:schemeClr val="tx1"/>
                </a:solidFill>
                <a:ea typeface="楷体_GB2312" pitchFamily="49" charset="-122"/>
              </a:rPr>
              <a:t>{</a:t>
            </a:r>
          </a:p>
          <a:p>
            <a:pPr algn="l" eaLnBrk="1" hangingPunct="1">
              <a:spcBef>
                <a:spcPct val="10000"/>
              </a:spcBef>
            </a:pPr>
            <a:r>
              <a:rPr lang="en-US" altLang="zh-CN" sz="3200">
                <a:solidFill>
                  <a:schemeClr val="tx1"/>
                </a:solidFill>
                <a:ea typeface="楷体_GB2312" pitchFamily="49" charset="-122"/>
              </a:rPr>
              <a:t>  // </a:t>
            </a:r>
            <a:r>
              <a:rPr lang="zh-CN" altLang="en-US" sz="3200">
                <a:solidFill>
                  <a:schemeClr val="tx1"/>
                </a:solidFill>
                <a:ea typeface="楷体_GB2312" pitchFamily="49" charset="-122"/>
              </a:rPr>
              <a:t>互换链表中前 </a:t>
            </a:r>
            <a:r>
              <a:rPr lang="en-US" altLang="zh-CN" sz="3200">
                <a:solidFill>
                  <a:schemeClr val="tx1"/>
                </a:solidFill>
                <a:ea typeface="楷体_GB2312" pitchFamily="49" charset="-122"/>
              </a:rPr>
              <a:t>m </a:t>
            </a:r>
            <a:r>
              <a:rPr lang="zh-CN" altLang="en-US" sz="3200">
                <a:solidFill>
                  <a:schemeClr val="tx1"/>
                </a:solidFill>
                <a:ea typeface="楷体_GB2312" pitchFamily="49" charset="-122"/>
              </a:rPr>
              <a:t>个和后 </a:t>
            </a:r>
            <a:r>
              <a:rPr lang="en-US" altLang="zh-CN" sz="3200">
                <a:solidFill>
                  <a:schemeClr val="tx1"/>
                </a:solidFill>
                <a:ea typeface="楷体_GB2312" pitchFamily="49" charset="-122"/>
              </a:rPr>
              <a:t>n </a:t>
            </a:r>
            <a:r>
              <a:rPr lang="zh-CN" altLang="en-US" sz="3200">
                <a:solidFill>
                  <a:schemeClr val="tx1"/>
                </a:solidFill>
                <a:ea typeface="楷体_GB2312" pitchFamily="49" charset="-122"/>
              </a:rPr>
              <a:t>个结点</a:t>
            </a:r>
          </a:p>
          <a:p>
            <a:pPr algn="l" eaLnBrk="1" hangingPunct="1">
              <a:spcBef>
                <a:spcPct val="10000"/>
              </a:spcBef>
            </a:pPr>
            <a:r>
              <a:rPr lang="zh-CN" altLang="en-US" sz="3200">
                <a:solidFill>
                  <a:schemeClr val="tx1"/>
                </a:solidFill>
                <a:ea typeface="楷体_GB2312" pitchFamily="49" charset="-122"/>
              </a:rPr>
              <a:t>   </a:t>
            </a:r>
            <a:r>
              <a:rPr lang="en-US" altLang="zh-CN" sz="3200">
                <a:solidFill>
                  <a:schemeClr val="tx1"/>
                </a:solidFill>
                <a:ea typeface="楷体_GB2312" pitchFamily="49" charset="-122"/>
              </a:rPr>
              <a:t>ta = L;  i = 0;</a:t>
            </a:r>
          </a:p>
          <a:p>
            <a:pPr algn="l" eaLnBrk="1" hangingPunct="1">
              <a:spcBef>
                <a:spcPct val="10000"/>
              </a:spcBef>
            </a:pPr>
            <a:r>
              <a:rPr lang="en-US" altLang="zh-CN" sz="3200">
                <a:solidFill>
                  <a:schemeClr val="tx1"/>
                </a:solidFill>
                <a:ea typeface="楷体_GB2312" pitchFamily="49" charset="-122"/>
              </a:rPr>
              <a:t>   </a:t>
            </a:r>
            <a:r>
              <a:rPr lang="en-US" altLang="zh-CN" sz="3200" b="1">
                <a:solidFill>
                  <a:schemeClr val="tx1"/>
                </a:solidFill>
                <a:ea typeface="楷体_GB2312" pitchFamily="49" charset="-122"/>
              </a:rPr>
              <a:t>while</a:t>
            </a:r>
            <a:r>
              <a:rPr lang="en-US" altLang="zh-CN" sz="3200">
                <a:solidFill>
                  <a:schemeClr val="tx1"/>
                </a:solidFill>
                <a:ea typeface="楷体_GB2312" pitchFamily="49" charset="-122"/>
              </a:rPr>
              <a:t> ( ta </a:t>
            </a:r>
            <a:r>
              <a:rPr lang="en-US" altLang="zh-CN" sz="3200" b="1">
                <a:solidFill>
                  <a:schemeClr val="tx1"/>
                </a:solidFill>
                <a:ea typeface="楷体_GB2312" pitchFamily="49" charset="-122"/>
              </a:rPr>
              <a:t>&amp;&amp;</a:t>
            </a:r>
            <a:r>
              <a:rPr lang="en-US" altLang="zh-CN" sz="3200">
                <a:solidFill>
                  <a:schemeClr val="tx1"/>
                </a:solidFill>
                <a:ea typeface="楷体_GB2312" pitchFamily="49" charset="-122"/>
              </a:rPr>
              <a:t> i&lt;m ) {  </a:t>
            </a:r>
            <a:r>
              <a:rPr lang="en-US" altLang="zh-CN" sz="2400" b="1">
                <a:solidFill>
                  <a:schemeClr val="tx1"/>
                </a:solidFill>
                <a:ea typeface="楷体_GB2312" pitchFamily="49" charset="-122"/>
              </a:rPr>
              <a:t>// </a:t>
            </a:r>
            <a:r>
              <a:rPr lang="zh-CN" altLang="en-US" sz="2400" b="1">
                <a:solidFill>
                  <a:schemeClr val="tx1"/>
                </a:solidFill>
                <a:ea typeface="楷体_GB2312" pitchFamily="49" charset="-122"/>
              </a:rPr>
              <a:t>查找结点 </a:t>
            </a:r>
            <a:r>
              <a:rPr lang="en-US" altLang="zh-CN" sz="2400" b="1">
                <a:solidFill>
                  <a:schemeClr val="tx1"/>
                </a:solidFill>
                <a:ea typeface="楷体_GB2312" pitchFamily="49" charset="-122"/>
              </a:rPr>
              <a:t>a</a:t>
            </a:r>
            <a:r>
              <a:rPr lang="en-US" altLang="zh-CN" sz="2400" b="1" baseline="-25000">
                <a:solidFill>
                  <a:schemeClr val="tx1"/>
                </a:solidFill>
                <a:ea typeface="楷体_GB2312" pitchFamily="49" charset="-122"/>
              </a:rPr>
              <a:t>m</a:t>
            </a:r>
          </a:p>
          <a:p>
            <a:pPr algn="l" eaLnBrk="1" hangingPunct="1">
              <a:spcBef>
                <a:spcPct val="10000"/>
              </a:spcBef>
            </a:pPr>
            <a:r>
              <a:rPr lang="en-US" altLang="zh-CN" sz="3200">
                <a:solidFill>
                  <a:schemeClr val="tx1"/>
                </a:solidFill>
                <a:ea typeface="楷体_GB2312" pitchFamily="49" charset="-122"/>
              </a:rPr>
              <a:t>	ta = ta</a:t>
            </a:r>
            <a:r>
              <a:rPr lang="en-US" altLang="zh-CN" sz="3200">
                <a:solidFill>
                  <a:schemeClr val="tx1"/>
                </a:solidFill>
                <a:latin typeface="Symbol" pitchFamily="18" charset="2"/>
                <a:ea typeface="楷体_GB2312" pitchFamily="49" charset="-122"/>
              </a:rPr>
              <a:t>-</a:t>
            </a:r>
            <a:r>
              <a:rPr lang="en-US" altLang="zh-CN" sz="3200">
                <a:solidFill>
                  <a:schemeClr val="tx1"/>
                </a:solidFill>
                <a:ea typeface="楷体_GB2312" pitchFamily="49" charset="-122"/>
              </a:rPr>
              <a:t>&gt;next;  i++;</a:t>
            </a:r>
          </a:p>
          <a:p>
            <a:pPr algn="l" eaLnBrk="1" hangingPunct="1">
              <a:spcBef>
                <a:spcPct val="10000"/>
              </a:spcBef>
            </a:pPr>
            <a:r>
              <a:rPr lang="en-US" altLang="zh-CN" sz="3200">
                <a:solidFill>
                  <a:schemeClr val="tx1"/>
                </a:solidFill>
                <a:ea typeface="楷体_GB2312" pitchFamily="49" charset="-122"/>
              </a:rPr>
              <a:t>   </a:t>
            </a:r>
            <a:r>
              <a:rPr lang="en-US" altLang="zh-CN" sz="3200" b="1">
                <a:solidFill>
                  <a:schemeClr val="tx1"/>
                </a:solidFill>
                <a:ea typeface="楷体_GB2312" pitchFamily="49" charset="-122"/>
              </a:rPr>
              <a:t>}</a:t>
            </a:r>
            <a:r>
              <a:rPr lang="en-US" altLang="zh-CN" sz="3200">
                <a:solidFill>
                  <a:schemeClr val="tx1"/>
                </a:solidFill>
                <a:ea typeface="楷体_GB2312" pitchFamily="49" charset="-122"/>
              </a:rPr>
              <a:t>// while</a:t>
            </a:r>
          </a:p>
          <a:p>
            <a:pPr algn="l" eaLnBrk="1" hangingPunct="1">
              <a:spcBef>
                <a:spcPct val="10000"/>
              </a:spcBef>
            </a:pPr>
            <a:endParaRPr lang="en-US" altLang="zh-CN" sz="3200" b="1">
              <a:solidFill>
                <a:schemeClr val="tx1"/>
              </a:solidFill>
              <a:ea typeface="楷体_GB2312" pitchFamily="49" charset="-122"/>
            </a:endParaRPr>
          </a:p>
          <a:p>
            <a:pPr algn="l" eaLnBrk="1" hangingPunct="1">
              <a:spcBef>
                <a:spcPct val="10000"/>
              </a:spcBef>
            </a:pPr>
            <a:endParaRPr lang="en-US" altLang="zh-CN" sz="3200" b="1">
              <a:solidFill>
                <a:schemeClr val="tx1"/>
              </a:solidFill>
              <a:ea typeface="楷体_GB2312" pitchFamily="49" charset="-122"/>
            </a:endParaRPr>
          </a:p>
          <a:p>
            <a:pPr algn="l" eaLnBrk="1" hangingPunct="1">
              <a:spcBef>
                <a:spcPct val="10000"/>
              </a:spcBef>
            </a:pPr>
            <a:endParaRPr lang="en-US" altLang="zh-CN" sz="3200" b="1">
              <a:solidFill>
                <a:schemeClr val="tx1"/>
              </a:solidFill>
              <a:ea typeface="楷体_GB2312" pitchFamily="49" charset="-122"/>
            </a:endParaRPr>
          </a:p>
          <a:p>
            <a:pPr algn="l" eaLnBrk="1" hangingPunct="1">
              <a:spcBef>
                <a:spcPct val="10000"/>
              </a:spcBef>
            </a:pPr>
            <a:endParaRPr lang="en-US" altLang="zh-CN" sz="3200" b="1">
              <a:solidFill>
                <a:schemeClr val="tx1"/>
              </a:solidFill>
              <a:ea typeface="楷体_GB2312" pitchFamily="49" charset="-122"/>
            </a:endParaRPr>
          </a:p>
          <a:p>
            <a:pPr algn="l" eaLnBrk="1" hangingPunct="1">
              <a:spcBef>
                <a:spcPct val="10000"/>
              </a:spcBef>
            </a:pPr>
            <a:endParaRPr lang="en-US" altLang="zh-CN" sz="3200" b="1">
              <a:solidFill>
                <a:schemeClr val="tx1"/>
              </a:solidFill>
              <a:ea typeface="楷体_GB2312" pitchFamily="49" charset="-122"/>
            </a:endParaRPr>
          </a:p>
          <a:p>
            <a:pPr algn="l" eaLnBrk="1" hangingPunct="1">
              <a:spcBef>
                <a:spcPct val="10000"/>
              </a:spcBef>
            </a:pPr>
            <a:r>
              <a:rPr lang="en-US" altLang="zh-CN" sz="3200" b="1">
                <a:solidFill>
                  <a:schemeClr val="tx1"/>
                </a:solidFill>
                <a:ea typeface="楷体_GB2312" pitchFamily="49" charset="-122"/>
              </a:rPr>
              <a:t>}</a:t>
            </a:r>
            <a:r>
              <a:rPr lang="en-US" altLang="zh-CN" sz="3200">
                <a:solidFill>
                  <a:schemeClr val="tx1"/>
                </a:solidFill>
                <a:ea typeface="楷体_GB2312" pitchFamily="49" charset="-122"/>
              </a:rPr>
              <a:t>//exchange</a:t>
            </a:r>
          </a:p>
        </p:txBody>
      </p:sp>
      <p:sp>
        <p:nvSpPr>
          <p:cNvPr id="93189" name="Text Box 5"/>
          <p:cNvSpPr txBox="1">
            <a:spLocks noChangeArrowheads="1"/>
          </p:cNvSpPr>
          <p:nvPr/>
        </p:nvSpPr>
        <p:spPr bwMode="auto">
          <a:xfrm>
            <a:off x="4572000" y="5451475"/>
            <a:ext cx="40052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zh-CN" altLang="en-US" b="1">
                <a:solidFill>
                  <a:schemeClr val="tx1"/>
                </a:solidFill>
                <a:ea typeface="隶书" pitchFamily="49" charset="-122"/>
              </a:rPr>
              <a:t>算法</a:t>
            </a:r>
            <a:r>
              <a:rPr lang="zh-CN" altLang="en-US" b="1">
                <a:solidFill>
                  <a:schemeClr val="accent2"/>
                </a:solidFill>
                <a:ea typeface="隶书" pitchFamily="49" charset="-122"/>
              </a:rPr>
              <a:t>时间复杂度</a:t>
            </a:r>
            <a:r>
              <a:rPr lang="zh-CN" altLang="en-US" b="1">
                <a:solidFill>
                  <a:schemeClr val="tx1"/>
                </a:solidFill>
                <a:ea typeface="隶书" pitchFamily="49" charset="-122"/>
              </a:rPr>
              <a:t>为</a:t>
            </a:r>
            <a:r>
              <a:rPr lang="en-US" altLang="zh-CN" b="1">
                <a:solidFill>
                  <a:schemeClr val="tx1"/>
                </a:solidFill>
                <a:ea typeface="隶书" pitchFamily="49" charset="-122"/>
              </a:rPr>
              <a:t>:</a:t>
            </a:r>
          </a:p>
        </p:txBody>
      </p:sp>
      <p:sp>
        <p:nvSpPr>
          <p:cNvPr id="93191" name="Text Box 7"/>
          <p:cNvSpPr txBox="1">
            <a:spLocks noChangeArrowheads="1"/>
          </p:cNvSpPr>
          <p:nvPr/>
        </p:nvSpPr>
        <p:spPr bwMode="auto">
          <a:xfrm>
            <a:off x="4495800" y="6096000"/>
            <a:ext cx="32305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b="1">
                <a:solidFill>
                  <a:schemeClr val="accent2"/>
                </a:solidFill>
              </a:rPr>
              <a:t>O(ListLength(L))</a:t>
            </a:r>
            <a:endParaRPr lang="en-US" altLang="zh-CN" sz="3200">
              <a:solidFill>
                <a:schemeClr val="accent2"/>
              </a:solidFill>
            </a:endParaRPr>
          </a:p>
        </p:txBody>
      </p:sp>
      <p:sp>
        <p:nvSpPr>
          <p:cNvPr id="93192" name="Rectangle 8"/>
          <p:cNvSpPr>
            <a:spLocks noChangeArrowheads="1"/>
          </p:cNvSpPr>
          <p:nvPr/>
        </p:nvSpPr>
        <p:spPr bwMode="auto">
          <a:xfrm>
            <a:off x="457200" y="3492500"/>
            <a:ext cx="8229600" cy="272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10000"/>
              </a:spcBef>
            </a:pPr>
            <a:r>
              <a:rPr lang="en-US" altLang="zh-CN" sz="3200" b="1">
                <a:solidFill>
                  <a:schemeClr val="tx1"/>
                </a:solidFill>
                <a:ea typeface="楷体_GB2312" pitchFamily="49" charset="-122"/>
              </a:rPr>
              <a:t>if</a:t>
            </a:r>
            <a:r>
              <a:rPr lang="en-US" altLang="zh-CN" sz="3200">
                <a:solidFill>
                  <a:schemeClr val="tx1"/>
                </a:solidFill>
                <a:ea typeface="楷体_GB2312" pitchFamily="49" charset="-122"/>
              </a:rPr>
              <a:t> ( ta </a:t>
            </a:r>
            <a:r>
              <a:rPr lang="en-US" altLang="zh-CN" sz="3200" b="1">
                <a:solidFill>
                  <a:schemeClr val="tx1"/>
                </a:solidFill>
                <a:ea typeface="楷体_GB2312" pitchFamily="49" charset="-122"/>
              </a:rPr>
              <a:t>&amp;&amp;</a:t>
            </a:r>
            <a:r>
              <a:rPr lang="en-US" altLang="zh-CN" sz="3200">
                <a:solidFill>
                  <a:schemeClr val="tx1"/>
                </a:solidFill>
                <a:ea typeface="楷体_GB2312" pitchFamily="49" charset="-122"/>
              </a:rPr>
              <a:t> ta</a:t>
            </a:r>
            <a:r>
              <a:rPr lang="en-US" altLang="zh-CN" sz="3200">
                <a:solidFill>
                  <a:schemeClr val="tx1"/>
                </a:solidFill>
                <a:latin typeface="Symbol" pitchFamily="18" charset="2"/>
                <a:ea typeface="楷体_GB2312" pitchFamily="49" charset="-122"/>
              </a:rPr>
              <a:t>-</a:t>
            </a:r>
            <a:r>
              <a:rPr lang="en-US" altLang="zh-CN" sz="3200">
                <a:solidFill>
                  <a:schemeClr val="tx1"/>
                </a:solidFill>
                <a:ea typeface="楷体_GB2312" pitchFamily="49" charset="-122"/>
              </a:rPr>
              <a:t>&gt;next ) </a:t>
            </a:r>
            <a:r>
              <a:rPr lang="en-US" altLang="zh-CN" sz="3200" b="1">
                <a:solidFill>
                  <a:schemeClr val="tx1"/>
                </a:solidFill>
                <a:ea typeface="楷体_GB2312" pitchFamily="49" charset="-122"/>
              </a:rPr>
              <a:t>{</a:t>
            </a:r>
            <a:r>
              <a:rPr lang="en-US" altLang="zh-CN" sz="3200">
                <a:solidFill>
                  <a:schemeClr val="tx1"/>
                </a:solidFill>
                <a:ea typeface="楷体_GB2312" pitchFamily="49" charset="-122"/>
              </a:rPr>
              <a:t>      </a:t>
            </a:r>
            <a:r>
              <a:rPr lang="en-US" altLang="zh-CN" sz="2400" b="1">
                <a:solidFill>
                  <a:schemeClr val="tx1"/>
                </a:solidFill>
                <a:ea typeface="楷体_GB2312" pitchFamily="49" charset="-122"/>
              </a:rPr>
              <a:t>// m &lt; </a:t>
            </a:r>
            <a:r>
              <a:rPr lang="zh-CN" altLang="en-US" sz="2400" b="1">
                <a:solidFill>
                  <a:schemeClr val="tx1"/>
                </a:solidFill>
                <a:ea typeface="楷体_GB2312" pitchFamily="49" charset="-122"/>
              </a:rPr>
              <a:t>表长</a:t>
            </a:r>
          </a:p>
          <a:p>
            <a:pPr algn="l">
              <a:spcBef>
                <a:spcPct val="10000"/>
              </a:spcBef>
            </a:pPr>
            <a:r>
              <a:rPr lang="zh-CN" altLang="en-US" sz="3200">
                <a:solidFill>
                  <a:schemeClr val="tx1"/>
                </a:solidFill>
                <a:ea typeface="楷体_GB2312" pitchFamily="49" charset="-122"/>
              </a:rPr>
              <a:t>   </a:t>
            </a:r>
            <a:r>
              <a:rPr lang="en-US" altLang="zh-CN" sz="3200">
                <a:solidFill>
                  <a:schemeClr val="tx1"/>
                </a:solidFill>
                <a:ea typeface="楷体_GB2312" pitchFamily="49" charset="-122"/>
              </a:rPr>
              <a:t>hb = ta</a:t>
            </a:r>
            <a:r>
              <a:rPr lang="en-US" altLang="zh-CN" sz="3200">
                <a:solidFill>
                  <a:schemeClr val="tx1"/>
                </a:solidFill>
                <a:latin typeface="Symbol" pitchFamily="18" charset="2"/>
                <a:ea typeface="楷体_GB2312" pitchFamily="49" charset="-122"/>
              </a:rPr>
              <a:t>-</a:t>
            </a:r>
            <a:r>
              <a:rPr lang="en-US" altLang="zh-CN" sz="3200">
                <a:solidFill>
                  <a:schemeClr val="tx1"/>
                </a:solidFill>
                <a:ea typeface="楷体_GB2312" pitchFamily="49" charset="-122"/>
              </a:rPr>
              <a:t>&gt;next;   tb = hb;   </a:t>
            </a:r>
          </a:p>
          <a:p>
            <a:pPr algn="l">
              <a:spcBef>
                <a:spcPct val="10000"/>
              </a:spcBef>
            </a:pPr>
            <a:r>
              <a:rPr lang="en-US" altLang="zh-CN" sz="3200" b="1">
                <a:solidFill>
                  <a:schemeClr val="tx1"/>
                </a:solidFill>
                <a:ea typeface="楷体_GB2312" pitchFamily="49" charset="-122"/>
              </a:rPr>
              <a:t>   while</a:t>
            </a:r>
            <a:r>
              <a:rPr lang="en-US" altLang="zh-CN" sz="3200">
                <a:solidFill>
                  <a:schemeClr val="tx1"/>
                </a:solidFill>
                <a:ea typeface="楷体_GB2312" pitchFamily="49" charset="-122"/>
              </a:rPr>
              <a:t> (tb</a:t>
            </a:r>
            <a:r>
              <a:rPr lang="en-US" altLang="zh-CN" sz="3200">
                <a:solidFill>
                  <a:schemeClr val="tx1"/>
                </a:solidFill>
                <a:latin typeface="Symbol" pitchFamily="18" charset="2"/>
                <a:ea typeface="楷体_GB2312" pitchFamily="49" charset="-122"/>
              </a:rPr>
              <a:t>-</a:t>
            </a:r>
            <a:r>
              <a:rPr lang="en-US" altLang="zh-CN" sz="3200">
                <a:solidFill>
                  <a:schemeClr val="tx1"/>
                </a:solidFill>
                <a:ea typeface="楷体_GB2312" pitchFamily="49" charset="-122"/>
              </a:rPr>
              <a:t>&gt;next)  tb = tb</a:t>
            </a:r>
            <a:r>
              <a:rPr lang="en-US" altLang="zh-CN" sz="3200">
                <a:solidFill>
                  <a:schemeClr val="tx1"/>
                </a:solidFill>
                <a:latin typeface="Symbol" pitchFamily="18" charset="2"/>
                <a:ea typeface="楷体_GB2312" pitchFamily="49" charset="-122"/>
              </a:rPr>
              <a:t>-</a:t>
            </a:r>
            <a:r>
              <a:rPr lang="en-US" altLang="zh-CN" sz="3200">
                <a:solidFill>
                  <a:schemeClr val="tx1"/>
                </a:solidFill>
                <a:ea typeface="楷体_GB2312" pitchFamily="49" charset="-122"/>
              </a:rPr>
              <a:t>&gt;next;  </a:t>
            </a:r>
            <a:r>
              <a:rPr lang="en-US" altLang="zh-CN" sz="2400" b="1">
                <a:solidFill>
                  <a:schemeClr val="tx1"/>
                </a:solidFill>
                <a:ea typeface="楷体_GB2312" pitchFamily="49" charset="-122"/>
              </a:rPr>
              <a:t>// </a:t>
            </a:r>
            <a:r>
              <a:rPr lang="zh-CN" altLang="en-US" sz="2400" b="1">
                <a:solidFill>
                  <a:schemeClr val="tx1"/>
                </a:solidFill>
                <a:ea typeface="楷体_GB2312" pitchFamily="49" charset="-122"/>
              </a:rPr>
              <a:t>查找表尾 </a:t>
            </a:r>
            <a:r>
              <a:rPr lang="en-US" altLang="zh-CN" sz="2400" b="1">
                <a:solidFill>
                  <a:schemeClr val="tx1"/>
                </a:solidFill>
                <a:ea typeface="楷体_GB2312" pitchFamily="49" charset="-122"/>
              </a:rPr>
              <a:t>b</a:t>
            </a:r>
            <a:r>
              <a:rPr lang="en-US" altLang="zh-CN" sz="2400" b="1" baseline="-25000">
                <a:solidFill>
                  <a:schemeClr val="tx1"/>
                </a:solidFill>
                <a:ea typeface="楷体_GB2312" pitchFamily="49" charset="-122"/>
              </a:rPr>
              <a:t>n</a:t>
            </a:r>
          </a:p>
          <a:p>
            <a:pPr algn="l">
              <a:spcBef>
                <a:spcPct val="10000"/>
              </a:spcBef>
            </a:pPr>
            <a:r>
              <a:rPr lang="en-US" altLang="zh-CN" sz="3200" b="1">
                <a:solidFill>
                  <a:schemeClr val="tx1"/>
                </a:solidFill>
                <a:ea typeface="楷体_GB2312" pitchFamily="49" charset="-122"/>
              </a:rPr>
              <a:t>   </a:t>
            </a:r>
          </a:p>
          <a:p>
            <a:pPr algn="l">
              <a:spcBef>
                <a:spcPct val="10000"/>
              </a:spcBef>
            </a:pPr>
            <a:r>
              <a:rPr lang="en-US" altLang="zh-CN" sz="3200" b="1">
                <a:solidFill>
                  <a:schemeClr val="tx1"/>
                </a:solidFill>
                <a:ea typeface="楷体_GB2312" pitchFamily="49" charset="-122"/>
              </a:rPr>
              <a:t>}</a:t>
            </a:r>
            <a:r>
              <a:rPr lang="en-US" altLang="zh-CN" sz="3200">
                <a:solidFill>
                  <a:schemeClr val="tx1"/>
                </a:solidFill>
                <a:ea typeface="楷体_GB2312" pitchFamily="49" charset="-122"/>
              </a:rPr>
              <a:t>//if</a:t>
            </a:r>
          </a:p>
        </p:txBody>
      </p:sp>
      <p:sp>
        <p:nvSpPr>
          <p:cNvPr id="93193" name="Rectangle 9">
            <a:hlinkClick r:id="" action="ppaction://hlinkshowjump?jump=previousslide"/>
          </p:cNvPr>
          <p:cNvSpPr>
            <a:spLocks noChangeArrowheads="1"/>
          </p:cNvSpPr>
          <p:nvPr/>
        </p:nvSpPr>
        <p:spPr bwMode="auto">
          <a:xfrm>
            <a:off x="762000" y="5105400"/>
            <a:ext cx="1816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200" b="1">
                <a:solidFill>
                  <a:schemeClr val="accent2"/>
                </a:solidFill>
                <a:ea typeface="楷体_GB2312" pitchFamily="49" charset="-122"/>
              </a:rPr>
              <a:t>修改指针</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192"/>
                                        </p:tgtEl>
                                        <p:attrNameLst>
                                          <p:attrName>style.visibility</p:attrName>
                                        </p:attrNameLst>
                                      </p:cBhvr>
                                      <p:to>
                                        <p:strVal val="visible"/>
                                      </p:to>
                                    </p:set>
                                    <p:animEffect transition="in" filter="wipe(left)">
                                      <p:cBhvr>
                                        <p:cTn id="7" dur="500"/>
                                        <p:tgtEl>
                                          <p:spTgt spid="931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3193"/>
                                        </p:tgtEl>
                                        <p:attrNameLst>
                                          <p:attrName>style.visibility</p:attrName>
                                        </p:attrNameLst>
                                      </p:cBhvr>
                                      <p:to>
                                        <p:strVal val="visible"/>
                                      </p:to>
                                    </p:set>
                                    <p:animEffect transition="in" filter="wipe(left)">
                                      <p:cBhvr>
                                        <p:cTn id="12" dur="500"/>
                                        <p:tgtEl>
                                          <p:spTgt spid="931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3189">
                                            <p:txEl>
                                              <p:pRg st="0" end="0"/>
                                            </p:txEl>
                                          </p:spTgt>
                                        </p:tgtEl>
                                        <p:attrNameLst>
                                          <p:attrName>style.visibility</p:attrName>
                                        </p:attrNameLst>
                                      </p:cBhvr>
                                      <p:to>
                                        <p:strVal val="visible"/>
                                      </p:to>
                                    </p:set>
                                    <p:animEffect transition="in" filter="wipe(left)">
                                      <p:cBhvr>
                                        <p:cTn id="17" dur="500"/>
                                        <p:tgtEl>
                                          <p:spTgt spid="9318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3191">
                                            <p:txEl>
                                              <p:pRg st="0" end="0"/>
                                            </p:txEl>
                                          </p:spTgt>
                                        </p:tgtEl>
                                        <p:attrNameLst>
                                          <p:attrName>style.visibility</p:attrName>
                                        </p:attrNameLst>
                                      </p:cBhvr>
                                      <p:to>
                                        <p:strVal val="visible"/>
                                      </p:to>
                                    </p:set>
                                    <p:animEffect transition="in" filter="wipe(left)">
                                      <p:cBhvr>
                                        <p:cTn id="22" dur="500"/>
                                        <p:tgtEl>
                                          <p:spTgt spid="931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9" grpId="0" build="p" autoUpdateAnimBg="0"/>
      <p:bldP spid="93191" grpId="0" build="p" autoUpdateAnimBg="0"/>
      <p:bldP spid="93192" grpId="0" autoUpdateAnimBg="0"/>
      <p:bldP spid="93193"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234" name="Group 66"/>
          <p:cNvGrpSpPr>
            <a:grpSpLocks/>
          </p:cNvGrpSpPr>
          <p:nvPr/>
        </p:nvGrpSpPr>
        <p:grpSpPr bwMode="auto">
          <a:xfrm>
            <a:off x="250825" y="65088"/>
            <a:ext cx="8713788" cy="1073150"/>
            <a:chOff x="158" y="41"/>
            <a:chExt cx="5489" cy="676"/>
          </a:xfrm>
        </p:grpSpPr>
        <p:sp>
          <p:nvSpPr>
            <p:cNvPr id="95348" name="Rectangle 6"/>
            <p:cNvSpPr>
              <a:spLocks noChangeArrowheads="1"/>
            </p:cNvSpPr>
            <p:nvPr/>
          </p:nvSpPr>
          <p:spPr bwMode="auto">
            <a:xfrm>
              <a:off x="158" y="41"/>
              <a:ext cx="5489" cy="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5000"/>
                </a:lnSpc>
              </a:pPr>
              <a:r>
                <a:rPr lang="en-US" altLang="zh-CN" sz="2800">
                  <a:solidFill>
                    <a:schemeClr val="tx1"/>
                  </a:solidFill>
                  <a:ea typeface="楷体_GB2312" pitchFamily="49" charset="-122"/>
                </a:rPr>
                <a:t>                 </a:t>
              </a:r>
              <a:r>
                <a:rPr lang="zh-CN" altLang="en-US" sz="2800">
                  <a:solidFill>
                    <a:schemeClr val="tx1"/>
                  </a:solidFill>
                  <a:ea typeface="楷体_GB2312" pitchFamily="49" charset="-122"/>
                </a:rPr>
                <a:t>设有两个有序单链表，它们的头指针分别是</a:t>
              </a:r>
              <a:r>
                <a:rPr lang="en-US" altLang="zh-CN" sz="2800">
                  <a:solidFill>
                    <a:schemeClr val="tx1"/>
                  </a:solidFill>
                  <a:ea typeface="楷体_GB2312" pitchFamily="49" charset="-122"/>
                </a:rPr>
                <a:t>La</a:t>
              </a:r>
              <a:r>
                <a:rPr lang="zh-CN" altLang="en-US" sz="2800">
                  <a:solidFill>
                    <a:schemeClr val="tx1"/>
                  </a:solidFill>
                  <a:ea typeface="楷体_GB2312" pitchFamily="49" charset="-122"/>
                </a:rPr>
                <a:t>，</a:t>
              </a:r>
              <a:r>
                <a:rPr lang="en-US" altLang="zh-CN" sz="2800">
                  <a:solidFill>
                    <a:schemeClr val="tx1"/>
                  </a:solidFill>
                  <a:ea typeface="楷体_GB2312" pitchFamily="49" charset="-122"/>
                </a:rPr>
                <a:t>Lb</a:t>
              </a:r>
              <a:r>
                <a:rPr lang="zh-CN" altLang="en-US" sz="2800">
                  <a:solidFill>
                    <a:schemeClr val="tx1"/>
                  </a:solidFill>
                  <a:ea typeface="楷体_GB2312" pitchFamily="49" charset="-122"/>
                </a:rPr>
                <a:t>，将它们合并为以</a:t>
              </a:r>
              <a:r>
                <a:rPr lang="en-US" altLang="zh-CN" sz="2800">
                  <a:solidFill>
                    <a:schemeClr val="tx1"/>
                  </a:solidFill>
                  <a:ea typeface="楷体_GB2312" pitchFamily="49" charset="-122"/>
                </a:rPr>
                <a:t>Lc</a:t>
              </a:r>
              <a:r>
                <a:rPr lang="zh-CN" altLang="en-US" sz="2800">
                  <a:solidFill>
                    <a:schemeClr val="tx1"/>
                  </a:solidFill>
                  <a:ea typeface="楷体_GB2312" pitchFamily="49" charset="-122"/>
                </a:rPr>
                <a:t>为头指针的有序链表 。 </a:t>
              </a:r>
            </a:p>
          </p:txBody>
        </p:sp>
        <p:sp>
          <p:nvSpPr>
            <p:cNvPr id="95349" name="Text Box 7"/>
            <p:cNvSpPr txBox="1">
              <a:spLocks noChangeArrowheads="1"/>
            </p:cNvSpPr>
            <p:nvPr/>
          </p:nvSpPr>
          <p:spPr bwMode="auto">
            <a:xfrm>
              <a:off x="158" y="73"/>
              <a:ext cx="11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zh-CN" altLang="en-US" sz="2800" b="1">
                  <a:solidFill>
                    <a:srgbClr val="D60093"/>
                  </a:solidFill>
                  <a:latin typeface="隶书" pitchFamily="49" charset="-122"/>
                  <a:ea typeface="隶书" pitchFamily="49" charset="-122"/>
                </a:rPr>
                <a:t>例 </a:t>
              </a:r>
              <a:r>
                <a:rPr lang="en-US" altLang="zh-CN" sz="2800" b="1">
                  <a:solidFill>
                    <a:srgbClr val="D60093"/>
                  </a:solidFill>
                  <a:ea typeface="隶书" pitchFamily="49" charset="-122"/>
                </a:rPr>
                <a:t>2-10</a:t>
              </a:r>
            </a:p>
          </p:txBody>
        </p:sp>
      </p:grpSp>
      <p:grpSp>
        <p:nvGrpSpPr>
          <p:cNvPr id="276549" name="Group 69"/>
          <p:cNvGrpSpPr>
            <a:grpSpLocks/>
          </p:cNvGrpSpPr>
          <p:nvPr/>
        </p:nvGrpSpPr>
        <p:grpSpPr bwMode="auto">
          <a:xfrm>
            <a:off x="827088" y="1009650"/>
            <a:ext cx="6697662" cy="2995613"/>
            <a:chOff x="158" y="935"/>
            <a:chExt cx="4219" cy="1887"/>
          </a:xfrm>
        </p:grpSpPr>
        <p:sp>
          <p:nvSpPr>
            <p:cNvPr id="95295" name="AutoShape 54"/>
            <p:cNvSpPr>
              <a:spLocks noChangeArrowheads="1"/>
            </p:cNvSpPr>
            <p:nvPr/>
          </p:nvSpPr>
          <p:spPr bwMode="auto">
            <a:xfrm>
              <a:off x="431" y="1570"/>
              <a:ext cx="362" cy="46"/>
            </a:xfrm>
            <a:prstGeom prst="rightArrow">
              <a:avLst>
                <a:gd name="adj1" fmla="val 50000"/>
                <a:gd name="adj2" fmla="val 196739"/>
              </a:avLst>
            </a:prstGeom>
            <a:solidFill>
              <a:srgbClr val="FF0066"/>
            </a:soli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5400">
                <a:solidFill>
                  <a:srgbClr val="FF0066"/>
                </a:solidFill>
                <a:ea typeface="楷体_GB2312" pitchFamily="49" charset="-122"/>
              </a:endParaRPr>
            </a:p>
          </p:txBody>
        </p:sp>
        <p:sp>
          <p:nvSpPr>
            <p:cNvPr id="95296" name="AutoShape 55"/>
            <p:cNvSpPr>
              <a:spLocks noChangeArrowheads="1"/>
            </p:cNvSpPr>
            <p:nvPr/>
          </p:nvSpPr>
          <p:spPr bwMode="auto">
            <a:xfrm>
              <a:off x="431" y="1690"/>
              <a:ext cx="362" cy="46"/>
            </a:xfrm>
            <a:prstGeom prst="rightArrow">
              <a:avLst>
                <a:gd name="adj1" fmla="val 50000"/>
                <a:gd name="adj2" fmla="val 196739"/>
              </a:avLst>
            </a:prstGeom>
            <a:solidFill>
              <a:srgbClr val="FF0066"/>
            </a:solidFill>
            <a:ln w="9525" algn="ctr">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97" name="Text Box 56"/>
            <p:cNvSpPr txBox="1">
              <a:spLocks noChangeArrowheads="1"/>
            </p:cNvSpPr>
            <p:nvPr/>
          </p:nvSpPr>
          <p:spPr bwMode="auto">
            <a:xfrm>
              <a:off x="158" y="1600"/>
              <a:ext cx="3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400">
                  <a:solidFill>
                    <a:srgbClr val="FF0066"/>
                  </a:solidFill>
                  <a:ea typeface="楷体_GB2312" pitchFamily="49" charset="-122"/>
                </a:rPr>
                <a:t>pc</a:t>
              </a:r>
            </a:p>
          </p:txBody>
        </p:sp>
        <p:sp>
          <p:nvSpPr>
            <p:cNvPr id="95298" name="Text Box 57"/>
            <p:cNvSpPr txBox="1">
              <a:spLocks noChangeArrowheads="1"/>
            </p:cNvSpPr>
            <p:nvPr/>
          </p:nvSpPr>
          <p:spPr bwMode="auto">
            <a:xfrm>
              <a:off x="204" y="1344"/>
              <a:ext cx="3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400">
                  <a:solidFill>
                    <a:srgbClr val="FF0066"/>
                  </a:solidFill>
                  <a:ea typeface="楷体_GB2312" pitchFamily="49" charset="-122"/>
                </a:rPr>
                <a:t>Lc</a:t>
              </a:r>
            </a:p>
          </p:txBody>
        </p:sp>
        <p:grpSp>
          <p:nvGrpSpPr>
            <p:cNvPr id="95299" name="Group 68"/>
            <p:cNvGrpSpPr>
              <a:grpSpLocks/>
            </p:cNvGrpSpPr>
            <p:nvPr/>
          </p:nvGrpSpPr>
          <p:grpSpPr bwMode="auto">
            <a:xfrm>
              <a:off x="863" y="935"/>
              <a:ext cx="3514" cy="1887"/>
              <a:chOff x="863" y="935"/>
              <a:chExt cx="3514" cy="1887"/>
            </a:xfrm>
          </p:grpSpPr>
          <p:grpSp>
            <p:nvGrpSpPr>
              <p:cNvPr id="95300" name="Group 9"/>
              <p:cNvGrpSpPr>
                <a:grpSpLocks/>
              </p:cNvGrpSpPr>
              <p:nvPr/>
            </p:nvGrpSpPr>
            <p:grpSpPr bwMode="auto">
              <a:xfrm>
                <a:off x="1569" y="1497"/>
                <a:ext cx="384" cy="300"/>
                <a:chOff x="192" y="624"/>
                <a:chExt cx="384" cy="300"/>
              </a:xfrm>
            </p:grpSpPr>
            <p:sp>
              <p:nvSpPr>
                <p:cNvPr id="95346" name="Text Box 10"/>
                <p:cNvSpPr txBox="1">
                  <a:spLocks noChangeArrowheads="1"/>
                </p:cNvSpPr>
                <p:nvPr/>
              </p:nvSpPr>
              <p:spPr bwMode="auto">
                <a:xfrm>
                  <a:off x="192" y="624"/>
                  <a:ext cx="384" cy="3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400" b="1">
                      <a:solidFill>
                        <a:schemeClr val="tx1"/>
                      </a:solidFill>
                    </a:rPr>
                    <a:t>-5</a:t>
                  </a:r>
                  <a:endParaRPr lang="en-US" altLang="zh-CN" sz="2400" b="1" baseline="-25000">
                    <a:solidFill>
                      <a:schemeClr val="tx1"/>
                    </a:solidFill>
                  </a:endParaRPr>
                </a:p>
              </p:txBody>
            </p:sp>
            <p:sp>
              <p:nvSpPr>
                <p:cNvPr id="95347" name="Line 11"/>
                <p:cNvSpPr>
                  <a:spLocks noChangeShapeType="1"/>
                </p:cNvSpPr>
                <p:nvPr/>
              </p:nvSpPr>
              <p:spPr bwMode="auto">
                <a:xfrm>
                  <a:off x="432" y="624"/>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5301" name="Group 12"/>
              <p:cNvGrpSpPr>
                <a:grpSpLocks/>
              </p:cNvGrpSpPr>
              <p:nvPr/>
            </p:nvGrpSpPr>
            <p:grpSpPr bwMode="auto">
              <a:xfrm>
                <a:off x="2145" y="1497"/>
                <a:ext cx="384" cy="300"/>
                <a:chOff x="192" y="624"/>
                <a:chExt cx="384" cy="300"/>
              </a:xfrm>
            </p:grpSpPr>
            <p:sp>
              <p:nvSpPr>
                <p:cNvPr id="95344" name="Text Box 13"/>
                <p:cNvSpPr txBox="1">
                  <a:spLocks noChangeArrowheads="1"/>
                </p:cNvSpPr>
                <p:nvPr/>
              </p:nvSpPr>
              <p:spPr bwMode="auto">
                <a:xfrm>
                  <a:off x="192" y="624"/>
                  <a:ext cx="384" cy="3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400" b="1">
                      <a:solidFill>
                        <a:schemeClr val="tx1"/>
                      </a:solidFill>
                    </a:rPr>
                    <a:t>7</a:t>
                  </a:r>
                  <a:endParaRPr lang="en-US" altLang="zh-CN" sz="2400" b="1" baseline="-25000">
                    <a:solidFill>
                      <a:schemeClr val="tx1"/>
                    </a:solidFill>
                  </a:endParaRPr>
                </a:p>
              </p:txBody>
            </p:sp>
            <p:sp>
              <p:nvSpPr>
                <p:cNvPr id="95345" name="Line 14"/>
                <p:cNvSpPr>
                  <a:spLocks noChangeShapeType="1"/>
                </p:cNvSpPr>
                <p:nvPr/>
              </p:nvSpPr>
              <p:spPr bwMode="auto">
                <a:xfrm>
                  <a:off x="432" y="624"/>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5302" name="Rectangle 15" descr="浅色上对角线"/>
              <p:cNvSpPr>
                <a:spLocks noChangeArrowheads="1"/>
              </p:cNvSpPr>
              <p:nvPr/>
            </p:nvSpPr>
            <p:spPr bwMode="auto">
              <a:xfrm>
                <a:off x="884" y="1509"/>
                <a:ext cx="493" cy="288"/>
              </a:xfrm>
              <a:prstGeom prst="rect">
                <a:avLst/>
              </a:prstGeom>
              <a:pattFill prst="ltUpDiag">
                <a:fgClr>
                  <a:schemeClr val="accent1"/>
                </a:fgClr>
                <a:bgClr>
                  <a:schemeClr val="bg1"/>
                </a:bgClr>
              </a:patt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03" name="Line 16"/>
              <p:cNvSpPr>
                <a:spLocks noChangeShapeType="1"/>
              </p:cNvSpPr>
              <p:nvPr/>
            </p:nvSpPr>
            <p:spPr bwMode="auto">
              <a:xfrm>
                <a:off x="1233" y="1509"/>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5304" name="Group 17"/>
              <p:cNvGrpSpPr>
                <a:grpSpLocks/>
              </p:cNvGrpSpPr>
              <p:nvPr/>
            </p:nvGrpSpPr>
            <p:grpSpPr bwMode="auto">
              <a:xfrm>
                <a:off x="3857" y="1497"/>
                <a:ext cx="429" cy="300"/>
                <a:chOff x="192" y="624"/>
                <a:chExt cx="384" cy="300"/>
              </a:xfrm>
            </p:grpSpPr>
            <p:sp>
              <p:nvSpPr>
                <p:cNvPr id="95342" name="Text Box 18"/>
                <p:cNvSpPr txBox="1">
                  <a:spLocks noChangeArrowheads="1"/>
                </p:cNvSpPr>
                <p:nvPr/>
              </p:nvSpPr>
              <p:spPr bwMode="auto">
                <a:xfrm>
                  <a:off x="192" y="624"/>
                  <a:ext cx="384" cy="3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400" b="1">
                      <a:solidFill>
                        <a:schemeClr val="tx1"/>
                      </a:solidFill>
                    </a:rPr>
                    <a:t>19</a:t>
                  </a:r>
                  <a:endParaRPr lang="en-US" altLang="zh-CN" sz="2400" b="1" baseline="-25000">
                    <a:solidFill>
                      <a:schemeClr val="tx1"/>
                    </a:solidFill>
                  </a:endParaRPr>
                </a:p>
              </p:txBody>
            </p:sp>
            <p:sp>
              <p:nvSpPr>
                <p:cNvPr id="95343" name="Line 19"/>
                <p:cNvSpPr>
                  <a:spLocks noChangeShapeType="1"/>
                </p:cNvSpPr>
                <p:nvPr/>
              </p:nvSpPr>
              <p:spPr bwMode="auto">
                <a:xfrm>
                  <a:off x="432" y="624"/>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5305" name="Group 20"/>
              <p:cNvGrpSpPr>
                <a:grpSpLocks/>
              </p:cNvGrpSpPr>
              <p:nvPr/>
            </p:nvGrpSpPr>
            <p:grpSpPr bwMode="auto">
              <a:xfrm>
                <a:off x="1568" y="1977"/>
                <a:ext cx="384" cy="300"/>
                <a:chOff x="192" y="624"/>
                <a:chExt cx="384" cy="300"/>
              </a:xfrm>
            </p:grpSpPr>
            <p:sp>
              <p:nvSpPr>
                <p:cNvPr id="95340" name="Text Box 21"/>
                <p:cNvSpPr txBox="1">
                  <a:spLocks noChangeArrowheads="1"/>
                </p:cNvSpPr>
                <p:nvPr/>
              </p:nvSpPr>
              <p:spPr bwMode="auto">
                <a:xfrm>
                  <a:off x="192" y="624"/>
                  <a:ext cx="384" cy="3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400" b="1">
                      <a:solidFill>
                        <a:schemeClr val="tx1"/>
                      </a:solidFill>
                    </a:rPr>
                    <a:t>-3</a:t>
                  </a:r>
                  <a:endParaRPr lang="en-US" altLang="zh-CN" sz="2400" b="1" baseline="-25000">
                    <a:solidFill>
                      <a:schemeClr val="tx1"/>
                    </a:solidFill>
                  </a:endParaRPr>
                </a:p>
              </p:txBody>
            </p:sp>
            <p:sp>
              <p:nvSpPr>
                <p:cNvPr id="95341" name="Line 22"/>
                <p:cNvSpPr>
                  <a:spLocks noChangeShapeType="1"/>
                </p:cNvSpPr>
                <p:nvPr/>
              </p:nvSpPr>
              <p:spPr bwMode="auto">
                <a:xfrm>
                  <a:off x="432" y="624"/>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5306" name="Group 23"/>
              <p:cNvGrpSpPr>
                <a:grpSpLocks/>
              </p:cNvGrpSpPr>
              <p:nvPr/>
            </p:nvGrpSpPr>
            <p:grpSpPr bwMode="auto">
              <a:xfrm>
                <a:off x="2144" y="1977"/>
                <a:ext cx="384" cy="300"/>
                <a:chOff x="192" y="624"/>
                <a:chExt cx="384" cy="300"/>
              </a:xfrm>
            </p:grpSpPr>
            <p:sp>
              <p:nvSpPr>
                <p:cNvPr id="95338" name="Text Box 24"/>
                <p:cNvSpPr txBox="1">
                  <a:spLocks noChangeArrowheads="1"/>
                </p:cNvSpPr>
                <p:nvPr/>
              </p:nvSpPr>
              <p:spPr bwMode="auto">
                <a:xfrm>
                  <a:off x="192" y="624"/>
                  <a:ext cx="384" cy="3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400" b="1">
                      <a:solidFill>
                        <a:schemeClr val="tx1"/>
                      </a:solidFill>
                    </a:rPr>
                    <a:t>8</a:t>
                  </a:r>
                  <a:endParaRPr lang="en-US" altLang="zh-CN" sz="2400" b="1" baseline="-25000">
                    <a:solidFill>
                      <a:schemeClr val="tx1"/>
                    </a:solidFill>
                  </a:endParaRPr>
                </a:p>
              </p:txBody>
            </p:sp>
            <p:sp>
              <p:nvSpPr>
                <p:cNvPr id="95339" name="Line 25"/>
                <p:cNvSpPr>
                  <a:spLocks noChangeShapeType="1"/>
                </p:cNvSpPr>
                <p:nvPr/>
              </p:nvSpPr>
              <p:spPr bwMode="auto">
                <a:xfrm>
                  <a:off x="432" y="624"/>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5307" name="Group 26"/>
              <p:cNvGrpSpPr>
                <a:grpSpLocks/>
              </p:cNvGrpSpPr>
              <p:nvPr/>
            </p:nvGrpSpPr>
            <p:grpSpPr bwMode="auto">
              <a:xfrm>
                <a:off x="3852" y="1977"/>
                <a:ext cx="434" cy="300"/>
                <a:chOff x="192" y="624"/>
                <a:chExt cx="384" cy="300"/>
              </a:xfrm>
            </p:grpSpPr>
            <p:sp>
              <p:nvSpPr>
                <p:cNvPr id="95336" name="Text Box 27"/>
                <p:cNvSpPr txBox="1">
                  <a:spLocks noChangeArrowheads="1"/>
                </p:cNvSpPr>
                <p:nvPr/>
              </p:nvSpPr>
              <p:spPr bwMode="auto">
                <a:xfrm>
                  <a:off x="192" y="624"/>
                  <a:ext cx="384" cy="3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400" b="1">
                      <a:solidFill>
                        <a:schemeClr val="tx1"/>
                      </a:solidFill>
                    </a:rPr>
                    <a:t>22</a:t>
                  </a:r>
                  <a:endParaRPr lang="en-US" altLang="zh-CN" sz="2400" b="1" baseline="-25000">
                    <a:solidFill>
                      <a:schemeClr val="tx1"/>
                    </a:solidFill>
                  </a:endParaRPr>
                </a:p>
              </p:txBody>
            </p:sp>
            <p:sp>
              <p:nvSpPr>
                <p:cNvPr id="95337" name="Line 28"/>
                <p:cNvSpPr>
                  <a:spLocks noChangeShapeType="1"/>
                </p:cNvSpPr>
                <p:nvPr/>
              </p:nvSpPr>
              <p:spPr bwMode="auto">
                <a:xfrm>
                  <a:off x="432" y="624"/>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5308" name="Line 29"/>
              <p:cNvSpPr>
                <a:spLocks noChangeShapeType="1"/>
              </p:cNvSpPr>
              <p:nvPr/>
            </p:nvSpPr>
            <p:spPr bwMode="auto">
              <a:xfrm>
                <a:off x="1329" y="1653"/>
                <a:ext cx="24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309" name="Text Box 33"/>
              <p:cNvSpPr txBox="1">
                <a:spLocks noChangeArrowheads="1"/>
              </p:cNvSpPr>
              <p:nvPr/>
            </p:nvSpPr>
            <p:spPr bwMode="auto">
              <a:xfrm>
                <a:off x="884" y="1525"/>
                <a:ext cx="3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400" b="1">
                    <a:solidFill>
                      <a:schemeClr val="tx1"/>
                    </a:solidFill>
                  </a:rPr>
                  <a:t>La</a:t>
                </a:r>
              </a:p>
            </p:txBody>
          </p:sp>
          <p:sp>
            <p:nvSpPr>
              <p:cNvPr id="95310" name="Line 34"/>
              <p:cNvSpPr>
                <a:spLocks noChangeShapeType="1"/>
              </p:cNvSpPr>
              <p:nvPr/>
            </p:nvSpPr>
            <p:spPr bwMode="auto">
              <a:xfrm>
                <a:off x="1905" y="1653"/>
                <a:ext cx="24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311" name="Line 35"/>
              <p:cNvSpPr>
                <a:spLocks noChangeShapeType="1"/>
              </p:cNvSpPr>
              <p:nvPr/>
            </p:nvSpPr>
            <p:spPr bwMode="auto">
              <a:xfrm>
                <a:off x="3607" y="1653"/>
                <a:ext cx="24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312" name="Line 37"/>
              <p:cNvSpPr>
                <a:spLocks noChangeShapeType="1"/>
              </p:cNvSpPr>
              <p:nvPr/>
            </p:nvSpPr>
            <p:spPr bwMode="auto">
              <a:xfrm>
                <a:off x="1904" y="2133"/>
                <a:ext cx="24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313" name="Line 38"/>
              <p:cNvSpPr>
                <a:spLocks noChangeShapeType="1"/>
              </p:cNvSpPr>
              <p:nvPr/>
            </p:nvSpPr>
            <p:spPr bwMode="auto">
              <a:xfrm>
                <a:off x="2480" y="2133"/>
                <a:ext cx="24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314" name="Line 39"/>
              <p:cNvSpPr>
                <a:spLocks noChangeShapeType="1"/>
              </p:cNvSpPr>
              <p:nvPr/>
            </p:nvSpPr>
            <p:spPr bwMode="auto">
              <a:xfrm>
                <a:off x="3612" y="2133"/>
                <a:ext cx="24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315" name="Line 40"/>
              <p:cNvSpPr>
                <a:spLocks noChangeShapeType="1"/>
              </p:cNvSpPr>
              <p:nvPr/>
            </p:nvSpPr>
            <p:spPr bwMode="auto">
              <a:xfrm>
                <a:off x="2481" y="1653"/>
                <a:ext cx="24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316" name="Text Box 41"/>
              <p:cNvSpPr txBox="1">
                <a:spLocks noChangeArrowheads="1"/>
              </p:cNvSpPr>
              <p:nvPr/>
            </p:nvSpPr>
            <p:spPr bwMode="auto">
              <a:xfrm>
                <a:off x="3175" y="1317"/>
                <a:ext cx="48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4400">
                    <a:solidFill>
                      <a:schemeClr val="tx1"/>
                    </a:solidFill>
                  </a:rPr>
                  <a:t>…</a:t>
                </a:r>
              </a:p>
            </p:txBody>
          </p:sp>
          <p:sp>
            <p:nvSpPr>
              <p:cNvPr id="95317" name="Text Box 42"/>
              <p:cNvSpPr txBox="1">
                <a:spLocks noChangeArrowheads="1"/>
              </p:cNvSpPr>
              <p:nvPr/>
            </p:nvSpPr>
            <p:spPr bwMode="auto">
              <a:xfrm>
                <a:off x="3198" y="1797"/>
                <a:ext cx="48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4400">
                    <a:solidFill>
                      <a:schemeClr val="tx1"/>
                    </a:solidFill>
                  </a:rPr>
                  <a:t>…</a:t>
                </a:r>
              </a:p>
            </p:txBody>
          </p:sp>
          <p:sp>
            <p:nvSpPr>
              <p:cNvPr id="95318" name="Text Box 43"/>
              <p:cNvSpPr txBox="1">
                <a:spLocks noChangeArrowheads="1"/>
              </p:cNvSpPr>
              <p:nvPr/>
            </p:nvSpPr>
            <p:spPr bwMode="auto">
              <a:xfrm>
                <a:off x="4044" y="1989"/>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000" b="1">
                    <a:solidFill>
                      <a:schemeClr val="tx1"/>
                    </a:solidFill>
                  </a:rPr>
                  <a:t>∧</a:t>
                </a:r>
              </a:p>
            </p:txBody>
          </p:sp>
          <p:sp>
            <p:nvSpPr>
              <p:cNvPr id="95319" name="Rectangle 44" descr="浅色上对角线"/>
              <p:cNvSpPr>
                <a:spLocks noChangeArrowheads="1"/>
              </p:cNvSpPr>
              <p:nvPr/>
            </p:nvSpPr>
            <p:spPr bwMode="auto">
              <a:xfrm>
                <a:off x="863" y="1979"/>
                <a:ext cx="520" cy="288"/>
              </a:xfrm>
              <a:prstGeom prst="rect">
                <a:avLst/>
              </a:prstGeom>
              <a:pattFill prst="ltUpDiag">
                <a:fgClr>
                  <a:schemeClr val="accent1"/>
                </a:fgClr>
                <a:bgClr>
                  <a:schemeClr val="bg1"/>
                </a:bgClr>
              </a:patt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20" name="Line 45"/>
              <p:cNvSpPr>
                <a:spLocks noChangeShapeType="1"/>
              </p:cNvSpPr>
              <p:nvPr/>
            </p:nvSpPr>
            <p:spPr bwMode="auto">
              <a:xfrm>
                <a:off x="1239" y="1979"/>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321" name="Line 46"/>
              <p:cNvSpPr>
                <a:spLocks noChangeShapeType="1"/>
              </p:cNvSpPr>
              <p:nvPr/>
            </p:nvSpPr>
            <p:spPr bwMode="auto">
              <a:xfrm>
                <a:off x="1335" y="2123"/>
                <a:ext cx="24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322" name="AutoShape 48"/>
              <p:cNvSpPr>
                <a:spLocks noChangeArrowheads="1"/>
              </p:cNvSpPr>
              <p:nvPr/>
            </p:nvSpPr>
            <p:spPr bwMode="auto">
              <a:xfrm>
                <a:off x="1724" y="1207"/>
                <a:ext cx="44" cy="259"/>
              </a:xfrm>
              <a:prstGeom prst="downArrow">
                <a:avLst>
                  <a:gd name="adj1" fmla="val 50000"/>
                  <a:gd name="adj2" fmla="val 14715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23" name="Text Box 49"/>
              <p:cNvSpPr txBox="1">
                <a:spLocks noChangeArrowheads="1"/>
              </p:cNvSpPr>
              <p:nvPr/>
            </p:nvSpPr>
            <p:spPr bwMode="auto">
              <a:xfrm>
                <a:off x="1610" y="935"/>
                <a:ext cx="3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400">
                    <a:solidFill>
                      <a:srgbClr val="006600"/>
                    </a:solidFill>
                    <a:ea typeface="楷体_GB2312" pitchFamily="49" charset="-122"/>
                  </a:rPr>
                  <a:t>pa</a:t>
                </a:r>
              </a:p>
            </p:txBody>
          </p:sp>
          <p:sp>
            <p:nvSpPr>
              <p:cNvPr id="95324" name="Text Box 51"/>
              <p:cNvSpPr txBox="1">
                <a:spLocks noChangeArrowheads="1"/>
              </p:cNvSpPr>
              <p:nvPr/>
            </p:nvSpPr>
            <p:spPr bwMode="auto">
              <a:xfrm>
                <a:off x="1544" y="2534"/>
                <a:ext cx="3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400">
                    <a:solidFill>
                      <a:srgbClr val="006600"/>
                    </a:solidFill>
                    <a:ea typeface="楷体_GB2312" pitchFamily="49" charset="-122"/>
                  </a:rPr>
                  <a:t>pb</a:t>
                </a:r>
              </a:p>
            </p:txBody>
          </p:sp>
          <p:sp>
            <p:nvSpPr>
              <p:cNvPr id="95325" name="AutoShape 52"/>
              <p:cNvSpPr>
                <a:spLocks noChangeArrowheads="1"/>
              </p:cNvSpPr>
              <p:nvPr/>
            </p:nvSpPr>
            <p:spPr bwMode="auto">
              <a:xfrm>
                <a:off x="1680" y="2323"/>
                <a:ext cx="45" cy="272"/>
              </a:xfrm>
              <a:prstGeom prst="upArrow">
                <a:avLst>
                  <a:gd name="adj1" fmla="val 50000"/>
                  <a:gd name="adj2" fmla="val 15111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95326" name="Text Box 53"/>
              <p:cNvSpPr txBox="1">
                <a:spLocks noChangeArrowheads="1"/>
              </p:cNvSpPr>
              <p:nvPr/>
            </p:nvSpPr>
            <p:spPr bwMode="auto">
              <a:xfrm>
                <a:off x="863" y="1960"/>
                <a:ext cx="3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400" b="1">
                    <a:solidFill>
                      <a:schemeClr val="tx1"/>
                    </a:solidFill>
                  </a:rPr>
                  <a:t>Lb</a:t>
                </a:r>
              </a:p>
            </p:txBody>
          </p:sp>
          <p:grpSp>
            <p:nvGrpSpPr>
              <p:cNvPr id="95327" name="Group 58"/>
              <p:cNvGrpSpPr>
                <a:grpSpLocks/>
              </p:cNvGrpSpPr>
              <p:nvPr/>
            </p:nvGrpSpPr>
            <p:grpSpPr bwMode="auto">
              <a:xfrm>
                <a:off x="2699" y="1488"/>
                <a:ext cx="408" cy="317"/>
                <a:chOff x="192" y="624"/>
                <a:chExt cx="384" cy="288"/>
              </a:xfrm>
            </p:grpSpPr>
            <p:sp>
              <p:nvSpPr>
                <p:cNvPr id="95334" name="Text Box 59"/>
                <p:cNvSpPr txBox="1">
                  <a:spLocks noChangeArrowheads="1"/>
                </p:cNvSpPr>
                <p:nvPr/>
              </p:nvSpPr>
              <p:spPr bwMode="auto">
                <a:xfrm>
                  <a:off x="192" y="624"/>
                  <a:ext cx="384" cy="27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400" b="1">
                      <a:solidFill>
                        <a:schemeClr val="tx1"/>
                      </a:solidFill>
                    </a:rPr>
                    <a:t>12</a:t>
                  </a:r>
                  <a:endParaRPr lang="en-US" altLang="zh-CN" sz="2400" b="1" baseline="-25000">
                    <a:solidFill>
                      <a:schemeClr val="tx1"/>
                    </a:solidFill>
                  </a:endParaRPr>
                </a:p>
              </p:txBody>
            </p:sp>
            <p:sp>
              <p:nvSpPr>
                <p:cNvPr id="95335" name="Line 60"/>
                <p:cNvSpPr>
                  <a:spLocks noChangeShapeType="1"/>
                </p:cNvSpPr>
                <p:nvPr/>
              </p:nvSpPr>
              <p:spPr bwMode="auto">
                <a:xfrm>
                  <a:off x="432" y="624"/>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5328" name="Line 61"/>
              <p:cNvSpPr>
                <a:spLocks noChangeShapeType="1"/>
              </p:cNvSpPr>
              <p:nvPr/>
            </p:nvSpPr>
            <p:spPr bwMode="auto">
              <a:xfrm>
                <a:off x="3016" y="1661"/>
                <a:ext cx="24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5329" name="Group 62"/>
              <p:cNvGrpSpPr>
                <a:grpSpLocks/>
              </p:cNvGrpSpPr>
              <p:nvPr/>
            </p:nvGrpSpPr>
            <p:grpSpPr bwMode="auto">
              <a:xfrm>
                <a:off x="2723" y="1960"/>
                <a:ext cx="408" cy="317"/>
                <a:chOff x="192" y="624"/>
                <a:chExt cx="384" cy="288"/>
              </a:xfrm>
            </p:grpSpPr>
            <p:sp>
              <p:nvSpPr>
                <p:cNvPr id="95332" name="Text Box 63"/>
                <p:cNvSpPr txBox="1">
                  <a:spLocks noChangeArrowheads="1"/>
                </p:cNvSpPr>
                <p:nvPr/>
              </p:nvSpPr>
              <p:spPr bwMode="auto">
                <a:xfrm>
                  <a:off x="192" y="624"/>
                  <a:ext cx="384" cy="27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400" b="1">
                      <a:solidFill>
                        <a:schemeClr val="tx1"/>
                      </a:solidFill>
                    </a:rPr>
                    <a:t>10</a:t>
                  </a:r>
                  <a:endParaRPr lang="en-US" altLang="zh-CN" sz="2400" b="1" baseline="-25000">
                    <a:solidFill>
                      <a:schemeClr val="tx1"/>
                    </a:solidFill>
                  </a:endParaRPr>
                </a:p>
              </p:txBody>
            </p:sp>
            <p:sp>
              <p:nvSpPr>
                <p:cNvPr id="95333" name="Line 64"/>
                <p:cNvSpPr>
                  <a:spLocks noChangeShapeType="1"/>
                </p:cNvSpPr>
                <p:nvPr/>
              </p:nvSpPr>
              <p:spPr bwMode="auto">
                <a:xfrm>
                  <a:off x="432" y="624"/>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5330" name="Line 65"/>
              <p:cNvSpPr>
                <a:spLocks noChangeShapeType="1"/>
              </p:cNvSpPr>
              <p:nvPr/>
            </p:nvSpPr>
            <p:spPr bwMode="auto">
              <a:xfrm>
                <a:off x="3040" y="2133"/>
                <a:ext cx="24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331" name="Text Box 67"/>
              <p:cNvSpPr txBox="1">
                <a:spLocks noChangeArrowheads="1"/>
              </p:cNvSpPr>
              <p:nvPr/>
            </p:nvSpPr>
            <p:spPr bwMode="auto">
              <a:xfrm>
                <a:off x="4089" y="1525"/>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000" b="1">
                    <a:solidFill>
                      <a:schemeClr val="tx1"/>
                    </a:solidFill>
                  </a:rPr>
                  <a:t>∧</a:t>
                </a:r>
              </a:p>
            </p:txBody>
          </p:sp>
        </p:grpSp>
      </p:grpSp>
      <p:grpSp>
        <p:nvGrpSpPr>
          <p:cNvPr id="276612" name="Group 132"/>
          <p:cNvGrpSpPr>
            <a:grpSpLocks/>
          </p:cNvGrpSpPr>
          <p:nvPr/>
        </p:nvGrpSpPr>
        <p:grpSpPr bwMode="auto">
          <a:xfrm>
            <a:off x="900113" y="3455988"/>
            <a:ext cx="6911975" cy="3213100"/>
            <a:chOff x="567" y="2223"/>
            <a:chExt cx="4354" cy="2024"/>
          </a:xfrm>
        </p:grpSpPr>
        <p:sp>
          <p:nvSpPr>
            <p:cNvPr id="95240" name="AutoShape 71"/>
            <p:cNvSpPr>
              <a:spLocks noChangeArrowheads="1"/>
            </p:cNvSpPr>
            <p:nvPr/>
          </p:nvSpPr>
          <p:spPr bwMode="auto">
            <a:xfrm>
              <a:off x="794" y="2858"/>
              <a:ext cx="362" cy="46"/>
            </a:xfrm>
            <a:prstGeom prst="rightArrow">
              <a:avLst>
                <a:gd name="adj1" fmla="val 50000"/>
                <a:gd name="adj2" fmla="val 196739"/>
              </a:avLst>
            </a:prstGeom>
            <a:solidFill>
              <a:srgbClr val="FF0066"/>
            </a:soli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5400">
                <a:solidFill>
                  <a:srgbClr val="FF0066"/>
                </a:solidFill>
                <a:ea typeface="楷体_GB2312" pitchFamily="49" charset="-122"/>
              </a:endParaRPr>
            </a:p>
          </p:txBody>
        </p:sp>
        <p:sp>
          <p:nvSpPr>
            <p:cNvPr id="95241" name="Text Box 73"/>
            <p:cNvSpPr txBox="1">
              <a:spLocks noChangeArrowheads="1"/>
            </p:cNvSpPr>
            <p:nvPr/>
          </p:nvSpPr>
          <p:spPr bwMode="auto">
            <a:xfrm>
              <a:off x="2200" y="3929"/>
              <a:ext cx="3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400">
                  <a:solidFill>
                    <a:srgbClr val="FF0066"/>
                  </a:solidFill>
                  <a:ea typeface="楷体_GB2312" pitchFamily="49" charset="-122"/>
                </a:rPr>
                <a:t>pc</a:t>
              </a:r>
            </a:p>
          </p:txBody>
        </p:sp>
        <p:sp>
          <p:nvSpPr>
            <p:cNvPr id="95242" name="Text Box 74"/>
            <p:cNvSpPr txBox="1">
              <a:spLocks noChangeArrowheads="1"/>
            </p:cNvSpPr>
            <p:nvPr/>
          </p:nvSpPr>
          <p:spPr bwMode="auto">
            <a:xfrm>
              <a:off x="567" y="2632"/>
              <a:ext cx="3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400">
                  <a:solidFill>
                    <a:srgbClr val="FF0066"/>
                  </a:solidFill>
                  <a:ea typeface="楷体_GB2312" pitchFamily="49" charset="-122"/>
                </a:rPr>
                <a:t>Lc</a:t>
              </a:r>
            </a:p>
          </p:txBody>
        </p:sp>
        <p:grpSp>
          <p:nvGrpSpPr>
            <p:cNvPr id="95243" name="Group 76"/>
            <p:cNvGrpSpPr>
              <a:grpSpLocks/>
            </p:cNvGrpSpPr>
            <p:nvPr/>
          </p:nvGrpSpPr>
          <p:grpSpPr bwMode="auto">
            <a:xfrm>
              <a:off x="1932" y="2785"/>
              <a:ext cx="384" cy="300"/>
              <a:chOff x="192" y="624"/>
              <a:chExt cx="384" cy="300"/>
            </a:xfrm>
          </p:grpSpPr>
          <p:sp>
            <p:nvSpPr>
              <p:cNvPr id="95293" name="Text Box 77"/>
              <p:cNvSpPr txBox="1">
                <a:spLocks noChangeArrowheads="1"/>
              </p:cNvSpPr>
              <p:nvPr/>
            </p:nvSpPr>
            <p:spPr bwMode="auto">
              <a:xfrm>
                <a:off x="192" y="624"/>
                <a:ext cx="384" cy="3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400" b="1">
                    <a:solidFill>
                      <a:schemeClr val="tx1"/>
                    </a:solidFill>
                  </a:rPr>
                  <a:t>-5</a:t>
                </a:r>
                <a:endParaRPr lang="en-US" altLang="zh-CN" sz="2400" b="1" baseline="-25000">
                  <a:solidFill>
                    <a:schemeClr val="tx1"/>
                  </a:solidFill>
                </a:endParaRPr>
              </a:p>
            </p:txBody>
          </p:sp>
          <p:sp>
            <p:nvSpPr>
              <p:cNvPr id="95294" name="Line 78"/>
              <p:cNvSpPr>
                <a:spLocks noChangeShapeType="1"/>
              </p:cNvSpPr>
              <p:nvPr/>
            </p:nvSpPr>
            <p:spPr bwMode="auto">
              <a:xfrm>
                <a:off x="432" y="624"/>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5244" name="Group 79"/>
            <p:cNvGrpSpPr>
              <a:grpSpLocks/>
            </p:cNvGrpSpPr>
            <p:nvPr/>
          </p:nvGrpSpPr>
          <p:grpSpPr bwMode="auto">
            <a:xfrm>
              <a:off x="2689" y="2785"/>
              <a:ext cx="384" cy="300"/>
              <a:chOff x="192" y="624"/>
              <a:chExt cx="384" cy="300"/>
            </a:xfrm>
          </p:grpSpPr>
          <p:sp>
            <p:nvSpPr>
              <p:cNvPr id="95291" name="Text Box 80"/>
              <p:cNvSpPr txBox="1">
                <a:spLocks noChangeArrowheads="1"/>
              </p:cNvSpPr>
              <p:nvPr/>
            </p:nvSpPr>
            <p:spPr bwMode="auto">
              <a:xfrm>
                <a:off x="192" y="624"/>
                <a:ext cx="384" cy="3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400" b="1">
                    <a:solidFill>
                      <a:schemeClr val="tx1"/>
                    </a:solidFill>
                  </a:rPr>
                  <a:t>7</a:t>
                </a:r>
                <a:endParaRPr lang="en-US" altLang="zh-CN" sz="2400" b="1" baseline="-25000">
                  <a:solidFill>
                    <a:schemeClr val="tx1"/>
                  </a:solidFill>
                </a:endParaRPr>
              </a:p>
            </p:txBody>
          </p:sp>
          <p:sp>
            <p:nvSpPr>
              <p:cNvPr id="95292" name="Line 81"/>
              <p:cNvSpPr>
                <a:spLocks noChangeShapeType="1"/>
              </p:cNvSpPr>
              <p:nvPr/>
            </p:nvSpPr>
            <p:spPr bwMode="auto">
              <a:xfrm>
                <a:off x="432" y="624"/>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5245" name="Rectangle 82" descr="浅色上对角线"/>
            <p:cNvSpPr>
              <a:spLocks noChangeArrowheads="1"/>
            </p:cNvSpPr>
            <p:nvPr/>
          </p:nvSpPr>
          <p:spPr bwMode="auto">
            <a:xfrm>
              <a:off x="1247" y="2797"/>
              <a:ext cx="493" cy="288"/>
            </a:xfrm>
            <a:prstGeom prst="rect">
              <a:avLst/>
            </a:prstGeom>
            <a:pattFill prst="ltUpDiag">
              <a:fgClr>
                <a:schemeClr val="accent1"/>
              </a:fgClr>
              <a:bgClr>
                <a:schemeClr val="bg1"/>
              </a:bgClr>
            </a:patt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46" name="Line 83"/>
            <p:cNvSpPr>
              <a:spLocks noChangeShapeType="1"/>
            </p:cNvSpPr>
            <p:nvPr/>
          </p:nvSpPr>
          <p:spPr bwMode="auto">
            <a:xfrm>
              <a:off x="1596" y="2797"/>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5247" name="Group 84"/>
            <p:cNvGrpSpPr>
              <a:grpSpLocks/>
            </p:cNvGrpSpPr>
            <p:nvPr/>
          </p:nvGrpSpPr>
          <p:grpSpPr bwMode="auto">
            <a:xfrm>
              <a:off x="4401" y="2785"/>
              <a:ext cx="429" cy="300"/>
              <a:chOff x="192" y="624"/>
              <a:chExt cx="384" cy="300"/>
            </a:xfrm>
          </p:grpSpPr>
          <p:sp>
            <p:nvSpPr>
              <p:cNvPr id="95289" name="Text Box 85"/>
              <p:cNvSpPr txBox="1">
                <a:spLocks noChangeArrowheads="1"/>
              </p:cNvSpPr>
              <p:nvPr/>
            </p:nvSpPr>
            <p:spPr bwMode="auto">
              <a:xfrm>
                <a:off x="192" y="624"/>
                <a:ext cx="384" cy="3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400" b="1">
                    <a:solidFill>
                      <a:schemeClr val="tx1"/>
                    </a:solidFill>
                  </a:rPr>
                  <a:t>19</a:t>
                </a:r>
                <a:endParaRPr lang="en-US" altLang="zh-CN" sz="2400" b="1" baseline="-25000">
                  <a:solidFill>
                    <a:schemeClr val="tx1"/>
                  </a:solidFill>
                </a:endParaRPr>
              </a:p>
            </p:txBody>
          </p:sp>
          <p:sp>
            <p:nvSpPr>
              <p:cNvPr id="95290" name="Line 86"/>
              <p:cNvSpPr>
                <a:spLocks noChangeShapeType="1"/>
              </p:cNvSpPr>
              <p:nvPr/>
            </p:nvSpPr>
            <p:spPr bwMode="auto">
              <a:xfrm>
                <a:off x="432" y="624"/>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5248" name="Group 87"/>
            <p:cNvGrpSpPr>
              <a:grpSpLocks/>
            </p:cNvGrpSpPr>
            <p:nvPr/>
          </p:nvGrpSpPr>
          <p:grpSpPr bwMode="auto">
            <a:xfrm>
              <a:off x="2113" y="3447"/>
              <a:ext cx="384" cy="300"/>
              <a:chOff x="192" y="624"/>
              <a:chExt cx="384" cy="300"/>
            </a:xfrm>
          </p:grpSpPr>
          <p:sp>
            <p:nvSpPr>
              <p:cNvPr id="95287" name="Text Box 88"/>
              <p:cNvSpPr txBox="1">
                <a:spLocks noChangeArrowheads="1"/>
              </p:cNvSpPr>
              <p:nvPr/>
            </p:nvSpPr>
            <p:spPr bwMode="auto">
              <a:xfrm>
                <a:off x="192" y="624"/>
                <a:ext cx="384" cy="3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400" b="1">
                    <a:solidFill>
                      <a:schemeClr val="tx1"/>
                    </a:solidFill>
                  </a:rPr>
                  <a:t>-3</a:t>
                </a:r>
                <a:endParaRPr lang="en-US" altLang="zh-CN" sz="2400" b="1" baseline="-25000">
                  <a:solidFill>
                    <a:schemeClr val="tx1"/>
                  </a:solidFill>
                </a:endParaRPr>
              </a:p>
            </p:txBody>
          </p:sp>
          <p:sp>
            <p:nvSpPr>
              <p:cNvPr id="95288" name="Line 89"/>
              <p:cNvSpPr>
                <a:spLocks noChangeShapeType="1"/>
              </p:cNvSpPr>
              <p:nvPr/>
            </p:nvSpPr>
            <p:spPr bwMode="auto">
              <a:xfrm>
                <a:off x="432" y="624"/>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5249" name="Group 90"/>
            <p:cNvGrpSpPr>
              <a:grpSpLocks/>
            </p:cNvGrpSpPr>
            <p:nvPr/>
          </p:nvGrpSpPr>
          <p:grpSpPr bwMode="auto">
            <a:xfrm>
              <a:off x="2689" y="3447"/>
              <a:ext cx="384" cy="300"/>
              <a:chOff x="192" y="624"/>
              <a:chExt cx="384" cy="300"/>
            </a:xfrm>
          </p:grpSpPr>
          <p:sp>
            <p:nvSpPr>
              <p:cNvPr id="95285" name="Text Box 91"/>
              <p:cNvSpPr txBox="1">
                <a:spLocks noChangeArrowheads="1"/>
              </p:cNvSpPr>
              <p:nvPr/>
            </p:nvSpPr>
            <p:spPr bwMode="auto">
              <a:xfrm>
                <a:off x="192" y="624"/>
                <a:ext cx="384" cy="3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400" b="1">
                    <a:solidFill>
                      <a:schemeClr val="tx1"/>
                    </a:solidFill>
                  </a:rPr>
                  <a:t>8</a:t>
                </a:r>
                <a:endParaRPr lang="en-US" altLang="zh-CN" sz="2400" b="1" baseline="-25000">
                  <a:solidFill>
                    <a:schemeClr val="tx1"/>
                  </a:solidFill>
                </a:endParaRPr>
              </a:p>
            </p:txBody>
          </p:sp>
          <p:sp>
            <p:nvSpPr>
              <p:cNvPr id="95286" name="Line 92"/>
              <p:cNvSpPr>
                <a:spLocks noChangeShapeType="1"/>
              </p:cNvSpPr>
              <p:nvPr/>
            </p:nvSpPr>
            <p:spPr bwMode="auto">
              <a:xfrm>
                <a:off x="432" y="624"/>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5250" name="Group 93"/>
            <p:cNvGrpSpPr>
              <a:grpSpLocks/>
            </p:cNvGrpSpPr>
            <p:nvPr/>
          </p:nvGrpSpPr>
          <p:grpSpPr bwMode="auto">
            <a:xfrm>
              <a:off x="4397" y="3447"/>
              <a:ext cx="434" cy="300"/>
              <a:chOff x="192" y="624"/>
              <a:chExt cx="384" cy="300"/>
            </a:xfrm>
          </p:grpSpPr>
          <p:sp>
            <p:nvSpPr>
              <p:cNvPr id="95283" name="Text Box 94"/>
              <p:cNvSpPr txBox="1">
                <a:spLocks noChangeArrowheads="1"/>
              </p:cNvSpPr>
              <p:nvPr/>
            </p:nvSpPr>
            <p:spPr bwMode="auto">
              <a:xfrm>
                <a:off x="192" y="624"/>
                <a:ext cx="384" cy="3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400" b="1">
                    <a:solidFill>
                      <a:schemeClr val="tx1"/>
                    </a:solidFill>
                  </a:rPr>
                  <a:t>22</a:t>
                </a:r>
                <a:endParaRPr lang="en-US" altLang="zh-CN" sz="2400" b="1" baseline="-25000">
                  <a:solidFill>
                    <a:schemeClr val="tx1"/>
                  </a:solidFill>
                </a:endParaRPr>
              </a:p>
            </p:txBody>
          </p:sp>
          <p:sp>
            <p:nvSpPr>
              <p:cNvPr id="95284" name="Line 95"/>
              <p:cNvSpPr>
                <a:spLocks noChangeShapeType="1"/>
              </p:cNvSpPr>
              <p:nvPr/>
            </p:nvSpPr>
            <p:spPr bwMode="auto">
              <a:xfrm>
                <a:off x="432" y="624"/>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5251" name="Line 96"/>
            <p:cNvSpPr>
              <a:spLocks noChangeShapeType="1"/>
            </p:cNvSpPr>
            <p:nvPr/>
          </p:nvSpPr>
          <p:spPr bwMode="auto">
            <a:xfrm>
              <a:off x="1692" y="2941"/>
              <a:ext cx="240" cy="0"/>
            </a:xfrm>
            <a:prstGeom prst="line">
              <a:avLst/>
            </a:prstGeom>
            <a:noFill/>
            <a:ln w="28575">
              <a:solidFill>
                <a:srgbClr val="FF0066"/>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252" name="Text Box 97"/>
            <p:cNvSpPr txBox="1">
              <a:spLocks noChangeArrowheads="1"/>
            </p:cNvSpPr>
            <p:nvPr/>
          </p:nvSpPr>
          <p:spPr bwMode="auto">
            <a:xfrm>
              <a:off x="1247" y="2813"/>
              <a:ext cx="3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400" b="1">
                  <a:solidFill>
                    <a:schemeClr val="tx1"/>
                  </a:solidFill>
                </a:rPr>
                <a:t>La</a:t>
              </a:r>
            </a:p>
          </p:txBody>
        </p:sp>
        <p:sp>
          <p:nvSpPr>
            <p:cNvPr id="95253" name="Line 99"/>
            <p:cNvSpPr>
              <a:spLocks noChangeShapeType="1"/>
            </p:cNvSpPr>
            <p:nvPr/>
          </p:nvSpPr>
          <p:spPr bwMode="auto">
            <a:xfrm>
              <a:off x="4151" y="2941"/>
              <a:ext cx="24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254" name="Line 100"/>
            <p:cNvSpPr>
              <a:spLocks noChangeShapeType="1"/>
            </p:cNvSpPr>
            <p:nvPr/>
          </p:nvSpPr>
          <p:spPr bwMode="auto">
            <a:xfrm>
              <a:off x="2449" y="3603"/>
              <a:ext cx="24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255" name="Line 101"/>
            <p:cNvSpPr>
              <a:spLocks noChangeShapeType="1"/>
            </p:cNvSpPr>
            <p:nvPr/>
          </p:nvSpPr>
          <p:spPr bwMode="auto">
            <a:xfrm>
              <a:off x="3025" y="3603"/>
              <a:ext cx="24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256" name="Line 102"/>
            <p:cNvSpPr>
              <a:spLocks noChangeShapeType="1"/>
            </p:cNvSpPr>
            <p:nvPr/>
          </p:nvSpPr>
          <p:spPr bwMode="auto">
            <a:xfrm>
              <a:off x="4157" y="3603"/>
              <a:ext cx="24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257" name="Line 103"/>
            <p:cNvSpPr>
              <a:spLocks noChangeShapeType="1"/>
            </p:cNvSpPr>
            <p:nvPr/>
          </p:nvSpPr>
          <p:spPr bwMode="auto">
            <a:xfrm>
              <a:off x="3025" y="2941"/>
              <a:ext cx="24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258" name="Text Box 104"/>
            <p:cNvSpPr txBox="1">
              <a:spLocks noChangeArrowheads="1"/>
            </p:cNvSpPr>
            <p:nvPr/>
          </p:nvSpPr>
          <p:spPr bwMode="auto">
            <a:xfrm>
              <a:off x="3719" y="2605"/>
              <a:ext cx="48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4400">
                  <a:solidFill>
                    <a:schemeClr val="tx1"/>
                  </a:solidFill>
                </a:rPr>
                <a:t>…</a:t>
              </a:r>
            </a:p>
          </p:txBody>
        </p:sp>
        <p:sp>
          <p:nvSpPr>
            <p:cNvPr id="95259" name="Text Box 105"/>
            <p:cNvSpPr txBox="1">
              <a:spLocks noChangeArrowheads="1"/>
            </p:cNvSpPr>
            <p:nvPr/>
          </p:nvSpPr>
          <p:spPr bwMode="auto">
            <a:xfrm>
              <a:off x="3743" y="3267"/>
              <a:ext cx="48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4400">
                  <a:solidFill>
                    <a:schemeClr val="tx1"/>
                  </a:solidFill>
                </a:rPr>
                <a:t>…</a:t>
              </a:r>
            </a:p>
          </p:txBody>
        </p:sp>
        <p:sp>
          <p:nvSpPr>
            <p:cNvPr id="95260" name="Text Box 106"/>
            <p:cNvSpPr txBox="1">
              <a:spLocks noChangeArrowheads="1"/>
            </p:cNvSpPr>
            <p:nvPr/>
          </p:nvSpPr>
          <p:spPr bwMode="auto">
            <a:xfrm>
              <a:off x="4589" y="3459"/>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000" b="1">
                  <a:solidFill>
                    <a:schemeClr val="tx1"/>
                  </a:solidFill>
                </a:rPr>
                <a:t>∧</a:t>
              </a:r>
            </a:p>
          </p:txBody>
        </p:sp>
        <p:sp>
          <p:nvSpPr>
            <p:cNvPr id="95261" name="Rectangle 107" descr="浅色上对角线"/>
            <p:cNvSpPr>
              <a:spLocks noChangeArrowheads="1"/>
            </p:cNvSpPr>
            <p:nvPr/>
          </p:nvSpPr>
          <p:spPr bwMode="auto">
            <a:xfrm>
              <a:off x="1202" y="3358"/>
              <a:ext cx="520" cy="288"/>
            </a:xfrm>
            <a:prstGeom prst="rect">
              <a:avLst/>
            </a:prstGeom>
            <a:pattFill prst="ltUpDiag">
              <a:fgClr>
                <a:schemeClr val="accent1"/>
              </a:fgClr>
              <a:bgClr>
                <a:schemeClr val="bg1"/>
              </a:bgClr>
            </a:patt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62" name="Line 108"/>
            <p:cNvSpPr>
              <a:spLocks noChangeShapeType="1"/>
            </p:cNvSpPr>
            <p:nvPr/>
          </p:nvSpPr>
          <p:spPr bwMode="auto">
            <a:xfrm>
              <a:off x="1578" y="3358"/>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263" name="AutoShape 110"/>
            <p:cNvSpPr>
              <a:spLocks noChangeArrowheads="1"/>
            </p:cNvSpPr>
            <p:nvPr/>
          </p:nvSpPr>
          <p:spPr bwMode="auto">
            <a:xfrm>
              <a:off x="2812" y="2495"/>
              <a:ext cx="44" cy="259"/>
            </a:xfrm>
            <a:prstGeom prst="downArrow">
              <a:avLst>
                <a:gd name="adj1" fmla="val 50000"/>
                <a:gd name="adj2" fmla="val 14715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64" name="Text Box 111"/>
            <p:cNvSpPr txBox="1">
              <a:spLocks noChangeArrowheads="1"/>
            </p:cNvSpPr>
            <p:nvPr/>
          </p:nvSpPr>
          <p:spPr bwMode="auto">
            <a:xfrm>
              <a:off x="2698" y="2223"/>
              <a:ext cx="3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400">
                  <a:solidFill>
                    <a:srgbClr val="006600"/>
                  </a:solidFill>
                  <a:ea typeface="楷体_GB2312" pitchFamily="49" charset="-122"/>
                </a:rPr>
                <a:t>pa</a:t>
              </a:r>
            </a:p>
          </p:txBody>
        </p:sp>
        <p:sp>
          <p:nvSpPr>
            <p:cNvPr id="95265" name="Text Box 112"/>
            <p:cNvSpPr txBox="1">
              <a:spLocks noChangeArrowheads="1"/>
            </p:cNvSpPr>
            <p:nvPr/>
          </p:nvSpPr>
          <p:spPr bwMode="auto">
            <a:xfrm>
              <a:off x="2857" y="3959"/>
              <a:ext cx="3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400">
                  <a:solidFill>
                    <a:srgbClr val="006600"/>
                  </a:solidFill>
                  <a:ea typeface="楷体_GB2312" pitchFamily="49" charset="-122"/>
                </a:rPr>
                <a:t>pb</a:t>
              </a:r>
            </a:p>
          </p:txBody>
        </p:sp>
        <p:sp>
          <p:nvSpPr>
            <p:cNvPr id="95266" name="AutoShape 113"/>
            <p:cNvSpPr>
              <a:spLocks noChangeArrowheads="1"/>
            </p:cNvSpPr>
            <p:nvPr/>
          </p:nvSpPr>
          <p:spPr bwMode="auto">
            <a:xfrm>
              <a:off x="2812" y="3748"/>
              <a:ext cx="45" cy="272"/>
            </a:xfrm>
            <a:prstGeom prst="upArrow">
              <a:avLst>
                <a:gd name="adj1" fmla="val 50000"/>
                <a:gd name="adj2" fmla="val 15111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95267" name="Text Box 114"/>
            <p:cNvSpPr txBox="1">
              <a:spLocks noChangeArrowheads="1"/>
            </p:cNvSpPr>
            <p:nvPr/>
          </p:nvSpPr>
          <p:spPr bwMode="auto">
            <a:xfrm>
              <a:off x="1202" y="3339"/>
              <a:ext cx="3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400" b="1">
                  <a:solidFill>
                    <a:schemeClr val="tx1"/>
                  </a:solidFill>
                </a:rPr>
                <a:t>Lb</a:t>
              </a:r>
            </a:p>
          </p:txBody>
        </p:sp>
        <p:grpSp>
          <p:nvGrpSpPr>
            <p:cNvPr id="95268" name="Group 115"/>
            <p:cNvGrpSpPr>
              <a:grpSpLocks/>
            </p:cNvGrpSpPr>
            <p:nvPr/>
          </p:nvGrpSpPr>
          <p:grpSpPr bwMode="auto">
            <a:xfrm>
              <a:off x="3243" y="2776"/>
              <a:ext cx="408" cy="317"/>
              <a:chOff x="192" y="624"/>
              <a:chExt cx="384" cy="288"/>
            </a:xfrm>
          </p:grpSpPr>
          <p:sp>
            <p:nvSpPr>
              <p:cNvPr id="95281" name="Text Box 116"/>
              <p:cNvSpPr txBox="1">
                <a:spLocks noChangeArrowheads="1"/>
              </p:cNvSpPr>
              <p:nvPr/>
            </p:nvSpPr>
            <p:spPr bwMode="auto">
              <a:xfrm>
                <a:off x="192" y="624"/>
                <a:ext cx="384" cy="27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400" b="1">
                    <a:solidFill>
                      <a:schemeClr val="tx1"/>
                    </a:solidFill>
                  </a:rPr>
                  <a:t>12</a:t>
                </a:r>
                <a:endParaRPr lang="en-US" altLang="zh-CN" sz="2400" b="1" baseline="-25000">
                  <a:solidFill>
                    <a:schemeClr val="tx1"/>
                  </a:solidFill>
                </a:endParaRPr>
              </a:p>
            </p:txBody>
          </p:sp>
          <p:sp>
            <p:nvSpPr>
              <p:cNvPr id="95282" name="Line 117"/>
              <p:cNvSpPr>
                <a:spLocks noChangeShapeType="1"/>
              </p:cNvSpPr>
              <p:nvPr/>
            </p:nvSpPr>
            <p:spPr bwMode="auto">
              <a:xfrm>
                <a:off x="432" y="624"/>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5269" name="Line 118"/>
            <p:cNvSpPr>
              <a:spLocks noChangeShapeType="1"/>
            </p:cNvSpPr>
            <p:nvPr/>
          </p:nvSpPr>
          <p:spPr bwMode="auto">
            <a:xfrm>
              <a:off x="3560" y="2949"/>
              <a:ext cx="24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5270" name="Group 119"/>
            <p:cNvGrpSpPr>
              <a:grpSpLocks/>
            </p:cNvGrpSpPr>
            <p:nvPr/>
          </p:nvGrpSpPr>
          <p:grpSpPr bwMode="auto">
            <a:xfrm>
              <a:off x="3268" y="3430"/>
              <a:ext cx="408" cy="317"/>
              <a:chOff x="192" y="624"/>
              <a:chExt cx="384" cy="288"/>
            </a:xfrm>
          </p:grpSpPr>
          <p:sp>
            <p:nvSpPr>
              <p:cNvPr id="95279" name="Text Box 120"/>
              <p:cNvSpPr txBox="1">
                <a:spLocks noChangeArrowheads="1"/>
              </p:cNvSpPr>
              <p:nvPr/>
            </p:nvSpPr>
            <p:spPr bwMode="auto">
              <a:xfrm>
                <a:off x="192" y="624"/>
                <a:ext cx="384" cy="27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400" b="1">
                    <a:solidFill>
                      <a:schemeClr val="tx1"/>
                    </a:solidFill>
                  </a:rPr>
                  <a:t>10</a:t>
                </a:r>
                <a:endParaRPr lang="en-US" altLang="zh-CN" sz="2400" b="1" baseline="-25000">
                  <a:solidFill>
                    <a:schemeClr val="tx1"/>
                  </a:solidFill>
                </a:endParaRPr>
              </a:p>
            </p:txBody>
          </p:sp>
          <p:sp>
            <p:nvSpPr>
              <p:cNvPr id="95280" name="Line 121"/>
              <p:cNvSpPr>
                <a:spLocks noChangeShapeType="1"/>
              </p:cNvSpPr>
              <p:nvPr/>
            </p:nvSpPr>
            <p:spPr bwMode="auto">
              <a:xfrm>
                <a:off x="432" y="624"/>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5271" name="Line 122"/>
            <p:cNvSpPr>
              <a:spLocks noChangeShapeType="1"/>
            </p:cNvSpPr>
            <p:nvPr/>
          </p:nvSpPr>
          <p:spPr bwMode="auto">
            <a:xfrm>
              <a:off x="3585" y="3603"/>
              <a:ext cx="24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272" name="Text Box 123"/>
            <p:cNvSpPr txBox="1">
              <a:spLocks noChangeArrowheads="1"/>
            </p:cNvSpPr>
            <p:nvPr/>
          </p:nvSpPr>
          <p:spPr bwMode="auto">
            <a:xfrm>
              <a:off x="4633" y="2813"/>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000" b="1">
                  <a:solidFill>
                    <a:schemeClr val="tx1"/>
                  </a:solidFill>
                </a:rPr>
                <a:t>∧</a:t>
              </a:r>
            </a:p>
          </p:txBody>
        </p:sp>
        <p:sp>
          <p:nvSpPr>
            <p:cNvPr id="95273" name="Line 125"/>
            <p:cNvSpPr>
              <a:spLocks noChangeShapeType="1"/>
            </p:cNvSpPr>
            <p:nvPr/>
          </p:nvSpPr>
          <p:spPr bwMode="auto">
            <a:xfrm>
              <a:off x="2245" y="2931"/>
              <a:ext cx="181"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274" name="Line 126"/>
            <p:cNvSpPr>
              <a:spLocks noChangeShapeType="1"/>
            </p:cNvSpPr>
            <p:nvPr/>
          </p:nvSpPr>
          <p:spPr bwMode="auto">
            <a:xfrm>
              <a:off x="2432" y="2923"/>
              <a:ext cx="0" cy="363"/>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275" name="Line 127"/>
            <p:cNvSpPr>
              <a:spLocks noChangeShapeType="1"/>
            </p:cNvSpPr>
            <p:nvPr/>
          </p:nvSpPr>
          <p:spPr bwMode="auto">
            <a:xfrm>
              <a:off x="1885" y="3286"/>
              <a:ext cx="541" cy="8"/>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276" name="Line 128"/>
            <p:cNvSpPr>
              <a:spLocks noChangeShapeType="1"/>
            </p:cNvSpPr>
            <p:nvPr/>
          </p:nvSpPr>
          <p:spPr bwMode="auto">
            <a:xfrm>
              <a:off x="1883" y="3286"/>
              <a:ext cx="0" cy="318"/>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277" name="Line 129"/>
            <p:cNvSpPr>
              <a:spLocks noChangeShapeType="1"/>
            </p:cNvSpPr>
            <p:nvPr/>
          </p:nvSpPr>
          <p:spPr bwMode="auto">
            <a:xfrm>
              <a:off x="1883" y="3604"/>
              <a:ext cx="226" cy="0"/>
            </a:xfrm>
            <a:prstGeom prst="line">
              <a:avLst/>
            </a:prstGeom>
            <a:noFill/>
            <a:ln w="2857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278" name="AutoShape 131"/>
            <p:cNvSpPr>
              <a:spLocks noChangeArrowheads="1"/>
            </p:cNvSpPr>
            <p:nvPr/>
          </p:nvSpPr>
          <p:spPr bwMode="auto">
            <a:xfrm>
              <a:off x="2200" y="3748"/>
              <a:ext cx="45" cy="272"/>
            </a:xfrm>
            <a:prstGeom prst="upArrow">
              <a:avLst>
                <a:gd name="adj1" fmla="val 50000"/>
                <a:gd name="adj2" fmla="val 151111"/>
              </a:avLst>
            </a:prstGeom>
            <a:solidFill>
              <a:srgbClr val="FF0066"/>
            </a:soli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sp>
        <p:nvSpPr>
          <p:cNvPr id="276613" name="AutoShape 133"/>
          <p:cNvSpPr>
            <a:spLocks noChangeArrowheads="1"/>
          </p:cNvSpPr>
          <p:nvPr/>
        </p:nvSpPr>
        <p:spPr bwMode="auto">
          <a:xfrm>
            <a:off x="5075238" y="3284538"/>
            <a:ext cx="1944687" cy="720725"/>
          </a:xfrm>
          <a:prstGeom prst="cloudCallout">
            <a:avLst>
              <a:gd name="adj1" fmla="val -70407"/>
              <a:gd name="adj2" fmla="val 5044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a:solidFill>
                  <a:schemeClr val="tx1"/>
                </a:solidFill>
                <a:ea typeface="楷体_GB2312" pitchFamily="49" charset="-122"/>
              </a:rPr>
              <a:t>La</a:t>
            </a:r>
            <a:r>
              <a:rPr lang="zh-CN" altLang="en-US" sz="2000" b="1">
                <a:solidFill>
                  <a:schemeClr val="tx1"/>
                </a:solidFill>
                <a:ea typeface="楷体_GB2312" pitchFamily="49" charset="-122"/>
              </a:rPr>
              <a:t>的当前结点</a:t>
            </a:r>
          </a:p>
        </p:txBody>
      </p:sp>
      <p:sp>
        <p:nvSpPr>
          <p:cNvPr id="276614" name="AutoShape 134"/>
          <p:cNvSpPr>
            <a:spLocks noChangeArrowheads="1"/>
          </p:cNvSpPr>
          <p:nvPr/>
        </p:nvSpPr>
        <p:spPr bwMode="auto">
          <a:xfrm>
            <a:off x="5219700" y="6021388"/>
            <a:ext cx="2089150" cy="836612"/>
          </a:xfrm>
          <a:prstGeom prst="cloudCallout">
            <a:avLst>
              <a:gd name="adj1" fmla="val -79028"/>
              <a:gd name="adj2" fmla="val -37856"/>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a:solidFill>
                  <a:schemeClr val="tx1"/>
                </a:solidFill>
                <a:ea typeface="楷体_GB2312" pitchFamily="49" charset="-122"/>
              </a:rPr>
              <a:t>Lb</a:t>
            </a:r>
            <a:r>
              <a:rPr lang="zh-CN" altLang="en-US" sz="2000" b="1">
                <a:solidFill>
                  <a:schemeClr val="tx1"/>
                </a:solidFill>
                <a:ea typeface="楷体_GB2312" pitchFamily="49" charset="-122"/>
              </a:rPr>
              <a:t>的当前结点</a:t>
            </a:r>
          </a:p>
        </p:txBody>
      </p:sp>
      <p:sp>
        <p:nvSpPr>
          <p:cNvPr id="276615" name="AutoShape 135"/>
          <p:cNvSpPr>
            <a:spLocks noChangeArrowheads="1"/>
          </p:cNvSpPr>
          <p:nvPr/>
        </p:nvSpPr>
        <p:spPr bwMode="auto">
          <a:xfrm>
            <a:off x="900113" y="5876925"/>
            <a:ext cx="1943100" cy="765175"/>
          </a:xfrm>
          <a:prstGeom prst="cloudCallout">
            <a:avLst>
              <a:gd name="adj1" fmla="val 80310"/>
              <a:gd name="adj2" fmla="val -15769"/>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a:solidFill>
                  <a:schemeClr val="tx1"/>
                </a:solidFill>
                <a:ea typeface="楷体_GB2312" pitchFamily="49" charset="-122"/>
              </a:rPr>
              <a:t>Lc</a:t>
            </a:r>
            <a:r>
              <a:rPr lang="zh-CN" altLang="en-US" sz="2000" b="1">
                <a:solidFill>
                  <a:schemeClr val="tx1"/>
                </a:solidFill>
                <a:ea typeface="楷体_GB2312" pitchFamily="49" charset="-122"/>
              </a:rPr>
              <a:t>的最后结点</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76549"/>
                                        </p:tgtEl>
                                        <p:attrNameLst>
                                          <p:attrName>style.visibility</p:attrName>
                                        </p:attrNameLst>
                                      </p:cBhvr>
                                      <p:to>
                                        <p:strVal val="visible"/>
                                      </p:to>
                                    </p:set>
                                    <p:animEffect transition="in" filter="blinds(horizontal)">
                                      <p:cBhvr>
                                        <p:cTn id="7" dur="500"/>
                                        <p:tgtEl>
                                          <p:spTgt spid="2765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76612"/>
                                        </p:tgtEl>
                                        <p:attrNameLst>
                                          <p:attrName>style.visibility</p:attrName>
                                        </p:attrNameLst>
                                      </p:cBhvr>
                                      <p:to>
                                        <p:strVal val="visible"/>
                                      </p:to>
                                    </p:set>
                                    <p:animEffect transition="in" filter="blinds(horizontal)">
                                      <p:cBhvr>
                                        <p:cTn id="12" dur="500"/>
                                        <p:tgtEl>
                                          <p:spTgt spid="276612"/>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276613"/>
                                        </p:tgtEl>
                                        <p:attrNameLst>
                                          <p:attrName>style.visibility</p:attrName>
                                        </p:attrNameLst>
                                      </p:cBhvr>
                                      <p:to>
                                        <p:strVal val="visible"/>
                                      </p:to>
                                    </p:set>
                                    <p:animEffect transition="in" filter="blinds(horizontal)">
                                      <p:cBhvr>
                                        <p:cTn id="16" dur="500"/>
                                        <p:tgtEl>
                                          <p:spTgt spid="27661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76614"/>
                                        </p:tgtEl>
                                        <p:attrNameLst>
                                          <p:attrName>style.visibility</p:attrName>
                                        </p:attrNameLst>
                                      </p:cBhvr>
                                      <p:to>
                                        <p:strVal val="visible"/>
                                      </p:to>
                                    </p:set>
                                    <p:animEffect transition="in" filter="blinds(horizontal)">
                                      <p:cBhvr>
                                        <p:cTn id="19" dur="500"/>
                                        <p:tgtEl>
                                          <p:spTgt spid="276614"/>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76615"/>
                                        </p:tgtEl>
                                        <p:attrNameLst>
                                          <p:attrName>style.visibility</p:attrName>
                                        </p:attrNameLst>
                                      </p:cBhvr>
                                      <p:to>
                                        <p:strVal val="visible"/>
                                      </p:to>
                                    </p:set>
                                    <p:animEffect transition="in" filter="blinds(horizontal)">
                                      <p:cBhvr>
                                        <p:cTn id="22" dur="500"/>
                                        <p:tgtEl>
                                          <p:spTgt spid="276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613" grpId="0" animBg="1"/>
      <p:bldP spid="276614" grpId="0" animBg="1"/>
      <p:bldP spid="276615"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4"/>
          <p:cNvSpPr txBox="1">
            <a:spLocks noChangeArrowheads="1"/>
          </p:cNvSpPr>
          <p:nvPr/>
        </p:nvSpPr>
        <p:spPr bwMode="auto">
          <a:xfrm>
            <a:off x="250825" y="44450"/>
            <a:ext cx="8497888" cy="675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000" b="1">
                <a:solidFill>
                  <a:schemeClr val="tx1"/>
                </a:solidFill>
                <a:ea typeface="楷体_GB2312" pitchFamily="49" charset="-122"/>
              </a:rPr>
              <a:t>void MergeList_L(LinkList &amp;La, LinkList &amp;Lb, LinkList &amp;Lc) { // </a:t>
            </a:r>
            <a:r>
              <a:rPr lang="zh-CN" altLang="en-US" sz="2000" b="1">
                <a:solidFill>
                  <a:schemeClr val="tx1"/>
                </a:solidFill>
                <a:ea typeface="楷体_GB2312" pitchFamily="49" charset="-122"/>
              </a:rPr>
              <a:t>算法</a:t>
            </a:r>
            <a:r>
              <a:rPr lang="en-US" altLang="zh-CN" sz="2000" b="1">
                <a:solidFill>
                  <a:schemeClr val="tx1"/>
                </a:solidFill>
                <a:ea typeface="楷体_GB2312" pitchFamily="49" charset="-122"/>
              </a:rPr>
              <a:t>2.12</a:t>
            </a:r>
          </a:p>
          <a:p>
            <a:pPr algn="l" eaLnBrk="1" hangingPunct="1">
              <a:spcBef>
                <a:spcPct val="50000"/>
              </a:spcBef>
            </a:pPr>
            <a:r>
              <a:rPr lang="en-US" altLang="zh-CN" sz="2000" b="1">
                <a:solidFill>
                  <a:schemeClr val="tx1"/>
                </a:solidFill>
                <a:ea typeface="楷体_GB2312" pitchFamily="49" charset="-122"/>
              </a:rPr>
              <a:t>  </a:t>
            </a:r>
            <a:r>
              <a:rPr lang="en-US" altLang="zh-CN" sz="1800" b="1">
                <a:solidFill>
                  <a:schemeClr val="tx1"/>
                </a:solidFill>
                <a:ea typeface="楷体_GB2312" pitchFamily="49" charset="-122"/>
              </a:rPr>
              <a:t>// </a:t>
            </a:r>
            <a:r>
              <a:rPr lang="zh-CN" altLang="en-US" sz="1800" b="1">
                <a:solidFill>
                  <a:schemeClr val="tx1"/>
                </a:solidFill>
                <a:ea typeface="楷体_GB2312" pitchFamily="49" charset="-122"/>
              </a:rPr>
              <a:t>已知单链线性表</a:t>
            </a:r>
            <a:r>
              <a:rPr lang="en-US" altLang="zh-CN" sz="1800" b="1">
                <a:solidFill>
                  <a:schemeClr val="tx1"/>
                </a:solidFill>
                <a:ea typeface="楷体_GB2312" pitchFamily="49" charset="-122"/>
              </a:rPr>
              <a:t>La</a:t>
            </a:r>
            <a:r>
              <a:rPr lang="zh-CN" altLang="en-US" sz="1800" b="1">
                <a:solidFill>
                  <a:schemeClr val="tx1"/>
                </a:solidFill>
                <a:ea typeface="楷体_GB2312" pitchFamily="49" charset="-122"/>
              </a:rPr>
              <a:t>和</a:t>
            </a:r>
            <a:r>
              <a:rPr lang="en-US" altLang="zh-CN" sz="1800" b="1">
                <a:solidFill>
                  <a:schemeClr val="tx1"/>
                </a:solidFill>
                <a:ea typeface="楷体_GB2312" pitchFamily="49" charset="-122"/>
              </a:rPr>
              <a:t>Lb</a:t>
            </a:r>
            <a:r>
              <a:rPr lang="zh-CN" altLang="en-US" sz="1800" b="1">
                <a:solidFill>
                  <a:schemeClr val="tx1"/>
                </a:solidFill>
                <a:ea typeface="楷体_GB2312" pitchFamily="49" charset="-122"/>
              </a:rPr>
              <a:t>的元素按值非递减排列。</a:t>
            </a:r>
          </a:p>
          <a:p>
            <a:pPr algn="l" eaLnBrk="1" hangingPunct="1">
              <a:spcBef>
                <a:spcPct val="50000"/>
              </a:spcBef>
            </a:pPr>
            <a:r>
              <a:rPr lang="zh-CN" altLang="en-US" sz="1800" b="1">
                <a:solidFill>
                  <a:schemeClr val="tx1"/>
                </a:solidFill>
                <a:ea typeface="楷体_GB2312" pitchFamily="49" charset="-122"/>
              </a:rPr>
              <a:t>  </a:t>
            </a:r>
            <a:r>
              <a:rPr lang="en-US" altLang="zh-CN" sz="1800" b="1">
                <a:solidFill>
                  <a:schemeClr val="tx1"/>
                </a:solidFill>
                <a:ea typeface="楷体_GB2312" pitchFamily="49" charset="-122"/>
              </a:rPr>
              <a:t>// </a:t>
            </a:r>
            <a:r>
              <a:rPr lang="zh-CN" altLang="en-US" sz="1800" b="1">
                <a:solidFill>
                  <a:schemeClr val="tx1"/>
                </a:solidFill>
                <a:ea typeface="楷体_GB2312" pitchFamily="49" charset="-122"/>
              </a:rPr>
              <a:t>归并</a:t>
            </a:r>
            <a:r>
              <a:rPr lang="en-US" altLang="zh-CN" sz="1800" b="1">
                <a:solidFill>
                  <a:schemeClr val="tx1"/>
                </a:solidFill>
                <a:ea typeface="楷体_GB2312" pitchFamily="49" charset="-122"/>
              </a:rPr>
              <a:t>La</a:t>
            </a:r>
            <a:r>
              <a:rPr lang="zh-CN" altLang="en-US" sz="1800" b="1">
                <a:solidFill>
                  <a:schemeClr val="tx1"/>
                </a:solidFill>
                <a:ea typeface="楷体_GB2312" pitchFamily="49" charset="-122"/>
              </a:rPr>
              <a:t>和</a:t>
            </a:r>
            <a:r>
              <a:rPr lang="en-US" altLang="zh-CN" sz="1800" b="1">
                <a:solidFill>
                  <a:schemeClr val="tx1"/>
                </a:solidFill>
                <a:ea typeface="楷体_GB2312" pitchFamily="49" charset="-122"/>
              </a:rPr>
              <a:t>Lb</a:t>
            </a:r>
            <a:r>
              <a:rPr lang="zh-CN" altLang="en-US" sz="1800" b="1">
                <a:solidFill>
                  <a:schemeClr val="tx1"/>
                </a:solidFill>
                <a:ea typeface="楷体_GB2312" pitchFamily="49" charset="-122"/>
              </a:rPr>
              <a:t>得到新的单链线性表</a:t>
            </a:r>
            <a:r>
              <a:rPr lang="en-US" altLang="zh-CN" sz="1800" b="1">
                <a:solidFill>
                  <a:schemeClr val="tx1"/>
                </a:solidFill>
                <a:ea typeface="楷体_GB2312" pitchFamily="49" charset="-122"/>
              </a:rPr>
              <a:t>Lc</a:t>
            </a:r>
            <a:r>
              <a:rPr lang="zh-CN" altLang="en-US" sz="1800" b="1">
                <a:solidFill>
                  <a:schemeClr val="tx1"/>
                </a:solidFill>
                <a:ea typeface="楷体_GB2312" pitchFamily="49" charset="-122"/>
              </a:rPr>
              <a:t>，</a:t>
            </a:r>
            <a:r>
              <a:rPr lang="en-US" altLang="zh-CN" sz="1800" b="1">
                <a:solidFill>
                  <a:schemeClr val="tx1"/>
                </a:solidFill>
                <a:ea typeface="楷体_GB2312" pitchFamily="49" charset="-122"/>
              </a:rPr>
              <a:t>Lc</a:t>
            </a:r>
            <a:r>
              <a:rPr lang="zh-CN" altLang="en-US" sz="1800" b="1">
                <a:solidFill>
                  <a:schemeClr val="tx1"/>
                </a:solidFill>
                <a:ea typeface="楷体_GB2312" pitchFamily="49" charset="-122"/>
              </a:rPr>
              <a:t>的元素也按值非递减排列。</a:t>
            </a:r>
          </a:p>
          <a:p>
            <a:pPr algn="l" eaLnBrk="1" hangingPunct="1">
              <a:spcBef>
                <a:spcPct val="50000"/>
              </a:spcBef>
            </a:pPr>
            <a:r>
              <a:rPr lang="zh-CN" altLang="en-US" sz="2000" b="1">
                <a:solidFill>
                  <a:schemeClr val="tx1"/>
                </a:solidFill>
                <a:ea typeface="楷体_GB2312" pitchFamily="49" charset="-122"/>
              </a:rPr>
              <a:t>  </a:t>
            </a:r>
            <a:r>
              <a:rPr lang="en-US" altLang="zh-CN" sz="2000" b="1">
                <a:solidFill>
                  <a:schemeClr val="tx1"/>
                </a:solidFill>
                <a:ea typeface="楷体_GB2312" pitchFamily="49" charset="-122"/>
              </a:rPr>
              <a:t>LinkList pa, pb, pc;</a:t>
            </a:r>
          </a:p>
          <a:p>
            <a:pPr algn="l" eaLnBrk="1" hangingPunct="1">
              <a:spcBef>
                <a:spcPct val="50000"/>
              </a:spcBef>
            </a:pPr>
            <a:r>
              <a:rPr lang="en-US" altLang="zh-CN" sz="2000" b="1">
                <a:solidFill>
                  <a:schemeClr val="tx1"/>
                </a:solidFill>
                <a:ea typeface="楷体_GB2312" pitchFamily="49" charset="-122"/>
              </a:rPr>
              <a:t>  pa = La-&gt;next;    pb = Lb-&gt;next;</a:t>
            </a:r>
          </a:p>
          <a:p>
            <a:pPr algn="l" eaLnBrk="1" hangingPunct="1">
              <a:spcBef>
                <a:spcPct val="50000"/>
              </a:spcBef>
            </a:pPr>
            <a:r>
              <a:rPr lang="en-US" altLang="zh-CN" sz="2000" b="1">
                <a:solidFill>
                  <a:schemeClr val="tx1"/>
                </a:solidFill>
                <a:ea typeface="楷体_GB2312" pitchFamily="49" charset="-122"/>
              </a:rPr>
              <a:t>  Lc = pc = La;                    // </a:t>
            </a:r>
            <a:r>
              <a:rPr lang="zh-CN" altLang="en-US" sz="2000" b="1">
                <a:solidFill>
                  <a:schemeClr val="tx1"/>
                </a:solidFill>
                <a:ea typeface="楷体_GB2312" pitchFamily="49" charset="-122"/>
              </a:rPr>
              <a:t>用</a:t>
            </a:r>
            <a:r>
              <a:rPr lang="en-US" altLang="zh-CN" sz="2000" b="1">
                <a:solidFill>
                  <a:schemeClr val="tx1"/>
                </a:solidFill>
                <a:ea typeface="楷体_GB2312" pitchFamily="49" charset="-122"/>
              </a:rPr>
              <a:t>La</a:t>
            </a:r>
            <a:r>
              <a:rPr lang="zh-CN" altLang="en-US" sz="2000" b="1">
                <a:solidFill>
                  <a:schemeClr val="tx1"/>
                </a:solidFill>
                <a:ea typeface="楷体_GB2312" pitchFamily="49" charset="-122"/>
              </a:rPr>
              <a:t>的头结点作为</a:t>
            </a:r>
            <a:r>
              <a:rPr lang="en-US" altLang="zh-CN" sz="2000" b="1">
                <a:solidFill>
                  <a:schemeClr val="tx1"/>
                </a:solidFill>
                <a:ea typeface="楷体_GB2312" pitchFamily="49" charset="-122"/>
              </a:rPr>
              <a:t>Lc</a:t>
            </a:r>
            <a:r>
              <a:rPr lang="zh-CN" altLang="en-US" sz="2000" b="1">
                <a:solidFill>
                  <a:schemeClr val="tx1"/>
                </a:solidFill>
                <a:ea typeface="楷体_GB2312" pitchFamily="49" charset="-122"/>
              </a:rPr>
              <a:t>的头结点</a:t>
            </a:r>
          </a:p>
          <a:p>
            <a:pPr algn="l" eaLnBrk="1" hangingPunct="1">
              <a:spcBef>
                <a:spcPct val="50000"/>
              </a:spcBef>
            </a:pPr>
            <a:r>
              <a:rPr lang="zh-CN" altLang="en-US" sz="2000" b="1">
                <a:solidFill>
                  <a:schemeClr val="tx1"/>
                </a:solidFill>
                <a:ea typeface="楷体_GB2312" pitchFamily="49" charset="-122"/>
              </a:rPr>
              <a:t>  </a:t>
            </a:r>
            <a:r>
              <a:rPr lang="en-US" altLang="zh-CN" sz="2000" b="1">
                <a:solidFill>
                  <a:schemeClr val="tx1"/>
                </a:solidFill>
                <a:ea typeface="楷体_GB2312" pitchFamily="49" charset="-122"/>
              </a:rPr>
              <a:t>while (pa &amp;&amp; pb) {</a:t>
            </a:r>
          </a:p>
          <a:p>
            <a:pPr algn="l" eaLnBrk="1" hangingPunct="1">
              <a:spcBef>
                <a:spcPct val="50000"/>
              </a:spcBef>
            </a:pPr>
            <a:r>
              <a:rPr lang="en-US" altLang="zh-CN" sz="2000" b="1">
                <a:solidFill>
                  <a:schemeClr val="tx1"/>
                </a:solidFill>
                <a:ea typeface="楷体_GB2312" pitchFamily="49" charset="-122"/>
              </a:rPr>
              <a:t>    if (pa-&gt;data &lt;= pb-&gt;data) {</a:t>
            </a:r>
          </a:p>
          <a:p>
            <a:pPr algn="l" eaLnBrk="1" hangingPunct="1">
              <a:spcBef>
                <a:spcPct val="50000"/>
              </a:spcBef>
            </a:pPr>
            <a:r>
              <a:rPr lang="en-US" altLang="zh-CN" sz="2000" b="1">
                <a:solidFill>
                  <a:schemeClr val="tx1"/>
                </a:solidFill>
                <a:ea typeface="楷体_GB2312" pitchFamily="49" charset="-122"/>
              </a:rPr>
              <a:t>      pc-&gt;next = pa;   pc = pa;   pa = pa-&gt;next;</a:t>
            </a:r>
          </a:p>
          <a:p>
            <a:pPr algn="l" eaLnBrk="1" hangingPunct="1">
              <a:spcBef>
                <a:spcPct val="50000"/>
              </a:spcBef>
            </a:pPr>
            <a:r>
              <a:rPr lang="en-US" altLang="zh-CN" sz="2000" b="1">
                <a:solidFill>
                  <a:schemeClr val="tx1"/>
                </a:solidFill>
                <a:ea typeface="楷体_GB2312" pitchFamily="49" charset="-122"/>
              </a:rPr>
              <a:t>        }</a:t>
            </a:r>
          </a:p>
          <a:p>
            <a:pPr algn="l" eaLnBrk="1" hangingPunct="1">
              <a:spcBef>
                <a:spcPct val="50000"/>
              </a:spcBef>
            </a:pPr>
            <a:r>
              <a:rPr lang="en-US" altLang="zh-CN" sz="2000" b="1">
                <a:solidFill>
                  <a:schemeClr val="tx1"/>
                </a:solidFill>
                <a:ea typeface="楷体_GB2312" pitchFamily="49" charset="-122"/>
              </a:rPr>
              <a:t>    else { pc-&gt;next = pb;   pc = pb;   pb = pb-&gt;next; }</a:t>
            </a:r>
          </a:p>
          <a:p>
            <a:pPr algn="l" eaLnBrk="1" hangingPunct="1">
              <a:spcBef>
                <a:spcPct val="50000"/>
              </a:spcBef>
            </a:pPr>
            <a:r>
              <a:rPr lang="en-US" altLang="zh-CN" sz="2000" b="1">
                <a:solidFill>
                  <a:schemeClr val="tx1"/>
                </a:solidFill>
                <a:ea typeface="楷体_GB2312" pitchFamily="49" charset="-122"/>
              </a:rPr>
              <a:t>      }</a:t>
            </a:r>
          </a:p>
          <a:p>
            <a:pPr algn="l" eaLnBrk="1" hangingPunct="1">
              <a:spcBef>
                <a:spcPct val="50000"/>
              </a:spcBef>
            </a:pPr>
            <a:r>
              <a:rPr lang="en-US" altLang="zh-CN" sz="2000" b="1">
                <a:solidFill>
                  <a:schemeClr val="tx1"/>
                </a:solidFill>
                <a:ea typeface="楷体_GB2312" pitchFamily="49" charset="-122"/>
              </a:rPr>
              <a:t>  pc-&gt;next = pa ? pa : pb;     // </a:t>
            </a:r>
            <a:r>
              <a:rPr lang="zh-CN" altLang="en-US" sz="2000" b="1">
                <a:solidFill>
                  <a:schemeClr val="tx1"/>
                </a:solidFill>
                <a:ea typeface="楷体_GB2312" pitchFamily="49" charset="-122"/>
              </a:rPr>
              <a:t>插入剩余段</a:t>
            </a:r>
          </a:p>
          <a:p>
            <a:pPr algn="l" eaLnBrk="1" hangingPunct="1">
              <a:spcBef>
                <a:spcPct val="50000"/>
              </a:spcBef>
            </a:pPr>
            <a:r>
              <a:rPr lang="zh-CN" altLang="en-US" sz="2000" b="1">
                <a:solidFill>
                  <a:schemeClr val="tx1"/>
                </a:solidFill>
                <a:ea typeface="楷体_GB2312" pitchFamily="49" charset="-122"/>
              </a:rPr>
              <a:t>  </a:t>
            </a:r>
            <a:r>
              <a:rPr lang="en-US" altLang="zh-CN" sz="2000" b="1">
                <a:solidFill>
                  <a:schemeClr val="tx1"/>
                </a:solidFill>
                <a:ea typeface="楷体_GB2312" pitchFamily="49" charset="-122"/>
              </a:rPr>
              <a:t>free(Lb);                     // </a:t>
            </a:r>
            <a:r>
              <a:rPr lang="zh-CN" altLang="en-US" sz="2000" b="1">
                <a:solidFill>
                  <a:schemeClr val="tx1"/>
                </a:solidFill>
                <a:ea typeface="楷体_GB2312" pitchFamily="49" charset="-122"/>
              </a:rPr>
              <a:t>释放</a:t>
            </a:r>
            <a:r>
              <a:rPr lang="en-US" altLang="zh-CN" sz="2000" b="1">
                <a:solidFill>
                  <a:schemeClr val="tx1"/>
                </a:solidFill>
                <a:ea typeface="楷体_GB2312" pitchFamily="49" charset="-122"/>
              </a:rPr>
              <a:t>Lb</a:t>
            </a:r>
            <a:r>
              <a:rPr lang="zh-CN" altLang="en-US" sz="2000" b="1">
                <a:solidFill>
                  <a:schemeClr val="tx1"/>
                </a:solidFill>
                <a:ea typeface="楷体_GB2312" pitchFamily="49" charset="-122"/>
              </a:rPr>
              <a:t>的头结点</a:t>
            </a:r>
          </a:p>
          <a:p>
            <a:pPr algn="l" eaLnBrk="1" hangingPunct="1">
              <a:spcBef>
                <a:spcPct val="50000"/>
              </a:spcBef>
            </a:pPr>
            <a:r>
              <a:rPr lang="en-US" altLang="zh-CN" sz="2000" b="1">
                <a:solidFill>
                  <a:schemeClr val="tx1"/>
                </a:solidFill>
                <a:ea typeface="楷体_GB2312" pitchFamily="49" charset="-122"/>
              </a:rPr>
              <a:t>} // MergeList_L</a:t>
            </a:r>
          </a:p>
        </p:txBody>
      </p:sp>
      <p:sp>
        <p:nvSpPr>
          <p:cNvPr id="277510" name="Text Box 6"/>
          <p:cNvSpPr txBox="1">
            <a:spLocks noChangeArrowheads="1"/>
          </p:cNvSpPr>
          <p:nvPr/>
        </p:nvSpPr>
        <p:spPr bwMode="auto">
          <a:xfrm>
            <a:off x="6443663" y="5516563"/>
            <a:ext cx="15652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b="1">
                <a:solidFill>
                  <a:schemeClr val="accent2"/>
                </a:solidFill>
              </a:rPr>
              <a:t>O(m+n)</a:t>
            </a:r>
            <a:endParaRPr lang="en-US" altLang="zh-CN" sz="3200">
              <a:solidFill>
                <a:schemeClr val="accent2"/>
              </a:solidFill>
            </a:endParaRP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7510">
                                            <p:txEl>
                                              <p:pRg st="0" end="0"/>
                                            </p:txEl>
                                          </p:spTgt>
                                        </p:tgtEl>
                                        <p:attrNameLst>
                                          <p:attrName>style.visibility</p:attrName>
                                        </p:attrNameLst>
                                      </p:cBhvr>
                                      <p:to>
                                        <p:strVal val="visible"/>
                                      </p:to>
                                    </p:set>
                                    <p:animEffect transition="in" filter="wipe(left)">
                                      <p:cBhvr>
                                        <p:cTn id="7" dur="500"/>
                                        <p:tgtEl>
                                          <p:spTgt spid="2775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10" grpId="0" build="p"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250825" y="1341438"/>
            <a:ext cx="8710613"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25000"/>
              </a:lnSpc>
            </a:pPr>
            <a:r>
              <a:rPr lang="en-US" altLang="zh-CN" sz="3200" b="1">
                <a:solidFill>
                  <a:schemeClr val="tx1"/>
                </a:solidFill>
                <a:latin typeface="楷体_GB2312" pitchFamily="49" charset="-122"/>
                <a:ea typeface="楷体_GB2312" pitchFamily="49" charset="-122"/>
              </a:rPr>
              <a:t>    </a:t>
            </a:r>
            <a:r>
              <a:rPr lang="zh-CN" altLang="en-US" sz="3200" b="1">
                <a:solidFill>
                  <a:schemeClr val="tx1"/>
                </a:solidFill>
                <a:latin typeface="楷体_GB2312" pitchFamily="49" charset="-122"/>
                <a:ea typeface="楷体_GB2312" pitchFamily="49" charset="-122"/>
              </a:rPr>
              <a:t>最后一个结点的指针域的指针又指回头结点的链表，整个链表形成一个环。</a:t>
            </a:r>
          </a:p>
        </p:txBody>
      </p:sp>
      <p:sp>
        <p:nvSpPr>
          <p:cNvPr id="96259" name="Line 3"/>
          <p:cNvSpPr>
            <a:spLocks noChangeShapeType="1"/>
          </p:cNvSpPr>
          <p:nvPr/>
        </p:nvSpPr>
        <p:spPr bwMode="auto">
          <a:xfrm flipV="1">
            <a:off x="8001000" y="3421063"/>
            <a:ext cx="609600" cy="0"/>
          </a:xfrm>
          <a:prstGeom prst="line">
            <a:avLst/>
          </a:prstGeom>
          <a:noFill/>
          <a:ln w="381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60" name="Line 4"/>
          <p:cNvSpPr>
            <a:spLocks noChangeShapeType="1"/>
          </p:cNvSpPr>
          <p:nvPr/>
        </p:nvSpPr>
        <p:spPr bwMode="auto">
          <a:xfrm>
            <a:off x="8610600" y="3421063"/>
            <a:ext cx="0" cy="609600"/>
          </a:xfrm>
          <a:prstGeom prst="line">
            <a:avLst/>
          </a:prstGeom>
          <a:noFill/>
          <a:ln w="381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61" name="Line 5"/>
          <p:cNvSpPr>
            <a:spLocks noChangeShapeType="1"/>
          </p:cNvSpPr>
          <p:nvPr/>
        </p:nvSpPr>
        <p:spPr bwMode="auto">
          <a:xfrm flipH="1">
            <a:off x="381000" y="4030663"/>
            <a:ext cx="8229600" cy="0"/>
          </a:xfrm>
          <a:prstGeom prst="line">
            <a:avLst/>
          </a:prstGeom>
          <a:noFill/>
          <a:ln w="381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62" name="Line 6"/>
          <p:cNvSpPr>
            <a:spLocks noChangeShapeType="1"/>
          </p:cNvSpPr>
          <p:nvPr/>
        </p:nvSpPr>
        <p:spPr bwMode="auto">
          <a:xfrm flipV="1">
            <a:off x="381000" y="3497263"/>
            <a:ext cx="0" cy="533400"/>
          </a:xfrm>
          <a:prstGeom prst="line">
            <a:avLst/>
          </a:prstGeom>
          <a:noFill/>
          <a:ln w="381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63" name="Line 7"/>
          <p:cNvSpPr>
            <a:spLocks noChangeShapeType="1"/>
          </p:cNvSpPr>
          <p:nvPr/>
        </p:nvSpPr>
        <p:spPr bwMode="auto">
          <a:xfrm>
            <a:off x="381000" y="3497263"/>
            <a:ext cx="533400" cy="0"/>
          </a:xfrm>
          <a:prstGeom prst="line">
            <a:avLst/>
          </a:prstGeom>
          <a:noFill/>
          <a:ln w="38100">
            <a:solidFill>
              <a:srgbClr val="8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64" name="Text Box 8"/>
          <p:cNvSpPr txBox="1">
            <a:spLocks noChangeArrowheads="1"/>
          </p:cNvSpPr>
          <p:nvPr/>
        </p:nvSpPr>
        <p:spPr bwMode="auto">
          <a:xfrm>
            <a:off x="179388" y="857250"/>
            <a:ext cx="1917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b="1">
                <a:solidFill>
                  <a:schemeClr val="tx1"/>
                </a:solidFill>
                <a:ea typeface="楷体_GB2312" pitchFamily="49" charset="-122"/>
              </a:rPr>
              <a:t> </a:t>
            </a:r>
            <a:r>
              <a:rPr lang="zh-CN" altLang="en-US" sz="3200" b="1">
                <a:solidFill>
                  <a:schemeClr val="tx1"/>
                </a:solidFill>
                <a:ea typeface="隶书" pitchFamily="49" charset="-122"/>
              </a:rPr>
              <a:t>循环链表</a:t>
            </a:r>
          </a:p>
        </p:txBody>
      </p:sp>
      <p:sp>
        <p:nvSpPr>
          <p:cNvPr id="96265" name="Text Box 9"/>
          <p:cNvSpPr txBox="1">
            <a:spLocks noChangeArrowheads="1"/>
          </p:cNvSpPr>
          <p:nvPr/>
        </p:nvSpPr>
        <p:spPr bwMode="auto">
          <a:xfrm>
            <a:off x="250825" y="4327525"/>
            <a:ext cx="8550275"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b="1">
                <a:solidFill>
                  <a:srgbClr val="660033"/>
                </a:solidFill>
                <a:latin typeface="楷体_GB2312" pitchFamily="49" charset="-122"/>
                <a:ea typeface="楷体_GB2312" pitchFamily="49" charset="-122"/>
              </a:rPr>
              <a:t>   </a:t>
            </a:r>
            <a:r>
              <a:rPr lang="zh-CN" altLang="en-US" sz="3200" b="1">
                <a:solidFill>
                  <a:schemeClr val="tx1"/>
                </a:solidFill>
                <a:latin typeface="楷体_GB2312" pitchFamily="49" charset="-122"/>
                <a:ea typeface="楷体_GB2312" pitchFamily="49" charset="-122"/>
              </a:rPr>
              <a:t>和单链表的差别仅在于，</a:t>
            </a:r>
            <a:r>
              <a:rPr lang="zh-CN" altLang="en-US" sz="3200" b="1">
                <a:solidFill>
                  <a:schemeClr val="accent2"/>
                </a:solidFill>
                <a:latin typeface="楷体_GB2312" pitchFamily="49" charset="-122"/>
                <a:ea typeface="楷体_GB2312" pitchFamily="49" charset="-122"/>
              </a:rPr>
              <a:t>判别</a:t>
            </a:r>
            <a:r>
              <a:rPr lang="zh-CN" altLang="en-US" sz="3200" b="1">
                <a:solidFill>
                  <a:schemeClr val="tx1"/>
                </a:solidFill>
                <a:latin typeface="楷体_GB2312" pitchFamily="49" charset="-122"/>
                <a:ea typeface="楷体_GB2312" pitchFamily="49" charset="-122"/>
              </a:rPr>
              <a:t>链表中最后一个结点的</a:t>
            </a:r>
            <a:r>
              <a:rPr lang="zh-CN" altLang="en-US" sz="3200" b="1">
                <a:solidFill>
                  <a:schemeClr val="accent2"/>
                </a:solidFill>
                <a:latin typeface="楷体_GB2312" pitchFamily="49" charset="-122"/>
                <a:ea typeface="楷体_GB2312" pitchFamily="49" charset="-122"/>
              </a:rPr>
              <a:t>条件</a:t>
            </a:r>
            <a:r>
              <a:rPr lang="zh-CN" altLang="en-US" sz="3200" b="1">
                <a:solidFill>
                  <a:schemeClr val="tx1"/>
                </a:solidFill>
                <a:latin typeface="楷体_GB2312" pitchFamily="49" charset="-122"/>
                <a:ea typeface="楷体_GB2312" pitchFamily="49" charset="-122"/>
              </a:rPr>
              <a:t>不再是“后继是否为空”，而是</a:t>
            </a:r>
            <a:r>
              <a:rPr lang="zh-CN" altLang="en-US" sz="3200" b="1">
                <a:solidFill>
                  <a:schemeClr val="accent2"/>
                </a:solidFill>
                <a:latin typeface="楷体_GB2312" pitchFamily="49" charset="-122"/>
                <a:ea typeface="楷体_GB2312" pitchFamily="49" charset="-122"/>
              </a:rPr>
              <a:t>“后继是否为头结点”</a:t>
            </a:r>
            <a:r>
              <a:rPr lang="zh-CN" altLang="en-US" sz="3200" b="1">
                <a:solidFill>
                  <a:schemeClr val="tx1"/>
                </a:solidFill>
                <a:latin typeface="楷体_GB2312" pitchFamily="49" charset="-122"/>
                <a:ea typeface="楷体_GB2312" pitchFamily="49" charset="-122"/>
              </a:rPr>
              <a:t>。</a:t>
            </a:r>
          </a:p>
        </p:txBody>
      </p:sp>
      <p:grpSp>
        <p:nvGrpSpPr>
          <p:cNvPr id="96287" name="Group 31"/>
          <p:cNvGrpSpPr>
            <a:grpSpLocks/>
          </p:cNvGrpSpPr>
          <p:nvPr/>
        </p:nvGrpSpPr>
        <p:grpSpPr bwMode="auto">
          <a:xfrm>
            <a:off x="381000" y="2582863"/>
            <a:ext cx="8534400" cy="1493837"/>
            <a:chOff x="288" y="1920"/>
            <a:chExt cx="5376" cy="941"/>
          </a:xfrm>
        </p:grpSpPr>
        <p:sp>
          <p:nvSpPr>
            <p:cNvPr id="97297" name="Text Box 11"/>
            <p:cNvSpPr txBox="1">
              <a:spLocks noChangeArrowheads="1"/>
            </p:cNvSpPr>
            <p:nvPr/>
          </p:nvSpPr>
          <p:spPr bwMode="auto">
            <a:xfrm>
              <a:off x="1296" y="2112"/>
              <a:ext cx="4368" cy="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4800">
                  <a:solidFill>
                    <a:schemeClr val="tx1"/>
                  </a:solidFill>
                  <a:ea typeface="楷体_GB2312" pitchFamily="49" charset="-122"/>
                </a:rPr>
                <a:t>   a</a:t>
              </a:r>
              <a:r>
                <a:rPr lang="en-US" altLang="zh-CN" sz="4800" baseline="-25000">
                  <a:solidFill>
                    <a:schemeClr val="tx1"/>
                  </a:solidFill>
                  <a:ea typeface="楷体_GB2312" pitchFamily="49" charset="-122"/>
                </a:rPr>
                <a:t>1</a:t>
              </a:r>
              <a:r>
                <a:rPr lang="en-US" altLang="zh-CN" sz="4800">
                  <a:solidFill>
                    <a:schemeClr val="tx1"/>
                  </a:solidFill>
                  <a:ea typeface="楷体_GB2312" pitchFamily="49" charset="-122"/>
                </a:rPr>
                <a:t>       a</a:t>
              </a:r>
              <a:r>
                <a:rPr lang="en-US" altLang="zh-CN" sz="4800" baseline="-25000">
                  <a:solidFill>
                    <a:schemeClr val="tx1"/>
                  </a:solidFill>
                  <a:ea typeface="楷体_GB2312" pitchFamily="49" charset="-122"/>
                </a:rPr>
                <a:t>2</a:t>
              </a:r>
              <a:r>
                <a:rPr lang="en-US" altLang="zh-CN" sz="4800">
                  <a:solidFill>
                    <a:schemeClr val="tx1"/>
                  </a:solidFill>
                  <a:ea typeface="楷体_GB2312" pitchFamily="49" charset="-122"/>
                </a:rPr>
                <a:t>      … ...    a</a:t>
              </a:r>
              <a:r>
                <a:rPr lang="en-US" altLang="zh-CN" sz="4800" baseline="-25000">
                  <a:solidFill>
                    <a:schemeClr val="tx1"/>
                  </a:solidFill>
                  <a:ea typeface="楷体_GB2312" pitchFamily="49" charset="-122"/>
                </a:rPr>
                <a:t>n  </a:t>
              </a:r>
            </a:p>
            <a:p>
              <a:pPr algn="l" eaLnBrk="1" hangingPunct="1"/>
              <a:endParaRPr lang="en-US" altLang="zh-CN" sz="2400">
                <a:solidFill>
                  <a:schemeClr val="tx1"/>
                </a:solidFill>
              </a:endParaRPr>
            </a:p>
          </p:txBody>
        </p:sp>
        <p:sp>
          <p:nvSpPr>
            <p:cNvPr id="97298" name="Line 12"/>
            <p:cNvSpPr>
              <a:spLocks noChangeShapeType="1"/>
            </p:cNvSpPr>
            <p:nvPr/>
          </p:nvSpPr>
          <p:spPr bwMode="auto">
            <a:xfrm>
              <a:off x="1200" y="2448"/>
              <a:ext cx="384"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9" name="Line 13"/>
            <p:cNvSpPr>
              <a:spLocks noChangeShapeType="1"/>
            </p:cNvSpPr>
            <p:nvPr/>
          </p:nvSpPr>
          <p:spPr bwMode="auto">
            <a:xfrm>
              <a:off x="2064" y="2448"/>
              <a:ext cx="384"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00" name="Line 14"/>
            <p:cNvSpPr>
              <a:spLocks noChangeShapeType="1"/>
            </p:cNvSpPr>
            <p:nvPr/>
          </p:nvSpPr>
          <p:spPr bwMode="auto">
            <a:xfrm>
              <a:off x="3072" y="2448"/>
              <a:ext cx="336"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01" name="Line 15"/>
            <p:cNvSpPr>
              <a:spLocks noChangeShapeType="1"/>
            </p:cNvSpPr>
            <p:nvPr/>
          </p:nvSpPr>
          <p:spPr bwMode="auto">
            <a:xfrm>
              <a:off x="4224" y="2448"/>
              <a:ext cx="240"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02" name="Line 16"/>
            <p:cNvSpPr>
              <a:spLocks noChangeShapeType="1"/>
            </p:cNvSpPr>
            <p:nvPr/>
          </p:nvSpPr>
          <p:spPr bwMode="auto">
            <a:xfrm>
              <a:off x="288" y="2400"/>
              <a:ext cx="336" cy="0"/>
            </a:xfrm>
            <a:prstGeom prst="line">
              <a:avLst/>
            </a:prstGeom>
            <a:noFill/>
            <a:ln w="38100">
              <a:solidFill>
                <a:srgbClr val="0033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03" name="Line 17"/>
            <p:cNvSpPr>
              <a:spLocks noChangeShapeType="1"/>
            </p:cNvSpPr>
            <p:nvPr/>
          </p:nvSpPr>
          <p:spPr bwMode="auto">
            <a:xfrm>
              <a:off x="288" y="1920"/>
              <a:ext cx="0" cy="480"/>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04" name="Rectangle 18"/>
            <p:cNvSpPr>
              <a:spLocks noChangeArrowheads="1"/>
            </p:cNvSpPr>
            <p:nvPr/>
          </p:nvSpPr>
          <p:spPr bwMode="auto">
            <a:xfrm>
              <a:off x="624" y="2256"/>
              <a:ext cx="528" cy="384"/>
            </a:xfrm>
            <a:prstGeom prst="rect">
              <a:avLst/>
            </a:prstGeom>
            <a:solidFill>
              <a:srgbClr val="CCFFCC"/>
            </a:solidFill>
            <a:ln w="285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7305" name="Group 19"/>
            <p:cNvGrpSpPr>
              <a:grpSpLocks/>
            </p:cNvGrpSpPr>
            <p:nvPr/>
          </p:nvGrpSpPr>
          <p:grpSpPr bwMode="auto">
            <a:xfrm>
              <a:off x="1440" y="2256"/>
              <a:ext cx="720" cy="384"/>
              <a:chOff x="1536" y="2256"/>
              <a:chExt cx="720" cy="384"/>
            </a:xfrm>
          </p:grpSpPr>
          <p:sp>
            <p:nvSpPr>
              <p:cNvPr id="97315" name="Line 20"/>
              <p:cNvSpPr>
                <a:spLocks noChangeShapeType="1"/>
              </p:cNvSpPr>
              <p:nvPr/>
            </p:nvSpPr>
            <p:spPr bwMode="auto">
              <a:xfrm>
                <a:off x="2064" y="2256"/>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6" name="Rectangle 21"/>
              <p:cNvSpPr>
                <a:spLocks noChangeArrowheads="1"/>
              </p:cNvSpPr>
              <p:nvPr/>
            </p:nvSpPr>
            <p:spPr bwMode="auto">
              <a:xfrm>
                <a:off x="1536" y="2256"/>
                <a:ext cx="720"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7306" name="Group 22"/>
            <p:cNvGrpSpPr>
              <a:grpSpLocks/>
            </p:cNvGrpSpPr>
            <p:nvPr/>
          </p:nvGrpSpPr>
          <p:grpSpPr bwMode="auto">
            <a:xfrm>
              <a:off x="2448" y="2256"/>
              <a:ext cx="720" cy="384"/>
              <a:chOff x="1536" y="2256"/>
              <a:chExt cx="720" cy="384"/>
            </a:xfrm>
          </p:grpSpPr>
          <p:sp>
            <p:nvSpPr>
              <p:cNvPr id="97313" name="Line 23"/>
              <p:cNvSpPr>
                <a:spLocks noChangeShapeType="1"/>
              </p:cNvSpPr>
              <p:nvPr/>
            </p:nvSpPr>
            <p:spPr bwMode="auto">
              <a:xfrm>
                <a:off x="2064" y="2256"/>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4" name="Rectangle 24"/>
              <p:cNvSpPr>
                <a:spLocks noChangeArrowheads="1"/>
              </p:cNvSpPr>
              <p:nvPr/>
            </p:nvSpPr>
            <p:spPr bwMode="auto">
              <a:xfrm>
                <a:off x="1536" y="2256"/>
                <a:ext cx="720"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7307" name="Group 25"/>
            <p:cNvGrpSpPr>
              <a:grpSpLocks/>
            </p:cNvGrpSpPr>
            <p:nvPr/>
          </p:nvGrpSpPr>
          <p:grpSpPr bwMode="auto">
            <a:xfrm>
              <a:off x="4464" y="2208"/>
              <a:ext cx="720" cy="384"/>
              <a:chOff x="1536" y="2256"/>
              <a:chExt cx="720" cy="384"/>
            </a:xfrm>
          </p:grpSpPr>
          <p:sp>
            <p:nvSpPr>
              <p:cNvPr id="97311" name="Line 26"/>
              <p:cNvSpPr>
                <a:spLocks noChangeShapeType="1"/>
              </p:cNvSpPr>
              <p:nvPr/>
            </p:nvSpPr>
            <p:spPr bwMode="auto">
              <a:xfrm>
                <a:off x="2064" y="2256"/>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2" name="Rectangle 27"/>
              <p:cNvSpPr>
                <a:spLocks noChangeArrowheads="1"/>
              </p:cNvSpPr>
              <p:nvPr/>
            </p:nvSpPr>
            <p:spPr bwMode="auto">
              <a:xfrm>
                <a:off x="1536" y="2256"/>
                <a:ext cx="720"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7308" name="Group 28"/>
            <p:cNvGrpSpPr>
              <a:grpSpLocks/>
            </p:cNvGrpSpPr>
            <p:nvPr/>
          </p:nvGrpSpPr>
          <p:grpSpPr bwMode="auto">
            <a:xfrm>
              <a:off x="624" y="2256"/>
              <a:ext cx="720" cy="384"/>
              <a:chOff x="1536" y="2256"/>
              <a:chExt cx="720" cy="384"/>
            </a:xfrm>
          </p:grpSpPr>
          <p:sp>
            <p:nvSpPr>
              <p:cNvPr id="97309" name="Line 29"/>
              <p:cNvSpPr>
                <a:spLocks noChangeShapeType="1"/>
              </p:cNvSpPr>
              <p:nvPr/>
            </p:nvSpPr>
            <p:spPr bwMode="auto">
              <a:xfrm>
                <a:off x="2064" y="2256"/>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0" name="Rectangle 30"/>
              <p:cNvSpPr>
                <a:spLocks noChangeArrowheads="1"/>
              </p:cNvSpPr>
              <p:nvPr/>
            </p:nvSpPr>
            <p:spPr bwMode="auto">
              <a:xfrm>
                <a:off x="1536" y="2256"/>
                <a:ext cx="720"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6288" name="Text Box 32"/>
          <p:cNvSpPr txBox="1">
            <a:spLocks noChangeArrowheads="1"/>
          </p:cNvSpPr>
          <p:nvPr/>
        </p:nvSpPr>
        <p:spPr bwMode="auto">
          <a:xfrm>
            <a:off x="609600" y="6089650"/>
            <a:ext cx="7543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zh-CN" altLang="en-US" sz="3200" b="1">
                <a:solidFill>
                  <a:schemeClr val="tx1"/>
                </a:solidFill>
                <a:latin typeface="楷体_GB2312" pitchFamily="49" charset="-122"/>
                <a:ea typeface="楷体_GB2312" pitchFamily="49" charset="-122"/>
              </a:rPr>
              <a:t>有时还可以设立尾指针而不设头指针。</a:t>
            </a:r>
          </a:p>
        </p:txBody>
      </p:sp>
      <p:grpSp>
        <p:nvGrpSpPr>
          <p:cNvPr id="96292" name="Group 36"/>
          <p:cNvGrpSpPr>
            <a:grpSpLocks/>
          </p:cNvGrpSpPr>
          <p:nvPr/>
        </p:nvGrpSpPr>
        <p:grpSpPr bwMode="auto">
          <a:xfrm>
            <a:off x="382588" y="2586038"/>
            <a:ext cx="533400" cy="762000"/>
            <a:chOff x="240" y="1440"/>
            <a:chExt cx="336" cy="480"/>
          </a:xfrm>
        </p:grpSpPr>
        <p:sp>
          <p:nvSpPr>
            <p:cNvPr id="97295" name="Line 33"/>
            <p:cNvSpPr>
              <a:spLocks noChangeShapeType="1"/>
            </p:cNvSpPr>
            <p:nvPr/>
          </p:nvSpPr>
          <p:spPr bwMode="auto">
            <a:xfrm>
              <a:off x="240" y="1440"/>
              <a:ext cx="0" cy="48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296" name="Line 34"/>
            <p:cNvSpPr>
              <a:spLocks noChangeShapeType="1"/>
            </p:cNvSpPr>
            <p:nvPr/>
          </p:nvSpPr>
          <p:spPr bwMode="auto">
            <a:xfrm>
              <a:off x="240" y="1920"/>
              <a:ext cx="336" cy="0"/>
            </a:xfrm>
            <a:prstGeom prst="line">
              <a:avLst/>
            </a:prstGeom>
            <a:noFill/>
            <a:ln w="38100">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6291" name="Freeform 35"/>
          <p:cNvSpPr>
            <a:spLocks/>
          </p:cNvSpPr>
          <p:nvPr/>
        </p:nvSpPr>
        <p:spPr bwMode="auto">
          <a:xfrm>
            <a:off x="8153400" y="1973263"/>
            <a:ext cx="914400" cy="1295400"/>
          </a:xfrm>
          <a:custGeom>
            <a:avLst/>
            <a:gdLst>
              <a:gd name="T0" fmla="*/ 2147483647 w 576"/>
              <a:gd name="T1" fmla="*/ 0 h 816"/>
              <a:gd name="T2" fmla="*/ 2147483647 w 576"/>
              <a:gd name="T3" fmla="*/ 2147483647 h 816"/>
              <a:gd name="T4" fmla="*/ 2147483647 w 576"/>
              <a:gd name="T5" fmla="*/ 2147483647 h 816"/>
              <a:gd name="T6" fmla="*/ 0 w 576"/>
              <a:gd name="T7" fmla="*/ 2147483647 h 8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6" h="816">
                <a:moveTo>
                  <a:pt x="528" y="0"/>
                </a:moveTo>
                <a:cubicBezTo>
                  <a:pt x="408" y="140"/>
                  <a:pt x="288" y="280"/>
                  <a:pt x="288" y="336"/>
                </a:cubicBezTo>
                <a:cubicBezTo>
                  <a:pt x="288" y="392"/>
                  <a:pt x="576" y="256"/>
                  <a:pt x="528" y="336"/>
                </a:cubicBezTo>
                <a:cubicBezTo>
                  <a:pt x="480" y="416"/>
                  <a:pt x="240" y="616"/>
                  <a:pt x="0" y="816"/>
                </a:cubicBezTo>
              </a:path>
            </a:pathLst>
          </a:custGeom>
          <a:noFill/>
          <a:ln w="31750">
            <a:solidFill>
              <a:srgbClr val="8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294" name="Text Box 37">
            <a:hlinkClick r:id="rId2" action="ppaction://hlinksldjump"/>
          </p:cNvPr>
          <p:cNvSpPr txBox="1">
            <a:spLocks noChangeArrowheads="1"/>
          </p:cNvSpPr>
          <p:nvPr/>
        </p:nvSpPr>
        <p:spPr bwMode="auto">
          <a:xfrm>
            <a:off x="134938" y="115888"/>
            <a:ext cx="50847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3200" b="1">
                <a:solidFill>
                  <a:schemeClr val="tx1"/>
                </a:solidFill>
                <a:latin typeface="隶书" pitchFamily="49" charset="-122"/>
                <a:ea typeface="隶书" pitchFamily="49" charset="-122"/>
              </a:rPr>
              <a:t>2.3.4 </a:t>
            </a:r>
            <a:r>
              <a:rPr lang="zh-CN" altLang="en-US" sz="3200" b="1">
                <a:solidFill>
                  <a:schemeClr val="tx1"/>
                </a:solidFill>
                <a:latin typeface="隶书" pitchFamily="49" charset="-122"/>
                <a:ea typeface="隶书" pitchFamily="49" charset="-122"/>
              </a:rPr>
              <a:t>其它形式的链表结构</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6264"/>
                                        </p:tgtEl>
                                        <p:attrNameLst>
                                          <p:attrName>style.visibility</p:attrName>
                                        </p:attrNameLst>
                                      </p:cBhvr>
                                      <p:to>
                                        <p:strVal val="visible"/>
                                      </p:to>
                                    </p:set>
                                    <p:animEffect transition="in" filter="wipe(left)">
                                      <p:cBhvr>
                                        <p:cTn id="7" dur="500"/>
                                        <p:tgtEl>
                                          <p:spTgt spid="962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96258"/>
                                        </p:tgtEl>
                                        <p:attrNameLst>
                                          <p:attrName>style.visibility</p:attrName>
                                        </p:attrNameLst>
                                      </p:cBhvr>
                                      <p:to>
                                        <p:strVal val="visible"/>
                                      </p:to>
                                    </p:set>
                                    <p:animEffect transition="in" filter="wipe(left)">
                                      <p:cBhvr>
                                        <p:cTn id="12" dur="75"/>
                                        <p:tgtEl>
                                          <p:spTgt spid="962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6287"/>
                                        </p:tgtEl>
                                        <p:attrNameLst>
                                          <p:attrName>style.visibility</p:attrName>
                                        </p:attrNameLst>
                                      </p:cBhvr>
                                      <p:to>
                                        <p:strVal val="visible"/>
                                      </p:to>
                                    </p:set>
                                    <p:animEffect transition="in" filter="wipe(left)">
                                      <p:cBhvr>
                                        <p:cTn id="17" dur="500"/>
                                        <p:tgtEl>
                                          <p:spTgt spid="962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6259"/>
                                        </p:tgtEl>
                                        <p:attrNameLst>
                                          <p:attrName>style.visibility</p:attrName>
                                        </p:attrNameLst>
                                      </p:cBhvr>
                                      <p:to>
                                        <p:strVal val="visible"/>
                                      </p:to>
                                    </p:set>
                                    <p:animEffect transition="in" filter="wipe(left)">
                                      <p:cBhvr>
                                        <p:cTn id="22" dur="500"/>
                                        <p:tgtEl>
                                          <p:spTgt spid="96259"/>
                                        </p:tgtEl>
                                      </p:cBhvr>
                                    </p:animEffect>
                                  </p:childTnLst>
                                </p:cTn>
                              </p:par>
                            </p:childTnLst>
                          </p:cTn>
                        </p:par>
                        <p:par>
                          <p:cTn id="23" fill="hold" nodeType="afterGroup">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96260"/>
                                        </p:tgtEl>
                                        <p:attrNameLst>
                                          <p:attrName>style.visibility</p:attrName>
                                        </p:attrNameLst>
                                      </p:cBhvr>
                                      <p:to>
                                        <p:strVal val="visible"/>
                                      </p:to>
                                    </p:set>
                                    <p:animEffect transition="in" filter="wipe(up)">
                                      <p:cBhvr>
                                        <p:cTn id="26" dur="500"/>
                                        <p:tgtEl>
                                          <p:spTgt spid="96260"/>
                                        </p:tgtEl>
                                      </p:cBhvr>
                                    </p:animEffect>
                                  </p:childTnLst>
                                </p:cTn>
                              </p:par>
                            </p:childTnLst>
                          </p:cTn>
                        </p:par>
                        <p:par>
                          <p:cTn id="27" fill="hold" nodeType="afterGroup">
                            <p:stCondLst>
                              <p:cond delay="1000"/>
                            </p:stCondLst>
                            <p:childTnLst>
                              <p:par>
                                <p:cTn id="28" presetID="22" presetClass="entr" presetSubtype="2" fill="hold" grpId="0" nodeType="afterEffect">
                                  <p:stCondLst>
                                    <p:cond delay="0"/>
                                  </p:stCondLst>
                                  <p:childTnLst>
                                    <p:set>
                                      <p:cBhvr>
                                        <p:cTn id="29" dur="1" fill="hold">
                                          <p:stCondLst>
                                            <p:cond delay="0"/>
                                          </p:stCondLst>
                                        </p:cTn>
                                        <p:tgtEl>
                                          <p:spTgt spid="96261"/>
                                        </p:tgtEl>
                                        <p:attrNameLst>
                                          <p:attrName>style.visibility</p:attrName>
                                        </p:attrNameLst>
                                      </p:cBhvr>
                                      <p:to>
                                        <p:strVal val="visible"/>
                                      </p:to>
                                    </p:set>
                                    <p:animEffect transition="in" filter="wipe(right)">
                                      <p:cBhvr>
                                        <p:cTn id="30" dur="500"/>
                                        <p:tgtEl>
                                          <p:spTgt spid="96261"/>
                                        </p:tgtEl>
                                      </p:cBhvr>
                                    </p:animEffect>
                                  </p:childTnLst>
                                </p:cTn>
                              </p:par>
                            </p:childTnLst>
                          </p:cTn>
                        </p:par>
                        <p:par>
                          <p:cTn id="31" fill="hold" nodeType="afterGroup">
                            <p:stCondLst>
                              <p:cond delay="1500"/>
                            </p:stCondLst>
                            <p:childTnLst>
                              <p:par>
                                <p:cTn id="32" presetID="22" presetClass="entr" presetSubtype="4" fill="hold" grpId="0" nodeType="afterEffect">
                                  <p:stCondLst>
                                    <p:cond delay="0"/>
                                  </p:stCondLst>
                                  <p:childTnLst>
                                    <p:set>
                                      <p:cBhvr>
                                        <p:cTn id="33" dur="1" fill="hold">
                                          <p:stCondLst>
                                            <p:cond delay="0"/>
                                          </p:stCondLst>
                                        </p:cTn>
                                        <p:tgtEl>
                                          <p:spTgt spid="96262"/>
                                        </p:tgtEl>
                                        <p:attrNameLst>
                                          <p:attrName>style.visibility</p:attrName>
                                        </p:attrNameLst>
                                      </p:cBhvr>
                                      <p:to>
                                        <p:strVal val="visible"/>
                                      </p:to>
                                    </p:set>
                                    <p:animEffect transition="in" filter="wipe(down)">
                                      <p:cBhvr>
                                        <p:cTn id="34" dur="500"/>
                                        <p:tgtEl>
                                          <p:spTgt spid="96262"/>
                                        </p:tgtEl>
                                      </p:cBhvr>
                                    </p:animEffect>
                                  </p:childTnLst>
                                </p:cTn>
                              </p:par>
                            </p:childTnLst>
                          </p:cTn>
                        </p:par>
                        <p:par>
                          <p:cTn id="35" fill="hold" nodeType="afterGroup">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96263"/>
                                        </p:tgtEl>
                                        <p:attrNameLst>
                                          <p:attrName>style.visibility</p:attrName>
                                        </p:attrNameLst>
                                      </p:cBhvr>
                                      <p:to>
                                        <p:strVal val="visible"/>
                                      </p:to>
                                    </p:set>
                                    <p:animEffect transition="in" filter="wipe(left)">
                                      <p:cBhvr>
                                        <p:cTn id="38" dur="500"/>
                                        <p:tgtEl>
                                          <p:spTgt spid="9626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iterate type="lt">
                                    <p:tmPct val="100000"/>
                                  </p:iterate>
                                  <p:childTnLst>
                                    <p:set>
                                      <p:cBhvr>
                                        <p:cTn id="42" dur="1" fill="hold">
                                          <p:stCondLst>
                                            <p:cond delay="0"/>
                                          </p:stCondLst>
                                        </p:cTn>
                                        <p:tgtEl>
                                          <p:spTgt spid="96265"/>
                                        </p:tgtEl>
                                        <p:attrNameLst>
                                          <p:attrName>style.visibility</p:attrName>
                                        </p:attrNameLst>
                                      </p:cBhvr>
                                      <p:to>
                                        <p:strVal val="visible"/>
                                      </p:to>
                                    </p:set>
                                    <p:animEffect transition="in" filter="wipe(left)">
                                      <p:cBhvr>
                                        <p:cTn id="43" dur="75"/>
                                        <p:tgtEl>
                                          <p:spTgt spid="9626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96288"/>
                                        </p:tgtEl>
                                        <p:attrNameLst>
                                          <p:attrName>style.visibility</p:attrName>
                                        </p:attrNameLst>
                                      </p:cBhvr>
                                      <p:to>
                                        <p:strVal val="visible"/>
                                      </p:to>
                                    </p:set>
                                    <p:animEffect transition="in" filter="wipe(left)">
                                      <p:cBhvr>
                                        <p:cTn id="48" dur="500"/>
                                        <p:tgtEl>
                                          <p:spTgt spid="9628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1" fill="hold" nodeType="clickEffect">
                                  <p:stCondLst>
                                    <p:cond delay="0"/>
                                  </p:stCondLst>
                                  <p:childTnLst>
                                    <p:set>
                                      <p:cBhvr>
                                        <p:cTn id="52" dur="1" fill="hold">
                                          <p:stCondLst>
                                            <p:cond delay="0"/>
                                          </p:stCondLst>
                                        </p:cTn>
                                        <p:tgtEl>
                                          <p:spTgt spid="96292"/>
                                        </p:tgtEl>
                                        <p:attrNameLst>
                                          <p:attrName>style.visibility</p:attrName>
                                        </p:attrNameLst>
                                      </p:cBhvr>
                                      <p:to>
                                        <p:strVal val="visible"/>
                                      </p:to>
                                    </p:set>
                                    <p:animEffect transition="in" filter="wipe(up)">
                                      <p:cBhvr>
                                        <p:cTn id="53" dur="500"/>
                                        <p:tgtEl>
                                          <p:spTgt spid="96292"/>
                                        </p:tgtEl>
                                      </p:cBhvr>
                                    </p:animEffect>
                                  </p:childTnLst>
                                </p:cTn>
                              </p:par>
                            </p:childTnLst>
                          </p:cTn>
                        </p:par>
                        <p:par>
                          <p:cTn id="54" fill="hold" nodeType="afterGroup">
                            <p:stCondLst>
                              <p:cond delay="500"/>
                            </p:stCondLst>
                            <p:childTnLst>
                              <p:par>
                                <p:cTn id="55" presetID="22" presetClass="entr" presetSubtype="1" fill="hold" grpId="0" nodeType="afterEffect">
                                  <p:stCondLst>
                                    <p:cond delay="0"/>
                                  </p:stCondLst>
                                  <p:childTnLst>
                                    <p:set>
                                      <p:cBhvr>
                                        <p:cTn id="56" dur="1" fill="hold">
                                          <p:stCondLst>
                                            <p:cond delay="0"/>
                                          </p:stCondLst>
                                        </p:cTn>
                                        <p:tgtEl>
                                          <p:spTgt spid="96291"/>
                                        </p:tgtEl>
                                        <p:attrNameLst>
                                          <p:attrName>style.visibility</p:attrName>
                                        </p:attrNameLst>
                                      </p:cBhvr>
                                      <p:to>
                                        <p:strVal val="visible"/>
                                      </p:to>
                                    </p:set>
                                    <p:animEffect transition="in" filter="wipe(up)">
                                      <p:cBhvr>
                                        <p:cTn id="57" dur="500"/>
                                        <p:tgtEl>
                                          <p:spTgt spid="96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 grpId="0" autoUpdateAnimBg="0"/>
      <p:bldP spid="96259" grpId="0" animBg="1"/>
      <p:bldP spid="96260" grpId="0" animBg="1"/>
      <p:bldP spid="96261" grpId="0" animBg="1"/>
      <p:bldP spid="96262" grpId="0" animBg="1"/>
      <p:bldP spid="96263" grpId="0" animBg="1"/>
      <p:bldP spid="96264" grpId="0" autoUpdateAnimBg="0"/>
      <p:bldP spid="96265" grpId="0" autoUpdateAnimBg="0"/>
      <p:bldP spid="96288" grpId="0" autoUpdateAnimBg="0"/>
      <p:bldP spid="96291"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4"/>
          <p:cNvSpPr txBox="1">
            <a:spLocks noChangeArrowheads="1"/>
          </p:cNvSpPr>
          <p:nvPr/>
        </p:nvSpPr>
        <p:spPr bwMode="auto">
          <a:xfrm>
            <a:off x="250825" y="404813"/>
            <a:ext cx="8424863"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3200" b="1">
                <a:solidFill>
                  <a:schemeClr val="tx1"/>
                </a:solidFill>
                <a:ea typeface="楷体_GB2312" pitchFamily="49" charset="-122"/>
              </a:rPr>
              <a:t>       </a:t>
            </a:r>
            <a:r>
              <a:rPr lang="zh-CN" altLang="en-US" sz="3200" b="1">
                <a:solidFill>
                  <a:schemeClr val="tx1"/>
                </a:solidFill>
                <a:ea typeface="楷体_GB2312" pitchFamily="49" charset="-122"/>
              </a:rPr>
              <a:t>设立尾指针而不设头指针可以使某些操作简化。例如将两个线性表合并时，仅需将一个表的表尾和另一个表的表头相接。这个操作仅需要改变两个指针值即可，运算时间为</a:t>
            </a:r>
            <a:r>
              <a:rPr lang="en-US" altLang="zh-CN" sz="3200" b="1">
                <a:solidFill>
                  <a:schemeClr val="tx1"/>
                </a:solidFill>
                <a:ea typeface="楷体_GB2312" pitchFamily="49" charset="-122"/>
              </a:rPr>
              <a:t>O(1)</a:t>
            </a:r>
            <a:r>
              <a:rPr lang="zh-CN" altLang="en-US" sz="3200" b="1">
                <a:solidFill>
                  <a:schemeClr val="tx1"/>
                </a:solidFill>
                <a:ea typeface="楷体_GB2312" pitchFamily="49" charset="-122"/>
              </a:rPr>
              <a:t>。</a:t>
            </a:r>
          </a:p>
        </p:txBody>
      </p:sp>
      <p:grpSp>
        <p:nvGrpSpPr>
          <p:cNvPr id="98307" name="Group 95"/>
          <p:cNvGrpSpPr>
            <a:grpSpLocks/>
          </p:cNvGrpSpPr>
          <p:nvPr/>
        </p:nvGrpSpPr>
        <p:grpSpPr bwMode="auto">
          <a:xfrm>
            <a:off x="7267575" y="3500438"/>
            <a:ext cx="954088" cy="631825"/>
            <a:chOff x="4410" y="1207"/>
            <a:chExt cx="601" cy="398"/>
          </a:xfrm>
        </p:grpSpPr>
        <p:sp>
          <p:nvSpPr>
            <p:cNvPr id="98397" name="Freeform 34"/>
            <p:cNvSpPr>
              <a:spLocks/>
            </p:cNvSpPr>
            <p:nvPr/>
          </p:nvSpPr>
          <p:spPr bwMode="auto">
            <a:xfrm>
              <a:off x="4410" y="1388"/>
              <a:ext cx="557" cy="217"/>
            </a:xfrm>
            <a:custGeom>
              <a:avLst/>
              <a:gdLst>
                <a:gd name="T0" fmla="*/ 418 w 576"/>
                <a:gd name="T1" fmla="*/ 0 h 816"/>
                <a:gd name="T2" fmla="*/ 228 w 576"/>
                <a:gd name="T3" fmla="*/ 0 h 816"/>
                <a:gd name="T4" fmla="*/ 418 w 576"/>
                <a:gd name="T5" fmla="*/ 0 h 816"/>
                <a:gd name="T6" fmla="*/ 0 w 576"/>
                <a:gd name="T7" fmla="*/ 0 h 8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6" h="816">
                  <a:moveTo>
                    <a:pt x="528" y="0"/>
                  </a:moveTo>
                  <a:cubicBezTo>
                    <a:pt x="408" y="140"/>
                    <a:pt x="288" y="280"/>
                    <a:pt x="288" y="336"/>
                  </a:cubicBezTo>
                  <a:cubicBezTo>
                    <a:pt x="288" y="392"/>
                    <a:pt x="576" y="256"/>
                    <a:pt x="528" y="336"/>
                  </a:cubicBezTo>
                  <a:cubicBezTo>
                    <a:pt x="480" y="416"/>
                    <a:pt x="240" y="616"/>
                    <a:pt x="0" y="816"/>
                  </a:cubicBezTo>
                </a:path>
              </a:pathLst>
            </a:custGeom>
            <a:noFill/>
            <a:ln w="31750">
              <a:solidFill>
                <a:srgbClr val="8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398" name="Text Box 36"/>
            <p:cNvSpPr txBox="1">
              <a:spLocks noChangeArrowheads="1"/>
            </p:cNvSpPr>
            <p:nvPr/>
          </p:nvSpPr>
          <p:spPr bwMode="auto">
            <a:xfrm>
              <a:off x="4694" y="1207"/>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400" b="1">
                  <a:solidFill>
                    <a:schemeClr val="tx1"/>
                  </a:solidFill>
                  <a:ea typeface="楷体_GB2312" pitchFamily="49" charset="-122"/>
                </a:rPr>
                <a:t>A</a:t>
              </a:r>
            </a:p>
          </p:txBody>
        </p:sp>
      </p:grpSp>
      <p:grpSp>
        <p:nvGrpSpPr>
          <p:cNvPr id="182375" name="Group 103"/>
          <p:cNvGrpSpPr>
            <a:grpSpLocks/>
          </p:cNvGrpSpPr>
          <p:nvPr/>
        </p:nvGrpSpPr>
        <p:grpSpPr bwMode="auto">
          <a:xfrm flipV="1">
            <a:off x="1447800" y="3500438"/>
            <a:ext cx="6270625" cy="574675"/>
            <a:chOff x="748" y="1797"/>
            <a:chExt cx="3950" cy="272"/>
          </a:xfrm>
        </p:grpSpPr>
        <p:sp>
          <p:nvSpPr>
            <p:cNvPr id="98392" name="Line 5"/>
            <p:cNvSpPr>
              <a:spLocks noChangeShapeType="1"/>
            </p:cNvSpPr>
            <p:nvPr/>
          </p:nvSpPr>
          <p:spPr bwMode="auto">
            <a:xfrm flipV="1">
              <a:off x="4314" y="1842"/>
              <a:ext cx="384" cy="0"/>
            </a:xfrm>
            <a:prstGeom prst="line">
              <a:avLst/>
            </a:prstGeom>
            <a:noFill/>
            <a:ln w="381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93" name="Line 6"/>
            <p:cNvSpPr>
              <a:spLocks noChangeShapeType="1"/>
            </p:cNvSpPr>
            <p:nvPr/>
          </p:nvSpPr>
          <p:spPr bwMode="auto">
            <a:xfrm flipH="1">
              <a:off x="4694" y="1842"/>
              <a:ext cx="4" cy="227"/>
            </a:xfrm>
            <a:prstGeom prst="line">
              <a:avLst/>
            </a:prstGeom>
            <a:noFill/>
            <a:ln w="381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94" name="Line 7"/>
            <p:cNvSpPr>
              <a:spLocks noChangeShapeType="1"/>
            </p:cNvSpPr>
            <p:nvPr/>
          </p:nvSpPr>
          <p:spPr bwMode="auto">
            <a:xfrm flipH="1">
              <a:off x="748" y="2069"/>
              <a:ext cx="3950" cy="0"/>
            </a:xfrm>
            <a:prstGeom prst="line">
              <a:avLst/>
            </a:prstGeom>
            <a:noFill/>
            <a:ln w="381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95" name="Line 8"/>
            <p:cNvSpPr>
              <a:spLocks noChangeShapeType="1"/>
            </p:cNvSpPr>
            <p:nvPr/>
          </p:nvSpPr>
          <p:spPr bwMode="auto">
            <a:xfrm flipV="1">
              <a:off x="748" y="1797"/>
              <a:ext cx="0" cy="272"/>
            </a:xfrm>
            <a:prstGeom prst="line">
              <a:avLst/>
            </a:prstGeom>
            <a:noFill/>
            <a:ln w="381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96" name="Line 9"/>
            <p:cNvSpPr>
              <a:spLocks noChangeShapeType="1"/>
            </p:cNvSpPr>
            <p:nvPr/>
          </p:nvSpPr>
          <p:spPr bwMode="auto">
            <a:xfrm>
              <a:off x="748" y="1797"/>
              <a:ext cx="336" cy="0"/>
            </a:xfrm>
            <a:prstGeom prst="line">
              <a:avLst/>
            </a:prstGeom>
            <a:noFill/>
            <a:ln w="38100">
              <a:solidFill>
                <a:srgbClr val="8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8309" name="Group 101"/>
          <p:cNvGrpSpPr>
            <a:grpSpLocks/>
          </p:cNvGrpSpPr>
          <p:nvPr/>
        </p:nvGrpSpPr>
        <p:grpSpPr bwMode="auto">
          <a:xfrm>
            <a:off x="1957388" y="3789363"/>
            <a:ext cx="5310187" cy="574675"/>
            <a:chOff x="1065" y="1661"/>
            <a:chExt cx="3345" cy="272"/>
          </a:xfrm>
        </p:grpSpPr>
        <p:sp>
          <p:nvSpPr>
            <p:cNvPr id="98374" name="Line 12"/>
            <p:cNvSpPr>
              <a:spLocks noChangeShapeType="1"/>
            </p:cNvSpPr>
            <p:nvPr/>
          </p:nvSpPr>
          <p:spPr bwMode="auto">
            <a:xfrm>
              <a:off x="1488" y="1832"/>
              <a:ext cx="281"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75" name="Line 13"/>
            <p:cNvSpPr>
              <a:spLocks noChangeShapeType="1"/>
            </p:cNvSpPr>
            <p:nvPr/>
          </p:nvSpPr>
          <p:spPr bwMode="auto">
            <a:xfrm>
              <a:off x="2212" y="1832"/>
              <a:ext cx="282"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76" name="Line 14"/>
            <p:cNvSpPr>
              <a:spLocks noChangeShapeType="1"/>
            </p:cNvSpPr>
            <p:nvPr/>
          </p:nvSpPr>
          <p:spPr bwMode="auto">
            <a:xfrm>
              <a:off x="2952" y="1832"/>
              <a:ext cx="246"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77" name="Line 15"/>
            <p:cNvSpPr>
              <a:spLocks noChangeShapeType="1"/>
            </p:cNvSpPr>
            <p:nvPr/>
          </p:nvSpPr>
          <p:spPr bwMode="auto">
            <a:xfrm>
              <a:off x="3706" y="1832"/>
              <a:ext cx="176"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78" name="Rectangle 18"/>
            <p:cNvSpPr>
              <a:spLocks noChangeArrowheads="1"/>
            </p:cNvSpPr>
            <p:nvPr/>
          </p:nvSpPr>
          <p:spPr bwMode="auto">
            <a:xfrm>
              <a:off x="1065" y="1731"/>
              <a:ext cx="387" cy="202"/>
            </a:xfrm>
            <a:prstGeom prst="rect">
              <a:avLst/>
            </a:prstGeom>
            <a:solidFill>
              <a:srgbClr val="CCFFCC"/>
            </a:solidFill>
            <a:ln w="285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8379" name="Group 19"/>
            <p:cNvGrpSpPr>
              <a:grpSpLocks/>
            </p:cNvGrpSpPr>
            <p:nvPr/>
          </p:nvGrpSpPr>
          <p:grpSpPr bwMode="auto">
            <a:xfrm>
              <a:off x="1755" y="1731"/>
              <a:ext cx="528" cy="202"/>
              <a:chOff x="1536" y="2256"/>
              <a:chExt cx="720" cy="384"/>
            </a:xfrm>
          </p:grpSpPr>
          <p:sp>
            <p:nvSpPr>
              <p:cNvPr id="98390" name="Line 20"/>
              <p:cNvSpPr>
                <a:spLocks noChangeShapeType="1"/>
              </p:cNvSpPr>
              <p:nvPr/>
            </p:nvSpPr>
            <p:spPr bwMode="auto">
              <a:xfrm>
                <a:off x="2064" y="2256"/>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91" name="Rectangle 21"/>
              <p:cNvSpPr>
                <a:spLocks noChangeArrowheads="1"/>
              </p:cNvSpPr>
              <p:nvPr/>
            </p:nvSpPr>
            <p:spPr bwMode="auto">
              <a:xfrm>
                <a:off x="1536" y="2256"/>
                <a:ext cx="720"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8380" name="Group 22"/>
            <p:cNvGrpSpPr>
              <a:grpSpLocks/>
            </p:cNvGrpSpPr>
            <p:nvPr/>
          </p:nvGrpSpPr>
          <p:grpSpPr bwMode="auto">
            <a:xfrm>
              <a:off x="2494" y="1731"/>
              <a:ext cx="528" cy="202"/>
              <a:chOff x="1536" y="2256"/>
              <a:chExt cx="720" cy="384"/>
            </a:xfrm>
          </p:grpSpPr>
          <p:sp>
            <p:nvSpPr>
              <p:cNvPr id="98388" name="Line 23"/>
              <p:cNvSpPr>
                <a:spLocks noChangeShapeType="1"/>
              </p:cNvSpPr>
              <p:nvPr/>
            </p:nvSpPr>
            <p:spPr bwMode="auto">
              <a:xfrm>
                <a:off x="2064" y="2256"/>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89" name="Rectangle 24"/>
              <p:cNvSpPr>
                <a:spLocks noChangeArrowheads="1"/>
              </p:cNvSpPr>
              <p:nvPr/>
            </p:nvSpPr>
            <p:spPr bwMode="auto">
              <a:xfrm>
                <a:off x="1536" y="2256"/>
                <a:ext cx="720"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8381" name="Group 25"/>
            <p:cNvGrpSpPr>
              <a:grpSpLocks/>
            </p:cNvGrpSpPr>
            <p:nvPr/>
          </p:nvGrpSpPr>
          <p:grpSpPr bwMode="auto">
            <a:xfrm>
              <a:off x="3882" y="1706"/>
              <a:ext cx="528" cy="202"/>
              <a:chOff x="1536" y="2256"/>
              <a:chExt cx="720" cy="384"/>
            </a:xfrm>
          </p:grpSpPr>
          <p:sp>
            <p:nvSpPr>
              <p:cNvPr id="98386" name="Line 26"/>
              <p:cNvSpPr>
                <a:spLocks noChangeShapeType="1"/>
              </p:cNvSpPr>
              <p:nvPr/>
            </p:nvSpPr>
            <p:spPr bwMode="auto">
              <a:xfrm>
                <a:off x="2064" y="2256"/>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87" name="Rectangle 27"/>
              <p:cNvSpPr>
                <a:spLocks noChangeArrowheads="1"/>
              </p:cNvSpPr>
              <p:nvPr/>
            </p:nvSpPr>
            <p:spPr bwMode="auto">
              <a:xfrm>
                <a:off x="1536" y="2256"/>
                <a:ext cx="720"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8382" name="Group 28"/>
            <p:cNvGrpSpPr>
              <a:grpSpLocks/>
            </p:cNvGrpSpPr>
            <p:nvPr/>
          </p:nvGrpSpPr>
          <p:grpSpPr bwMode="auto">
            <a:xfrm>
              <a:off x="1065" y="1731"/>
              <a:ext cx="528" cy="202"/>
              <a:chOff x="1536" y="2256"/>
              <a:chExt cx="720" cy="384"/>
            </a:xfrm>
          </p:grpSpPr>
          <p:sp>
            <p:nvSpPr>
              <p:cNvPr id="98384" name="Line 29"/>
              <p:cNvSpPr>
                <a:spLocks noChangeShapeType="1"/>
              </p:cNvSpPr>
              <p:nvPr/>
            </p:nvSpPr>
            <p:spPr bwMode="auto">
              <a:xfrm>
                <a:off x="2064" y="2256"/>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85" name="Rectangle 30"/>
              <p:cNvSpPr>
                <a:spLocks noChangeArrowheads="1"/>
              </p:cNvSpPr>
              <p:nvPr/>
            </p:nvSpPr>
            <p:spPr bwMode="auto">
              <a:xfrm>
                <a:off x="1536" y="2256"/>
                <a:ext cx="720"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8383" name="Rectangle 64"/>
            <p:cNvSpPr>
              <a:spLocks noChangeArrowheads="1"/>
            </p:cNvSpPr>
            <p:nvPr/>
          </p:nvSpPr>
          <p:spPr bwMode="auto">
            <a:xfrm>
              <a:off x="3141" y="1661"/>
              <a:ext cx="465" cy="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4000" b="1">
                  <a:solidFill>
                    <a:schemeClr val="tx1"/>
                  </a:solidFill>
                  <a:ea typeface="楷体_GB2312" pitchFamily="49" charset="-122"/>
                </a:rPr>
                <a:t>…</a:t>
              </a:r>
            </a:p>
          </p:txBody>
        </p:sp>
      </p:grpSp>
      <p:grpSp>
        <p:nvGrpSpPr>
          <p:cNvPr id="98310" name="Group 97"/>
          <p:cNvGrpSpPr>
            <a:grpSpLocks/>
          </p:cNvGrpSpPr>
          <p:nvPr/>
        </p:nvGrpSpPr>
        <p:grpSpPr bwMode="auto">
          <a:xfrm>
            <a:off x="7280275" y="4883150"/>
            <a:ext cx="882650" cy="561975"/>
            <a:chOff x="4365" y="2295"/>
            <a:chExt cx="556" cy="354"/>
          </a:xfrm>
        </p:grpSpPr>
        <p:sp>
          <p:nvSpPr>
            <p:cNvPr id="98372" name="Freeform 90"/>
            <p:cNvSpPr>
              <a:spLocks/>
            </p:cNvSpPr>
            <p:nvPr/>
          </p:nvSpPr>
          <p:spPr bwMode="auto">
            <a:xfrm>
              <a:off x="4365" y="2477"/>
              <a:ext cx="511" cy="172"/>
            </a:xfrm>
            <a:custGeom>
              <a:avLst/>
              <a:gdLst>
                <a:gd name="T0" fmla="*/ 227 w 576"/>
                <a:gd name="T1" fmla="*/ 0 h 816"/>
                <a:gd name="T2" fmla="*/ 124 w 576"/>
                <a:gd name="T3" fmla="*/ 0 h 816"/>
                <a:gd name="T4" fmla="*/ 227 w 576"/>
                <a:gd name="T5" fmla="*/ 0 h 816"/>
                <a:gd name="T6" fmla="*/ 0 w 576"/>
                <a:gd name="T7" fmla="*/ 0 h 8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6" h="816">
                  <a:moveTo>
                    <a:pt x="528" y="0"/>
                  </a:moveTo>
                  <a:cubicBezTo>
                    <a:pt x="408" y="140"/>
                    <a:pt x="288" y="280"/>
                    <a:pt x="288" y="336"/>
                  </a:cubicBezTo>
                  <a:cubicBezTo>
                    <a:pt x="288" y="392"/>
                    <a:pt x="576" y="256"/>
                    <a:pt x="528" y="336"/>
                  </a:cubicBezTo>
                  <a:cubicBezTo>
                    <a:pt x="480" y="416"/>
                    <a:pt x="240" y="616"/>
                    <a:pt x="0" y="816"/>
                  </a:cubicBezTo>
                </a:path>
              </a:pathLst>
            </a:custGeom>
            <a:noFill/>
            <a:ln w="31750">
              <a:solidFill>
                <a:srgbClr val="8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373" name="Text Box 91"/>
            <p:cNvSpPr txBox="1">
              <a:spLocks noChangeArrowheads="1"/>
            </p:cNvSpPr>
            <p:nvPr/>
          </p:nvSpPr>
          <p:spPr bwMode="auto">
            <a:xfrm>
              <a:off x="4604" y="2295"/>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400" b="1">
                  <a:solidFill>
                    <a:schemeClr val="tx1"/>
                  </a:solidFill>
                  <a:ea typeface="楷体_GB2312" pitchFamily="49" charset="-122"/>
                </a:rPr>
                <a:t>B</a:t>
              </a:r>
            </a:p>
          </p:txBody>
        </p:sp>
      </p:grpSp>
      <p:grpSp>
        <p:nvGrpSpPr>
          <p:cNvPr id="182405" name="Group 133"/>
          <p:cNvGrpSpPr>
            <a:grpSpLocks/>
          </p:cNvGrpSpPr>
          <p:nvPr/>
        </p:nvGrpSpPr>
        <p:grpSpPr bwMode="auto">
          <a:xfrm>
            <a:off x="1454150" y="5516563"/>
            <a:ext cx="6270625" cy="360362"/>
            <a:chOff x="748" y="3203"/>
            <a:chExt cx="3950" cy="227"/>
          </a:xfrm>
        </p:grpSpPr>
        <p:sp>
          <p:nvSpPr>
            <p:cNvPr id="98367" name="Line 67"/>
            <p:cNvSpPr>
              <a:spLocks noChangeShapeType="1"/>
            </p:cNvSpPr>
            <p:nvPr/>
          </p:nvSpPr>
          <p:spPr bwMode="auto">
            <a:xfrm flipV="1">
              <a:off x="4314" y="3203"/>
              <a:ext cx="384" cy="0"/>
            </a:xfrm>
            <a:prstGeom prst="line">
              <a:avLst/>
            </a:prstGeom>
            <a:noFill/>
            <a:ln w="381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68" name="Line 68"/>
            <p:cNvSpPr>
              <a:spLocks noChangeShapeType="1"/>
            </p:cNvSpPr>
            <p:nvPr/>
          </p:nvSpPr>
          <p:spPr bwMode="auto">
            <a:xfrm flipH="1">
              <a:off x="4694" y="3203"/>
              <a:ext cx="4" cy="227"/>
            </a:xfrm>
            <a:prstGeom prst="line">
              <a:avLst/>
            </a:prstGeom>
            <a:noFill/>
            <a:ln w="381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69" name="Line 69"/>
            <p:cNvSpPr>
              <a:spLocks noChangeShapeType="1"/>
            </p:cNvSpPr>
            <p:nvPr/>
          </p:nvSpPr>
          <p:spPr bwMode="auto">
            <a:xfrm flipH="1">
              <a:off x="748" y="3430"/>
              <a:ext cx="3950" cy="0"/>
            </a:xfrm>
            <a:prstGeom prst="line">
              <a:avLst/>
            </a:prstGeom>
            <a:noFill/>
            <a:ln w="381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70" name="Line 70"/>
            <p:cNvSpPr>
              <a:spLocks noChangeShapeType="1"/>
            </p:cNvSpPr>
            <p:nvPr/>
          </p:nvSpPr>
          <p:spPr bwMode="auto">
            <a:xfrm flipV="1">
              <a:off x="748" y="3249"/>
              <a:ext cx="0" cy="181"/>
            </a:xfrm>
            <a:prstGeom prst="line">
              <a:avLst/>
            </a:prstGeom>
            <a:noFill/>
            <a:ln w="381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71" name="Line 71"/>
            <p:cNvSpPr>
              <a:spLocks noChangeShapeType="1"/>
            </p:cNvSpPr>
            <p:nvPr/>
          </p:nvSpPr>
          <p:spPr bwMode="auto">
            <a:xfrm>
              <a:off x="748" y="3249"/>
              <a:ext cx="336" cy="0"/>
            </a:xfrm>
            <a:prstGeom prst="line">
              <a:avLst/>
            </a:prstGeom>
            <a:noFill/>
            <a:ln w="38100">
              <a:solidFill>
                <a:srgbClr val="8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8312" name="Group 102"/>
          <p:cNvGrpSpPr>
            <a:grpSpLocks/>
          </p:cNvGrpSpPr>
          <p:nvPr/>
        </p:nvGrpSpPr>
        <p:grpSpPr bwMode="auto">
          <a:xfrm>
            <a:off x="1958975" y="5084763"/>
            <a:ext cx="5310188" cy="647700"/>
            <a:chOff x="1020" y="2705"/>
            <a:chExt cx="3345" cy="272"/>
          </a:xfrm>
        </p:grpSpPr>
        <p:sp>
          <p:nvSpPr>
            <p:cNvPr id="98349" name="Line 73"/>
            <p:cNvSpPr>
              <a:spLocks noChangeShapeType="1"/>
            </p:cNvSpPr>
            <p:nvPr/>
          </p:nvSpPr>
          <p:spPr bwMode="auto">
            <a:xfrm>
              <a:off x="1443" y="2876"/>
              <a:ext cx="281"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50" name="Line 74"/>
            <p:cNvSpPr>
              <a:spLocks noChangeShapeType="1"/>
            </p:cNvSpPr>
            <p:nvPr/>
          </p:nvSpPr>
          <p:spPr bwMode="auto">
            <a:xfrm>
              <a:off x="2166" y="2876"/>
              <a:ext cx="282"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51" name="Line 75"/>
            <p:cNvSpPr>
              <a:spLocks noChangeShapeType="1"/>
            </p:cNvSpPr>
            <p:nvPr/>
          </p:nvSpPr>
          <p:spPr bwMode="auto">
            <a:xfrm>
              <a:off x="2906" y="2876"/>
              <a:ext cx="246"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52" name="Line 76"/>
            <p:cNvSpPr>
              <a:spLocks noChangeShapeType="1"/>
            </p:cNvSpPr>
            <p:nvPr/>
          </p:nvSpPr>
          <p:spPr bwMode="auto">
            <a:xfrm>
              <a:off x="3661" y="2876"/>
              <a:ext cx="176"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53" name="Rectangle 77"/>
            <p:cNvSpPr>
              <a:spLocks noChangeArrowheads="1"/>
            </p:cNvSpPr>
            <p:nvPr/>
          </p:nvSpPr>
          <p:spPr bwMode="auto">
            <a:xfrm>
              <a:off x="1020" y="2775"/>
              <a:ext cx="387" cy="202"/>
            </a:xfrm>
            <a:prstGeom prst="rect">
              <a:avLst/>
            </a:prstGeom>
            <a:solidFill>
              <a:srgbClr val="CCFFCC"/>
            </a:solidFill>
            <a:ln w="285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8354" name="Group 78"/>
            <p:cNvGrpSpPr>
              <a:grpSpLocks/>
            </p:cNvGrpSpPr>
            <p:nvPr/>
          </p:nvGrpSpPr>
          <p:grpSpPr bwMode="auto">
            <a:xfrm>
              <a:off x="1709" y="2775"/>
              <a:ext cx="528" cy="202"/>
              <a:chOff x="1536" y="2256"/>
              <a:chExt cx="720" cy="384"/>
            </a:xfrm>
          </p:grpSpPr>
          <p:sp>
            <p:nvSpPr>
              <p:cNvPr id="98365" name="Line 79"/>
              <p:cNvSpPr>
                <a:spLocks noChangeShapeType="1"/>
              </p:cNvSpPr>
              <p:nvPr/>
            </p:nvSpPr>
            <p:spPr bwMode="auto">
              <a:xfrm>
                <a:off x="2064" y="2256"/>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66" name="Rectangle 80"/>
              <p:cNvSpPr>
                <a:spLocks noChangeArrowheads="1"/>
              </p:cNvSpPr>
              <p:nvPr/>
            </p:nvSpPr>
            <p:spPr bwMode="auto">
              <a:xfrm>
                <a:off x="1536" y="2256"/>
                <a:ext cx="720"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8355" name="Group 81"/>
            <p:cNvGrpSpPr>
              <a:grpSpLocks/>
            </p:cNvGrpSpPr>
            <p:nvPr/>
          </p:nvGrpSpPr>
          <p:grpSpPr bwMode="auto">
            <a:xfrm>
              <a:off x="2448" y="2775"/>
              <a:ext cx="528" cy="202"/>
              <a:chOff x="1536" y="2256"/>
              <a:chExt cx="720" cy="384"/>
            </a:xfrm>
          </p:grpSpPr>
          <p:sp>
            <p:nvSpPr>
              <p:cNvPr id="98363" name="Line 82"/>
              <p:cNvSpPr>
                <a:spLocks noChangeShapeType="1"/>
              </p:cNvSpPr>
              <p:nvPr/>
            </p:nvSpPr>
            <p:spPr bwMode="auto">
              <a:xfrm>
                <a:off x="2064" y="2256"/>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64" name="Rectangle 83"/>
              <p:cNvSpPr>
                <a:spLocks noChangeArrowheads="1"/>
              </p:cNvSpPr>
              <p:nvPr/>
            </p:nvSpPr>
            <p:spPr bwMode="auto">
              <a:xfrm>
                <a:off x="1536" y="2256"/>
                <a:ext cx="720"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8356" name="Group 84"/>
            <p:cNvGrpSpPr>
              <a:grpSpLocks/>
            </p:cNvGrpSpPr>
            <p:nvPr/>
          </p:nvGrpSpPr>
          <p:grpSpPr bwMode="auto">
            <a:xfrm>
              <a:off x="3837" y="2750"/>
              <a:ext cx="528" cy="202"/>
              <a:chOff x="1536" y="2256"/>
              <a:chExt cx="720" cy="384"/>
            </a:xfrm>
          </p:grpSpPr>
          <p:sp>
            <p:nvSpPr>
              <p:cNvPr id="98361" name="Line 85"/>
              <p:cNvSpPr>
                <a:spLocks noChangeShapeType="1"/>
              </p:cNvSpPr>
              <p:nvPr/>
            </p:nvSpPr>
            <p:spPr bwMode="auto">
              <a:xfrm>
                <a:off x="2064" y="2256"/>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62" name="Rectangle 86"/>
              <p:cNvSpPr>
                <a:spLocks noChangeArrowheads="1"/>
              </p:cNvSpPr>
              <p:nvPr/>
            </p:nvSpPr>
            <p:spPr bwMode="auto">
              <a:xfrm>
                <a:off x="1536" y="2256"/>
                <a:ext cx="720"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8357" name="Group 87"/>
            <p:cNvGrpSpPr>
              <a:grpSpLocks/>
            </p:cNvGrpSpPr>
            <p:nvPr/>
          </p:nvGrpSpPr>
          <p:grpSpPr bwMode="auto">
            <a:xfrm>
              <a:off x="1020" y="2775"/>
              <a:ext cx="528" cy="202"/>
              <a:chOff x="1536" y="2256"/>
              <a:chExt cx="720" cy="384"/>
            </a:xfrm>
          </p:grpSpPr>
          <p:sp>
            <p:nvSpPr>
              <p:cNvPr id="98359" name="Line 88"/>
              <p:cNvSpPr>
                <a:spLocks noChangeShapeType="1"/>
              </p:cNvSpPr>
              <p:nvPr/>
            </p:nvSpPr>
            <p:spPr bwMode="auto">
              <a:xfrm>
                <a:off x="2064" y="2256"/>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60" name="Rectangle 89"/>
              <p:cNvSpPr>
                <a:spLocks noChangeArrowheads="1"/>
              </p:cNvSpPr>
              <p:nvPr/>
            </p:nvSpPr>
            <p:spPr bwMode="auto">
              <a:xfrm>
                <a:off x="1536" y="2256"/>
                <a:ext cx="720"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8358" name="Rectangle 92"/>
            <p:cNvSpPr>
              <a:spLocks noChangeArrowheads="1"/>
            </p:cNvSpPr>
            <p:nvPr/>
          </p:nvSpPr>
          <p:spPr bwMode="auto">
            <a:xfrm>
              <a:off x="3096" y="2705"/>
              <a:ext cx="465" cy="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4000" b="1">
                  <a:solidFill>
                    <a:schemeClr val="tx1"/>
                  </a:solidFill>
                  <a:ea typeface="楷体_GB2312" pitchFamily="49" charset="-122"/>
                </a:rPr>
                <a:t>…</a:t>
              </a:r>
            </a:p>
          </p:txBody>
        </p:sp>
      </p:grpSp>
      <p:grpSp>
        <p:nvGrpSpPr>
          <p:cNvPr id="182404" name="Group 132"/>
          <p:cNvGrpSpPr>
            <a:grpSpLocks/>
          </p:cNvGrpSpPr>
          <p:nvPr/>
        </p:nvGrpSpPr>
        <p:grpSpPr bwMode="auto">
          <a:xfrm>
            <a:off x="1441450" y="4076700"/>
            <a:ext cx="6270625" cy="1309688"/>
            <a:chOff x="703" y="3331"/>
            <a:chExt cx="3950" cy="825"/>
          </a:xfrm>
        </p:grpSpPr>
        <p:grpSp>
          <p:nvGrpSpPr>
            <p:cNvPr id="98340" name="Group 118"/>
            <p:cNvGrpSpPr>
              <a:grpSpLocks/>
            </p:cNvGrpSpPr>
            <p:nvPr/>
          </p:nvGrpSpPr>
          <p:grpSpPr bwMode="auto">
            <a:xfrm>
              <a:off x="703" y="3385"/>
              <a:ext cx="3950" cy="771"/>
              <a:chOff x="748" y="3249"/>
              <a:chExt cx="3950" cy="771"/>
            </a:xfrm>
          </p:grpSpPr>
          <p:sp>
            <p:nvSpPr>
              <p:cNvPr id="98344" name="Line 106"/>
              <p:cNvSpPr>
                <a:spLocks noChangeShapeType="1"/>
              </p:cNvSpPr>
              <p:nvPr/>
            </p:nvSpPr>
            <p:spPr bwMode="auto">
              <a:xfrm flipV="1">
                <a:off x="4314" y="3249"/>
                <a:ext cx="384" cy="0"/>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45" name="Line 107"/>
              <p:cNvSpPr>
                <a:spLocks noChangeShapeType="1"/>
              </p:cNvSpPr>
              <p:nvPr/>
            </p:nvSpPr>
            <p:spPr bwMode="auto">
              <a:xfrm flipH="1">
                <a:off x="4694" y="3249"/>
                <a:ext cx="4" cy="227"/>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46" name="Line 108"/>
              <p:cNvSpPr>
                <a:spLocks noChangeShapeType="1"/>
              </p:cNvSpPr>
              <p:nvPr/>
            </p:nvSpPr>
            <p:spPr bwMode="auto">
              <a:xfrm flipH="1">
                <a:off x="748" y="3476"/>
                <a:ext cx="3950" cy="0"/>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47" name="Line 109"/>
              <p:cNvSpPr>
                <a:spLocks noChangeShapeType="1"/>
              </p:cNvSpPr>
              <p:nvPr/>
            </p:nvSpPr>
            <p:spPr bwMode="auto">
              <a:xfrm flipH="1" flipV="1">
                <a:off x="748" y="3476"/>
                <a:ext cx="0" cy="544"/>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48" name="Line 110"/>
              <p:cNvSpPr>
                <a:spLocks noChangeShapeType="1"/>
              </p:cNvSpPr>
              <p:nvPr/>
            </p:nvSpPr>
            <p:spPr bwMode="auto">
              <a:xfrm>
                <a:off x="748" y="4020"/>
                <a:ext cx="336" cy="0"/>
              </a:xfrm>
              <a:prstGeom prst="line">
                <a:avLst/>
              </a:prstGeom>
              <a:noFill/>
              <a:ln w="38100">
                <a:solidFill>
                  <a:srgbClr val="0033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8341" name="Group 131"/>
            <p:cNvGrpSpPr>
              <a:grpSpLocks/>
            </p:cNvGrpSpPr>
            <p:nvPr/>
          </p:nvGrpSpPr>
          <p:grpSpPr bwMode="auto">
            <a:xfrm>
              <a:off x="703" y="3331"/>
              <a:ext cx="336" cy="272"/>
              <a:chOff x="340" y="1298"/>
              <a:chExt cx="336" cy="272"/>
            </a:xfrm>
          </p:grpSpPr>
          <p:sp>
            <p:nvSpPr>
              <p:cNvPr id="98342" name="Line 129"/>
              <p:cNvSpPr>
                <a:spLocks noChangeShapeType="1"/>
              </p:cNvSpPr>
              <p:nvPr/>
            </p:nvSpPr>
            <p:spPr bwMode="auto">
              <a:xfrm flipV="1">
                <a:off x="340" y="1298"/>
                <a:ext cx="0" cy="27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43" name="Line 130"/>
              <p:cNvSpPr>
                <a:spLocks noChangeShapeType="1"/>
              </p:cNvSpPr>
              <p:nvPr/>
            </p:nvSpPr>
            <p:spPr bwMode="auto">
              <a:xfrm>
                <a:off x="340" y="1298"/>
                <a:ext cx="336"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a:solidFill>
                      <a:schemeClr val="bg1"/>
                    </a:solidFill>
                    <a:round/>
                    <a:headEnd/>
                    <a:tailEnd type="triangl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82416" name="Group 144"/>
          <p:cNvGrpSpPr>
            <a:grpSpLocks/>
          </p:cNvGrpSpPr>
          <p:nvPr/>
        </p:nvGrpSpPr>
        <p:grpSpPr bwMode="auto">
          <a:xfrm>
            <a:off x="7208838" y="4652963"/>
            <a:ext cx="954087" cy="631825"/>
            <a:chOff x="4410" y="1207"/>
            <a:chExt cx="601" cy="398"/>
          </a:xfrm>
        </p:grpSpPr>
        <p:sp>
          <p:nvSpPr>
            <p:cNvPr id="98338" name="Freeform 145"/>
            <p:cNvSpPr>
              <a:spLocks/>
            </p:cNvSpPr>
            <p:nvPr/>
          </p:nvSpPr>
          <p:spPr bwMode="auto">
            <a:xfrm>
              <a:off x="4410" y="1388"/>
              <a:ext cx="557" cy="217"/>
            </a:xfrm>
            <a:custGeom>
              <a:avLst/>
              <a:gdLst>
                <a:gd name="T0" fmla="*/ 418 w 576"/>
                <a:gd name="T1" fmla="*/ 0 h 816"/>
                <a:gd name="T2" fmla="*/ 228 w 576"/>
                <a:gd name="T3" fmla="*/ 0 h 816"/>
                <a:gd name="T4" fmla="*/ 418 w 576"/>
                <a:gd name="T5" fmla="*/ 0 h 816"/>
                <a:gd name="T6" fmla="*/ 0 w 576"/>
                <a:gd name="T7" fmla="*/ 0 h 8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6" h="816">
                  <a:moveTo>
                    <a:pt x="528" y="0"/>
                  </a:moveTo>
                  <a:cubicBezTo>
                    <a:pt x="408" y="140"/>
                    <a:pt x="288" y="280"/>
                    <a:pt x="288" y="336"/>
                  </a:cubicBezTo>
                  <a:cubicBezTo>
                    <a:pt x="288" y="392"/>
                    <a:pt x="576" y="256"/>
                    <a:pt x="528" y="336"/>
                  </a:cubicBezTo>
                  <a:cubicBezTo>
                    <a:pt x="480" y="416"/>
                    <a:pt x="240" y="616"/>
                    <a:pt x="0" y="816"/>
                  </a:cubicBezTo>
                </a:path>
              </a:pathLst>
            </a:custGeom>
            <a:noFill/>
            <a:ln w="31750">
              <a:solidFill>
                <a:srgbClr val="8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339" name="Text Box 146"/>
            <p:cNvSpPr txBox="1">
              <a:spLocks noChangeArrowheads="1"/>
            </p:cNvSpPr>
            <p:nvPr/>
          </p:nvSpPr>
          <p:spPr bwMode="auto">
            <a:xfrm>
              <a:off x="4694" y="1207"/>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400" b="1">
                  <a:solidFill>
                    <a:schemeClr val="tx1"/>
                  </a:solidFill>
                  <a:ea typeface="楷体_GB2312" pitchFamily="49" charset="-122"/>
                </a:rPr>
                <a:t>A</a:t>
              </a:r>
            </a:p>
          </p:txBody>
        </p:sp>
      </p:grpSp>
      <p:grpSp>
        <p:nvGrpSpPr>
          <p:cNvPr id="182419" name="Group 147"/>
          <p:cNvGrpSpPr>
            <a:grpSpLocks/>
          </p:cNvGrpSpPr>
          <p:nvPr/>
        </p:nvGrpSpPr>
        <p:grpSpPr bwMode="auto">
          <a:xfrm>
            <a:off x="7280275" y="3500438"/>
            <a:ext cx="954088" cy="631825"/>
            <a:chOff x="4410" y="1207"/>
            <a:chExt cx="601" cy="398"/>
          </a:xfrm>
        </p:grpSpPr>
        <p:sp>
          <p:nvSpPr>
            <p:cNvPr id="98336" name="Freeform 148"/>
            <p:cNvSpPr>
              <a:spLocks/>
            </p:cNvSpPr>
            <p:nvPr/>
          </p:nvSpPr>
          <p:spPr bwMode="auto">
            <a:xfrm>
              <a:off x="4410" y="1388"/>
              <a:ext cx="557" cy="217"/>
            </a:xfrm>
            <a:custGeom>
              <a:avLst/>
              <a:gdLst>
                <a:gd name="T0" fmla="*/ 418 w 576"/>
                <a:gd name="T1" fmla="*/ 0 h 816"/>
                <a:gd name="T2" fmla="*/ 228 w 576"/>
                <a:gd name="T3" fmla="*/ 0 h 816"/>
                <a:gd name="T4" fmla="*/ 418 w 576"/>
                <a:gd name="T5" fmla="*/ 0 h 816"/>
                <a:gd name="T6" fmla="*/ 0 w 576"/>
                <a:gd name="T7" fmla="*/ 0 h 8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6" h="816">
                  <a:moveTo>
                    <a:pt x="528" y="0"/>
                  </a:moveTo>
                  <a:cubicBezTo>
                    <a:pt x="408" y="140"/>
                    <a:pt x="288" y="280"/>
                    <a:pt x="288" y="336"/>
                  </a:cubicBezTo>
                  <a:cubicBezTo>
                    <a:pt x="288" y="392"/>
                    <a:pt x="576" y="256"/>
                    <a:pt x="528" y="336"/>
                  </a:cubicBezTo>
                  <a:cubicBezTo>
                    <a:pt x="480" y="416"/>
                    <a:pt x="240" y="616"/>
                    <a:pt x="0" y="816"/>
                  </a:cubicBezTo>
                </a:path>
              </a:pathLst>
            </a:custGeom>
            <a:noFill/>
            <a:ln w="31750">
              <a:solidFill>
                <a:schemeClr val="bg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337" name="Text Box 149"/>
            <p:cNvSpPr txBox="1">
              <a:spLocks noChangeArrowheads="1"/>
            </p:cNvSpPr>
            <p:nvPr/>
          </p:nvSpPr>
          <p:spPr bwMode="auto">
            <a:xfrm>
              <a:off x="4694" y="1207"/>
              <a:ext cx="317" cy="294"/>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endParaRPr lang="zh-CN" altLang="zh-CN" sz="2400" b="1">
                <a:solidFill>
                  <a:srgbClr val="FF0000"/>
                </a:solidFill>
                <a:ea typeface="楷体_GB2312" pitchFamily="49" charset="-122"/>
              </a:endParaRPr>
            </a:p>
          </p:txBody>
        </p:sp>
      </p:grpSp>
      <p:grpSp>
        <p:nvGrpSpPr>
          <p:cNvPr id="182422" name="Group 150"/>
          <p:cNvGrpSpPr>
            <a:grpSpLocks/>
          </p:cNvGrpSpPr>
          <p:nvPr/>
        </p:nvGrpSpPr>
        <p:grpSpPr bwMode="auto">
          <a:xfrm flipV="1">
            <a:off x="1447800" y="3500438"/>
            <a:ext cx="6270625" cy="574675"/>
            <a:chOff x="748" y="1797"/>
            <a:chExt cx="3950" cy="272"/>
          </a:xfrm>
        </p:grpSpPr>
        <p:sp>
          <p:nvSpPr>
            <p:cNvPr id="98331" name="Line 151"/>
            <p:cNvSpPr>
              <a:spLocks noChangeShapeType="1"/>
            </p:cNvSpPr>
            <p:nvPr/>
          </p:nvSpPr>
          <p:spPr bwMode="auto">
            <a:xfrm flipV="1">
              <a:off x="4314" y="1842"/>
              <a:ext cx="384"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32" name="Line 152"/>
            <p:cNvSpPr>
              <a:spLocks noChangeShapeType="1"/>
            </p:cNvSpPr>
            <p:nvPr/>
          </p:nvSpPr>
          <p:spPr bwMode="auto">
            <a:xfrm flipH="1">
              <a:off x="4694" y="1842"/>
              <a:ext cx="4" cy="227"/>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33" name="Line 153"/>
            <p:cNvSpPr>
              <a:spLocks noChangeShapeType="1"/>
            </p:cNvSpPr>
            <p:nvPr/>
          </p:nvSpPr>
          <p:spPr bwMode="auto">
            <a:xfrm flipH="1">
              <a:off x="748" y="2069"/>
              <a:ext cx="3950"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34" name="Line 154"/>
            <p:cNvSpPr>
              <a:spLocks noChangeShapeType="1"/>
            </p:cNvSpPr>
            <p:nvPr/>
          </p:nvSpPr>
          <p:spPr bwMode="auto">
            <a:xfrm flipV="1">
              <a:off x="748" y="1797"/>
              <a:ext cx="0" cy="272"/>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35" name="Line 155"/>
            <p:cNvSpPr>
              <a:spLocks noChangeShapeType="1"/>
            </p:cNvSpPr>
            <p:nvPr/>
          </p:nvSpPr>
          <p:spPr bwMode="auto">
            <a:xfrm>
              <a:off x="748" y="1797"/>
              <a:ext cx="336" cy="0"/>
            </a:xfrm>
            <a:prstGeom prst="line">
              <a:avLst/>
            </a:prstGeom>
            <a:noFill/>
            <a:ln w="38100">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2428" name="Group 156"/>
          <p:cNvGrpSpPr>
            <a:grpSpLocks/>
          </p:cNvGrpSpPr>
          <p:nvPr/>
        </p:nvGrpSpPr>
        <p:grpSpPr bwMode="auto">
          <a:xfrm>
            <a:off x="1450975" y="5516563"/>
            <a:ext cx="6270625" cy="360362"/>
            <a:chOff x="748" y="3203"/>
            <a:chExt cx="3950" cy="227"/>
          </a:xfrm>
        </p:grpSpPr>
        <p:sp>
          <p:nvSpPr>
            <p:cNvPr id="98326" name="Line 157"/>
            <p:cNvSpPr>
              <a:spLocks noChangeShapeType="1"/>
            </p:cNvSpPr>
            <p:nvPr/>
          </p:nvSpPr>
          <p:spPr bwMode="auto">
            <a:xfrm flipV="1">
              <a:off x="4314" y="3203"/>
              <a:ext cx="384"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27" name="Line 158"/>
            <p:cNvSpPr>
              <a:spLocks noChangeShapeType="1"/>
            </p:cNvSpPr>
            <p:nvPr/>
          </p:nvSpPr>
          <p:spPr bwMode="auto">
            <a:xfrm flipH="1">
              <a:off x="4694" y="3203"/>
              <a:ext cx="4" cy="227"/>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28" name="Line 159"/>
            <p:cNvSpPr>
              <a:spLocks noChangeShapeType="1"/>
            </p:cNvSpPr>
            <p:nvPr/>
          </p:nvSpPr>
          <p:spPr bwMode="auto">
            <a:xfrm flipH="1">
              <a:off x="748" y="3430"/>
              <a:ext cx="3950"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29" name="Line 160"/>
            <p:cNvSpPr>
              <a:spLocks noChangeShapeType="1"/>
            </p:cNvSpPr>
            <p:nvPr/>
          </p:nvSpPr>
          <p:spPr bwMode="auto">
            <a:xfrm flipV="1">
              <a:off x="748" y="3249"/>
              <a:ext cx="0" cy="181"/>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30" name="Line 161"/>
            <p:cNvSpPr>
              <a:spLocks noChangeShapeType="1"/>
            </p:cNvSpPr>
            <p:nvPr/>
          </p:nvSpPr>
          <p:spPr bwMode="auto">
            <a:xfrm>
              <a:off x="748" y="3249"/>
              <a:ext cx="336" cy="0"/>
            </a:xfrm>
            <a:prstGeom prst="line">
              <a:avLst/>
            </a:prstGeom>
            <a:noFill/>
            <a:ln w="38100">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2415" name="Group 143"/>
          <p:cNvGrpSpPr>
            <a:grpSpLocks/>
          </p:cNvGrpSpPr>
          <p:nvPr/>
        </p:nvGrpSpPr>
        <p:grpSpPr bwMode="auto">
          <a:xfrm>
            <a:off x="684213" y="4149725"/>
            <a:ext cx="7062787" cy="1727200"/>
            <a:chOff x="249" y="3113"/>
            <a:chExt cx="4449" cy="1088"/>
          </a:xfrm>
        </p:grpSpPr>
        <p:sp>
          <p:nvSpPr>
            <p:cNvPr id="98319" name="Line 135"/>
            <p:cNvSpPr>
              <a:spLocks noChangeShapeType="1"/>
            </p:cNvSpPr>
            <p:nvPr/>
          </p:nvSpPr>
          <p:spPr bwMode="auto">
            <a:xfrm flipV="1">
              <a:off x="4314" y="3974"/>
              <a:ext cx="384" cy="0"/>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20" name="Line 136"/>
            <p:cNvSpPr>
              <a:spLocks noChangeShapeType="1"/>
            </p:cNvSpPr>
            <p:nvPr/>
          </p:nvSpPr>
          <p:spPr bwMode="auto">
            <a:xfrm flipH="1">
              <a:off x="4694" y="3974"/>
              <a:ext cx="4" cy="227"/>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21" name="Line 137"/>
            <p:cNvSpPr>
              <a:spLocks noChangeShapeType="1"/>
            </p:cNvSpPr>
            <p:nvPr/>
          </p:nvSpPr>
          <p:spPr bwMode="auto">
            <a:xfrm flipH="1">
              <a:off x="249" y="4201"/>
              <a:ext cx="4449" cy="0"/>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22" name="Line 138"/>
            <p:cNvSpPr>
              <a:spLocks noChangeShapeType="1"/>
            </p:cNvSpPr>
            <p:nvPr/>
          </p:nvSpPr>
          <p:spPr bwMode="auto">
            <a:xfrm flipV="1">
              <a:off x="748" y="4020"/>
              <a:ext cx="0" cy="181"/>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23" name="Line 139"/>
            <p:cNvSpPr>
              <a:spLocks noChangeShapeType="1"/>
            </p:cNvSpPr>
            <p:nvPr/>
          </p:nvSpPr>
          <p:spPr bwMode="auto">
            <a:xfrm>
              <a:off x="748" y="4020"/>
              <a:ext cx="336" cy="0"/>
            </a:xfrm>
            <a:prstGeom prst="line">
              <a:avLst/>
            </a:prstGeom>
            <a:noFill/>
            <a:ln w="38100">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24" name="Line 140"/>
            <p:cNvSpPr>
              <a:spLocks noChangeShapeType="1"/>
            </p:cNvSpPr>
            <p:nvPr/>
          </p:nvSpPr>
          <p:spPr bwMode="auto">
            <a:xfrm flipV="1">
              <a:off x="249" y="3113"/>
              <a:ext cx="0" cy="1088"/>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25" name="Line 141"/>
            <p:cNvSpPr>
              <a:spLocks noChangeShapeType="1"/>
            </p:cNvSpPr>
            <p:nvPr/>
          </p:nvSpPr>
          <p:spPr bwMode="auto">
            <a:xfrm>
              <a:off x="249" y="3113"/>
              <a:ext cx="817" cy="0"/>
            </a:xfrm>
            <a:prstGeom prst="line">
              <a:avLst/>
            </a:prstGeom>
            <a:noFill/>
            <a:ln w="38100">
              <a:solidFill>
                <a:srgbClr val="0033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afterEffect">
                                  <p:stCondLst>
                                    <p:cond delay="0"/>
                                  </p:stCondLst>
                                  <p:childTnLst>
                                    <p:set>
                                      <p:cBhvr>
                                        <p:cTn id="6" dur="1" fill="hold">
                                          <p:stCondLst>
                                            <p:cond delay="0"/>
                                          </p:stCondLst>
                                        </p:cTn>
                                        <p:tgtEl>
                                          <p:spTgt spid="182375"/>
                                        </p:tgtEl>
                                        <p:attrNameLst>
                                          <p:attrName>style.visibility</p:attrName>
                                        </p:attrNameLst>
                                      </p:cBhvr>
                                      <p:to>
                                        <p:strVal val="visible"/>
                                      </p:to>
                                    </p:set>
                                    <p:animEffect transition="in" filter="wipe(right)">
                                      <p:cBhvr>
                                        <p:cTn id="7" dur="1000"/>
                                        <p:tgtEl>
                                          <p:spTgt spid="182375"/>
                                        </p:tgtEl>
                                      </p:cBhvr>
                                    </p:animEffect>
                                  </p:childTnLst>
                                </p:cTn>
                              </p:par>
                            </p:childTnLst>
                          </p:cTn>
                        </p:par>
                        <p:par>
                          <p:cTn id="8" fill="hold" nodeType="afterGroup">
                            <p:stCondLst>
                              <p:cond delay="1000"/>
                            </p:stCondLst>
                            <p:childTnLst>
                              <p:par>
                                <p:cTn id="9" presetID="22" presetClass="entr" presetSubtype="2" fill="hold" nodeType="afterEffect">
                                  <p:stCondLst>
                                    <p:cond delay="0"/>
                                  </p:stCondLst>
                                  <p:childTnLst>
                                    <p:set>
                                      <p:cBhvr>
                                        <p:cTn id="10" dur="1" fill="hold">
                                          <p:stCondLst>
                                            <p:cond delay="0"/>
                                          </p:stCondLst>
                                        </p:cTn>
                                        <p:tgtEl>
                                          <p:spTgt spid="182405"/>
                                        </p:tgtEl>
                                        <p:attrNameLst>
                                          <p:attrName>style.visibility</p:attrName>
                                        </p:attrNameLst>
                                      </p:cBhvr>
                                      <p:to>
                                        <p:strVal val="visible"/>
                                      </p:to>
                                    </p:set>
                                    <p:animEffect transition="in" filter="wipe(right)">
                                      <p:cBhvr>
                                        <p:cTn id="11" dur="1000"/>
                                        <p:tgtEl>
                                          <p:spTgt spid="18240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nodeType="clickEffect">
                                  <p:stCondLst>
                                    <p:cond delay="0"/>
                                  </p:stCondLst>
                                  <p:childTnLst>
                                    <p:set>
                                      <p:cBhvr>
                                        <p:cTn id="15" dur="1" fill="hold">
                                          <p:stCondLst>
                                            <p:cond delay="0"/>
                                          </p:stCondLst>
                                        </p:cTn>
                                        <p:tgtEl>
                                          <p:spTgt spid="182422"/>
                                        </p:tgtEl>
                                        <p:attrNameLst>
                                          <p:attrName>style.visibility</p:attrName>
                                        </p:attrNameLst>
                                      </p:cBhvr>
                                      <p:to>
                                        <p:strVal val="visible"/>
                                      </p:to>
                                    </p:set>
                                    <p:animEffect transition="in" filter="wipe(right)">
                                      <p:cBhvr>
                                        <p:cTn id="16" dur="1000"/>
                                        <p:tgtEl>
                                          <p:spTgt spid="18242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2" fill="hold" nodeType="clickEffect">
                                  <p:stCondLst>
                                    <p:cond delay="0"/>
                                  </p:stCondLst>
                                  <p:childTnLst>
                                    <p:set>
                                      <p:cBhvr>
                                        <p:cTn id="20" dur="1" fill="hold">
                                          <p:stCondLst>
                                            <p:cond delay="0"/>
                                          </p:stCondLst>
                                        </p:cTn>
                                        <p:tgtEl>
                                          <p:spTgt spid="182404"/>
                                        </p:tgtEl>
                                        <p:attrNameLst>
                                          <p:attrName>style.visibility</p:attrName>
                                        </p:attrNameLst>
                                      </p:cBhvr>
                                      <p:to>
                                        <p:strVal val="visible"/>
                                      </p:to>
                                    </p:set>
                                    <p:animEffect transition="in" filter="wipe(right)">
                                      <p:cBhvr>
                                        <p:cTn id="21" dur="1000"/>
                                        <p:tgtEl>
                                          <p:spTgt spid="18240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2" fill="hold" nodeType="clickEffect">
                                  <p:stCondLst>
                                    <p:cond delay="0"/>
                                  </p:stCondLst>
                                  <p:childTnLst>
                                    <p:set>
                                      <p:cBhvr>
                                        <p:cTn id="25" dur="1" fill="hold">
                                          <p:stCondLst>
                                            <p:cond delay="0"/>
                                          </p:stCondLst>
                                        </p:cTn>
                                        <p:tgtEl>
                                          <p:spTgt spid="182428"/>
                                        </p:tgtEl>
                                        <p:attrNameLst>
                                          <p:attrName>style.visibility</p:attrName>
                                        </p:attrNameLst>
                                      </p:cBhvr>
                                      <p:to>
                                        <p:strVal val="visible"/>
                                      </p:to>
                                    </p:set>
                                    <p:animEffect transition="in" filter="wipe(right)">
                                      <p:cBhvr>
                                        <p:cTn id="26" dur="1000"/>
                                        <p:tgtEl>
                                          <p:spTgt spid="18242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nodeType="clickEffect">
                                  <p:stCondLst>
                                    <p:cond delay="0"/>
                                  </p:stCondLst>
                                  <p:childTnLst>
                                    <p:set>
                                      <p:cBhvr>
                                        <p:cTn id="30" dur="1" fill="hold">
                                          <p:stCondLst>
                                            <p:cond delay="0"/>
                                          </p:stCondLst>
                                        </p:cTn>
                                        <p:tgtEl>
                                          <p:spTgt spid="182415"/>
                                        </p:tgtEl>
                                        <p:attrNameLst>
                                          <p:attrName>style.visibility</p:attrName>
                                        </p:attrNameLst>
                                      </p:cBhvr>
                                      <p:to>
                                        <p:strVal val="visible"/>
                                      </p:to>
                                    </p:set>
                                    <p:animEffect transition="in" filter="wipe(right)">
                                      <p:cBhvr>
                                        <p:cTn id="31" dur="1000"/>
                                        <p:tgtEl>
                                          <p:spTgt spid="18241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4" fill="hold" nodeType="clickEffect">
                                  <p:stCondLst>
                                    <p:cond delay="0"/>
                                  </p:stCondLst>
                                  <p:childTnLst>
                                    <p:set>
                                      <p:cBhvr>
                                        <p:cTn id="35" dur="1" fill="hold">
                                          <p:stCondLst>
                                            <p:cond delay="0"/>
                                          </p:stCondLst>
                                        </p:cTn>
                                        <p:tgtEl>
                                          <p:spTgt spid="182419"/>
                                        </p:tgtEl>
                                        <p:attrNameLst>
                                          <p:attrName>style.visibility</p:attrName>
                                        </p:attrNameLst>
                                      </p:cBhvr>
                                      <p:to>
                                        <p:strVal val="visible"/>
                                      </p:to>
                                    </p:set>
                                    <p:animEffect transition="in" filter="wipe(down)">
                                      <p:cBhvr>
                                        <p:cTn id="36" dur="500"/>
                                        <p:tgtEl>
                                          <p:spTgt spid="18241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nodeType="clickEffect">
                                  <p:stCondLst>
                                    <p:cond delay="0"/>
                                  </p:stCondLst>
                                  <p:childTnLst>
                                    <p:set>
                                      <p:cBhvr>
                                        <p:cTn id="40" dur="1" fill="hold">
                                          <p:stCondLst>
                                            <p:cond delay="0"/>
                                          </p:stCondLst>
                                        </p:cTn>
                                        <p:tgtEl>
                                          <p:spTgt spid="182416"/>
                                        </p:tgtEl>
                                        <p:attrNameLst>
                                          <p:attrName>style.visibility</p:attrName>
                                        </p:attrNameLst>
                                      </p:cBhvr>
                                      <p:to>
                                        <p:strVal val="visible"/>
                                      </p:to>
                                    </p:set>
                                    <p:animEffect transition="in" filter="wipe(down)">
                                      <p:cBhvr>
                                        <p:cTn id="41" dur="500"/>
                                        <p:tgtEl>
                                          <p:spTgt spid="182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758825" y="990600"/>
            <a:ext cx="7699375" cy="450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05000"/>
              </a:lnSpc>
            </a:pPr>
            <a:r>
              <a:rPr lang="en-US" altLang="zh-CN" b="1">
                <a:solidFill>
                  <a:schemeClr val="tx1"/>
                </a:solidFill>
              </a:rPr>
              <a:t>typedef struct</a:t>
            </a:r>
            <a:r>
              <a:rPr lang="en-US" altLang="zh-CN">
                <a:solidFill>
                  <a:schemeClr val="tx1"/>
                </a:solidFill>
              </a:rPr>
              <a:t>  DuLNode </a:t>
            </a:r>
            <a:r>
              <a:rPr lang="en-US" altLang="zh-CN" b="1">
                <a:solidFill>
                  <a:schemeClr val="tx1"/>
                </a:solidFill>
              </a:rPr>
              <a:t>{</a:t>
            </a:r>
            <a:endParaRPr lang="en-US" altLang="zh-CN">
              <a:solidFill>
                <a:schemeClr val="tx1"/>
              </a:solidFill>
            </a:endParaRPr>
          </a:p>
          <a:p>
            <a:pPr algn="l" eaLnBrk="1" hangingPunct="1">
              <a:lnSpc>
                <a:spcPct val="105000"/>
              </a:lnSpc>
            </a:pPr>
            <a:r>
              <a:rPr lang="en-US" altLang="zh-CN">
                <a:solidFill>
                  <a:schemeClr val="tx1"/>
                </a:solidFill>
              </a:rPr>
              <a:t>    ElemType         data;</a:t>
            </a:r>
            <a:r>
              <a:rPr lang="en-US" altLang="zh-CN" sz="4000">
                <a:solidFill>
                  <a:schemeClr val="tx1"/>
                </a:solidFill>
                <a:ea typeface="楷体_GB2312" pitchFamily="49" charset="-122"/>
              </a:rPr>
              <a:t>   </a:t>
            </a:r>
            <a:r>
              <a:rPr lang="en-US" altLang="zh-CN" sz="3200">
                <a:solidFill>
                  <a:schemeClr val="tx1"/>
                </a:solidFill>
                <a:ea typeface="楷体_GB2312" pitchFamily="49" charset="-122"/>
              </a:rPr>
              <a:t>// </a:t>
            </a:r>
            <a:r>
              <a:rPr lang="zh-CN" altLang="en-US" sz="3200">
                <a:solidFill>
                  <a:schemeClr val="accent2"/>
                </a:solidFill>
                <a:ea typeface="楷体_GB2312" pitchFamily="49" charset="-122"/>
              </a:rPr>
              <a:t>数据域</a:t>
            </a:r>
            <a:endParaRPr lang="zh-CN" altLang="en-US" sz="3200">
              <a:solidFill>
                <a:schemeClr val="accent2"/>
              </a:solidFill>
            </a:endParaRPr>
          </a:p>
          <a:p>
            <a:pPr algn="l" eaLnBrk="1" hangingPunct="1">
              <a:lnSpc>
                <a:spcPct val="105000"/>
              </a:lnSpc>
            </a:pPr>
            <a:r>
              <a:rPr lang="zh-CN" altLang="en-US" sz="4000">
                <a:solidFill>
                  <a:schemeClr val="tx1"/>
                </a:solidFill>
              </a:rPr>
              <a:t>    </a:t>
            </a:r>
            <a:r>
              <a:rPr lang="en-US" altLang="zh-CN" b="1">
                <a:solidFill>
                  <a:schemeClr val="tx1"/>
                </a:solidFill>
              </a:rPr>
              <a:t>struct</a:t>
            </a:r>
            <a:r>
              <a:rPr lang="en-US" altLang="zh-CN">
                <a:solidFill>
                  <a:schemeClr val="tx1"/>
                </a:solidFill>
              </a:rPr>
              <a:t> DuLNode   </a:t>
            </a:r>
            <a:r>
              <a:rPr lang="en-US" altLang="zh-CN" b="1">
                <a:solidFill>
                  <a:schemeClr val="tx1"/>
                </a:solidFill>
              </a:rPr>
              <a:t>*</a:t>
            </a:r>
            <a:r>
              <a:rPr lang="en-US" altLang="zh-CN">
                <a:solidFill>
                  <a:schemeClr val="tx1"/>
                </a:solidFill>
              </a:rPr>
              <a:t>prior;</a:t>
            </a:r>
            <a:r>
              <a:rPr lang="en-US" altLang="zh-CN" sz="4000">
                <a:solidFill>
                  <a:schemeClr val="tx1"/>
                </a:solidFill>
                <a:ea typeface="楷体_GB2312" pitchFamily="49" charset="-122"/>
              </a:rPr>
              <a:t>  </a:t>
            </a:r>
          </a:p>
          <a:p>
            <a:pPr algn="l" eaLnBrk="1" hangingPunct="1">
              <a:lnSpc>
                <a:spcPct val="105000"/>
              </a:lnSpc>
            </a:pPr>
            <a:r>
              <a:rPr lang="en-US" altLang="zh-CN" sz="4000">
                <a:solidFill>
                  <a:schemeClr val="tx1"/>
                </a:solidFill>
                <a:ea typeface="楷体_GB2312" pitchFamily="49" charset="-122"/>
              </a:rPr>
              <a:t>                               </a:t>
            </a:r>
            <a:r>
              <a:rPr lang="en-US" altLang="zh-CN" sz="3200">
                <a:solidFill>
                  <a:schemeClr val="tx1"/>
                </a:solidFill>
                <a:ea typeface="楷体_GB2312" pitchFamily="49" charset="-122"/>
              </a:rPr>
              <a:t>// </a:t>
            </a:r>
            <a:r>
              <a:rPr lang="zh-CN" altLang="en-US" sz="3200">
                <a:solidFill>
                  <a:schemeClr val="accent2"/>
                </a:solidFill>
                <a:ea typeface="楷体_GB2312" pitchFamily="49" charset="-122"/>
              </a:rPr>
              <a:t>指向前驱的指针域</a:t>
            </a:r>
            <a:endParaRPr lang="zh-CN" altLang="en-US" sz="4000">
              <a:solidFill>
                <a:schemeClr val="accent2"/>
              </a:solidFill>
            </a:endParaRPr>
          </a:p>
          <a:p>
            <a:pPr algn="l" eaLnBrk="1" hangingPunct="1">
              <a:lnSpc>
                <a:spcPct val="105000"/>
              </a:lnSpc>
            </a:pPr>
            <a:r>
              <a:rPr lang="zh-CN" altLang="en-US" sz="4000">
                <a:solidFill>
                  <a:schemeClr val="tx1"/>
                </a:solidFill>
              </a:rPr>
              <a:t>    </a:t>
            </a:r>
            <a:r>
              <a:rPr lang="en-US" altLang="zh-CN" b="1">
                <a:solidFill>
                  <a:schemeClr val="tx1"/>
                </a:solidFill>
              </a:rPr>
              <a:t>struct</a:t>
            </a:r>
            <a:r>
              <a:rPr lang="en-US" altLang="zh-CN">
                <a:solidFill>
                  <a:schemeClr val="tx1"/>
                </a:solidFill>
              </a:rPr>
              <a:t> DuLNode  *next;</a:t>
            </a:r>
            <a:r>
              <a:rPr lang="en-US" altLang="zh-CN" sz="4000">
                <a:solidFill>
                  <a:schemeClr val="tx1"/>
                </a:solidFill>
                <a:ea typeface="楷体_GB2312" pitchFamily="49" charset="-122"/>
              </a:rPr>
              <a:t>  </a:t>
            </a:r>
          </a:p>
          <a:p>
            <a:pPr algn="l" eaLnBrk="1" hangingPunct="1">
              <a:lnSpc>
                <a:spcPct val="105000"/>
              </a:lnSpc>
            </a:pPr>
            <a:r>
              <a:rPr lang="en-US" altLang="zh-CN" sz="4000">
                <a:solidFill>
                  <a:schemeClr val="tx1"/>
                </a:solidFill>
                <a:ea typeface="楷体_GB2312" pitchFamily="49" charset="-122"/>
              </a:rPr>
              <a:t>                               </a:t>
            </a:r>
            <a:r>
              <a:rPr lang="en-US" altLang="zh-CN" sz="3200">
                <a:solidFill>
                  <a:schemeClr val="tx1"/>
                </a:solidFill>
                <a:ea typeface="楷体_GB2312" pitchFamily="49" charset="-122"/>
              </a:rPr>
              <a:t>// </a:t>
            </a:r>
            <a:r>
              <a:rPr lang="zh-CN" altLang="en-US" sz="3200">
                <a:solidFill>
                  <a:schemeClr val="accent2"/>
                </a:solidFill>
                <a:ea typeface="楷体_GB2312" pitchFamily="49" charset="-122"/>
              </a:rPr>
              <a:t>指向后继的指针域</a:t>
            </a:r>
            <a:endParaRPr lang="zh-CN" altLang="en-US" sz="4000">
              <a:solidFill>
                <a:schemeClr val="accent2"/>
              </a:solidFill>
            </a:endParaRPr>
          </a:p>
          <a:p>
            <a:pPr algn="l" eaLnBrk="1" hangingPunct="1">
              <a:lnSpc>
                <a:spcPct val="105000"/>
              </a:lnSpc>
            </a:pPr>
            <a:r>
              <a:rPr lang="en-US" altLang="zh-CN" sz="4000" b="1">
                <a:solidFill>
                  <a:schemeClr val="tx1"/>
                </a:solidFill>
              </a:rPr>
              <a:t>}</a:t>
            </a:r>
            <a:r>
              <a:rPr lang="en-US" altLang="zh-CN" sz="4000">
                <a:solidFill>
                  <a:schemeClr val="tx1"/>
                </a:solidFill>
              </a:rPr>
              <a:t> </a:t>
            </a:r>
            <a:r>
              <a:rPr lang="en-US" altLang="zh-CN">
                <a:solidFill>
                  <a:schemeClr val="tx1"/>
                </a:solidFill>
              </a:rPr>
              <a:t>DuLNode, </a:t>
            </a:r>
            <a:r>
              <a:rPr lang="en-US" altLang="zh-CN" b="1">
                <a:solidFill>
                  <a:schemeClr val="tx1"/>
                </a:solidFill>
              </a:rPr>
              <a:t>*</a:t>
            </a:r>
            <a:r>
              <a:rPr lang="en-US" altLang="zh-CN">
                <a:solidFill>
                  <a:schemeClr val="tx1"/>
                </a:solidFill>
              </a:rPr>
              <a:t>DuLinkList</a:t>
            </a:r>
            <a:r>
              <a:rPr lang="en-US" altLang="zh-CN" sz="4000">
                <a:solidFill>
                  <a:schemeClr val="tx1"/>
                </a:solidFill>
              </a:rPr>
              <a:t>;</a:t>
            </a:r>
            <a:endParaRPr lang="en-US" altLang="zh-CN" sz="2400">
              <a:solidFill>
                <a:schemeClr val="tx1"/>
              </a:solidFill>
            </a:endParaRPr>
          </a:p>
        </p:txBody>
      </p:sp>
      <p:sp>
        <p:nvSpPr>
          <p:cNvPr id="99331" name="Text Box 3"/>
          <p:cNvSpPr txBox="1">
            <a:spLocks noChangeArrowheads="1"/>
          </p:cNvSpPr>
          <p:nvPr/>
        </p:nvSpPr>
        <p:spPr bwMode="auto">
          <a:xfrm>
            <a:off x="152400" y="90488"/>
            <a:ext cx="23749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4800" b="1">
                <a:solidFill>
                  <a:schemeClr val="tx1"/>
                </a:solidFill>
                <a:ea typeface="楷体_GB2312" pitchFamily="49" charset="-122"/>
              </a:rPr>
              <a:t> </a:t>
            </a:r>
            <a:r>
              <a:rPr lang="zh-CN" altLang="en-US" sz="4000" b="1">
                <a:solidFill>
                  <a:schemeClr val="tx1"/>
                </a:solidFill>
                <a:ea typeface="隶书" pitchFamily="49" charset="-122"/>
              </a:rPr>
              <a:t>双向链表</a:t>
            </a:r>
          </a:p>
        </p:txBody>
      </p:sp>
      <p:sp>
        <p:nvSpPr>
          <p:cNvPr id="99332" name="Text Box 4"/>
          <p:cNvSpPr txBox="1">
            <a:spLocks noChangeArrowheads="1"/>
          </p:cNvSpPr>
          <p:nvPr/>
        </p:nvSpPr>
        <p:spPr bwMode="auto">
          <a:xfrm>
            <a:off x="152400" y="5638800"/>
            <a:ext cx="848995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4800" b="1">
                <a:solidFill>
                  <a:schemeClr val="tx1"/>
                </a:solidFill>
                <a:ea typeface="楷体_GB2312" pitchFamily="49" charset="-122"/>
              </a:rPr>
              <a:t> </a:t>
            </a:r>
            <a:r>
              <a:rPr lang="zh-CN" altLang="en-US" sz="4000" b="1">
                <a:solidFill>
                  <a:schemeClr val="tx1"/>
                </a:solidFill>
                <a:ea typeface="隶书" pitchFamily="49" charset="-122"/>
              </a:rPr>
              <a:t>双向链表通常以循环链表的形式出现</a:t>
            </a:r>
          </a:p>
        </p:txBody>
      </p:sp>
    </p:spTree>
  </p:cSld>
  <p:clrMapOvr>
    <a:masterClrMapping/>
  </p:clrMapOvr>
  <p:transition spd="med">
    <p:strips dir="rd"/>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396" name="Group 68"/>
          <p:cNvGrpSpPr>
            <a:grpSpLocks/>
          </p:cNvGrpSpPr>
          <p:nvPr/>
        </p:nvGrpSpPr>
        <p:grpSpPr bwMode="auto">
          <a:xfrm>
            <a:off x="946150" y="4149725"/>
            <a:ext cx="8162925" cy="838200"/>
            <a:chOff x="596" y="3634"/>
            <a:chExt cx="5142" cy="528"/>
          </a:xfrm>
        </p:grpSpPr>
        <p:sp>
          <p:nvSpPr>
            <p:cNvPr id="100408" name="Text Box 3"/>
            <p:cNvSpPr txBox="1">
              <a:spLocks noChangeArrowheads="1"/>
            </p:cNvSpPr>
            <p:nvPr/>
          </p:nvSpPr>
          <p:spPr bwMode="auto">
            <a:xfrm>
              <a:off x="1370" y="3634"/>
              <a:ext cx="4368"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en-US" altLang="zh-CN" sz="4800">
                  <a:solidFill>
                    <a:schemeClr val="tx1"/>
                  </a:solidFill>
                  <a:ea typeface="楷体_GB2312" pitchFamily="49" charset="-122"/>
                </a:rPr>
                <a:t>   </a:t>
              </a:r>
              <a:r>
                <a:rPr lang="en-US" altLang="zh-CN" sz="4400">
                  <a:solidFill>
                    <a:schemeClr val="tx1"/>
                  </a:solidFill>
                  <a:ea typeface="楷体_GB2312" pitchFamily="49" charset="-122"/>
                </a:rPr>
                <a:t>a</a:t>
              </a:r>
              <a:r>
                <a:rPr lang="en-US" altLang="zh-CN" sz="4400" baseline="-25000">
                  <a:solidFill>
                    <a:schemeClr val="tx1"/>
                  </a:solidFill>
                  <a:ea typeface="楷体_GB2312" pitchFamily="49" charset="-122"/>
                </a:rPr>
                <a:t>1</a:t>
              </a:r>
              <a:r>
                <a:rPr lang="en-US" altLang="zh-CN" sz="4400">
                  <a:solidFill>
                    <a:schemeClr val="tx1"/>
                  </a:solidFill>
                  <a:ea typeface="楷体_GB2312" pitchFamily="49" charset="-122"/>
                </a:rPr>
                <a:t>         a</a:t>
              </a:r>
              <a:r>
                <a:rPr lang="en-US" altLang="zh-CN" sz="4400" baseline="-25000">
                  <a:solidFill>
                    <a:schemeClr val="tx1"/>
                  </a:solidFill>
                  <a:ea typeface="楷体_GB2312" pitchFamily="49" charset="-122"/>
                </a:rPr>
                <a:t>2</a:t>
              </a:r>
              <a:r>
                <a:rPr lang="en-US" altLang="zh-CN" sz="4400">
                  <a:solidFill>
                    <a:schemeClr val="tx1"/>
                  </a:solidFill>
                  <a:ea typeface="楷体_GB2312" pitchFamily="49" charset="-122"/>
                </a:rPr>
                <a:t>     … ...      a</a:t>
              </a:r>
              <a:r>
                <a:rPr lang="en-US" altLang="zh-CN" sz="4400" baseline="-25000">
                  <a:solidFill>
                    <a:schemeClr val="tx1"/>
                  </a:solidFill>
                  <a:ea typeface="楷体_GB2312" pitchFamily="49" charset="-122"/>
                </a:rPr>
                <a:t>n</a:t>
              </a:r>
              <a:endParaRPr lang="en-US" altLang="zh-CN" sz="4400">
                <a:solidFill>
                  <a:schemeClr val="tx1"/>
                </a:solidFill>
              </a:endParaRPr>
            </a:p>
          </p:txBody>
        </p:sp>
        <p:sp>
          <p:nvSpPr>
            <p:cNvPr id="100409" name="Line 4"/>
            <p:cNvSpPr>
              <a:spLocks noChangeShapeType="1"/>
            </p:cNvSpPr>
            <p:nvPr/>
          </p:nvSpPr>
          <p:spPr bwMode="auto">
            <a:xfrm>
              <a:off x="596" y="3778"/>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10" name="Line 5"/>
            <p:cNvSpPr>
              <a:spLocks noChangeShapeType="1"/>
            </p:cNvSpPr>
            <p:nvPr/>
          </p:nvSpPr>
          <p:spPr bwMode="auto">
            <a:xfrm>
              <a:off x="596" y="4162"/>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11" name="Line 6"/>
            <p:cNvSpPr>
              <a:spLocks noChangeShapeType="1"/>
            </p:cNvSpPr>
            <p:nvPr/>
          </p:nvSpPr>
          <p:spPr bwMode="auto">
            <a:xfrm>
              <a:off x="1220" y="377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12" name="Line 7"/>
            <p:cNvSpPr>
              <a:spLocks noChangeShapeType="1"/>
            </p:cNvSpPr>
            <p:nvPr/>
          </p:nvSpPr>
          <p:spPr bwMode="auto">
            <a:xfrm>
              <a:off x="596" y="377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13" name="Line 8"/>
            <p:cNvSpPr>
              <a:spLocks noChangeShapeType="1"/>
            </p:cNvSpPr>
            <p:nvPr/>
          </p:nvSpPr>
          <p:spPr bwMode="auto">
            <a:xfrm>
              <a:off x="1028" y="377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14" name="Line 9"/>
            <p:cNvSpPr>
              <a:spLocks noChangeShapeType="1"/>
            </p:cNvSpPr>
            <p:nvPr/>
          </p:nvSpPr>
          <p:spPr bwMode="auto">
            <a:xfrm>
              <a:off x="1508" y="3778"/>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15" name="Line 10"/>
            <p:cNvSpPr>
              <a:spLocks noChangeShapeType="1"/>
            </p:cNvSpPr>
            <p:nvPr/>
          </p:nvSpPr>
          <p:spPr bwMode="auto">
            <a:xfrm>
              <a:off x="1508" y="4162"/>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16" name="Line 11"/>
            <p:cNvSpPr>
              <a:spLocks noChangeShapeType="1"/>
            </p:cNvSpPr>
            <p:nvPr/>
          </p:nvSpPr>
          <p:spPr bwMode="auto">
            <a:xfrm>
              <a:off x="2180" y="377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17" name="Line 12"/>
            <p:cNvSpPr>
              <a:spLocks noChangeShapeType="1"/>
            </p:cNvSpPr>
            <p:nvPr/>
          </p:nvSpPr>
          <p:spPr bwMode="auto">
            <a:xfrm>
              <a:off x="1508" y="377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18" name="Line 13"/>
            <p:cNvSpPr>
              <a:spLocks noChangeShapeType="1"/>
            </p:cNvSpPr>
            <p:nvPr/>
          </p:nvSpPr>
          <p:spPr bwMode="auto">
            <a:xfrm>
              <a:off x="1988" y="377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19" name="Line 14"/>
            <p:cNvSpPr>
              <a:spLocks noChangeShapeType="1"/>
            </p:cNvSpPr>
            <p:nvPr/>
          </p:nvSpPr>
          <p:spPr bwMode="auto">
            <a:xfrm>
              <a:off x="2516" y="3778"/>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20" name="Line 15"/>
            <p:cNvSpPr>
              <a:spLocks noChangeShapeType="1"/>
            </p:cNvSpPr>
            <p:nvPr/>
          </p:nvSpPr>
          <p:spPr bwMode="auto">
            <a:xfrm>
              <a:off x="2516" y="377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21" name="Line 16"/>
            <p:cNvSpPr>
              <a:spLocks noChangeShapeType="1"/>
            </p:cNvSpPr>
            <p:nvPr/>
          </p:nvSpPr>
          <p:spPr bwMode="auto">
            <a:xfrm>
              <a:off x="3236" y="377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22" name="Line 17"/>
            <p:cNvSpPr>
              <a:spLocks noChangeShapeType="1"/>
            </p:cNvSpPr>
            <p:nvPr/>
          </p:nvSpPr>
          <p:spPr bwMode="auto">
            <a:xfrm>
              <a:off x="3044" y="377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23" name="Line 18"/>
            <p:cNvSpPr>
              <a:spLocks noChangeShapeType="1"/>
            </p:cNvSpPr>
            <p:nvPr/>
          </p:nvSpPr>
          <p:spPr bwMode="auto">
            <a:xfrm>
              <a:off x="2516" y="4162"/>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24" name="Line 19"/>
            <p:cNvSpPr>
              <a:spLocks noChangeShapeType="1"/>
            </p:cNvSpPr>
            <p:nvPr/>
          </p:nvSpPr>
          <p:spPr bwMode="auto">
            <a:xfrm>
              <a:off x="4532" y="4162"/>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25" name="Line 20"/>
            <p:cNvSpPr>
              <a:spLocks noChangeShapeType="1"/>
            </p:cNvSpPr>
            <p:nvPr/>
          </p:nvSpPr>
          <p:spPr bwMode="auto">
            <a:xfrm>
              <a:off x="4532" y="3778"/>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26" name="Line 21"/>
            <p:cNvSpPr>
              <a:spLocks noChangeShapeType="1"/>
            </p:cNvSpPr>
            <p:nvPr/>
          </p:nvSpPr>
          <p:spPr bwMode="auto">
            <a:xfrm>
              <a:off x="4532" y="377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27" name="Line 22"/>
            <p:cNvSpPr>
              <a:spLocks noChangeShapeType="1"/>
            </p:cNvSpPr>
            <p:nvPr/>
          </p:nvSpPr>
          <p:spPr bwMode="auto">
            <a:xfrm>
              <a:off x="5252" y="377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28" name="Line 23"/>
            <p:cNvSpPr>
              <a:spLocks noChangeShapeType="1"/>
            </p:cNvSpPr>
            <p:nvPr/>
          </p:nvSpPr>
          <p:spPr bwMode="auto">
            <a:xfrm>
              <a:off x="5060" y="377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29" name="Line 24"/>
            <p:cNvSpPr>
              <a:spLocks noChangeShapeType="1"/>
            </p:cNvSpPr>
            <p:nvPr/>
          </p:nvSpPr>
          <p:spPr bwMode="auto">
            <a:xfrm>
              <a:off x="788" y="377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30" name="Line 25"/>
            <p:cNvSpPr>
              <a:spLocks noChangeShapeType="1"/>
            </p:cNvSpPr>
            <p:nvPr/>
          </p:nvSpPr>
          <p:spPr bwMode="auto">
            <a:xfrm>
              <a:off x="4724" y="377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31" name="Line 26"/>
            <p:cNvSpPr>
              <a:spLocks noChangeShapeType="1"/>
            </p:cNvSpPr>
            <p:nvPr/>
          </p:nvSpPr>
          <p:spPr bwMode="auto">
            <a:xfrm>
              <a:off x="2708" y="377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32" name="Line 27"/>
            <p:cNvSpPr>
              <a:spLocks noChangeShapeType="1"/>
            </p:cNvSpPr>
            <p:nvPr/>
          </p:nvSpPr>
          <p:spPr bwMode="auto">
            <a:xfrm>
              <a:off x="1700" y="377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33" name="Rectangle 28"/>
            <p:cNvSpPr>
              <a:spLocks noChangeArrowheads="1"/>
            </p:cNvSpPr>
            <p:nvPr/>
          </p:nvSpPr>
          <p:spPr bwMode="auto">
            <a:xfrm>
              <a:off x="788" y="3778"/>
              <a:ext cx="240" cy="384"/>
            </a:xfrm>
            <a:prstGeom prst="rect">
              <a:avLst/>
            </a:prstGeom>
            <a:solidFill>
              <a:srgbClr val="CCFFCC"/>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0355" name="Text Box 29"/>
          <p:cNvSpPr txBox="1">
            <a:spLocks noChangeArrowheads="1"/>
          </p:cNvSpPr>
          <p:nvPr/>
        </p:nvSpPr>
        <p:spPr bwMode="auto">
          <a:xfrm>
            <a:off x="2225675" y="44450"/>
            <a:ext cx="38608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zh-CN" altLang="en-US" sz="4800" b="1">
                <a:solidFill>
                  <a:srgbClr val="CC0066"/>
                </a:solidFill>
                <a:ea typeface="隶书" pitchFamily="49" charset="-122"/>
              </a:rPr>
              <a:t>双向循环链表</a:t>
            </a:r>
          </a:p>
        </p:txBody>
      </p:sp>
      <p:sp>
        <p:nvSpPr>
          <p:cNvPr id="99358" name="Text Box 30"/>
          <p:cNvSpPr txBox="1">
            <a:spLocks noChangeArrowheads="1"/>
          </p:cNvSpPr>
          <p:nvPr/>
        </p:nvSpPr>
        <p:spPr bwMode="auto">
          <a:xfrm>
            <a:off x="381000" y="1216025"/>
            <a:ext cx="12033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zh-CN" altLang="en-US" sz="4000" b="1">
                <a:solidFill>
                  <a:srgbClr val="CC0066"/>
                </a:solidFill>
                <a:ea typeface="楷体_GB2312" pitchFamily="49" charset="-122"/>
              </a:rPr>
              <a:t>空表</a:t>
            </a:r>
            <a:endParaRPr lang="zh-CN" altLang="en-US" sz="4800" b="1">
              <a:solidFill>
                <a:srgbClr val="CC0066"/>
              </a:solidFill>
              <a:ea typeface="楷体_GB2312" pitchFamily="49" charset="-122"/>
            </a:endParaRPr>
          </a:p>
        </p:txBody>
      </p:sp>
      <p:sp>
        <p:nvSpPr>
          <p:cNvPr id="99359" name="Text Box 31"/>
          <p:cNvSpPr txBox="1">
            <a:spLocks noChangeArrowheads="1"/>
          </p:cNvSpPr>
          <p:nvPr/>
        </p:nvSpPr>
        <p:spPr bwMode="auto">
          <a:xfrm>
            <a:off x="381000" y="2924175"/>
            <a:ext cx="17129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zh-CN" altLang="en-US" sz="4000" b="1">
                <a:solidFill>
                  <a:srgbClr val="CC0066"/>
                </a:solidFill>
                <a:ea typeface="楷体_GB2312" pitchFamily="49" charset="-122"/>
              </a:rPr>
              <a:t>非空表</a:t>
            </a:r>
            <a:endParaRPr lang="zh-CN" altLang="en-US" sz="4800" b="1">
              <a:solidFill>
                <a:srgbClr val="CC0066"/>
              </a:solidFill>
              <a:ea typeface="楷体_GB2312" pitchFamily="49" charset="-122"/>
            </a:endParaRPr>
          </a:p>
        </p:txBody>
      </p:sp>
      <p:sp>
        <p:nvSpPr>
          <p:cNvPr id="99360" name="Line 32"/>
          <p:cNvSpPr>
            <a:spLocks noChangeShapeType="1"/>
          </p:cNvSpPr>
          <p:nvPr/>
        </p:nvSpPr>
        <p:spPr bwMode="auto">
          <a:xfrm flipV="1">
            <a:off x="7315200" y="4067175"/>
            <a:ext cx="0" cy="609600"/>
          </a:xfrm>
          <a:prstGeom prst="line">
            <a:avLst/>
          </a:prstGeom>
          <a:noFill/>
          <a:ln w="31750">
            <a:solidFill>
              <a:srgbClr val="99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61" name="Line 33"/>
          <p:cNvSpPr>
            <a:spLocks noChangeShapeType="1"/>
          </p:cNvSpPr>
          <p:nvPr/>
        </p:nvSpPr>
        <p:spPr bwMode="auto">
          <a:xfrm flipH="1">
            <a:off x="6781800" y="4067175"/>
            <a:ext cx="533400" cy="0"/>
          </a:xfrm>
          <a:prstGeom prst="line">
            <a:avLst/>
          </a:prstGeom>
          <a:noFill/>
          <a:ln w="31750">
            <a:solidFill>
              <a:srgbClr val="99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62" name="Line 34"/>
          <p:cNvSpPr>
            <a:spLocks noChangeShapeType="1"/>
          </p:cNvSpPr>
          <p:nvPr/>
        </p:nvSpPr>
        <p:spPr bwMode="auto">
          <a:xfrm flipV="1">
            <a:off x="4114800" y="4067175"/>
            <a:ext cx="0" cy="609600"/>
          </a:xfrm>
          <a:prstGeom prst="line">
            <a:avLst/>
          </a:prstGeom>
          <a:noFill/>
          <a:ln w="31750">
            <a:solidFill>
              <a:srgbClr val="99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63" name="Line 35"/>
          <p:cNvSpPr>
            <a:spLocks noChangeShapeType="1"/>
          </p:cNvSpPr>
          <p:nvPr/>
        </p:nvSpPr>
        <p:spPr bwMode="auto">
          <a:xfrm flipH="1">
            <a:off x="2895600" y="4067175"/>
            <a:ext cx="1219200" cy="0"/>
          </a:xfrm>
          <a:prstGeom prst="line">
            <a:avLst/>
          </a:prstGeom>
          <a:noFill/>
          <a:ln w="31750">
            <a:solidFill>
              <a:srgbClr val="99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64" name="Line 36"/>
          <p:cNvSpPr>
            <a:spLocks noChangeShapeType="1"/>
          </p:cNvSpPr>
          <p:nvPr/>
        </p:nvSpPr>
        <p:spPr bwMode="auto">
          <a:xfrm>
            <a:off x="2895600" y="4067175"/>
            <a:ext cx="0" cy="304800"/>
          </a:xfrm>
          <a:prstGeom prst="line">
            <a:avLst/>
          </a:prstGeom>
          <a:noFill/>
          <a:ln w="31750">
            <a:solidFill>
              <a:srgbClr val="99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65" name="Line 37"/>
          <p:cNvSpPr>
            <a:spLocks noChangeShapeType="1"/>
          </p:cNvSpPr>
          <p:nvPr/>
        </p:nvSpPr>
        <p:spPr bwMode="auto">
          <a:xfrm flipV="1">
            <a:off x="2514600" y="4067175"/>
            <a:ext cx="0" cy="609600"/>
          </a:xfrm>
          <a:prstGeom prst="line">
            <a:avLst/>
          </a:prstGeom>
          <a:noFill/>
          <a:ln w="31750">
            <a:solidFill>
              <a:srgbClr val="99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66" name="Line 38"/>
          <p:cNvSpPr>
            <a:spLocks noChangeShapeType="1"/>
          </p:cNvSpPr>
          <p:nvPr/>
        </p:nvSpPr>
        <p:spPr bwMode="auto">
          <a:xfrm flipH="1">
            <a:off x="1447800" y="4067175"/>
            <a:ext cx="1066800" cy="0"/>
          </a:xfrm>
          <a:prstGeom prst="line">
            <a:avLst/>
          </a:prstGeom>
          <a:noFill/>
          <a:ln w="31750">
            <a:solidFill>
              <a:srgbClr val="99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67" name="Line 39"/>
          <p:cNvSpPr>
            <a:spLocks noChangeShapeType="1"/>
          </p:cNvSpPr>
          <p:nvPr/>
        </p:nvSpPr>
        <p:spPr bwMode="auto">
          <a:xfrm flipH="1">
            <a:off x="1447800" y="4067175"/>
            <a:ext cx="0" cy="304800"/>
          </a:xfrm>
          <a:prstGeom prst="line">
            <a:avLst/>
          </a:prstGeom>
          <a:noFill/>
          <a:ln w="31750">
            <a:solidFill>
              <a:srgbClr val="99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68" name="Line 40"/>
          <p:cNvSpPr>
            <a:spLocks noChangeShapeType="1"/>
          </p:cNvSpPr>
          <p:nvPr/>
        </p:nvSpPr>
        <p:spPr bwMode="auto">
          <a:xfrm flipV="1">
            <a:off x="1066800" y="3914775"/>
            <a:ext cx="0" cy="762000"/>
          </a:xfrm>
          <a:prstGeom prst="line">
            <a:avLst/>
          </a:prstGeom>
          <a:noFill/>
          <a:ln w="31750">
            <a:solidFill>
              <a:srgbClr val="99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69" name="Line 41"/>
          <p:cNvSpPr>
            <a:spLocks noChangeShapeType="1"/>
          </p:cNvSpPr>
          <p:nvPr/>
        </p:nvSpPr>
        <p:spPr bwMode="auto">
          <a:xfrm>
            <a:off x="1066800" y="3914775"/>
            <a:ext cx="6629400" cy="0"/>
          </a:xfrm>
          <a:prstGeom prst="line">
            <a:avLst/>
          </a:prstGeom>
          <a:noFill/>
          <a:ln w="31750">
            <a:solidFill>
              <a:srgbClr val="99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70" name="Line 42"/>
          <p:cNvSpPr>
            <a:spLocks noChangeShapeType="1"/>
          </p:cNvSpPr>
          <p:nvPr/>
        </p:nvSpPr>
        <p:spPr bwMode="auto">
          <a:xfrm>
            <a:off x="7696200" y="3914775"/>
            <a:ext cx="0" cy="457200"/>
          </a:xfrm>
          <a:prstGeom prst="line">
            <a:avLst/>
          </a:prstGeom>
          <a:noFill/>
          <a:ln w="31750">
            <a:solidFill>
              <a:srgbClr val="99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71" name="Line 43"/>
          <p:cNvSpPr>
            <a:spLocks noChangeShapeType="1"/>
          </p:cNvSpPr>
          <p:nvPr/>
        </p:nvSpPr>
        <p:spPr bwMode="auto">
          <a:xfrm>
            <a:off x="1752600" y="4676775"/>
            <a:ext cx="609600" cy="0"/>
          </a:xfrm>
          <a:prstGeom prst="line">
            <a:avLst/>
          </a:prstGeom>
          <a:noFill/>
          <a:ln w="31750">
            <a:solidFill>
              <a:srgbClr val="660033"/>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72" name="Line 44"/>
          <p:cNvSpPr>
            <a:spLocks noChangeShapeType="1"/>
          </p:cNvSpPr>
          <p:nvPr/>
        </p:nvSpPr>
        <p:spPr bwMode="auto">
          <a:xfrm>
            <a:off x="3352800" y="4676775"/>
            <a:ext cx="609600" cy="0"/>
          </a:xfrm>
          <a:prstGeom prst="line">
            <a:avLst/>
          </a:prstGeom>
          <a:noFill/>
          <a:ln w="31750">
            <a:solidFill>
              <a:srgbClr val="660033"/>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73" name="Line 45"/>
          <p:cNvSpPr>
            <a:spLocks noChangeShapeType="1"/>
          </p:cNvSpPr>
          <p:nvPr/>
        </p:nvSpPr>
        <p:spPr bwMode="auto">
          <a:xfrm>
            <a:off x="4953000" y="4676775"/>
            <a:ext cx="457200" cy="0"/>
          </a:xfrm>
          <a:prstGeom prst="line">
            <a:avLst/>
          </a:prstGeom>
          <a:noFill/>
          <a:ln w="31750">
            <a:solidFill>
              <a:srgbClr val="660033"/>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74" name="Line 46"/>
          <p:cNvSpPr>
            <a:spLocks noChangeShapeType="1"/>
          </p:cNvSpPr>
          <p:nvPr/>
        </p:nvSpPr>
        <p:spPr bwMode="auto">
          <a:xfrm>
            <a:off x="6629400" y="4676775"/>
            <a:ext cx="533400" cy="0"/>
          </a:xfrm>
          <a:prstGeom prst="line">
            <a:avLst/>
          </a:prstGeom>
          <a:noFill/>
          <a:ln w="31750">
            <a:solidFill>
              <a:srgbClr val="660033"/>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75" name="Line 47"/>
          <p:cNvSpPr>
            <a:spLocks noChangeShapeType="1"/>
          </p:cNvSpPr>
          <p:nvPr/>
        </p:nvSpPr>
        <p:spPr bwMode="auto">
          <a:xfrm>
            <a:off x="381000" y="4600575"/>
            <a:ext cx="533400" cy="0"/>
          </a:xfrm>
          <a:prstGeom prst="line">
            <a:avLst/>
          </a:prstGeom>
          <a:noFill/>
          <a:ln w="38100">
            <a:solidFill>
              <a:srgbClr val="FB415C"/>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76" name="Line 48"/>
          <p:cNvSpPr>
            <a:spLocks noChangeShapeType="1"/>
          </p:cNvSpPr>
          <p:nvPr/>
        </p:nvSpPr>
        <p:spPr bwMode="auto">
          <a:xfrm>
            <a:off x="381000" y="3533775"/>
            <a:ext cx="0" cy="1066800"/>
          </a:xfrm>
          <a:prstGeom prst="line">
            <a:avLst/>
          </a:prstGeom>
          <a:noFill/>
          <a:ln w="38100">
            <a:solidFill>
              <a:srgbClr val="FB415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77" name="Line 49"/>
          <p:cNvSpPr>
            <a:spLocks noChangeShapeType="1"/>
          </p:cNvSpPr>
          <p:nvPr/>
        </p:nvSpPr>
        <p:spPr bwMode="auto">
          <a:xfrm>
            <a:off x="8153400" y="4676775"/>
            <a:ext cx="609600" cy="0"/>
          </a:xfrm>
          <a:prstGeom prst="line">
            <a:avLst/>
          </a:prstGeom>
          <a:noFill/>
          <a:ln w="31750">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78" name="Line 50"/>
          <p:cNvSpPr>
            <a:spLocks noChangeShapeType="1"/>
          </p:cNvSpPr>
          <p:nvPr/>
        </p:nvSpPr>
        <p:spPr bwMode="auto">
          <a:xfrm>
            <a:off x="8763000" y="4676775"/>
            <a:ext cx="0" cy="762000"/>
          </a:xfrm>
          <a:prstGeom prst="line">
            <a:avLst/>
          </a:prstGeom>
          <a:noFill/>
          <a:ln w="31750">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79" name="Line 51"/>
          <p:cNvSpPr>
            <a:spLocks noChangeShapeType="1"/>
          </p:cNvSpPr>
          <p:nvPr/>
        </p:nvSpPr>
        <p:spPr bwMode="auto">
          <a:xfrm flipH="1">
            <a:off x="381000" y="5438775"/>
            <a:ext cx="8382000" cy="0"/>
          </a:xfrm>
          <a:prstGeom prst="line">
            <a:avLst/>
          </a:prstGeom>
          <a:noFill/>
          <a:ln w="31750">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80" name="Line 52"/>
          <p:cNvSpPr>
            <a:spLocks noChangeShapeType="1"/>
          </p:cNvSpPr>
          <p:nvPr/>
        </p:nvSpPr>
        <p:spPr bwMode="auto">
          <a:xfrm flipV="1">
            <a:off x="381000" y="4752975"/>
            <a:ext cx="0" cy="685800"/>
          </a:xfrm>
          <a:prstGeom prst="line">
            <a:avLst/>
          </a:prstGeom>
          <a:noFill/>
          <a:ln w="31750">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81" name="Line 53"/>
          <p:cNvSpPr>
            <a:spLocks noChangeShapeType="1"/>
          </p:cNvSpPr>
          <p:nvPr/>
        </p:nvSpPr>
        <p:spPr bwMode="auto">
          <a:xfrm>
            <a:off x="381000" y="4752975"/>
            <a:ext cx="533400" cy="0"/>
          </a:xfrm>
          <a:prstGeom prst="line">
            <a:avLst/>
          </a:prstGeom>
          <a:noFill/>
          <a:ln w="31750">
            <a:solidFill>
              <a:srgbClr val="660033"/>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9382" name="Group 54"/>
          <p:cNvGrpSpPr>
            <a:grpSpLocks/>
          </p:cNvGrpSpPr>
          <p:nvPr/>
        </p:nvGrpSpPr>
        <p:grpSpPr bwMode="auto">
          <a:xfrm>
            <a:off x="2438400" y="2025650"/>
            <a:ext cx="1143000" cy="533400"/>
            <a:chOff x="1536" y="1344"/>
            <a:chExt cx="720" cy="336"/>
          </a:xfrm>
        </p:grpSpPr>
        <p:sp>
          <p:nvSpPr>
            <p:cNvPr id="100405" name="Rectangle 55"/>
            <p:cNvSpPr>
              <a:spLocks noChangeArrowheads="1"/>
            </p:cNvSpPr>
            <p:nvPr/>
          </p:nvSpPr>
          <p:spPr bwMode="auto">
            <a:xfrm>
              <a:off x="1728" y="1344"/>
              <a:ext cx="336" cy="336"/>
            </a:xfrm>
            <a:prstGeom prst="rect">
              <a:avLst/>
            </a:prstGeom>
            <a:solidFill>
              <a:srgbClr val="CCFFCC"/>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06" name="Rectangle 56"/>
            <p:cNvSpPr>
              <a:spLocks noChangeArrowheads="1"/>
            </p:cNvSpPr>
            <p:nvPr/>
          </p:nvSpPr>
          <p:spPr bwMode="auto">
            <a:xfrm>
              <a:off x="2064" y="1344"/>
              <a:ext cx="192" cy="336"/>
            </a:xfrm>
            <a:prstGeom prst="rect">
              <a:avLst/>
            </a:prstGeom>
            <a:solidFill>
              <a:srgbClr val="F4E4E4"/>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07" name="Rectangle 57"/>
            <p:cNvSpPr>
              <a:spLocks noChangeArrowheads="1"/>
            </p:cNvSpPr>
            <p:nvPr/>
          </p:nvSpPr>
          <p:spPr bwMode="auto">
            <a:xfrm>
              <a:off x="1536" y="1344"/>
              <a:ext cx="192" cy="336"/>
            </a:xfrm>
            <a:prstGeom prst="rect">
              <a:avLst/>
            </a:prstGeom>
            <a:solidFill>
              <a:srgbClr val="F4E4E4"/>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9386" name="Line 58"/>
          <p:cNvSpPr>
            <a:spLocks noChangeShapeType="1"/>
          </p:cNvSpPr>
          <p:nvPr/>
        </p:nvSpPr>
        <p:spPr bwMode="auto">
          <a:xfrm>
            <a:off x="3429000" y="2254250"/>
            <a:ext cx="457200" cy="0"/>
          </a:xfrm>
          <a:prstGeom prst="line">
            <a:avLst/>
          </a:prstGeom>
          <a:noFill/>
          <a:ln w="31750">
            <a:solidFill>
              <a:srgbClr val="660033"/>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87" name="Line 59"/>
          <p:cNvSpPr>
            <a:spLocks noChangeShapeType="1"/>
          </p:cNvSpPr>
          <p:nvPr/>
        </p:nvSpPr>
        <p:spPr bwMode="auto">
          <a:xfrm flipV="1">
            <a:off x="3886200" y="1568450"/>
            <a:ext cx="0" cy="685800"/>
          </a:xfrm>
          <a:prstGeom prst="line">
            <a:avLst/>
          </a:prstGeom>
          <a:noFill/>
          <a:ln w="31750">
            <a:solidFill>
              <a:srgbClr val="660033"/>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88" name="Line 60"/>
          <p:cNvSpPr>
            <a:spLocks noChangeShapeType="1"/>
          </p:cNvSpPr>
          <p:nvPr/>
        </p:nvSpPr>
        <p:spPr bwMode="auto">
          <a:xfrm flipH="1">
            <a:off x="3200400" y="1568450"/>
            <a:ext cx="685800" cy="0"/>
          </a:xfrm>
          <a:prstGeom prst="line">
            <a:avLst/>
          </a:prstGeom>
          <a:noFill/>
          <a:ln w="31750">
            <a:solidFill>
              <a:srgbClr val="660033"/>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89" name="Line 61"/>
          <p:cNvSpPr>
            <a:spLocks noChangeShapeType="1"/>
          </p:cNvSpPr>
          <p:nvPr/>
        </p:nvSpPr>
        <p:spPr bwMode="auto">
          <a:xfrm>
            <a:off x="3200400" y="1568450"/>
            <a:ext cx="0" cy="457200"/>
          </a:xfrm>
          <a:prstGeom prst="line">
            <a:avLst/>
          </a:prstGeom>
          <a:noFill/>
          <a:ln w="31750">
            <a:solidFill>
              <a:srgbClr val="660033"/>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90" name="Line 62"/>
          <p:cNvSpPr>
            <a:spLocks noChangeShapeType="1"/>
          </p:cNvSpPr>
          <p:nvPr/>
        </p:nvSpPr>
        <p:spPr bwMode="auto">
          <a:xfrm flipH="1">
            <a:off x="2133600" y="2254250"/>
            <a:ext cx="457200" cy="0"/>
          </a:xfrm>
          <a:prstGeom prst="line">
            <a:avLst/>
          </a:prstGeom>
          <a:noFill/>
          <a:ln w="31750">
            <a:solidFill>
              <a:srgbClr val="9900FF"/>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91" name="Line 63"/>
          <p:cNvSpPr>
            <a:spLocks noChangeShapeType="1"/>
          </p:cNvSpPr>
          <p:nvPr/>
        </p:nvSpPr>
        <p:spPr bwMode="auto">
          <a:xfrm flipV="1">
            <a:off x="2133600" y="1568450"/>
            <a:ext cx="0" cy="685800"/>
          </a:xfrm>
          <a:prstGeom prst="line">
            <a:avLst/>
          </a:prstGeom>
          <a:noFill/>
          <a:ln w="31750">
            <a:solidFill>
              <a:srgbClr val="9900FF"/>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92" name="Line 64"/>
          <p:cNvSpPr>
            <a:spLocks noChangeShapeType="1"/>
          </p:cNvSpPr>
          <p:nvPr/>
        </p:nvSpPr>
        <p:spPr bwMode="auto">
          <a:xfrm>
            <a:off x="2133600" y="1568450"/>
            <a:ext cx="685800" cy="0"/>
          </a:xfrm>
          <a:prstGeom prst="line">
            <a:avLst/>
          </a:prstGeom>
          <a:noFill/>
          <a:ln w="31750">
            <a:solidFill>
              <a:srgbClr val="9900FF"/>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93" name="Line 65"/>
          <p:cNvSpPr>
            <a:spLocks noChangeShapeType="1"/>
          </p:cNvSpPr>
          <p:nvPr/>
        </p:nvSpPr>
        <p:spPr bwMode="auto">
          <a:xfrm>
            <a:off x="2819400" y="1568450"/>
            <a:ext cx="0" cy="457200"/>
          </a:xfrm>
          <a:prstGeom prst="line">
            <a:avLst/>
          </a:prstGeom>
          <a:noFill/>
          <a:ln w="31750">
            <a:solidFill>
              <a:srgbClr val="99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94" name="Line 66"/>
          <p:cNvSpPr>
            <a:spLocks noChangeShapeType="1"/>
          </p:cNvSpPr>
          <p:nvPr/>
        </p:nvSpPr>
        <p:spPr bwMode="auto">
          <a:xfrm>
            <a:off x="1828800" y="2406650"/>
            <a:ext cx="609600" cy="0"/>
          </a:xfrm>
          <a:prstGeom prst="line">
            <a:avLst/>
          </a:prstGeom>
          <a:noFill/>
          <a:ln w="38100">
            <a:solidFill>
              <a:srgbClr val="FB415C"/>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95" name="Line 67"/>
          <p:cNvSpPr>
            <a:spLocks noChangeShapeType="1"/>
          </p:cNvSpPr>
          <p:nvPr/>
        </p:nvSpPr>
        <p:spPr bwMode="auto">
          <a:xfrm>
            <a:off x="1828800" y="1111250"/>
            <a:ext cx="0" cy="1295400"/>
          </a:xfrm>
          <a:prstGeom prst="line">
            <a:avLst/>
          </a:prstGeom>
          <a:noFill/>
          <a:ln w="38100">
            <a:solidFill>
              <a:srgbClr val="FB415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99414" name="Group 86"/>
          <p:cNvGraphicFramePr>
            <a:graphicFrameLocks noGrp="1"/>
          </p:cNvGraphicFramePr>
          <p:nvPr/>
        </p:nvGraphicFramePr>
        <p:xfrm>
          <a:off x="4932363" y="1665288"/>
          <a:ext cx="3240087" cy="517525"/>
        </p:xfrm>
        <a:graphic>
          <a:graphicData uri="http://schemas.openxmlformats.org/drawingml/2006/table">
            <a:tbl>
              <a:tblPr/>
              <a:tblGrid>
                <a:gridCol w="1008062"/>
                <a:gridCol w="1368425"/>
                <a:gridCol w="863600"/>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prior</a:t>
                      </a:r>
                    </a:p>
                  </a:txBody>
                  <a:tcPr marT="45485" marB="454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element</a:t>
                      </a:r>
                    </a:p>
                  </a:txBody>
                  <a:tcPr marT="45485" marB="454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next</a:t>
                      </a:r>
                    </a:p>
                  </a:txBody>
                  <a:tcPr marT="45485" marB="454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99415" name="Group 87"/>
          <p:cNvGrpSpPr>
            <a:grpSpLocks/>
          </p:cNvGrpSpPr>
          <p:nvPr/>
        </p:nvGrpSpPr>
        <p:grpSpPr bwMode="auto">
          <a:xfrm>
            <a:off x="2700338" y="3429000"/>
            <a:ext cx="533400" cy="914400"/>
            <a:chOff x="2784" y="0"/>
            <a:chExt cx="240" cy="576"/>
          </a:xfrm>
        </p:grpSpPr>
        <p:sp>
          <p:nvSpPr>
            <p:cNvPr id="100403" name="AutoShape 88"/>
            <p:cNvSpPr>
              <a:spLocks noChangeArrowheads="1"/>
            </p:cNvSpPr>
            <p:nvPr/>
          </p:nvSpPr>
          <p:spPr bwMode="auto">
            <a:xfrm>
              <a:off x="2784" y="96"/>
              <a:ext cx="48" cy="480"/>
            </a:xfrm>
            <a:prstGeom prst="downArrow">
              <a:avLst>
                <a:gd name="adj1" fmla="val 50000"/>
                <a:gd name="adj2" fmla="val 2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04" name="Text Box 89"/>
            <p:cNvSpPr txBox="1">
              <a:spLocks noChangeArrowheads="1"/>
            </p:cNvSpPr>
            <p:nvPr/>
          </p:nvSpPr>
          <p:spPr bwMode="auto">
            <a:xfrm>
              <a:off x="2832" y="0"/>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400" b="1">
                  <a:solidFill>
                    <a:srgbClr val="006600"/>
                  </a:solidFill>
                  <a:ea typeface="楷体_GB2312" pitchFamily="49" charset="-122"/>
                </a:rPr>
                <a:t>b</a:t>
              </a:r>
            </a:p>
          </p:txBody>
        </p:sp>
      </p:grpSp>
      <p:sp>
        <p:nvSpPr>
          <p:cNvPr id="99419" name="Rectangle 91"/>
          <p:cNvSpPr>
            <a:spLocks noChangeArrowheads="1"/>
          </p:cNvSpPr>
          <p:nvPr/>
        </p:nvSpPr>
        <p:spPr bwMode="auto">
          <a:xfrm>
            <a:off x="684213" y="5805488"/>
            <a:ext cx="79200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b="1">
                <a:solidFill>
                  <a:srgbClr val="990000"/>
                </a:solidFill>
              </a:rPr>
              <a:t>b</a:t>
            </a:r>
            <a:r>
              <a:rPr lang="en-US" altLang="zh-CN" b="1">
                <a:solidFill>
                  <a:srgbClr val="990000"/>
                </a:solidFill>
                <a:latin typeface="Symbol" pitchFamily="18" charset="2"/>
              </a:rPr>
              <a:t>-</a:t>
            </a:r>
            <a:r>
              <a:rPr lang="en-US" altLang="zh-CN" b="1">
                <a:solidFill>
                  <a:srgbClr val="990000"/>
                </a:solidFill>
              </a:rPr>
              <a:t>&gt;next </a:t>
            </a:r>
            <a:r>
              <a:rPr lang="en-US" altLang="zh-CN" b="1">
                <a:solidFill>
                  <a:srgbClr val="990000"/>
                </a:solidFill>
                <a:latin typeface="Symbol" pitchFamily="18" charset="2"/>
              </a:rPr>
              <a:t>-</a:t>
            </a:r>
            <a:r>
              <a:rPr lang="en-US" altLang="zh-CN" b="1">
                <a:solidFill>
                  <a:srgbClr val="990000"/>
                </a:solidFill>
              </a:rPr>
              <a:t>&gt;prior = b</a:t>
            </a:r>
            <a:r>
              <a:rPr lang="en-US" altLang="zh-CN" b="1">
                <a:solidFill>
                  <a:srgbClr val="990000"/>
                </a:solidFill>
                <a:latin typeface="Symbol" pitchFamily="18" charset="2"/>
              </a:rPr>
              <a:t> -</a:t>
            </a:r>
            <a:r>
              <a:rPr lang="en-US" altLang="zh-CN" b="1">
                <a:solidFill>
                  <a:srgbClr val="990000"/>
                </a:solidFill>
              </a:rPr>
              <a:t>&gt;prior </a:t>
            </a:r>
            <a:r>
              <a:rPr lang="en-US" altLang="zh-CN" b="1">
                <a:solidFill>
                  <a:srgbClr val="990000"/>
                </a:solidFill>
                <a:latin typeface="Symbol" pitchFamily="18" charset="2"/>
              </a:rPr>
              <a:t>-</a:t>
            </a:r>
            <a:r>
              <a:rPr lang="en-US" altLang="zh-CN" b="1">
                <a:solidFill>
                  <a:srgbClr val="990000"/>
                </a:solidFill>
              </a:rPr>
              <a:t>&gt;next=b</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9358"/>
                                        </p:tgtEl>
                                        <p:attrNameLst>
                                          <p:attrName>style.visibility</p:attrName>
                                        </p:attrNameLst>
                                      </p:cBhvr>
                                      <p:to>
                                        <p:strVal val="visible"/>
                                      </p:to>
                                    </p:set>
                                    <p:animEffect transition="in" filter="wipe(left)">
                                      <p:cBhvr>
                                        <p:cTn id="7" dur="500"/>
                                        <p:tgtEl>
                                          <p:spTgt spid="993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99382"/>
                                        </p:tgtEl>
                                        <p:attrNameLst>
                                          <p:attrName>style.visibility</p:attrName>
                                        </p:attrNameLst>
                                      </p:cBhvr>
                                      <p:to>
                                        <p:strVal val="visible"/>
                                      </p:to>
                                    </p:set>
                                    <p:animEffect transition="in" filter="wipe(up)">
                                      <p:cBhvr>
                                        <p:cTn id="12" dur="500"/>
                                        <p:tgtEl>
                                          <p:spTgt spid="993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9386"/>
                                        </p:tgtEl>
                                        <p:attrNameLst>
                                          <p:attrName>style.visibility</p:attrName>
                                        </p:attrNameLst>
                                      </p:cBhvr>
                                      <p:to>
                                        <p:strVal val="visible"/>
                                      </p:to>
                                    </p:set>
                                    <p:animEffect transition="in" filter="wipe(left)">
                                      <p:cBhvr>
                                        <p:cTn id="17" dur="500"/>
                                        <p:tgtEl>
                                          <p:spTgt spid="99386"/>
                                        </p:tgtEl>
                                      </p:cBhvr>
                                    </p:animEffect>
                                  </p:childTnLst>
                                </p:cTn>
                              </p:par>
                            </p:childTnLst>
                          </p:cTn>
                        </p:par>
                        <p:par>
                          <p:cTn id="18" fill="hold" nodeType="afterGroup">
                            <p:stCondLst>
                              <p:cond delay="500"/>
                            </p:stCondLst>
                            <p:childTnLst>
                              <p:par>
                                <p:cTn id="19" presetID="22" presetClass="entr" presetSubtype="4" fill="hold" grpId="0" nodeType="afterEffect">
                                  <p:stCondLst>
                                    <p:cond delay="0"/>
                                  </p:stCondLst>
                                  <p:childTnLst>
                                    <p:set>
                                      <p:cBhvr>
                                        <p:cTn id="20" dur="1" fill="hold">
                                          <p:stCondLst>
                                            <p:cond delay="0"/>
                                          </p:stCondLst>
                                        </p:cTn>
                                        <p:tgtEl>
                                          <p:spTgt spid="99387"/>
                                        </p:tgtEl>
                                        <p:attrNameLst>
                                          <p:attrName>style.visibility</p:attrName>
                                        </p:attrNameLst>
                                      </p:cBhvr>
                                      <p:to>
                                        <p:strVal val="visible"/>
                                      </p:to>
                                    </p:set>
                                    <p:animEffect transition="in" filter="wipe(down)">
                                      <p:cBhvr>
                                        <p:cTn id="21" dur="500"/>
                                        <p:tgtEl>
                                          <p:spTgt spid="99387"/>
                                        </p:tgtEl>
                                      </p:cBhvr>
                                    </p:animEffect>
                                  </p:childTnLst>
                                </p:cTn>
                              </p:par>
                            </p:childTnLst>
                          </p:cTn>
                        </p:par>
                        <p:par>
                          <p:cTn id="22" fill="hold" nodeType="afterGroup">
                            <p:stCondLst>
                              <p:cond delay="1000"/>
                            </p:stCondLst>
                            <p:childTnLst>
                              <p:par>
                                <p:cTn id="23" presetID="22" presetClass="entr" presetSubtype="2" fill="hold" grpId="0" nodeType="afterEffect">
                                  <p:stCondLst>
                                    <p:cond delay="0"/>
                                  </p:stCondLst>
                                  <p:childTnLst>
                                    <p:set>
                                      <p:cBhvr>
                                        <p:cTn id="24" dur="1" fill="hold">
                                          <p:stCondLst>
                                            <p:cond delay="0"/>
                                          </p:stCondLst>
                                        </p:cTn>
                                        <p:tgtEl>
                                          <p:spTgt spid="99388"/>
                                        </p:tgtEl>
                                        <p:attrNameLst>
                                          <p:attrName>style.visibility</p:attrName>
                                        </p:attrNameLst>
                                      </p:cBhvr>
                                      <p:to>
                                        <p:strVal val="visible"/>
                                      </p:to>
                                    </p:set>
                                    <p:animEffect transition="in" filter="wipe(right)">
                                      <p:cBhvr>
                                        <p:cTn id="25" dur="500"/>
                                        <p:tgtEl>
                                          <p:spTgt spid="99388"/>
                                        </p:tgtEl>
                                      </p:cBhvr>
                                    </p:animEffect>
                                  </p:childTnLst>
                                </p:cTn>
                              </p:par>
                            </p:childTnLst>
                          </p:cTn>
                        </p:par>
                        <p:par>
                          <p:cTn id="26" fill="hold" nodeType="afterGroup">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99389"/>
                                        </p:tgtEl>
                                        <p:attrNameLst>
                                          <p:attrName>style.visibility</p:attrName>
                                        </p:attrNameLst>
                                      </p:cBhvr>
                                      <p:to>
                                        <p:strVal val="visible"/>
                                      </p:to>
                                    </p:set>
                                    <p:animEffect transition="in" filter="wipe(up)">
                                      <p:cBhvr>
                                        <p:cTn id="29" dur="500"/>
                                        <p:tgtEl>
                                          <p:spTgt spid="9938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99390"/>
                                        </p:tgtEl>
                                        <p:attrNameLst>
                                          <p:attrName>style.visibility</p:attrName>
                                        </p:attrNameLst>
                                      </p:cBhvr>
                                      <p:to>
                                        <p:strVal val="visible"/>
                                      </p:to>
                                    </p:set>
                                    <p:animEffect transition="in" filter="wipe(right)">
                                      <p:cBhvr>
                                        <p:cTn id="34" dur="500"/>
                                        <p:tgtEl>
                                          <p:spTgt spid="99390"/>
                                        </p:tgtEl>
                                      </p:cBhvr>
                                    </p:animEffect>
                                  </p:childTnLst>
                                </p:cTn>
                              </p:par>
                            </p:childTnLst>
                          </p:cTn>
                        </p:par>
                        <p:par>
                          <p:cTn id="35" fill="hold" nodeType="afterGroup">
                            <p:stCondLst>
                              <p:cond delay="500"/>
                            </p:stCondLst>
                            <p:childTnLst>
                              <p:par>
                                <p:cTn id="36" presetID="22" presetClass="entr" presetSubtype="4" fill="hold" grpId="0" nodeType="afterEffect">
                                  <p:stCondLst>
                                    <p:cond delay="0"/>
                                  </p:stCondLst>
                                  <p:childTnLst>
                                    <p:set>
                                      <p:cBhvr>
                                        <p:cTn id="37" dur="1" fill="hold">
                                          <p:stCondLst>
                                            <p:cond delay="0"/>
                                          </p:stCondLst>
                                        </p:cTn>
                                        <p:tgtEl>
                                          <p:spTgt spid="99391"/>
                                        </p:tgtEl>
                                        <p:attrNameLst>
                                          <p:attrName>style.visibility</p:attrName>
                                        </p:attrNameLst>
                                      </p:cBhvr>
                                      <p:to>
                                        <p:strVal val="visible"/>
                                      </p:to>
                                    </p:set>
                                    <p:animEffect transition="in" filter="wipe(down)">
                                      <p:cBhvr>
                                        <p:cTn id="38" dur="500"/>
                                        <p:tgtEl>
                                          <p:spTgt spid="99391"/>
                                        </p:tgtEl>
                                      </p:cBhvr>
                                    </p:animEffect>
                                  </p:childTnLst>
                                </p:cTn>
                              </p:par>
                            </p:childTnLst>
                          </p:cTn>
                        </p:par>
                        <p:par>
                          <p:cTn id="39" fill="hold" nodeType="afterGroup">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99392"/>
                                        </p:tgtEl>
                                        <p:attrNameLst>
                                          <p:attrName>style.visibility</p:attrName>
                                        </p:attrNameLst>
                                      </p:cBhvr>
                                      <p:to>
                                        <p:strVal val="visible"/>
                                      </p:to>
                                    </p:set>
                                    <p:animEffect transition="in" filter="wipe(left)">
                                      <p:cBhvr>
                                        <p:cTn id="42" dur="500"/>
                                        <p:tgtEl>
                                          <p:spTgt spid="99392"/>
                                        </p:tgtEl>
                                      </p:cBhvr>
                                    </p:animEffect>
                                  </p:childTnLst>
                                </p:cTn>
                              </p:par>
                            </p:childTnLst>
                          </p:cTn>
                        </p:par>
                        <p:par>
                          <p:cTn id="43" fill="hold" nodeType="afterGroup">
                            <p:stCondLst>
                              <p:cond delay="1500"/>
                            </p:stCondLst>
                            <p:childTnLst>
                              <p:par>
                                <p:cTn id="44" presetID="22" presetClass="entr" presetSubtype="1" fill="hold" grpId="0" nodeType="afterEffect">
                                  <p:stCondLst>
                                    <p:cond delay="0"/>
                                  </p:stCondLst>
                                  <p:childTnLst>
                                    <p:set>
                                      <p:cBhvr>
                                        <p:cTn id="45" dur="1" fill="hold">
                                          <p:stCondLst>
                                            <p:cond delay="0"/>
                                          </p:stCondLst>
                                        </p:cTn>
                                        <p:tgtEl>
                                          <p:spTgt spid="99393"/>
                                        </p:tgtEl>
                                        <p:attrNameLst>
                                          <p:attrName>style.visibility</p:attrName>
                                        </p:attrNameLst>
                                      </p:cBhvr>
                                      <p:to>
                                        <p:strVal val="visible"/>
                                      </p:to>
                                    </p:set>
                                    <p:animEffect transition="in" filter="wipe(up)">
                                      <p:cBhvr>
                                        <p:cTn id="46" dur="500"/>
                                        <p:tgtEl>
                                          <p:spTgt spid="9939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99395"/>
                                        </p:tgtEl>
                                        <p:attrNameLst>
                                          <p:attrName>style.visibility</p:attrName>
                                        </p:attrNameLst>
                                      </p:cBhvr>
                                      <p:to>
                                        <p:strVal val="visible"/>
                                      </p:to>
                                    </p:set>
                                    <p:animEffect transition="in" filter="wipe(up)">
                                      <p:cBhvr>
                                        <p:cTn id="51" dur="500"/>
                                        <p:tgtEl>
                                          <p:spTgt spid="99395"/>
                                        </p:tgtEl>
                                      </p:cBhvr>
                                    </p:animEffect>
                                  </p:childTnLst>
                                </p:cTn>
                              </p:par>
                            </p:childTnLst>
                          </p:cTn>
                        </p:par>
                        <p:par>
                          <p:cTn id="52" fill="hold" nodeType="afterGroup">
                            <p:stCondLst>
                              <p:cond delay="500"/>
                            </p:stCondLst>
                            <p:childTnLst>
                              <p:par>
                                <p:cTn id="53" presetID="22" presetClass="entr" presetSubtype="8" fill="hold" grpId="0" nodeType="afterEffect">
                                  <p:stCondLst>
                                    <p:cond delay="0"/>
                                  </p:stCondLst>
                                  <p:childTnLst>
                                    <p:set>
                                      <p:cBhvr>
                                        <p:cTn id="54" dur="1" fill="hold">
                                          <p:stCondLst>
                                            <p:cond delay="0"/>
                                          </p:stCondLst>
                                        </p:cTn>
                                        <p:tgtEl>
                                          <p:spTgt spid="99394"/>
                                        </p:tgtEl>
                                        <p:attrNameLst>
                                          <p:attrName>style.visibility</p:attrName>
                                        </p:attrNameLst>
                                      </p:cBhvr>
                                      <p:to>
                                        <p:strVal val="visible"/>
                                      </p:to>
                                    </p:set>
                                    <p:animEffect transition="in" filter="wipe(left)">
                                      <p:cBhvr>
                                        <p:cTn id="55" dur="500"/>
                                        <p:tgtEl>
                                          <p:spTgt spid="99394"/>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99359"/>
                                        </p:tgtEl>
                                        <p:attrNameLst>
                                          <p:attrName>style.visibility</p:attrName>
                                        </p:attrNameLst>
                                      </p:cBhvr>
                                      <p:to>
                                        <p:strVal val="visible"/>
                                      </p:to>
                                    </p:set>
                                    <p:animEffect transition="in" filter="wipe(left)">
                                      <p:cBhvr>
                                        <p:cTn id="60" dur="500"/>
                                        <p:tgtEl>
                                          <p:spTgt spid="99359"/>
                                        </p:tgtEl>
                                      </p:cBhvr>
                                    </p:animEffect>
                                  </p:childTnLst>
                                </p:cTn>
                              </p:par>
                              <p:par>
                                <p:cTn id="61" presetID="1" presetClass="entr" presetSubtype="0" fill="hold" nodeType="withEffect">
                                  <p:stCondLst>
                                    <p:cond delay="0"/>
                                  </p:stCondLst>
                                  <p:childTnLst>
                                    <p:set>
                                      <p:cBhvr>
                                        <p:cTn id="62" dur="1" fill="hold">
                                          <p:stCondLst>
                                            <p:cond delay="0"/>
                                          </p:stCondLst>
                                        </p:cTn>
                                        <p:tgtEl>
                                          <p:spTgt spid="99396"/>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99371"/>
                                        </p:tgtEl>
                                        <p:attrNameLst>
                                          <p:attrName>style.visibility</p:attrName>
                                        </p:attrNameLst>
                                      </p:cBhvr>
                                      <p:to>
                                        <p:strVal val="visible"/>
                                      </p:to>
                                    </p:set>
                                    <p:animEffect transition="in" filter="wipe(left)">
                                      <p:cBhvr>
                                        <p:cTn id="67" dur="500"/>
                                        <p:tgtEl>
                                          <p:spTgt spid="99371"/>
                                        </p:tgtEl>
                                      </p:cBhvr>
                                    </p:animEffect>
                                  </p:childTnLst>
                                </p:cTn>
                              </p:par>
                            </p:childTnLst>
                          </p:cTn>
                        </p:par>
                        <p:par>
                          <p:cTn id="68" fill="hold" nodeType="afterGroup">
                            <p:stCondLst>
                              <p:cond delay="500"/>
                            </p:stCondLst>
                            <p:childTnLst>
                              <p:par>
                                <p:cTn id="69" presetID="22" presetClass="entr" presetSubtype="8" fill="hold" grpId="0" nodeType="afterEffect">
                                  <p:stCondLst>
                                    <p:cond delay="0"/>
                                  </p:stCondLst>
                                  <p:childTnLst>
                                    <p:set>
                                      <p:cBhvr>
                                        <p:cTn id="70" dur="1" fill="hold">
                                          <p:stCondLst>
                                            <p:cond delay="0"/>
                                          </p:stCondLst>
                                        </p:cTn>
                                        <p:tgtEl>
                                          <p:spTgt spid="99372"/>
                                        </p:tgtEl>
                                        <p:attrNameLst>
                                          <p:attrName>style.visibility</p:attrName>
                                        </p:attrNameLst>
                                      </p:cBhvr>
                                      <p:to>
                                        <p:strVal val="visible"/>
                                      </p:to>
                                    </p:set>
                                    <p:animEffect transition="in" filter="wipe(left)">
                                      <p:cBhvr>
                                        <p:cTn id="71" dur="500"/>
                                        <p:tgtEl>
                                          <p:spTgt spid="99372"/>
                                        </p:tgtEl>
                                      </p:cBhvr>
                                    </p:animEffect>
                                  </p:childTnLst>
                                </p:cTn>
                              </p:par>
                            </p:childTnLst>
                          </p:cTn>
                        </p:par>
                        <p:par>
                          <p:cTn id="72" fill="hold" nodeType="afterGroup">
                            <p:stCondLst>
                              <p:cond delay="1000"/>
                            </p:stCondLst>
                            <p:childTnLst>
                              <p:par>
                                <p:cTn id="73" presetID="22" presetClass="entr" presetSubtype="8" fill="hold" grpId="0" nodeType="afterEffect">
                                  <p:stCondLst>
                                    <p:cond delay="0"/>
                                  </p:stCondLst>
                                  <p:childTnLst>
                                    <p:set>
                                      <p:cBhvr>
                                        <p:cTn id="74" dur="1" fill="hold">
                                          <p:stCondLst>
                                            <p:cond delay="0"/>
                                          </p:stCondLst>
                                        </p:cTn>
                                        <p:tgtEl>
                                          <p:spTgt spid="99373"/>
                                        </p:tgtEl>
                                        <p:attrNameLst>
                                          <p:attrName>style.visibility</p:attrName>
                                        </p:attrNameLst>
                                      </p:cBhvr>
                                      <p:to>
                                        <p:strVal val="visible"/>
                                      </p:to>
                                    </p:set>
                                    <p:animEffect transition="in" filter="wipe(left)">
                                      <p:cBhvr>
                                        <p:cTn id="75" dur="500"/>
                                        <p:tgtEl>
                                          <p:spTgt spid="99373"/>
                                        </p:tgtEl>
                                      </p:cBhvr>
                                    </p:animEffect>
                                  </p:childTnLst>
                                </p:cTn>
                              </p:par>
                            </p:childTnLst>
                          </p:cTn>
                        </p:par>
                        <p:par>
                          <p:cTn id="76" fill="hold" nodeType="afterGroup">
                            <p:stCondLst>
                              <p:cond delay="1500"/>
                            </p:stCondLst>
                            <p:childTnLst>
                              <p:par>
                                <p:cTn id="77" presetID="22" presetClass="entr" presetSubtype="8" fill="hold" grpId="0" nodeType="afterEffect">
                                  <p:stCondLst>
                                    <p:cond delay="0"/>
                                  </p:stCondLst>
                                  <p:childTnLst>
                                    <p:set>
                                      <p:cBhvr>
                                        <p:cTn id="78" dur="1" fill="hold">
                                          <p:stCondLst>
                                            <p:cond delay="0"/>
                                          </p:stCondLst>
                                        </p:cTn>
                                        <p:tgtEl>
                                          <p:spTgt spid="99374"/>
                                        </p:tgtEl>
                                        <p:attrNameLst>
                                          <p:attrName>style.visibility</p:attrName>
                                        </p:attrNameLst>
                                      </p:cBhvr>
                                      <p:to>
                                        <p:strVal val="visible"/>
                                      </p:to>
                                    </p:set>
                                    <p:animEffect transition="in" filter="wipe(left)">
                                      <p:cBhvr>
                                        <p:cTn id="79" dur="500"/>
                                        <p:tgtEl>
                                          <p:spTgt spid="99374"/>
                                        </p:tgtEl>
                                      </p:cBhvr>
                                    </p:animEffect>
                                  </p:childTnLst>
                                </p:cTn>
                              </p:par>
                            </p:childTnLst>
                          </p:cTn>
                        </p:par>
                        <p:par>
                          <p:cTn id="80" fill="hold" nodeType="afterGroup">
                            <p:stCondLst>
                              <p:cond delay="2000"/>
                            </p:stCondLst>
                            <p:childTnLst>
                              <p:par>
                                <p:cTn id="81" presetID="22" presetClass="entr" presetSubtype="8" fill="hold" grpId="0" nodeType="afterEffect">
                                  <p:stCondLst>
                                    <p:cond delay="0"/>
                                  </p:stCondLst>
                                  <p:childTnLst>
                                    <p:set>
                                      <p:cBhvr>
                                        <p:cTn id="82" dur="1" fill="hold">
                                          <p:stCondLst>
                                            <p:cond delay="0"/>
                                          </p:stCondLst>
                                        </p:cTn>
                                        <p:tgtEl>
                                          <p:spTgt spid="99377"/>
                                        </p:tgtEl>
                                        <p:attrNameLst>
                                          <p:attrName>style.visibility</p:attrName>
                                        </p:attrNameLst>
                                      </p:cBhvr>
                                      <p:to>
                                        <p:strVal val="visible"/>
                                      </p:to>
                                    </p:set>
                                    <p:animEffect transition="in" filter="wipe(left)">
                                      <p:cBhvr>
                                        <p:cTn id="83" dur="500"/>
                                        <p:tgtEl>
                                          <p:spTgt spid="99377"/>
                                        </p:tgtEl>
                                      </p:cBhvr>
                                    </p:animEffect>
                                  </p:childTnLst>
                                </p:cTn>
                              </p:par>
                            </p:childTnLst>
                          </p:cTn>
                        </p:par>
                        <p:par>
                          <p:cTn id="84" fill="hold" nodeType="afterGroup">
                            <p:stCondLst>
                              <p:cond delay="2500"/>
                            </p:stCondLst>
                            <p:childTnLst>
                              <p:par>
                                <p:cTn id="85" presetID="22" presetClass="entr" presetSubtype="1" fill="hold" grpId="0" nodeType="afterEffect">
                                  <p:stCondLst>
                                    <p:cond delay="0"/>
                                  </p:stCondLst>
                                  <p:childTnLst>
                                    <p:set>
                                      <p:cBhvr>
                                        <p:cTn id="86" dur="1" fill="hold">
                                          <p:stCondLst>
                                            <p:cond delay="0"/>
                                          </p:stCondLst>
                                        </p:cTn>
                                        <p:tgtEl>
                                          <p:spTgt spid="99378"/>
                                        </p:tgtEl>
                                        <p:attrNameLst>
                                          <p:attrName>style.visibility</p:attrName>
                                        </p:attrNameLst>
                                      </p:cBhvr>
                                      <p:to>
                                        <p:strVal val="visible"/>
                                      </p:to>
                                    </p:set>
                                    <p:animEffect transition="in" filter="wipe(up)">
                                      <p:cBhvr>
                                        <p:cTn id="87" dur="500"/>
                                        <p:tgtEl>
                                          <p:spTgt spid="99378"/>
                                        </p:tgtEl>
                                      </p:cBhvr>
                                    </p:animEffect>
                                  </p:childTnLst>
                                </p:cTn>
                              </p:par>
                            </p:childTnLst>
                          </p:cTn>
                        </p:par>
                        <p:par>
                          <p:cTn id="88" fill="hold" nodeType="afterGroup">
                            <p:stCondLst>
                              <p:cond delay="3000"/>
                            </p:stCondLst>
                            <p:childTnLst>
                              <p:par>
                                <p:cTn id="89" presetID="22" presetClass="entr" presetSubtype="2" fill="hold" grpId="0" nodeType="afterEffect">
                                  <p:stCondLst>
                                    <p:cond delay="0"/>
                                  </p:stCondLst>
                                  <p:childTnLst>
                                    <p:set>
                                      <p:cBhvr>
                                        <p:cTn id="90" dur="1" fill="hold">
                                          <p:stCondLst>
                                            <p:cond delay="0"/>
                                          </p:stCondLst>
                                        </p:cTn>
                                        <p:tgtEl>
                                          <p:spTgt spid="99379"/>
                                        </p:tgtEl>
                                        <p:attrNameLst>
                                          <p:attrName>style.visibility</p:attrName>
                                        </p:attrNameLst>
                                      </p:cBhvr>
                                      <p:to>
                                        <p:strVal val="visible"/>
                                      </p:to>
                                    </p:set>
                                    <p:animEffect transition="in" filter="wipe(right)">
                                      <p:cBhvr>
                                        <p:cTn id="91" dur="500"/>
                                        <p:tgtEl>
                                          <p:spTgt spid="99379"/>
                                        </p:tgtEl>
                                      </p:cBhvr>
                                    </p:animEffect>
                                  </p:childTnLst>
                                </p:cTn>
                              </p:par>
                            </p:childTnLst>
                          </p:cTn>
                        </p:par>
                        <p:par>
                          <p:cTn id="92" fill="hold" nodeType="afterGroup">
                            <p:stCondLst>
                              <p:cond delay="3500"/>
                            </p:stCondLst>
                            <p:childTnLst>
                              <p:par>
                                <p:cTn id="93" presetID="22" presetClass="entr" presetSubtype="4" fill="hold" grpId="0" nodeType="afterEffect">
                                  <p:stCondLst>
                                    <p:cond delay="0"/>
                                  </p:stCondLst>
                                  <p:childTnLst>
                                    <p:set>
                                      <p:cBhvr>
                                        <p:cTn id="94" dur="1" fill="hold">
                                          <p:stCondLst>
                                            <p:cond delay="0"/>
                                          </p:stCondLst>
                                        </p:cTn>
                                        <p:tgtEl>
                                          <p:spTgt spid="99380"/>
                                        </p:tgtEl>
                                        <p:attrNameLst>
                                          <p:attrName>style.visibility</p:attrName>
                                        </p:attrNameLst>
                                      </p:cBhvr>
                                      <p:to>
                                        <p:strVal val="visible"/>
                                      </p:to>
                                    </p:set>
                                    <p:animEffect transition="in" filter="wipe(down)">
                                      <p:cBhvr>
                                        <p:cTn id="95" dur="500"/>
                                        <p:tgtEl>
                                          <p:spTgt spid="99380"/>
                                        </p:tgtEl>
                                      </p:cBhvr>
                                    </p:animEffect>
                                  </p:childTnLst>
                                </p:cTn>
                              </p:par>
                            </p:childTnLst>
                          </p:cTn>
                        </p:par>
                        <p:par>
                          <p:cTn id="96" fill="hold" nodeType="afterGroup">
                            <p:stCondLst>
                              <p:cond delay="4000"/>
                            </p:stCondLst>
                            <p:childTnLst>
                              <p:par>
                                <p:cTn id="97" presetID="22" presetClass="entr" presetSubtype="8" fill="hold" grpId="0" nodeType="afterEffect">
                                  <p:stCondLst>
                                    <p:cond delay="0"/>
                                  </p:stCondLst>
                                  <p:childTnLst>
                                    <p:set>
                                      <p:cBhvr>
                                        <p:cTn id="98" dur="1" fill="hold">
                                          <p:stCondLst>
                                            <p:cond delay="0"/>
                                          </p:stCondLst>
                                        </p:cTn>
                                        <p:tgtEl>
                                          <p:spTgt spid="99381"/>
                                        </p:tgtEl>
                                        <p:attrNameLst>
                                          <p:attrName>style.visibility</p:attrName>
                                        </p:attrNameLst>
                                      </p:cBhvr>
                                      <p:to>
                                        <p:strVal val="visible"/>
                                      </p:to>
                                    </p:set>
                                    <p:animEffect transition="in" filter="wipe(left)">
                                      <p:cBhvr>
                                        <p:cTn id="99" dur="500"/>
                                        <p:tgtEl>
                                          <p:spTgt spid="99381"/>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4" fill="hold" grpId="0" nodeType="clickEffect">
                                  <p:stCondLst>
                                    <p:cond delay="0"/>
                                  </p:stCondLst>
                                  <p:childTnLst>
                                    <p:set>
                                      <p:cBhvr>
                                        <p:cTn id="103" dur="1" fill="hold">
                                          <p:stCondLst>
                                            <p:cond delay="0"/>
                                          </p:stCondLst>
                                        </p:cTn>
                                        <p:tgtEl>
                                          <p:spTgt spid="99360"/>
                                        </p:tgtEl>
                                        <p:attrNameLst>
                                          <p:attrName>style.visibility</p:attrName>
                                        </p:attrNameLst>
                                      </p:cBhvr>
                                      <p:to>
                                        <p:strVal val="visible"/>
                                      </p:to>
                                    </p:set>
                                    <p:animEffect transition="in" filter="wipe(down)">
                                      <p:cBhvr>
                                        <p:cTn id="104" dur="500"/>
                                        <p:tgtEl>
                                          <p:spTgt spid="99360"/>
                                        </p:tgtEl>
                                      </p:cBhvr>
                                    </p:animEffect>
                                  </p:childTnLst>
                                </p:cTn>
                              </p:par>
                            </p:childTnLst>
                          </p:cTn>
                        </p:par>
                        <p:par>
                          <p:cTn id="105" fill="hold" nodeType="afterGroup">
                            <p:stCondLst>
                              <p:cond delay="500"/>
                            </p:stCondLst>
                            <p:childTnLst>
                              <p:par>
                                <p:cTn id="106" presetID="22" presetClass="entr" presetSubtype="2" fill="hold" grpId="0" nodeType="afterEffect">
                                  <p:stCondLst>
                                    <p:cond delay="0"/>
                                  </p:stCondLst>
                                  <p:childTnLst>
                                    <p:set>
                                      <p:cBhvr>
                                        <p:cTn id="107" dur="1" fill="hold">
                                          <p:stCondLst>
                                            <p:cond delay="0"/>
                                          </p:stCondLst>
                                        </p:cTn>
                                        <p:tgtEl>
                                          <p:spTgt spid="99361"/>
                                        </p:tgtEl>
                                        <p:attrNameLst>
                                          <p:attrName>style.visibility</p:attrName>
                                        </p:attrNameLst>
                                      </p:cBhvr>
                                      <p:to>
                                        <p:strVal val="visible"/>
                                      </p:to>
                                    </p:set>
                                    <p:animEffect transition="in" filter="wipe(right)">
                                      <p:cBhvr>
                                        <p:cTn id="108" dur="500"/>
                                        <p:tgtEl>
                                          <p:spTgt spid="99361"/>
                                        </p:tgtEl>
                                      </p:cBhvr>
                                    </p:animEffect>
                                  </p:childTnLst>
                                </p:cTn>
                              </p:par>
                            </p:childTnLst>
                          </p:cTn>
                        </p:par>
                        <p:par>
                          <p:cTn id="109" fill="hold" nodeType="afterGroup">
                            <p:stCondLst>
                              <p:cond delay="1000"/>
                            </p:stCondLst>
                            <p:childTnLst>
                              <p:par>
                                <p:cTn id="110" presetID="22" presetClass="entr" presetSubtype="4" fill="hold" grpId="0" nodeType="afterEffect">
                                  <p:stCondLst>
                                    <p:cond delay="0"/>
                                  </p:stCondLst>
                                  <p:childTnLst>
                                    <p:set>
                                      <p:cBhvr>
                                        <p:cTn id="111" dur="1" fill="hold">
                                          <p:stCondLst>
                                            <p:cond delay="0"/>
                                          </p:stCondLst>
                                        </p:cTn>
                                        <p:tgtEl>
                                          <p:spTgt spid="99362"/>
                                        </p:tgtEl>
                                        <p:attrNameLst>
                                          <p:attrName>style.visibility</p:attrName>
                                        </p:attrNameLst>
                                      </p:cBhvr>
                                      <p:to>
                                        <p:strVal val="visible"/>
                                      </p:to>
                                    </p:set>
                                    <p:animEffect transition="in" filter="wipe(down)">
                                      <p:cBhvr>
                                        <p:cTn id="112" dur="500"/>
                                        <p:tgtEl>
                                          <p:spTgt spid="99362"/>
                                        </p:tgtEl>
                                      </p:cBhvr>
                                    </p:animEffect>
                                  </p:childTnLst>
                                </p:cTn>
                              </p:par>
                            </p:childTnLst>
                          </p:cTn>
                        </p:par>
                        <p:par>
                          <p:cTn id="113" fill="hold" nodeType="afterGroup">
                            <p:stCondLst>
                              <p:cond delay="1500"/>
                            </p:stCondLst>
                            <p:childTnLst>
                              <p:par>
                                <p:cTn id="114" presetID="22" presetClass="entr" presetSubtype="2" fill="hold" grpId="0" nodeType="afterEffect">
                                  <p:stCondLst>
                                    <p:cond delay="0"/>
                                  </p:stCondLst>
                                  <p:childTnLst>
                                    <p:set>
                                      <p:cBhvr>
                                        <p:cTn id="115" dur="1" fill="hold">
                                          <p:stCondLst>
                                            <p:cond delay="0"/>
                                          </p:stCondLst>
                                        </p:cTn>
                                        <p:tgtEl>
                                          <p:spTgt spid="99363"/>
                                        </p:tgtEl>
                                        <p:attrNameLst>
                                          <p:attrName>style.visibility</p:attrName>
                                        </p:attrNameLst>
                                      </p:cBhvr>
                                      <p:to>
                                        <p:strVal val="visible"/>
                                      </p:to>
                                    </p:set>
                                    <p:animEffect transition="in" filter="wipe(right)">
                                      <p:cBhvr>
                                        <p:cTn id="116" dur="500"/>
                                        <p:tgtEl>
                                          <p:spTgt spid="99363"/>
                                        </p:tgtEl>
                                      </p:cBhvr>
                                    </p:animEffect>
                                  </p:childTnLst>
                                </p:cTn>
                              </p:par>
                            </p:childTnLst>
                          </p:cTn>
                        </p:par>
                        <p:par>
                          <p:cTn id="117" fill="hold" nodeType="afterGroup">
                            <p:stCondLst>
                              <p:cond delay="2000"/>
                            </p:stCondLst>
                            <p:childTnLst>
                              <p:par>
                                <p:cTn id="118" presetID="22" presetClass="entr" presetSubtype="1" fill="hold" grpId="0" nodeType="afterEffect">
                                  <p:stCondLst>
                                    <p:cond delay="0"/>
                                  </p:stCondLst>
                                  <p:childTnLst>
                                    <p:set>
                                      <p:cBhvr>
                                        <p:cTn id="119" dur="1" fill="hold">
                                          <p:stCondLst>
                                            <p:cond delay="0"/>
                                          </p:stCondLst>
                                        </p:cTn>
                                        <p:tgtEl>
                                          <p:spTgt spid="99364"/>
                                        </p:tgtEl>
                                        <p:attrNameLst>
                                          <p:attrName>style.visibility</p:attrName>
                                        </p:attrNameLst>
                                      </p:cBhvr>
                                      <p:to>
                                        <p:strVal val="visible"/>
                                      </p:to>
                                    </p:set>
                                    <p:animEffect transition="in" filter="wipe(up)">
                                      <p:cBhvr>
                                        <p:cTn id="120" dur="500"/>
                                        <p:tgtEl>
                                          <p:spTgt spid="99364"/>
                                        </p:tgtEl>
                                      </p:cBhvr>
                                    </p:animEffect>
                                  </p:childTnLst>
                                </p:cTn>
                              </p:par>
                            </p:childTnLst>
                          </p:cTn>
                        </p:par>
                        <p:par>
                          <p:cTn id="121" fill="hold" nodeType="afterGroup">
                            <p:stCondLst>
                              <p:cond delay="2500"/>
                            </p:stCondLst>
                            <p:childTnLst>
                              <p:par>
                                <p:cTn id="122" presetID="22" presetClass="entr" presetSubtype="4" fill="hold" grpId="0" nodeType="afterEffect">
                                  <p:stCondLst>
                                    <p:cond delay="0"/>
                                  </p:stCondLst>
                                  <p:childTnLst>
                                    <p:set>
                                      <p:cBhvr>
                                        <p:cTn id="123" dur="1" fill="hold">
                                          <p:stCondLst>
                                            <p:cond delay="0"/>
                                          </p:stCondLst>
                                        </p:cTn>
                                        <p:tgtEl>
                                          <p:spTgt spid="99365"/>
                                        </p:tgtEl>
                                        <p:attrNameLst>
                                          <p:attrName>style.visibility</p:attrName>
                                        </p:attrNameLst>
                                      </p:cBhvr>
                                      <p:to>
                                        <p:strVal val="visible"/>
                                      </p:to>
                                    </p:set>
                                    <p:animEffect transition="in" filter="wipe(down)">
                                      <p:cBhvr>
                                        <p:cTn id="124" dur="500"/>
                                        <p:tgtEl>
                                          <p:spTgt spid="99365"/>
                                        </p:tgtEl>
                                      </p:cBhvr>
                                    </p:animEffect>
                                  </p:childTnLst>
                                </p:cTn>
                              </p:par>
                            </p:childTnLst>
                          </p:cTn>
                        </p:par>
                        <p:par>
                          <p:cTn id="125" fill="hold" nodeType="afterGroup">
                            <p:stCondLst>
                              <p:cond delay="3000"/>
                            </p:stCondLst>
                            <p:childTnLst>
                              <p:par>
                                <p:cTn id="126" presetID="22" presetClass="entr" presetSubtype="2" fill="hold" grpId="0" nodeType="afterEffect">
                                  <p:stCondLst>
                                    <p:cond delay="0"/>
                                  </p:stCondLst>
                                  <p:childTnLst>
                                    <p:set>
                                      <p:cBhvr>
                                        <p:cTn id="127" dur="1" fill="hold">
                                          <p:stCondLst>
                                            <p:cond delay="0"/>
                                          </p:stCondLst>
                                        </p:cTn>
                                        <p:tgtEl>
                                          <p:spTgt spid="99366"/>
                                        </p:tgtEl>
                                        <p:attrNameLst>
                                          <p:attrName>style.visibility</p:attrName>
                                        </p:attrNameLst>
                                      </p:cBhvr>
                                      <p:to>
                                        <p:strVal val="visible"/>
                                      </p:to>
                                    </p:set>
                                    <p:animEffect transition="in" filter="wipe(right)">
                                      <p:cBhvr>
                                        <p:cTn id="128" dur="500"/>
                                        <p:tgtEl>
                                          <p:spTgt spid="99366"/>
                                        </p:tgtEl>
                                      </p:cBhvr>
                                    </p:animEffect>
                                  </p:childTnLst>
                                </p:cTn>
                              </p:par>
                            </p:childTnLst>
                          </p:cTn>
                        </p:par>
                        <p:par>
                          <p:cTn id="129" fill="hold" nodeType="afterGroup">
                            <p:stCondLst>
                              <p:cond delay="3500"/>
                            </p:stCondLst>
                            <p:childTnLst>
                              <p:par>
                                <p:cTn id="130" presetID="22" presetClass="entr" presetSubtype="1" fill="hold" grpId="0" nodeType="afterEffect">
                                  <p:stCondLst>
                                    <p:cond delay="0"/>
                                  </p:stCondLst>
                                  <p:childTnLst>
                                    <p:set>
                                      <p:cBhvr>
                                        <p:cTn id="131" dur="1" fill="hold">
                                          <p:stCondLst>
                                            <p:cond delay="0"/>
                                          </p:stCondLst>
                                        </p:cTn>
                                        <p:tgtEl>
                                          <p:spTgt spid="99367"/>
                                        </p:tgtEl>
                                        <p:attrNameLst>
                                          <p:attrName>style.visibility</p:attrName>
                                        </p:attrNameLst>
                                      </p:cBhvr>
                                      <p:to>
                                        <p:strVal val="visible"/>
                                      </p:to>
                                    </p:set>
                                    <p:animEffect transition="in" filter="wipe(up)">
                                      <p:cBhvr>
                                        <p:cTn id="132" dur="500"/>
                                        <p:tgtEl>
                                          <p:spTgt spid="99367"/>
                                        </p:tgtEl>
                                      </p:cBhvr>
                                    </p:animEffect>
                                  </p:childTnLst>
                                </p:cTn>
                              </p:par>
                            </p:childTnLst>
                          </p:cTn>
                        </p:par>
                        <p:par>
                          <p:cTn id="133" fill="hold" nodeType="afterGroup">
                            <p:stCondLst>
                              <p:cond delay="4000"/>
                            </p:stCondLst>
                            <p:childTnLst>
                              <p:par>
                                <p:cTn id="134" presetID="22" presetClass="entr" presetSubtype="4" fill="hold" grpId="0" nodeType="afterEffect">
                                  <p:stCondLst>
                                    <p:cond delay="0"/>
                                  </p:stCondLst>
                                  <p:childTnLst>
                                    <p:set>
                                      <p:cBhvr>
                                        <p:cTn id="135" dur="1" fill="hold">
                                          <p:stCondLst>
                                            <p:cond delay="0"/>
                                          </p:stCondLst>
                                        </p:cTn>
                                        <p:tgtEl>
                                          <p:spTgt spid="99368"/>
                                        </p:tgtEl>
                                        <p:attrNameLst>
                                          <p:attrName>style.visibility</p:attrName>
                                        </p:attrNameLst>
                                      </p:cBhvr>
                                      <p:to>
                                        <p:strVal val="visible"/>
                                      </p:to>
                                    </p:set>
                                    <p:animEffect transition="in" filter="wipe(down)">
                                      <p:cBhvr>
                                        <p:cTn id="136" dur="500"/>
                                        <p:tgtEl>
                                          <p:spTgt spid="99368"/>
                                        </p:tgtEl>
                                      </p:cBhvr>
                                    </p:animEffect>
                                  </p:childTnLst>
                                </p:cTn>
                              </p:par>
                            </p:childTnLst>
                          </p:cTn>
                        </p:par>
                        <p:par>
                          <p:cTn id="137" fill="hold" nodeType="afterGroup">
                            <p:stCondLst>
                              <p:cond delay="4500"/>
                            </p:stCondLst>
                            <p:childTnLst>
                              <p:par>
                                <p:cTn id="138" presetID="22" presetClass="entr" presetSubtype="8" fill="hold" grpId="0" nodeType="afterEffect">
                                  <p:stCondLst>
                                    <p:cond delay="0"/>
                                  </p:stCondLst>
                                  <p:childTnLst>
                                    <p:set>
                                      <p:cBhvr>
                                        <p:cTn id="139" dur="1" fill="hold">
                                          <p:stCondLst>
                                            <p:cond delay="0"/>
                                          </p:stCondLst>
                                        </p:cTn>
                                        <p:tgtEl>
                                          <p:spTgt spid="99369"/>
                                        </p:tgtEl>
                                        <p:attrNameLst>
                                          <p:attrName>style.visibility</p:attrName>
                                        </p:attrNameLst>
                                      </p:cBhvr>
                                      <p:to>
                                        <p:strVal val="visible"/>
                                      </p:to>
                                    </p:set>
                                    <p:animEffect transition="in" filter="wipe(left)">
                                      <p:cBhvr>
                                        <p:cTn id="140" dur="500"/>
                                        <p:tgtEl>
                                          <p:spTgt spid="99369"/>
                                        </p:tgtEl>
                                      </p:cBhvr>
                                    </p:animEffect>
                                  </p:childTnLst>
                                </p:cTn>
                              </p:par>
                            </p:childTnLst>
                          </p:cTn>
                        </p:par>
                        <p:par>
                          <p:cTn id="141" fill="hold" nodeType="afterGroup">
                            <p:stCondLst>
                              <p:cond delay="5000"/>
                            </p:stCondLst>
                            <p:childTnLst>
                              <p:par>
                                <p:cTn id="142" presetID="22" presetClass="entr" presetSubtype="1" fill="hold" grpId="0" nodeType="afterEffect">
                                  <p:stCondLst>
                                    <p:cond delay="0"/>
                                  </p:stCondLst>
                                  <p:childTnLst>
                                    <p:set>
                                      <p:cBhvr>
                                        <p:cTn id="143" dur="1" fill="hold">
                                          <p:stCondLst>
                                            <p:cond delay="0"/>
                                          </p:stCondLst>
                                        </p:cTn>
                                        <p:tgtEl>
                                          <p:spTgt spid="99370"/>
                                        </p:tgtEl>
                                        <p:attrNameLst>
                                          <p:attrName>style.visibility</p:attrName>
                                        </p:attrNameLst>
                                      </p:cBhvr>
                                      <p:to>
                                        <p:strVal val="visible"/>
                                      </p:to>
                                    </p:set>
                                    <p:animEffect transition="in" filter="wipe(up)">
                                      <p:cBhvr>
                                        <p:cTn id="144" dur="500"/>
                                        <p:tgtEl>
                                          <p:spTgt spid="99370"/>
                                        </p:tgtEl>
                                      </p:cBhvr>
                                    </p:animEffect>
                                  </p:childTnLst>
                                </p:cTn>
                              </p:par>
                            </p:childTnLst>
                          </p:cTn>
                        </p:par>
                        <p:par>
                          <p:cTn id="145" fill="hold" nodeType="afterGroup">
                            <p:stCondLst>
                              <p:cond delay="5500"/>
                            </p:stCondLst>
                            <p:childTnLst>
                              <p:par>
                                <p:cTn id="146" presetID="22" presetClass="entr" presetSubtype="1" fill="hold" grpId="0" nodeType="afterEffect">
                                  <p:stCondLst>
                                    <p:cond delay="0"/>
                                  </p:stCondLst>
                                  <p:childTnLst>
                                    <p:set>
                                      <p:cBhvr>
                                        <p:cTn id="147" dur="1" fill="hold">
                                          <p:stCondLst>
                                            <p:cond delay="0"/>
                                          </p:stCondLst>
                                        </p:cTn>
                                        <p:tgtEl>
                                          <p:spTgt spid="99376"/>
                                        </p:tgtEl>
                                        <p:attrNameLst>
                                          <p:attrName>style.visibility</p:attrName>
                                        </p:attrNameLst>
                                      </p:cBhvr>
                                      <p:to>
                                        <p:strVal val="visible"/>
                                      </p:to>
                                    </p:set>
                                    <p:animEffect transition="in" filter="wipe(up)">
                                      <p:cBhvr>
                                        <p:cTn id="148" dur="500"/>
                                        <p:tgtEl>
                                          <p:spTgt spid="99376"/>
                                        </p:tgtEl>
                                      </p:cBhvr>
                                    </p:animEffect>
                                  </p:childTnLst>
                                </p:cTn>
                              </p:par>
                            </p:childTnLst>
                          </p:cTn>
                        </p:par>
                        <p:par>
                          <p:cTn id="149" fill="hold" nodeType="afterGroup">
                            <p:stCondLst>
                              <p:cond delay="6000"/>
                            </p:stCondLst>
                            <p:childTnLst>
                              <p:par>
                                <p:cTn id="150" presetID="22" presetClass="entr" presetSubtype="8" fill="hold" grpId="0" nodeType="afterEffect">
                                  <p:stCondLst>
                                    <p:cond delay="0"/>
                                  </p:stCondLst>
                                  <p:childTnLst>
                                    <p:set>
                                      <p:cBhvr>
                                        <p:cTn id="151" dur="1" fill="hold">
                                          <p:stCondLst>
                                            <p:cond delay="0"/>
                                          </p:stCondLst>
                                        </p:cTn>
                                        <p:tgtEl>
                                          <p:spTgt spid="99375"/>
                                        </p:tgtEl>
                                        <p:attrNameLst>
                                          <p:attrName>style.visibility</p:attrName>
                                        </p:attrNameLst>
                                      </p:cBhvr>
                                      <p:to>
                                        <p:strVal val="visible"/>
                                      </p:to>
                                    </p:set>
                                    <p:animEffect transition="in" filter="wipe(left)">
                                      <p:cBhvr>
                                        <p:cTn id="152" dur="500"/>
                                        <p:tgtEl>
                                          <p:spTgt spid="99375"/>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12" presetClass="entr" presetSubtype="1" fill="hold" nodeType="clickEffect">
                                  <p:stCondLst>
                                    <p:cond delay="0"/>
                                  </p:stCondLst>
                                  <p:childTnLst>
                                    <p:set>
                                      <p:cBhvr>
                                        <p:cTn id="156" dur="1" fill="hold">
                                          <p:stCondLst>
                                            <p:cond delay="0"/>
                                          </p:stCondLst>
                                        </p:cTn>
                                        <p:tgtEl>
                                          <p:spTgt spid="99415"/>
                                        </p:tgtEl>
                                        <p:attrNameLst>
                                          <p:attrName>style.visibility</p:attrName>
                                        </p:attrNameLst>
                                      </p:cBhvr>
                                      <p:to>
                                        <p:strVal val="visible"/>
                                      </p:to>
                                    </p:set>
                                    <p:animEffect transition="in" filter="slide(fromTop)">
                                      <p:cBhvr>
                                        <p:cTn id="157" dur="500"/>
                                        <p:tgtEl>
                                          <p:spTgt spid="99415"/>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22" presetClass="entr" presetSubtype="8" fill="hold" grpId="0" nodeType="clickEffect">
                                  <p:stCondLst>
                                    <p:cond delay="0"/>
                                  </p:stCondLst>
                                  <p:childTnLst>
                                    <p:set>
                                      <p:cBhvr>
                                        <p:cTn id="161" dur="1" fill="hold">
                                          <p:stCondLst>
                                            <p:cond delay="0"/>
                                          </p:stCondLst>
                                        </p:cTn>
                                        <p:tgtEl>
                                          <p:spTgt spid="99419"/>
                                        </p:tgtEl>
                                        <p:attrNameLst>
                                          <p:attrName>style.visibility</p:attrName>
                                        </p:attrNameLst>
                                      </p:cBhvr>
                                      <p:to>
                                        <p:strVal val="visible"/>
                                      </p:to>
                                    </p:set>
                                    <p:animEffect transition="in" filter="wipe(left)">
                                      <p:cBhvr>
                                        <p:cTn id="162" dur="500"/>
                                        <p:tgtEl>
                                          <p:spTgt spid="99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58" grpId="0" autoUpdateAnimBg="0"/>
      <p:bldP spid="99359" grpId="0" autoUpdateAnimBg="0"/>
      <p:bldP spid="99360" grpId="0" animBg="1"/>
      <p:bldP spid="99361" grpId="0" animBg="1"/>
      <p:bldP spid="99362" grpId="0" animBg="1"/>
      <p:bldP spid="99363" grpId="0" animBg="1"/>
      <p:bldP spid="99364" grpId="0" animBg="1"/>
      <p:bldP spid="99365" grpId="0" animBg="1"/>
      <p:bldP spid="99366" grpId="0" animBg="1"/>
      <p:bldP spid="99367" grpId="0" animBg="1"/>
      <p:bldP spid="99368" grpId="0" animBg="1"/>
      <p:bldP spid="99369" grpId="0" animBg="1"/>
      <p:bldP spid="99370" grpId="0" animBg="1"/>
      <p:bldP spid="99371" grpId="0" animBg="1"/>
      <p:bldP spid="99372" grpId="0" animBg="1"/>
      <p:bldP spid="99373" grpId="0" animBg="1"/>
      <p:bldP spid="99374" grpId="0" animBg="1"/>
      <p:bldP spid="99375" grpId="0" animBg="1"/>
      <p:bldP spid="99376" grpId="0" animBg="1"/>
      <p:bldP spid="99377" grpId="0" animBg="1"/>
      <p:bldP spid="99378" grpId="0" animBg="1"/>
      <p:bldP spid="99379" grpId="0" animBg="1"/>
      <p:bldP spid="99380" grpId="0" animBg="1"/>
      <p:bldP spid="99381" grpId="0" animBg="1"/>
      <p:bldP spid="99386" grpId="0" animBg="1"/>
      <p:bldP spid="99387" grpId="0" animBg="1"/>
      <p:bldP spid="99388" grpId="0" animBg="1"/>
      <p:bldP spid="99389" grpId="0" animBg="1"/>
      <p:bldP spid="99390" grpId="0" animBg="1"/>
      <p:bldP spid="99391" grpId="0" animBg="1"/>
      <p:bldP spid="99392" grpId="0" animBg="1"/>
      <p:bldP spid="99393" grpId="0" animBg="1"/>
      <p:bldP spid="99394" grpId="0" animBg="1"/>
      <p:bldP spid="99395" grpId="0" animBg="1"/>
      <p:bldP spid="99419"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354" name="Group 2"/>
          <p:cNvGrpSpPr>
            <a:grpSpLocks/>
          </p:cNvGrpSpPr>
          <p:nvPr/>
        </p:nvGrpSpPr>
        <p:grpSpPr bwMode="auto">
          <a:xfrm>
            <a:off x="1981200" y="1600200"/>
            <a:ext cx="1905000" cy="609600"/>
            <a:chOff x="1248" y="1008"/>
            <a:chExt cx="1200" cy="384"/>
          </a:xfrm>
        </p:grpSpPr>
        <p:grpSp>
          <p:nvGrpSpPr>
            <p:cNvPr id="101424" name="Group 3"/>
            <p:cNvGrpSpPr>
              <a:grpSpLocks/>
            </p:cNvGrpSpPr>
            <p:nvPr/>
          </p:nvGrpSpPr>
          <p:grpSpPr bwMode="auto">
            <a:xfrm>
              <a:off x="1680" y="1008"/>
              <a:ext cx="768" cy="384"/>
              <a:chOff x="1152" y="912"/>
              <a:chExt cx="768" cy="384"/>
            </a:xfrm>
          </p:grpSpPr>
          <p:sp>
            <p:nvSpPr>
              <p:cNvPr id="101426" name="Rectangle 4"/>
              <p:cNvSpPr>
                <a:spLocks noChangeArrowheads="1"/>
              </p:cNvSpPr>
              <p:nvPr/>
            </p:nvSpPr>
            <p:spPr bwMode="auto">
              <a:xfrm>
                <a:off x="1152" y="912"/>
                <a:ext cx="768" cy="384"/>
              </a:xfrm>
              <a:prstGeom prst="rect">
                <a:avLst/>
              </a:prstGeom>
              <a:solidFill>
                <a:srgbClr val="CCFFCC">
                  <a:alpha val="50195"/>
                </a:srgbClr>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t>a</a:t>
                </a:r>
                <a:r>
                  <a:rPr lang="en-US" altLang="zh-CN" b="1" baseline="-25000"/>
                  <a:t>i-1</a:t>
                </a:r>
                <a:endParaRPr lang="en-US" altLang="zh-CN">
                  <a:solidFill>
                    <a:schemeClr val="tx1"/>
                  </a:solidFill>
                </a:endParaRPr>
              </a:p>
            </p:txBody>
          </p:sp>
          <p:sp>
            <p:nvSpPr>
              <p:cNvPr id="101427" name="Line 5"/>
              <p:cNvSpPr>
                <a:spLocks noChangeShapeType="1"/>
              </p:cNvSpPr>
              <p:nvPr/>
            </p:nvSpPr>
            <p:spPr bwMode="auto">
              <a:xfrm>
                <a:off x="1344"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28" name="Line 6"/>
              <p:cNvSpPr>
                <a:spLocks noChangeShapeType="1"/>
              </p:cNvSpPr>
              <p:nvPr/>
            </p:nvSpPr>
            <p:spPr bwMode="auto">
              <a:xfrm>
                <a:off x="1728"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1425" name="Line 7"/>
            <p:cNvSpPr>
              <a:spLocks noChangeShapeType="1"/>
            </p:cNvSpPr>
            <p:nvPr/>
          </p:nvSpPr>
          <p:spPr bwMode="auto">
            <a:xfrm>
              <a:off x="1248" y="1200"/>
              <a:ext cx="432" cy="0"/>
            </a:xfrm>
            <a:prstGeom prst="line">
              <a:avLst/>
            </a:prstGeom>
            <a:noFill/>
            <a:ln w="3175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0360" name="Group 8"/>
          <p:cNvGrpSpPr>
            <a:grpSpLocks/>
          </p:cNvGrpSpPr>
          <p:nvPr/>
        </p:nvGrpSpPr>
        <p:grpSpPr bwMode="auto">
          <a:xfrm>
            <a:off x="3733800" y="1600200"/>
            <a:ext cx="4038600" cy="609600"/>
            <a:chOff x="2352" y="1008"/>
            <a:chExt cx="2544" cy="384"/>
          </a:xfrm>
        </p:grpSpPr>
        <p:grpSp>
          <p:nvGrpSpPr>
            <p:cNvPr id="101418" name="Group 9"/>
            <p:cNvGrpSpPr>
              <a:grpSpLocks/>
            </p:cNvGrpSpPr>
            <p:nvPr/>
          </p:nvGrpSpPr>
          <p:grpSpPr bwMode="auto">
            <a:xfrm>
              <a:off x="3744" y="1008"/>
              <a:ext cx="768" cy="384"/>
              <a:chOff x="1152" y="912"/>
              <a:chExt cx="768" cy="384"/>
            </a:xfrm>
          </p:grpSpPr>
          <p:sp>
            <p:nvSpPr>
              <p:cNvPr id="101421" name="Rectangle 10"/>
              <p:cNvSpPr>
                <a:spLocks noChangeArrowheads="1"/>
              </p:cNvSpPr>
              <p:nvPr/>
            </p:nvSpPr>
            <p:spPr bwMode="auto">
              <a:xfrm>
                <a:off x="1152" y="912"/>
                <a:ext cx="768" cy="384"/>
              </a:xfrm>
              <a:prstGeom prst="rect">
                <a:avLst/>
              </a:prstGeom>
              <a:solidFill>
                <a:srgbClr val="CCFFCC">
                  <a:alpha val="50195"/>
                </a:srgbClr>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t>a</a:t>
                </a:r>
                <a:r>
                  <a:rPr lang="en-US" altLang="zh-CN" b="1" baseline="-25000"/>
                  <a:t>i</a:t>
                </a:r>
                <a:endParaRPr lang="en-US" altLang="zh-CN">
                  <a:solidFill>
                    <a:schemeClr val="tx1"/>
                  </a:solidFill>
                </a:endParaRPr>
              </a:p>
            </p:txBody>
          </p:sp>
          <p:sp>
            <p:nvSpPr>
              <p:cNvPr id="101422" name="Line 11"/>
              <p:cNvSpPr>
                <a:spLocks noChangeShapeType="1"/>
              </p:cNvSpPr>
              <p:nvPr/>
            </p:nvSpPr>
            <p:spPr bwMode="auto">
              <a:xfrm>
                <a:off x="1344"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23" name="Line 12"/>
              <p:cNvSpPr>
                <a:spLocks noChangeShapeType="1"/>
              </p:cNvSpPr>
              <p:nvPr/>
            </p:nvSpPr>
            <p:spPr bwMode="auto">
              <a:xfrm>
                <a:off x="1728"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1419" name="Line 13"/>
            <p:cNvSpPr>
              <a:spLocks noChangeShapeType="1"/>
            </p:cNvSpPr>
            <p:nvPr/>
          </p:nvSpPr>
          <p:spPr bwMode="auto">
            <a:xfrm>
              <a:off x="2352" y="1200"/>
              <a:ext cx="1392" cy="0"/>
            </a:xfrm>
            <a:prstGeom prst="line">
              <a:avLst/>
            </a:prstGeom>
            <a:noFill/>
            <a:ln w="3175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20" name="Line 14"/>
            <p:cNvSpPr>
              <a:spLocks noChangeShapeType="1"/>
            </p:cNvSpPr>
            <p:nvPr/>
          </p:nvSpPr>
          <p:spPr bwMode="auto">
            <a:xfrm>
              <a:off x="4416" y="1200"/>
              <a:ext cx="480" cy="0"/>
            </a:xfrm>
            <a:prstGeom prst="line">
              <a:avLst/>
            </a:prstGeom>
            <a:noFill/>
            <a:ln w="3175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0367" name="Group 15"/>
          <p:cNvGrpSpPr>
            <a:grpSpLocks/>
          </p:cNvGrpSpPr>
          <p:nvPr/>
        </p:nvGrpSpPr>
        <p:grpSpPr bwMode="auto">
          <a:xfrm>
            <a:off x="3276600" y="1295400"/>
            <a:ext cx="2819400" cy="609600"/>
            <a:chOff x="1872" y="720"/>
            <a:chExt cx="1776" cy="384"/>
          </a:xfrm>
        </p:grpSpPr>
        <p:sp>
          <p:nvSpPr>
            <p:cNvPr id="101415" name="Line 16"/>
            <p:cNvSpPr>
              <a:spLocks noChangeShapeType="1"/>
            </p:cNvSpPr>
            <p:nvPr/>
          </p:nvSpPr>
          <p:spPr bwMode="auto">
            <a:xfrm flipV="1">
              <a:off x="3648" y="720"/>
              <a:ext cx="0" cy="384"/>
            </a:xfrm>
            <a:prstGeom prst="line">
              <a:avLst/>
            </a:prstGeom>
            <a:noFill/>
            <a:ln w="31750">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16" name="Line 17"/>
            <p:cNvSpPr>
              <a:spLocks noChangeShapeType="1"/>
            </p:cNvSpPr>
            <p:nvPr/>
          </p:nvSpPr>
          <p:spPr bwMode="auto">
            <a:xfrm flipH="1">
              <a:off x="1872" y="720"/>
              <a:ext cx="1776" cy="0"/>
            </a:xfrm>
            <a:prstGeom prst="line">
              <a:avLst/>
            </a:prstGeom>
            <a:noFill/>
            <a:ln w="31750">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17" name="Line 18"/>
            <p:cNvSpPr>
              <a:spLocks noChangeShapeType="1"/>
            </p:cNvSpPr>
            <p:nvPr/>
          </p:nvSpPr>
          <p:spPr bwMode="auto">
            <a:xfrm>
              <a:off x="1872" y="720"/>
              <a:ext cx="0" cy="192"/>
            </a:xfrm>
            <a:prstGeom prst="line">
              <a:avLst/>
            </a:prstGeom>
            <a:noFill/>
            <a:ln w="31750">
              <a:solidFill>
                <a:srgbClr val="99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0371" name="Group 19"/>
          <p:cNvGrpSpPr>
            <a:grpSpLocks/>
          </p:cNvGrpSpPr>
          <p:nvPr/>
        </p:nvGrpSpPr>
        <p:grpSpPr bwMode="auto">
          <a:xfrm>
            <a:off x="4211638" y="2667000"/>
            <a:ext cx="1219200" cy="609600"/>
            <a:chOff x="1152" y="912"/>
            <a:chExt cx="768" cy="384"/>
          </a:xfrm>
        </p:grpSpPr>
        <p:sp>
          <p:nvSpPr>
            <p:cNvPr id="101412" name="Rectangle 20"/>
            <p:cNvSpPr>
              <a:spLocks noChangeArrowheads="1"/>
            </p:cNvSpPr>
            <p:nvPr/>
          </p:nvSpPr>
          <p:spPr bwMode="auto">
            <a:xfrm>
              <a:off x="1152" y="912"/>
              <a:ext cx="768" cy="384"/>
            </a:xfrm>
            <a:prstGeom prst="rect">
              <a:avLst/>
            </a:prstGeom>
            <a:solidFill>
              <a:srgbClr val="CCFFCC">
                <a:alpha val="50195"/>
              </a:srgbClr>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t>e</a:t>
              </a:r>
              <a:endParaRPr lang="en-US" altLang="zh-CN">
                <a:solidFill>
                  <a:schemeClr val="tx1"/>
                </a:solidFill>
              </a:endParaRPr>
            </a:p>
          </p:txBody>
        </p:sp>
        <p:sp>
          <p:nvSpPr>
            <p:cNvPr id="101413" name="Line 21"/>
            <p:cNvSpPr>
              <a:spLocks noChangeShapeType="1"/>
            </p:cNvSpPr>
            <p:nvPr/>
          </p:nvSpPr>
          <p:spPr bwMode="auto">
            <a:xfrm>
              <a:off x="1344"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14" name="Line 22"/>
            <p:cNvSpPr>
              <a:spLocks noChangeShapeType="1"/>
            </p:cNvSpPr>
            <p:nvPr/>
          </p:nvSpPr>
          <p:spPr bwMode="auto">
            <a:xfrm>
              <a:off x="1728"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0375" name="Text Box 23"/>
          <p:cNvSpPr txBox="1">
            <a:spLocks noChangeArrowheads="1"/>
          </p:cNvSpPr>
          <p:nvPr/>
        </p:nvSpPr>
        <p:spPr bwMode="auto">
          <a:xfrm>
            <a:off x="1355725" y="4268788"/>
            <a:ext cx="7115175"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50000"/>
              </a:lnSpc>
            </a:pPr>
            <a:r>
              <a:rPr lang="en-US" altLang="zh-CN" b="1">
                <a:solidFill>
                  <a:srgbClr val="990000"/>
                </a:solidFill>
              </a:rPr>
              <a:t>s</a:t>
            </a:r>
            <a:r>
              <a:rPr lang="en-US" altLang="zh-CN" b="1">
                <a:solidFill>
                  <a:srgbClr val="990000"/>
                </a:solidFill>
                <a:latin typeface="Symbol" pitchFamily="18" charset="2"/>
              </a:rPr>
              <a:t>-</a:t>
            </a:r>
            <a:r>
              <a:rPr lang="en-US" altLang="zh-CN" b="1">
                <a:solidFill>
                  <a:srgbClr val="990000"/>
                </a:solidFill>
              </a:rPr>
              <a:t>&gt;next = p</a:t>
            </a:r>
            <a:r>
              <a:rPr lang="en-US" altLang="zh-CN" b="1">
                <a:solidFill>
                  <a:srgbClr val="990000"/>
                </a:solidFill>
                <a:latin typeface="Symbol" pitchFamily="18" charset="2"/>
              </a:rPr>
              <a:t>-</a:t>
            </a:r>
            <a:r>
              <a:rPr lang="en-US" altLang="zh-CN" b="1">
                <a:solidFill>
                  <a:srgbClr val="990000"/>
                </a:solidFill>
              </a:rPr>
              <a:t>&gt;next;    p</a:t>
            </a:r>
            <a:r>
              <a:rPr lang="en-US" altLang="zh-CN" b="1">
                <a:solidFill>
                  <a:srgbClr val="990000"/>
                </a:solidFill>
                <a:latin typeface="Symbol" pitchFamily="18" charset="2"/>
              </a:rPr>
              <a:t>-</a:t>
            </a:r>
            <a:r>
              <a:rPr lang="en-US" altLang="zh-CN" b="1">
                <a:solidFill>
                  <a:srgbClr val="990000"/>
                </a:solidFill>
              </a:rPr>
              <a:t>&gt;next = s;</a:t>
            </a:r>
          </a:p>
          <a:p>
            <a:pPr algn="l" eaLnBrk="1" hangingPunct="1">
              <a:lnSpc>
                <a:spcPct val="150000"/>
              </a:lnSpc>
            </a:pPr>
            <a:r>
              <a:rPr lang="en-US" altLang="zh-CN" b="1">
                <a:solidFill>
                  <a:srgbClr val="990000"/>
                </a:solidFill>
              </a:rPr>
              <a:t>s</a:t>
            </a:r>
            <a:r>
              <a:rPr lang="en-US" altLang="zh-CN" b="1">
                <a:solidFill>
                  <a:srgbClr val="990000"/>
                </a:solidFill>
                <a:latin typeface="Symbol" pitchFamily="18" charset="2"/>
              </a:rPr>
              <a:t>-</a:t>
            </a:r>
            <a:r>
              <a:rPr lang="en-US" altLang="zh-CN" b="1">
                <a:solidFill>
                  <a:srgbClr val="990000"/>
                </a:solidFill>
              </a:rPr>
              <a:t>&gt;next</a:t>
            </a:r>
            <a:r>
              <a:rPr lang="en-US" altLang="zh-CN" b="1">
                <a:solidFill>
                  <a:srgbClr val="990000"/>
                </a:solidFill>
                <a:latin typeface="Symbol" pitchFamily="18" charset="2"/>
                <a:ea typeface="楷体_GB2312" pitchFamily="49" charset="-122"/>
              </a:rPr>
              <a:t>-</a:t>
            </a:r>
            <a:r>
              <a:rPr lang="en-US" altLang="zh-CN" b="1">
                <a:solidFill>
                  <a:srgbClr val="990000"/>
                </a:solidFill>
              </a:rPr>
              <a:t>&gt;prior = s;    s</a:t>
            </a:r>
            <a:r>
              <a:rPr lang="en-US" altLang="zh-CN" b="1">
                <a:solidFill>
                  <a:srgbClr val="990000"/>
                </a:solidFill>
                <a:latin typeface="Symbol" pitchFamily="18" charset="2"/>
              </a:rPr>
              <a:t>-</a:t>
            </a:r>
            <a:r>
              <a:rPr lang="en-US" altLang="zh-CN" b="1">
                <a:solidFill>
                  <a:srgbClr val="990000"/>
                </a:solidFill>
              </a:rPr>
              <a:t>&gt;prior = p;</a:t>
            </a:r>
            <a:endParaRPr lang="en-US" altLang="zh-CN">
              <a:solidFill>
                <a:schemeClr val="tx1"/>
              </a:solidFill>
            </a:endParaRPr>
          </a:p>
        </p:txBody>
      </p:sp>
      <p:sp>
        <p:nvSpPr>
          <p:cNvPr id="100378" name="Line 26"/>
          <p:cNvSpPr>
            <a:spLocks noChangeShapeType="1"/>
          </p:cNvSpPr>
          <p:nvPr/>
        </p:nvSpPr>
        <p:spPr bwMode="auto">
          <a:xfrm>
            <a:off x="1495425" y="5105400"/>
            <a:ext cx="3581400" cy="0"/>
          </a:xfrm>
          <a:prstGeom prst="line">
            <a:avLst/>
          </a:prstGeom>
          <a:noFill/>
          <a:ln w="38100">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00379" name="Rectangle 27"/>
          <p:cNvSpPr>
            <a:spLocks noChangeArrowheads="1"/>
          </p:cNvSpPr>
          <p:nvPr/>
        </p:nvSpPr>
        <p:spPr bwMode="auto">
          <a:xfrm>
            <a:off x="3729038" y="1844675"/>
            <a:ext cx="2163762" cy="212725"/>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0380" name="Group 28"/>
          <p:cNvGrpSpPr>
            <a:grpSpLocks/>
          </p:cNvGrpSpPr>
          <p:nvPr/>
        </p:nvGrpSpPr>
        <p:grpSpPr bwMode="auto">
          <a:xfrm>
            <a:off x="2667000" y="1595438"/>
            <a:ext cx="1219200" cy="609600"/>
            <a:chOff x="1152" y="912"/>
            <a:chExt cx="768" cy="384"/>
          </a:xfrm>
        </p:grpSpPr>
        <p:sp>
          <p:nvSpPr>
            <p:cNvPr id="101409" name="Rectangle 29"/>
            <p:cNvSpPr>
              <a:spLocks noChangeArrowheads="1"/>
            </p:cNvSpPr>
            <p:nvPr/>
          </p:nvSpPr>
          <p:spPr bwMode="auto">
            <a:xfrm>
              <a:off x="1152" y="912"/>
              <a:ext cx="768" cy="384"/>
            </a:xfrm>
            <a:prstGeom prst="rect">
              <a:avLst/>
            </a:prstGeom>
            <a:solidFill>
              <a:srgbClr val="CCFFCC">
                <a:alpha val="50195"/>
              </a:srgbClr>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t>a</a:t>
              </a:r>
              <a:r>
                <a:rPr lang="en-US" altLang="zh-CN" b="1" baseline="-25000"/>
                <a:t>i-1</a:t>
              </a:r>
              <a:endParaRPr lang="en-US" altLang="zh-CN">
                <a:solidFill>
                  <a:schemeClr val="tx1"/>
                </a:solidFill>
              </a:endParaRPr>
            </a:p>
          </p:txBody>
        </p:sp>
        <p:sp>
          <p:nvSpPr>
            <p:cNvPr id="101410" name="Line 30"/>
            <p:cNvSpPr>
              <a:spLocks noChangeShapeType="1"/>
            </p:cNvSpPr>
            <p:nvPr/>
          </p:nvSpPr>
          <p:spPr bwMode="auto">
            <a:xfrm>
              <a:off x="1344"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11" name="Line 31"/>
            <p:cNvSpPr>
              <a:spLocks noChangeShapeType="1"/>
            </p:cNvSpPr>
            <p:nvPr/>
          </p:nvSpPr>
          <p:spPr bwMode="auto">
            <a:xfrm>
              <a:off x="1728"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100384" name="AutoShape 32"/>
          <p:cNvCxnSpPr>
            <a:cxnSpLocks noChangeShapeType="1"/>
          </p:cNvCxnSpPr>
          <p:nvPr/>
        </p:nvCxnSpPr>
        <p:spPr bwMode="auto">
          <a:xfrm flipV="1">
            <a:off x="5292725" y="2209800"/>
            <a:ext cx="990600" cy="762000"/>
          </a:xfrm>
          <a:prstGeom prst="bentConnector2">
            <a:avLst/>
          </a:prstGeom>
          <a:noFill/>
          <a:ln w="31750">
            <a:solidFill>
              <a:schemeClr val="tx2"/>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0385" name="Line 33"/>
          <p:cNvSpPr>
            <a:spLocks noChangeShapeType="1"/>
          </p:cNvSpPr>
          <p:nvPr/>
        </p:nvSpPr>
        <p:spPr bwMode="auto">
          <a:xfrm>
            <a:off x="5670550" y="5105400"/>
            <a:ext cx="2286000" cy="0"/>
          </a:xfrm>
          <a:prstGeom prst="line">
            <a:avLst/>
          </a:prstGeom>
          <a:noFill/>
          <a:ln w="38100">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00386" name="AutoShape 34"/>
          <p:cNvCxnSpPr>
            <a:cxnSpLocks noChangeShapeType="1"/>
          </p:cNvCxnSpPr>
          <p:nvPr/>
        </p:nvCxnSpPr>
        <p:spPr bwMode="auto">
          <a:xfrm>
            <a:off x="3779838" y="1900238"/>
            <a:ext cx="457200" cy="1071562"/>
          </a:xfrm>
          <a:prstGeom prst="bentConnector3">
            <a:avLst>
              <a:gd name="adj1" fmla="val 50000"/>
            </a:avLst>
          </a:prstGeom>
          <a:noFill/>
          <a:ln w="31750">
            <a:solidFill>
              <a:schemeClr val="tx2"/>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0387" name="Line 35"/>
          <p:cNvSpPr>
            <a:spLocks noChangeShapeType="1"/>
          </p:cNvSpPr>
          <p:nvPr/>
        </p:nvSpPr>
        <p:spPr bwMode="auto">
          <a:xfrm>
            <a:off x="1495425" y="5943600"/>
            <a:ext cx="3581400" cy="0"/>
          </a:xfrm>
          <a:prstGeom prst="line">
            <a:avLst/>
          </a:prstGeom>
          <a:noFill/>
          <a:ln w="38100">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00388" name="Rectangle 36"/>
          <p:cNvSpPr>
            <a:spLocks noChangeArrowheads="1"/>
          </p:cNvSpPr>
          <p:nvPr/>
        </p:nvSpPr>
        <p:spPr bwMode="auto">
          <a:xfrm>
            <a:off x="3200400" y="1066800"/>
            <a:ext cx="2971800" cy="5334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00389" name="Rectangle 37"/>
          <p:cNvSpPr>
            <a:spLocks noChangeArrowheads="1"/>
          </p:cNvSpPr>
          <p:nvPr/>
        </p:nvSpPr>
        <p:spPr bwMode="auto">
          <a:xfrm>
            <a:off x="6019800" y="1524000"/>
            <a:ext cx="152400" cy="381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0390" name="Group 38"/>
          <p:cNvGrpSpPr>
            <a:grpSpLocks/>
          </p:cNvGrpSpPr>
          <p:nvPr/>
        </p:nvGrpSpPr>
        <p:grpSpPr bwMode="auto">
          <a:xfrm>
            <a:off x="5943600" y="1600200"/>
            <a:ext cx="1219200" cy="609600"/>
            <a:chOff x="1152" y="912"/>
            <a:chExt cx="768" cy="384"/>
          </a:xfrm>
        </p:grpSpPr>
        <p:sp>
          <p:nvSpPr>
            <p:cNvPr id="101406" name="Rectangle 39"/>
            <p:cNvSpPr>
              <a:spLocks noChangeArrowheads="1"/>
            </p:cNvSpPr>
            <p:nvPr/>
          </p:nvSpPr>
          <p:spPr bwMode="auto">
            <a:xfrm>
              <a:off x="1152" y="912"/>
              <a:ext cx="768" cy="384"/>
            </a:xfrm>
            <a:prstGeom prst="rect">
              <a:avLst/>
            </a:prstGeom>
            <a:solidFill>
              <a:srgbClr val="CCFFCC">
                <a:alpha val="50195"/>
              </a:srgbClr>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t>a</a:t>
              </a:r>
              <a:r>
                <a:rPr lang="en-US" altLang="zh-CN" b="1" baseline="-25000"/>
                <a:t>i</a:t>
              </a:r>
              <a:endParaRPr lang="en-US" altLang="zh-CN">
                <a:solidFill>
                  <a:schemeClr val="tx1"/>
                </a:solidFill>
              </a:endParaRPr>
            </a:p>
          </p:txBody>
        </p:sp>
        <p:sp>
          <p:nvSpPr>
            <p:cNvPr id="101407" name="Line 40"/>
            <p:cNvSpPr>
              <a:spLocks noChangeShapeType="1"/>
            </p:cNvSpPr>
            <p:nvPr/>
          </p:nvSpPr>
          <p:spPr bwMode="auto">
            <a:xfrm>
              <a:off x="1344"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08" name="Line 41"/>
            <p:cNvSpPr>
              <a:spLocks noChangeShapeType="1"/>
            </p:cNvSpPr>
            <p:nvPr/>
          </p:nvSpPr>
          <p:spPr bwMode="auto">
            <a:xfrm>
              <a:off x="1728"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100394" name="AutoShape 42"/>
          <p:cNvCxnSpPr>
            <a:cxnSpLocks noChangeShapeType="1"/>
          </p:cNvCxnSpPr>
          <p:nvPr/>
        </p:nvCxnSpPr>
        <p:spPr bwMode="auto">
          <a:xfrm rot="10800000" flipV="1">
            <a:off x="4962525" y="1905000"/>
            <a:ext cx="1122363" cy="762000"/>
          </a:xfrm>
          <a:prstGeom prst="bentConnector2">
            <a:avLst/>
          </a:prstGeom>
          <a:noFill/>
          <a:ln w="31750">
            <a:solidFill>
              <a:srgbClr val="990000"/>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0395" name="Line 43"/>
          <p:cNvSpPr>
            <a:spLocks noChangeShapeType="1"/>
          </p:cNvSpPr>
          <p:nvPr/>
        </p:nvSpPr>
        <p:spPr bwMode="auto">
          <a:xfrm>
            <a:off x="5805488" y="5943600"/>
            <a:ext cx="2438400" cy="0"/>
          </a:xfrm>
          <a:prstGeom prst="line">
            <a:avLst/>
          </a:prstGeom>
          <a:noFill/>
          <a:ln w="38100">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00396" name="AutoShape 44"/>
          <p:cNvCxnSpPr>
            <a:cxnSpLocks noChangeShapeType="1"/>
          </p:cNvCxnSpPr>
          <p:nvPr/>
        </p:nvCxnSpPr>
        <p:spPr bwMode="auto">
          <a:xfrm rot="10800000">
            <a:off x="3360738" y="2205038"/>
            <a:ext cx="1066800" cy="766762"/>
          </a:xfrm>
          <a:prstGeom prst="bentConnector2">
            <a:avLst/>
          </a:prstGeom>
          <a:noFill/>
          <a:ln w="31750">
            <a:solidFill>
              <a:srgbClr val="990000"/>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00397" name="Group 45"/>
          <p:cNvGrpSpPr>
            <a:grpSpLocks/>
          </p:cNvGrpSpPr>
          <p:nvPr/>
        </p:nvGrpSpPr>
        <p:grpSpPr bwMode="auto">
          <a:xfrm>
            <a:off x="1905000" y="1295400"/>
            <a:ext cx="914400" cy="609600"/>
            <a:chOff x="1008" y="720"/>
            <a:chExt cx="576" cy="384"/>
          </a:xfrm>
        </p:grpSpPr>
        <p:sp>
          <p:nvSpPr>
            <p:cNvPr id="101404" name="Line 46"/>
            <p:cNvSpPr>
              <a:spLocks noChangeShapeType="1"/>
            </p:cNvSpPr>
            <p:nvPr/>
          </p:nvSpPr>
          <p:spPr bwMode="auto">
            <a:xfrm flipV="1">
              <a:off x="1584" y="720"/>
              <a:ext cx="0" cy="384"/>
            </a:xfrm>
            <a:prstGeom prst="line">
              <a:avLst/>
            </a:prstGeom>
            <a:noFill/>
            <a:ln w="31750">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05" name="Line 47"/>
            <p:cNvSpPr>
              <a:spLocks noChangeShapeType="1"/>
            </p:cNvSpPr>
            <p:nvPr/>
          </p:nvSpPr>
          <p:spPr bwMode="auto">
            <a:xfrm flipH="1">
              <a:off x="1008" y="720"/>
              <a:ext cx="576" cy="0"/>
            </a:xfrm>
            <a:prstGeom prst="line">
              <a:avLst/>
            </a:prstGeom>
            <a:noFill/>
            <a:ln w="31750">
              <a:solidFill>
                <a:srgbClr val="99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1397" name="Text Box 48"/>
          <p:cNvSpPr txBox="1">
            <a:spLocks noChangeArrowheads="1"/>
          </p:cNvSpPr>
          <p:nvPr/>
        </p:nvSpPr>
        <p:spPr bwMode="auto">
          <a:xfrm>
            <a:off x="533400" y="169863"/>
            <a:ext cx="13049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zh-CN" altLang="en-US" sz="4400" b="1">
                <a:solidFill>
                  <a:srgbClr val="134532"/>
                </a:solidFill>
                <a:ea typeface="隶书" pitchFamily="49" charset="-122"/>
              </a:rPr>
              <a:t>插入</a:t>
            </a:r>
            <a:endParaRPr lang="zh-CN" altLang="en-US" sz="4400">
              <a:solidFill>
                <a:srgbClr val="134532"/>
              </a:solidFill>
              <a:ea typeface="隶书" pitchFamily="49" charset="-122"/>
            </a:endParaRPr>
          </a:p>
        </p:txBody>
      </p:sp>
      <p:grpSp>
        <p:nvGrpSpPr>
          <p:cNvPr id="52" name="Group 87"/>
          <p:cNvGrpSpPr>
            <a:grpSpLocks/>
          </p:cNvGrpSpPr>
          <p:nvPr/>
        </p:nvGrpSpPr>
        <p:grpSpPr bwMode="auto">
          <a:xfrm>
            <a:off x="3048000" y="647700"/>
            <a:ext cx="533400" cy="914400"/>
            <a:chOff x="2784" y="0"/>
            <a:chExt cx="240" cy="576"/>
          </a:xfrm>
        </p:grpSpPr>
        <p:sp>
          <p:nvSpPr>
            <p:cNvPr id="101402" name="AutoShape 88"/>
            <p:cNvSpPr>
              <a:spLocks noChangeArrowheads="1"/>
            </p:cNvSpPr>
            <p:nvPr/>
          </p:nvSpPr>
          <p:spPr bwMode="auto">
            <a:xfrm>
              <a:off x="2784" y="96"/>
              <a:ext cx="48" cy="480"/>
            </a:xfrm>
            <a:prstGeom prst="downArrow">
              <a:avLst>
                <a:gd name="adj1" fmla="val 50000"/>
                <a:gd name="adj2" fmla="val 2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03" name="Text Box 89"/>
            <p:cNvSpPr txBox="1">
              <a:spLocks noChangeArrowheads="1"/>
            </p:cNvSpPr>
            <p:nvPr/>
          </p:nvSpPr>
          <p:spPr bwMode="auto">
            <a:xfrm>
              <a:off x="2832" y="0"/>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400" b="1">
                  <a:solidFill>
                    <a:srgbClr val="006600"/>
                  </a:solidFill>
                  <a:ea typeface="楷体_GB2312" pitchFamily="49" charset="-122"/>
                </a:rPr>
                <a:t>p</a:t>
              </a:r>
            </a:p>
          </p:txBody>
        </p:sp>
      </p:grpSp>
      <p:grpSp>
        <p:nvGrpSpPr>
          <p:cNvPr id="55" name="Group 87"/>
          <p:cNvGrpSpPr>
            <a:grpSpLocks/>
          </p:cNvGrpSpPr>
          <p:nvPr/>
        </p:nvGrpSpPr>
        <p:grpSpPr bwMode="auto">
          <a:xfrm rot="10800000">
            <a:off x="4597400" y="3305175"/>
            <a:ext cx="427038" cy="773113"/>
            <a:chOff x="2733" y="89"/>
            <a:chExt cx="192" cy="487"/>
          </a:xfrm>
        </p:grpSpPr>
        <p:sp>
          <p:nvSpPr>
            <p:cNvPr id="101400" name="AutoShape 88"/>
            <p:cNvSpPr>
              <a:spLocks noChangeArrowheads="1"/>
            </p:cNvSpPr>
            <p:nvPr/>
          </p:nvSpPr>
          <p:spPr bwMode="auto">
            <a:xfrm>
              <a:off x="2784" y="96"/>
              <a:ext cx="48" cy="480"/>
            </a:xfrm>
            <a:prstGeom prst="downArrow">
              <a:avLst>
                <a:gd name="adj1" fmla="val 50000"/>
                <a:gd name="adj2" fmla="val 2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01" name="Text Box 89"/>
            <p:cNvSpPr txBox="1">
              <a:spLocks noChangeArrowheads="1"/>
            </p:cNvSpPr>
            <p:nvPr/>
          </p:nvSpPr>
          <p:spPr bwMode="auto">
            <a:xfrm rot="10800000">
              <a:off x="2733" y="89"/>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400" b="1">
                  <a:solidFill>
                    <a:srgbClr val="006600"/>
                  </a:solidFill>
                  <a:ea typeface="楷体_GB2312" pitchFamily="49" charset="-122"/>
                </a:rPr>
                <a:t>s</a:t>
              </a:r>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0354"/>
                                        </p:tgtEl>
                                        <p:attrNameLst>
                                          <p:attrName>style.visibility</p:attrName>
                                        </p:attrNameLst>
                                      </p:cBhvr>
                                      <p:to>
                                        <p:strVal val="visible"/>
                                      </p:to>
                                    </p:set>
                                    <p:animEffect transition="in" filter="wipe(left)">
                                      <p:cBhvr>
                                        <p:cTn id="7" dur="500"/>
                                        <p:tgtEl>
                                          <p:spTgt spid="10035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00360"/>
                                        </p:tgtEl>
                                        <p:attrNameLst>
                                          <p:attrName>style.visibility</p:attrName>
                                        </p:attrNameLst>
                                      </p:cBhvr>
                                      <p:to>
                                        <p:strVal val="visible"/>
                                      </p:to>
                                    </p:set>
                                    <p:animEffect transition="in" filter="wipe(left)">
                                      <p:cBhvr>
                                        <p:cTn id="11" dur="500"/>
                                        <p:tgtEl>
                                          <p:spTgt spid="100360"/>
                                        </p:tgtEl>
                                      </p:cBhvr>
                                    </p:animEffect>
                                  </p:childTnLst>
                                </p:cTn>
                              </p:par>
                            </p:childTnLst>
                          </p:cTn>
                        </p:par>
                        <p:par>
                          <p:cTn id="12" fill="hold" nodeType="afterGroup">
                            <p:stCondLst>
                              <p:cond delay="1000"/>
                            </p:stCondLst>
                            <p:childTnLst>
                              <p:par>
                                <p:cTn id="13" presetID="22" presetClass="entr" presetSubtype="2" fill="hold" nodeType="afterEffect">
                                  <p:stCondLst>
                                    <p:cond delay="0"/>
                                  </p:stCondLst>
                                  <p:childTnLst>
                                    <p:set>
                                      <p:cBhvr>
                                        <p:cTn id="14" dur="1" fill="hold">
                                          <p:stCondLst>
                                            <p:cond delay="0"/>
                                          </p:stCondLst>
                                        </p:cTn>
                                        <p:tgtEl>
                                          <p:spTgt spid="100367"/>
                                        </p:tgtEl>
                                        <p:attrNameLst>
                                          <p:attrName>style.visibility</p:attrName>
                                        </p:attrNameLst>
                                      </p:cBhvr>
                                      <p:to>
                                        <p:strVal val="visible"/>
                                      </p:to>
                                    </p:set>
                                    <p:animEffect transition="in" filter="wipe(right)">
                                      <p:cBhvr>
                                        <p:cTn id="15" dur="500"/>
                                        <p:tgtEl>
                                          <p:spTgt spid="100367"/>
                                        </p:tgtEl>
                                      </p:cBhvr>
                                    </p:animEffect>
                                  </p:childTnLst>
                                </p:cTn>
                              </p:par>
                            </p:childTnLst>
                          </p:cTn>
                        </p:par>
                        <p:par>
                          <p:cTn id="16" fill="hold" nodeType="afterGroup">
                            <p:stCondLst>
                              <p:cond delay="1500"/>
                            </p:stCondLst>
                            <p:childTnLst>
                              <p:par>
                                <p:cTn id="17" presetID="22" presetClass="entr" presetSubtype="2" fill="hold" nodeType="afterEffect">
                                  <p:stCondLst>
                                    <p:cond delay="0"/>
                                  </p:stCondLst>
                                  <p:childTnLst>
                                    <p:set>
                                      <p:cBhvr>
                                        <p:cTn id="18" dur="1" fill="hold">
                                          <p:stCondLst>
                                            <p:cond delay="0"/>
                                          </p:stCondLst>
                                        </p:cTn>
                                        <p:tgtEl>
                                          <p:spTgt spid="100397"/>
                                        </p:tgtEl>
                                        <p:attrNameLst>
                                          <p:attrName>style.visibility</p:attrName>
                                        </p:attrNameLst>
                                      </p:cBhvr>
                                      <p:to>
                                        <p:strVal val="visible"/>
                                      </p:to>
                                    </p:set>
                                    <p:animEffect transition="in" filter="wipe(right)">
                                      <p:cBhvr>
                                        <p:cTn id="19" dur="500"/>
                                        <p:tgtEl>
                                          <p:spTgt spid="10039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100371"/>
                                        </p:tgtEl>
                                        <p:attrNameLst>
                                          <p:attrName>style.visibility</p:attrName>
                                        </p:attrNameLst>
                                      </p:cBhvr>
                                      <p:to>
                                        <p:strVal val="visible"/>
                                      </p:to>
                                    </p:set>
                                    <p:animEffect transition="in" filter="wipe(left)">
                                      <p:cBhvr>
                                        <p:cTn id="24" dur="500"/>
                                        <p:tgtEl>
                                          <p:spTgt spid="10037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1" fill="hold" nodeType="click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slide(fromTop)">
                                      <p:cBhvr>
                                        <p:cTn id="29" dur="500"/>
                                        <p:tgtEl>
                                          <p:spTgt spid="5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1" fill="hold" nodeType="clickEffect">
                                  <p:stCondLst>
                                    <p:cond delay="0"/>
                                  </p:stCondLst>
                                  <p:childTnLst>
                                    <p:set>
                                      <p:cBhvr>
                                        <p:cTn id="33" dur="1" fill="hold">
                                          <p:stCondLst>
                                            <p:cond delay="0"/>
                                          </p:stCondLst>
                                        </p:cTn>
                                        <p:tgtEl>
                                          <p:spTgt spid="55"/>
                                        </p:tgtEl>
                                        <p:attrNameLst>
                                          <p:attrName>style.visibility</p:attrName>
                                        </p:attrNameLst>
                                      </p:cBhvr>
                                      <p:to>
                                        <p:strVal val="visible"/>
                                      </p:to>
                                    </p:set>
                                    <p:animEffect transition="in" filter="slide(fromTop)">
                                      <p:cBhvr>
                                        <p:cTn id="34" dur="500"/>
                                        <p:tgtEl>
                                          <p:spTgt spid="5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00375"/>
                                        </p:tgtEl>
                                        <p:attrNameLst>
                                          <p:attrName>style.visibility</p:attrName>
                                        </p:attrNameLst>
                                      </p:cBhvr>
                                      <p:to>
                                        <p:strVal val="visible"/>
                                      </p:to>
                                    </p:set>
                                    <p:animEffect transition="in" filter="wipe(left)">
                                      <p:cBhvr>
                                        <p:cTn id="39" dur="500"/>
                                        <p:tgtEl>
                                          <p:spTgt spid="10037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8" fill="hold" grpId="0" nodeType="clickEffect">
                                  <p:stCondLst>
                                    <p:cond delay="0"/>
                                  </p:stCondLst>
                                  <p:childTnLst>
                                    <p:set>
                                      <p:cBhvr>
                                        <p:cTn id="43" dur="1" fill="hold">
                                          <p:stCondLst>
                                            <p:cond delay="0"/>
                                          </p:stCondLst>
                                        </p:cTn>
                                        <p:tgtEl>
                                          <p:spTgt spid="100378"/>
                                        </p:tgtEl>
                                        <p:attrNameLst>
                                          <p:attrName>style.visibility</p:attrName>
                                        </p:attrNameLst>
                                      </p:cBhvr>
                                      <p:to>
                                        <p:strVal val="visible"/>
                                      </p:to>
                                    </p:set>
                                    <p:anim calcmode="lin" valueType="num">
                                      <p:cBhvr>
                                        <p:cTn id="44" dur="500" fill="hold"/>
                                        <p:tgtEl>
                                          <p:spTgt spid="100378"/>
                                        </p:tgtEl>
                                        <p:attrNameLst>
                                          <p:attrName>ppt_x</p:attrName>
                                        </p:attrNameLst>
                                      </p:cBhvr>
                                      <p:tavLst>
                                        <p:tav tm="0">
                                          <p:val>
                                            <p:strVal val="#ppt_x-#ppt_w/2"/>
                                          </p:val>
                                        </p:tav>
                                        <p:tav tm="100000">
                                          <p:val>
                                            <p:strVal val="#ppt_x"/>
                                          </p:val>
                                        </p:tav>
                                      </p:tavLst>
                                    </p:anim>
                                    <p:anim calcmode="lin" valueType="num">
                                      <p:cBhvr>
                                        <p:cTn id="45" dur="500" fill="hold"/>
                                        <p:tgtEl>
                                          <p:spTgt spid="100378"/>
                                        </p:tgtEl>
                                        <p:attrNameLst>
                                          <p:attrName>ppt_y</p:attrName>
                                        </p:attrNameLst>
                                      </p:cBhvr>
                                      <p:tavLst>
                                        <p:tav tm="0">
                                          <p:val>
                                            <p:strVal val="#ppt_y"/>
                                          </p:val>
                                        </p:tav>
                                        <p:tav tm="100000">
                                          <p:val>
                                            <p:strVal val="#ppt_y"/>
                                          </p:val>
                                        </p:tav>
                                      </p:tavLst>
                                    </p:anim>
                                    <p:anim calcmode="lin" valueType="num">
                                      <p:cBhvr>
                                        <p:cTn id="46" dur="500" fill="hold"/>
                                        <p:tgtEl>
                                          <p:spTgt spid="100378"/>
                                        </p:tgtEl>
                                        <p:attrNameLst>
                                          <p:attrName>ppt_w</p:attrName>
                                        </p:attrNameLst>
                                      </p:cBhvr>
                                      <p:tavLst>
                                        <p:tav tm="0">
                                          <p:val>
                                            <p:fltVal val="0"/>
                                          </p:val>
                                        </p:tav>
                                        <p:tav tm="100000">
                                          <p:val>
                                            <p:strVal val="#ppt_w"/>
                                          </p:val>
                                        </p:tav>
                                      </p:tavLst>
                                    </p:anim>
                                    <p:anim calcmode="lin" valueType="num">
                                      <p:cBhvr>
                                        <p:cTn id="47" dur="500" fill="hold"/>
                                        <p:tgtEl>
                                          <p:spTgt spid="100378"/>
                                        </p:tgtEl>
                                        <p:attrNameLst>
                                          <p:attrName>ppt_h</p:attrName>
                                        </p:attrNameLst>
                                      </p:cBhvr>
                                      <p:tavLst>
                                        <p:tav tm="0">
                                          <p:val>
                                            <p:strVal val="#ppt_h"/>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00384"/>
                                        </p:tgtEl>
                                        <p:attrNameLst>
                                          <p:attrName>style.visibility</p:attrName>
                                        </p:attrNameLst>
                                      </p:cBhvr>
                                      <p:to>
                                        <p:strVal val="visible"/>
                                      </p:to>
                                    </p:set>
                                    <p:animEffect transition="in" filter="wipe(left)">
                                      <p:cBhvr>
                                        <p:cTn id="52" dur="500"/>
                                        <p:tgtEl>
                                          <p:spTgt spid="10038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7" presetClass="entr" presetSubtype="8" fill="hold" grpId="0" nodeType="clickEffect">
                                  <p:stCondLst>
                                    <p:cond delay="0"/>
                                  </p:stCondLst>
                                  <p:childTnLst>
                                    <p:set>
                                      <p:cBhvr>
                                        <p:cTn id="56" dur="1" fill="hold">
                                          <p:stCondLst>
                                            <p:cond delay="0"/>
                                          </p:stCondLst>
                                        </p:cTn>
                                        <p:tgtEl>
                                          <p:spTgt spid="100385"/>
                                        </p:tgtEl>
                                        <p:attrNameLst>
                                          <p:attrName>style.visibility</p:attrName>
                                        </p:attrNameLst>
                                      </p:cBhvr>
                                      <p:to>
                                        <p:strVal val="visible"/>
                                      </p:to>
                                    </p:set>
                                    <p:anim calcmode="lin" valueType="num">
                                      <p:cBhvr>
                                        <p:cTn id="57" dur="500" fill="hold"/>
                                        <p:tgtEl>
                                          <p:spTgt spid="100385"/>
                                        </p:tgtEl>
                                        <p:attrNameLst>
                                          <p:attrName>ppt_x</p:attrName>
                                        </p:attrNameLst>
                                      </p:cBhvr>
                                      <p:tavLst>
                                        <p:tav tm="0">
                                          <p:val>
                                            <p:strVal val="#ppt_x-#ppt_w/2"/>
                                          </p:val>
                                        </p:tav>
                                        <p:tav tm="100000">
                                          <p:val>
                                            <p:strVal val="#ppt_x"/>
                                          </p:val>
                                        </p:tav>
                                      </p:tavLst>
                                    </p:anim>
                                    <p:anim calcmode="lin" valueType="num">
                                      <p:cBhvr>
                                        <p:cTn id="58" dur="500" fill="hold"/>
                                        <p:tgtEl>
                                          <p:spTgt spid="100385"/>
                                        </p:tgtEl>
                                        <p:attrNameLst>
                                          <p:attrName>ppt_y</p:attrName>
                                        </p:attrNameLst>
                                      </p:cBhvr>
                                      <p:tavLst>
                                        <p:tav tm="0">
                                          <p:val>
                                            <p:strVal val="#ppt_y"/>
                                          </p:val>
                                        </p:tav>
                                        <p:tav tm="100000">
                                          <p:val>
                                            <p:strVal val="#ppt_y"/>
                                          </p:val>
                                        </p:tav>
                                      </p:tavLst>
                                    </p:anim>
                                    <p:anim calcmode="lin" valueType="num">
                                      <p:cBhvr>
                                        <p:cTn id="59" dur="500" fill="hold"/>
                                        <p:tgtEl>
                                          <p:spTgt spid="100385"/>
                                        </p:tgtEl>
                                        <p:attrNameLst>
                                          <p:attrName>ppt_w</p:attrName>
                                        </p:attrNameLst>
                                      </p:cBhvr>
                                      <p:tavLst>
                                        <p:tav tm="0">
                                          <p:val>
                                            <p:fltVal val="0"/>
                                          </p:val>
                                        </p:tav>
                                        <p:tav tm="100000">
                                          <p:val>
                                            <p:strVal val="#ppt_w"/>
                                          </p:val>
                                        </p:tav>
                                      </p:tavLst>
                                    </p:anim>
                                    <p:anim calcmode="lin" valueType="num">
                                      <p:cBhvr>
                                        <p:cTn id="60" dur="500" fill="hold"/>
                                        <p:tgtEl>
                                          <p:spTgt spid="100385"/>
                                        </p:tgtEl>
                                        <p:attrNameLst>
                                          <p:attrName>ppt_h</p:attrName>
                                        </p:attrNameLst>
                                      </p:cBhvr>
                                      <p:tavLst>
                                        <p:tav tm="0">
                                          <p:val>
                                            <p:strVal val="#ppt_h"/>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2" fill="hold" grpId="0" nodeType="clickEffect">
                                  <p:stCondLst>
                                    <p:cond delay="0"/>
                                  </p:stCondLst>
                                  <p:childTnLst>
                                    <p:set>
                                      <p:cBhvr>
                                        <p:cTn id="64" dur="1" fill="hold">
                                          <p:stCondLst>
                                            <p:cond delay="0"/>
                                          </p:stCondLst>
                                        </p:cTn>
                                        <p:tgtEl>
                                          <p:spTgt spid="100379"/>
                                        </p:tgtEl>
                                        <p:attrNameLst>
                                          <p:attrName>style.visibility</p:attrName>
                                        </p:attrNameLst>
                                      </p:cBhvr>
                                      <p:to>
                                        <p:strVal val="visible"/>
                                      </p:to>
                                    </p:set>
                                    <p:animEffect transition="in" filter="wipe(right)">
                                      <p:cBhvr>
                                        <p:cTn id="65" dur="500"/>
                                        <p:tgtEl>
                                          <p:spTgt spid="100379"/>
                                        </p:tgtEl>
                                      </p:cBhvr>
                                    </p:animEffect>
                                  </p:childTnLst>
                                </p:cTn>
                              </p:par>
                            </p:childTnLst>
                          </p:cTn>
                        </p:par>
                        <p:par>
                          <p:cTn id="66" fill="hold" nodeType="afterGroup">
                            <p:stCondLst>
                              <p:cond delay="500"/>
                            </p:stCondLst>
                            <p:childTnLst>
                              <p:par>
                                <p:cTn id="67" presetID="1" presetClass="entr" presetSubtype="0" fill="hold" nodeType="afterEffect">
                                  <p:stCondLst>
                                    <p:cond delay="0"/>
                                  </p:stCondLst>
                                  <p:childTnLst>
                                    <p:set>
                                      <p:cBhvr>
                                        <p:cTn id="68" dur="1" fill="hold">
                                          <p:stCondLst>
                                            <p:cond delay="499"/>
                                          </p:stCondLst>
                                        </p:cTn>
                                        <p:tgtEl>
                                          <p:spTgt spid="100380"/>
                                        </p:tgtEl>
                                        <p:attrNameLst>
                                          <p:attrName>style.visibility</p:attrName>
                                        </p:attrNameLst>
                                      </p:cBhvr>
                                      <p:to>
                                        <p:strVal val="visible"/>
                                      </p:to>
                                    </p:set>
                                  </p:childTnLst>
                                </p:cTn>
                              </p:par>
                            </p:childTnLst>
                          </p:cTn>
                        </p:par>
                        <p:par>
                          <p:cTn id="69" fill="hold" nodeType="afterGroup">
                            <p:stCondLst>
                              <p:cond delay="1000"/>
                            </p:stCondLst>
                            <p:childTnLst>
                              <p:par>
                                <p:cTn id="70" presetID="22" presetClass="entr" presetSubtype="1" fill="hold" nodeType="afterEffect">
                                  <p:stCondLst>
                                    <p:cond delay="0"/>
                                  </p:stCondLst>
                                  <p:childTnLst>
                                    <p:set>
                                      <p:cBhvr>
                                        <p:cTn id="71" dur="1" fill="hold">
                                          <p:stCondLst>
                                            <p:cond delay="0"/>
                                          </p:stCondLst>
                                        </p:cTn>
                                        <p:tgtEl>
                                          <p:spTgt spid="100386"/>
                                        </p:tgtEl>
                                        <p:attrNameLst>
                                          <p:attrName>style.visibility</p:attrName>
                                        </p:attrNameLst>
                                      </p:cBhvr>
                                      <p:to>
                                        <p:strVal val="visible"/>
                                      </p:to>
                                    </p:set>
                                    <p:animEffect transition="in" filter="wipe(up)">
                                      <p:cBhvr>
                                        <p:cTn id="72" dur="500"/>
                                        <p:tgtEl>
                                          <p:spTgt spid="10038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7" presetClass="entr" presetSubtype="8" fill="hold" grpId="0" nodeType="clickEffect">
                                  <p:stCondLst>
                                    <p:cond delay="0"/>
                                  </p:stCondLst>
                                  <p:childTnLst>
                                    <p:set>
                                      <p:cBhvr>
                                        <p:cTn id="76" dur="1" fill="hold">
                                          <p:stCondLst>
                                            <p:cond delay="0"/>
                                          </p:stCondLst>
                                        </p:cTn>
                                        <p:tgtEl>
                                          <p:spTgt spid="100387"/>
                                        </p:tgtEl>
                                        <p:attrNameLst>
                                          <p:attrName>style.visibility</p:attrName>
                                        </p:attrNameLst>
                                      </p:cBhvr>
                                      <p:to>
                                        <p:strVal val="visible"/>
                                      </p:to>
                                    </p:set>
                                    <p:anim calcmode="lin" valueType="num">
                                      <p:cBhvr>
                                        <p:cTn id="77" dur="500" fill="hold"/>
                                        <p:tgtEl>
                                          <p:spTgt spid="100387"/>
                                        </p:tgtEl>
                                        <p:attrNameLst>
                                          <p:attrName>ppt_x</p:attrName>
                                        </p:attrNameLst>
                                      </p:cBhvr>
                                      <p:tavLst>
                                        <p:tav tm="0">
                                          <p:val>
                                            <p:strVal val="#ppt_x-#ppt_w/2"/>
                                          </p:val>
                                        </p:tav>
                                        <p:tav tm="100000">
                                          <p:val>
                                            <p:strVal val="#ppt_x"/>
                                          </p:val>
                                        </p:tav>
                                      </p:tavLst>
                                    </p:anim>
                                    <p:anim calcmode="lin" valueType="num">
                                      <p:cBhvr>
                                        <p:cTn id="78" dur="500" fill="hold"/>
                                        <p:tgtEl>
                                          <p:spTgt spid="100387"/>
                                        </p:tgtEl>
                                        <p:attrNameLst>
                                          <p:attrName>ppt_y</p:attrName>
                                        </p:attrNameLst>
                                      </p:cBhvr>
                                      <p:tavLst>
                                        <p:tav tm="0">
                                          <p:val>
                                            <p:strVal val="#ppt_y"/>
                                          </p:val>
                                        </p:tav>
                                        <p:tav tm="100000">
                                          <p:val>
                                            <p:strVal val="#ppt_y"/>
                                          </p:val>
                                        </p:tav>
                                      </p:tavLst>
                                    </p:anim>
                                    <p:anim calcmode="lin" valueType="num">
                                      <p:cBhvr>
                                        <p:cTn id="79" dur="500" fill="hold"/>
                                        <p:tgtEl>
                                          <p:spTgt spid="100387"/>
                                        </p:tgtEl>
                                        <p:attrNameLst>
                                          <p:attrName>ppt_w</p:attrName>
                                        </p:attrNameLst>
                                      </p:cBhvr>
                                      <p:tavLst>
                                        <p:tav tm="0">
                                          <p:val>
                                            <p:fltVal val="0"/>
                                          </p:val>
                                        </p:tav>
                                        <p:tav tm="100000">
                                          <p:val>
                                            <p:strVal val="#ppt_w"/>
                                          </p:val>
                                        </p:tav>
                                      </p:tavLst>
                                    </p:anim>
                                    <p:anim calcmode="lin" valueType="num">
                                      <p:cBhvr>
                                        <p:cTn id="80" dur="500" fill="hold"/>
                                        <p:tgtEl>
                                          <p:spTgt spid="100387"/>
                                        </p:tgtEl>
                                        <p:attrNameLst>
                                          <p:attrName>ppt_h</p:attrName>
                                        </p:attrNameLst>
                                      </p:cBhvr>
                                      <p:tavLst>
                                        <p:tav tm="0">
                                          <p:val>
                                            <p:strVal val="#ppt_h"/>
                                          </p:val>
                                        </p:tav>
                                        <p:tav tm="100000">
                                          <p:val>
                                            <p:strVal val="#ppt_h"/>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2" fill="hold" grpId="0" nodeType="clickEffect">
                                  <p:stCondLst>
                                    <p:cond delay="0"/>
                                  </p:stCondLst>
                                  <p:childTnLst>
                                    <p:set>
                                      <p:cBhvr>
                                        <p:cTn id="84" dur="1" fill="hold">
                                          <p:stCondLst>
                                            <p:cond delay="0"/>
                                          </p:stCondLst>
                                        </p:cTn>
                                        <p:tgtEl>
                                          <p:spTgt spid="100389"/>
                                        </p:tgtEl>
                                        <p:attrNameLst>
                                          <p:attrName>style.visibility</p:attrName>
                                        </p:attrNameLst>
                                      </p:cBhvr>
                                      <p:to>
                                        <p:strVal val="visible"/>
                                      </p:to>
                                    </p:set>
                                    <p:animEffect transition="in" filter="wipe(right)">
                                      <p:cBhvr>
                                        <p:cTn id="85" dur="500"/>
                                        <p:tgtEl>
                                          <p:spTgt spid="100389"/>
                                        </p:tgtEl>
                                      </p:cBhvr>
                                    </p:animEffect>
                                  </p:childTnLst>
                                </p:cTn>
                              </p:par>
                            </p:childTnLst>
                          </p:cTn>
                        </p:par>
                        <p:par>
                          <p:cTn id="86" fill="hold" nodeType="afterGroup">
                            <p:stCondLst>
                              <p:cond delay="500"/>
                            </p:stCondLst>
                            <p:childTnLst>
                              <p:par>
                                <p:cTn id="87" presetID="22" presetClass="entr" presetSubtype="4" fill="hold" grpId="0" nodeType="afterEffect">
                                  <p:stCondLst>
                                    <p:cond delay="0"/>
                                  </p:stCondLst>
                                  <p:childTnLst>
                                    <p:set>
                                      <p:cBhvr>
                                        <p:cTn id="88" dur="1" fill="hold">
                                          <p:stCondLst>
                                            <p:cond delay="0"/>
                                          </p:stCondLst>
                                        </p:cTn>
                                        <p:tgtEl>
                                          <p:spTgt spid="100388"/>
                                        </p:tgtEl>
                                        <p:attrNameLst>
                                          <p:attrName>style.visibility</p:attrName>
                                        </p:attrNameLst>
                                      </p:cBhvr>
                                      <p:to>
                                        <p:strVal val="visible"/>
                                      </p:to>
                                    </p:set>
                                    <p:animEffect transition="in" filter="wipe(down)">
                                      <p:cBhvr>
                                        <p:cTn id="89" dur="500"/>
                                        <p:tgtEl>
                                          <p:spTgt spid="100388"/>
                                        </p:tgtEl>
                                      </p:cBhvr>
                                    </p:animEffect>
                                  </p:childTnLst>
                                </p:cTn>
                              </p:par>
                            </p:childTnLst>
                          </p:cTn>
                        </p:par>
                        <p:par>
                          <p:cTn id="90" fill="hold" nodeType="afterGroup">
                            <p:stCondLst>
                              <p:cond delay="1000"/>
                            </p:stCondLst>
                            <p:childTnLst>
                              <p:par>
                                <p:cTn id="91" presetID="1" presetClass="entr" presetSubtype="0" fill="hold" nodeType="afterEffect">
                                  <p:stCondLst>
                                    <p:cond delay="0"/>
                                  </p:stCondLst>
                                  <p:childTnLst>
                                    <p:set>
                                      <p:cBhvr>
                                        <p:cTn id="92" dur="1" fill="hold">
                                          <p:stCondLst>
                                            <p:cond delay="499"/>
                                          </p:stCondLst>
                                        </p:cTn>
                                        <p:tgtEl>
                                          <p:spTgt spid="100390"/>
                                        </p:tgtEl>
                                        <p:attrNameLst>
                                          <p:attrName>style.visibility</p:attrName>
                                        </p:attrNameLst>
                                      </p:cBhvr>
                                      <p:to>
                                        <p:strVal val="visible"/>
                                      </p:to>
                                    </p:set>
                                  </p:childTnLst>
                                </p:cTn>
                              </p:par>
                            </p:childTnLst>
                          </p:cTn>
                        </p:par>
                        <p:par>
                          <p:cTn id="93" fill="hold" nodeType="afterGroup">
                            <p:stCondLst>
                              <p:cond delay="1500"/>
                            </p:stCondLst>
                            <p:childTnLst>
                              <p:par>
                                <p:cTn id="94" presetID="22" presetClass="entr" presetSubtype="2" fill="hold" nodeType="afterEffect">
                                  <p:stCondLst>
                                    <p:cond delay="0"/>
                                  </p:stCondLst>
                                  <p:childTnLst>
                                    <p:set>
                                      <p:cBhvr>
                                        <p:cTn id="95" dur="1" fill="hold">
                                          <p:stCondLst>
                                            <p:cond delay="0"/>
                                          </p:stCondLst>
                                        </p:cTn>
                                        <p:tgtEl>
                                          <p:spTgt spid="100394"/>
                                        </p:tgtEl>
                                        <p:attrNameLst>
                                          <p:attrName>style.visibility</p:attrName>
                                        </p:attrNameLst>
                                      </p:cBhvr>
                                      <p:to>
                                        <p:strVal val="visible"/>
                                      </p:to>
                                    </p:set>
                                    <p:animEffect transition="in" filter="wipe(right)">
                                      <p:cBhvr>
                                        <p:cTn id="96" dur="500"/>
                                        <p:tgtEl>
                                          <p:spTgt spid="100394"/>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17" presetClass="entr" presetSubtype="8" fill="hold" grpId="0" nodeType="clickEffect">
                                  <p:stCondLst>
                                    <p:cond delay="0"/>
                                  </p:stCondLst>
                                  <p:childTnLst>
                                    <p:set>
                                      <p:cBhvr>
                                        <p:cTn id="100" dur="1" fill="hold">
                                          <p:stCondLst>
                                            <p:cond delay="0"/>
                                          </p:stCondLst>
                                        </p:cTn>
                                        <p:tgtEl>
                                          <p:spTgt spid="100395"/>
                                        </p:tgtEl>
                                        <p:attrNameLst>
                                          <p:attrName>style.visibility</p:attrName>
                                        </p:attrNameLst>
                                      </p:cBhvr>
                                      <p:to>
                                        <p:strVal val="visible"/>
                                      </p:to>
                                    </p:set>
                                    <p:anim calcmode="lin" valueType="num">
                                      <p:cBhvr>
                                        <p:cTn id="101" dur="500" fill="hold"/>
                                        <p:tgtEl>
                                          <p:spTgt spid="100395"/>
                                        </p:tgtEl>
                                        <p:attrNameLst>
                                          <p:attrName>ppt_x</p:attrName>
                                        </p:attrNameLst>
                                      </p:cBhvr>
                                      <p:tavLst>
                                        <p:tav tm="0">
                                          <p:val>
                                            <p:strVal val="#ppt_x-#ppt_w/2"/>
                                          </p:val>
                                        </p:tav>
                                        <p:tav tm="100000">
                                          <p:val>
                                            <p:strVal val="#ppt_x"/>
                                          </p:val>
                                        </p:tav>
                                      </p:tavLst>
                                    </p:anim>
                                    <p:anim calcmode="lin" valueType="num">
                                      <p:cBhvr>
                                        <p:cTn id="102" dur="500" fill="hold"/>
                                        <p:tgtEl>
                                          <p:spTgt spid="100395"/>
                                        </p:tgtEl>
                                        <p:attrNameLst>
                                          <p:attrName>ppt_y</p:attrName>
                                        </p:attrNameLst>
                                      </p:cBhvr>
                                      <p:tavLst>
                                        <p:tav tm="0">
                                          <p:val>
                                            <p:strVal val="#ppt_y"/>
                                          </p:val>
                                        </p:tav>
                                        <p:tav tm="100000">
                                          <p:val>
                                            <p:strVal val="#ppt_y"/>
                                          </p:val>
                                        </p:tav>
                                      </p:tavLst>
                                    </p:anim>
                                    <p:anim calcmode="lin" valueType="num">
                                      <p:cBhvr>
                                        <p:cTn id="103" dur="500" fill="hold"/>
                                        <p:tgtEl>
                                          <p:spTgt spid="100395"/>
                                        </p:tgtEl>
                                        <p:attrNameLst>
                                          <p:attrName>ppt_w</p:attrName>
                                        </p:attrNameLst>
                                      </p:cBhvr>
                                      <p:tavLst>
                                        <p:tav tm="0">
                                          <p:val>
                                            <p:fltVal val="0"/>
                                          </p:val>
                                        </p:tav>
                                        <p:tav tm="100000">
                                          <p:val>
                                            <p:strVal val="#ppt_w"/>
                                          </p:val>
                                        </p:tav>
                                      </p:tavLst>
                                    </p:anim>
                                    <p:anim calcmode="lin" valueType="num">
                                      <p:cBhvr>
                                        <p:cTn id="104" dur="500" fill="hold"/>
                                        <p:tgtEl>
                                          <p:spTgt spid="100395"/>
                                        </p:tgtEl>
                                        <p:attrNameLst>
                                          <p:attrName>ppt_h</p:attrName>
                                        </p:attrNameLst>
                                      </p:cBhvr>
                                      <p:tavLst>
                                        <p:tav tm="0">
                                          <p:val>
                                            <p:strVal val="#ppt_h"/>
                                          </p:val>
                                        </p:tav>
                                        <p:tav tm="100000">
                                          <p:val>
                                            <p:strVal val="#ppt_h"/>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2" fill="hold" nodeType="clickEffect">
                                  <p:stCondLst>
                                    <p:cond delay="0"/>
                                  </p:stCondLst>
                                  <p:childTnLst>
                                    <p:set>
                                      <p:cBhvr>
                                        <p:cTn id="108" dur="1" fill="hold">
                                          <p:stCondLst>
                                            <p:cond delay="0"/>
                                          </p:stCondLst>
                                        </p:cTn>
                                        <p:tgtEl>
                                          <p:spTgt spid="100396"/>
                                        </p:tgtEl>
                                        <p:attrNameLst>
                                          <p:attrName>style.visibility</p:attrName>
                                        </p:attrNameLst>
                                      </p:cBhvr>
                                      <p:to>
                                        <p:strVal val="visible"/>
                                      </p:to>
                                    </p:set>
                                    <p:animEffect transition="in" filter="wipe(right)">
                                      <p:cBhvr>
                                        <p:cTn id="109" dur="500"/>
                                        <p:tgtEl>
                                          <p:spTgt spid="100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75" grpId="0" autoUpdateAnimBg="0"/>
      <p:bldP spid="100378" grpId="0" animBg="1"/>
      <p:bldP spid="100379" grpId="0" animBg="1"/>
      <p:bldP spid="100385" grpId="0" animBg="1"/>
      <p:bldP spid="100387" grpId="0" animBg="1"/>
      <p:bldP spid="100388" grpId="0" animBg="1"/>
      <p:bldP spid="100389" grpId="0" animBg="1"/>
      <p:bldP spid="100395"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378" name="Group 2"/>
          <p:cNvGrpSpPr>
            <a:grpSpLocks/>
          </p:cNvGrpSpPr>
          <p:nvPr/>
        </p:nvGrpSpPr>
        <p:grpSpPr bwMode="auto">
          <a:xfrm>
            <a:off x="914400" y="1447800"/>
            <a:ext cx="2133600" cy="609600"/>
            <a:chOff x="576" y="912"/>
            <a:chExt cx="1344" cy="384"/>
          </a:xfrm>
        </p:grpSpPr>
        <p:grpSp>
          <p:nvGrpSpPr>
            <p:cNvPr id="102448" name="Group 3"/>
            <p:cNvGrpSpPr>
              <a:grpSpLocks/>
            </p:cNvGrpSpPr>
            <p:nvPr/>
          </p:nvGrpSpPr>
          <p:grpSpPr bwMode="auto">
            <a:xfrm>
              <a:off x="1152" y="912"/>
              <a:ext cx="768" cy="384"/>
              <a:chOff x="1152" y="912"/>
              <a:chExt cx="768" cy="384"/>
            </a:xfrm>
          </p:grpSpPr>
          <p:sp>
            <p:nvSpPr>
              <p:cNvPr id="102450" name="Rectangle 4"/>
              <p:cNvSpPr>
                <a:spLocks noChangeArrowheads="1"/>
              </p:cNvSpPr>
              <p:nvPr/>
            </p:nvSpPr>
            <p:spPr bwMode="auto">
              <a:xfrm>
                <a:off x="1152" y="912"/>
                <a:ext cx="768" cy="384"/>
              </a:xfrm>
              <a:prstGeom prst="rect">
                <a:avLst/>
              </a:prstGeom>
              <a:solidFill>
                <a:srgbClr val="CCFFCC">
                  <a:alpha val="50195"/>
                </a:srgbClr>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t>a</a:t>
                </a:r>
                <a:r>
                  <a:rPr lang="en-US" altLang="zh-CN" b="1" baseline="-25000"/>
                  <a:t>i-1</a:t>
                </a:r>
                <a:endParaRPr lang="en-US" altLang="zh-CN">
                  <a:solidFill>
                    <a:schemeClr val="tx1"/>
                  </a:solidFill>
                </a:endParaRPr>
              </a:p>
            </p:txBody>
          </p:sp>
          <p:sp>
            <p:nvSpPr>
              <p:cNvPr id="102451" name="Line 5"/>
              <p:cNvSpPr>
                <a:spLocks noChangeShapeType="1"/>
              </p:cNvSpPr>
              <p:nvPr/>
            </p:nvSpPr>
            <p:spPr bwMode="auto">
              <a:xfrm>
                <a:off x="1344"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52" name="Line 6"/>
              <p:cNvSpPr>
                <a:spLocks noChangeShapeType="1"/>
              </p:cNvSpPr>
              <p:nvPr/>
            </p:nvSpPr>
            <p:spPr bwMode="auto">
              <a:xfrm>
                <a:off x="1728"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2449" name="Line 7"/>
            <p:cNvSpPr>
              <a:spLocks noChangeShapeType="1"/>
            </p:cNvSpPr>
            <p:nvPr/>
          </p:nvSpPr>
          <p:spPr bwMode="auto">
            <a:xfrm>
              <a:off x="576" y="1104"/>
              <a:ext cx="576" cy="0"/>
            </a:xfrm>
            <a:prstGeom prst="line">
              <a:avLst/>
            </a:prstGeom>
            <a:noFill/>
            <a:ln w="3175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2403" name="Text Box 8"/>
          <p:cNvSpPr txBox="1">
            <a:spLocks noChangeArrowheads="1"/>
          </p:cNvSpPr>
          <p:nvPr/>
        </p:nvSpPr>
        <p:spPr bwMode="auto">
          <a:xfrm>
            <a:off x="517525" y="293688"/>
            <a:ext cx="13049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r>
              <a:rPr lang="zh-CN" altLang="en-US" sz="4400" b="1">
                <a:solidFill>
                  <a:srgbClr val="134532"/>
                </a:solidFill>
                <a:ea typeface="隶书" pitchFamily="49" charset="-122"/>
              </a:rPr>
              <a:t>删除</a:t>
            </a:r>
            <a:endParaRPr lang="zh-CN" altLang="en-US" sz="4400">
              <a:solidFill>
                <a:srgbClr val="134532"/>
              </a:solidFill>
              <a:ea typeface="隶书" pitchFamily="49" charset="-122"/>
            </a:endParaRPr>
          </a:p>
        </p:txBody>
      </p:sp>
      <p:grpSp>
        <p:nvGrpSpPr>
          <p:cNvPr id="101385" name="Group 9"/>
          <p:cNvGrpSpPr>
            <a:grpSpLocks/>
          </p:cNvGrpSpPr>
          <p:nvPr/>
        </p:nvGrpSpPr>
        <p:grpSpPr bwMode="auto">
          <a:xfrm>
            <a:off x="2895600" y="1447800"/>
            <a:ext cx="2438400" cy="609600"/>
            <a:chOff x="1824" y="912"/>
            <a:chExt cx="1536" cy="384"/>
          </a:xfrm>
        </p:grpSpPr>
        <p:grpSp>
          <p:nvGrpSpPr>
            <p:cNvPr id="102443" name="Group 10"/>
            <p:cNvGrpSpPr>
              <a:grpSpLocks/>
            </p:cNvGrpSpPr>
            <p:nvPr/>
          </p:nvGrpSpPr>
          <p:grpSpPr bwMode="auto">
            <a:xfrm>
              <a:off x="2592" y="912"/>
              <a:ext cx="768" cy="384"/>
              <a:chOff x="1152" y="912"/>
              <a:chExt cx="768" cy="384"/>
            </a:xfrm>
          </p:grpSpPr>
          <p:sp>
            <p:nvSpPr>
              <p:cNvPr id="102445" name="Rectangle 11"/>
              <p:cNvSpPr>
                <a:spLocks noChangeArrowheads="1"/>
              </p:cNvSpPr>
              <p:nvPr/>
            </p:nvSpPr>
            <p:spPr bwMode="auto">
              <a:xfrm>
                <a:off x="1152" y="912"/>
                <a:ext cx="768" cy="384"/>
              </a:xfrm>
              <a:prstGeom prst="rect">
                <a:avLst/>
              </a:prstGeom>
              <a:solidFill>
                <a:srgbClr val="CCFFCC">
                  <a:alpha val="50195"/>
                </a:srgbClr>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t>a</a:t>
                </a:r>
                <a:r>
                  <a:rPr lang="en-US" altLang="zh-CN" b="1" baseline="-25000"/>
                  <a:t>i</a:t>
                </a:r>
                <a:endParaRPr lang="en-US" altLang="zh-CN">
                  <a:solidFill>
                    <a:schemeClr val="tx1"/>
                  </a:solidFill>
                </a:endParaRPr>
              </a:p>
            </p:txBody>
          </p:sp>
          <p:sp>
            <p:nvSpPr>
              <p:cNvPr id="102446" name="Line 12"/>
              <p:cNvSpPr>
                <a:spLocks noChangeShapeType="1"/>
              </p:cNvSpPr>
              <p:nvPr/>
            </p:nvSpPr>
            <p:spPr bwMode="auto">
              <a:xfrm>
                <a:off x="1344"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47" name="Line 13"/>
              <p:cNvSpPr>
                <a:spLocks noChangeShapeType="1"/>
              </p:cNvSpPr>
              <p:nvPr/>
            </p:nvSpPr>
            <p:spPr bwMode="auto">
              <a:xfrm>
                <a:off x="1728"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2444" name="Line 14"/>
            <p:cNvSpPr>
              <a:spLocks noChangeShapeType="1"/>
            </p:cNvSpPr>
            <p:nvPr/>
          </p:nvSpPr>
          <p:spPr bwMode="auto">
            <a:xfrm>
              <a:off x="1824" y="1104"/>
              <a:ext cx="720" cy="0"/>
            </a:xfrm>
            <a:prstGeom prst="line">
              <a:avLst/>
            </a:prstGeom>
            <a:noFill/>
            <a:ln w="3175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1391" name="Group 15"/>
          <p:cNvGrpSpPr>
            <a:grpSpLocks/>
          </p:cNvGrpSpPr>
          <p:nvPr/>
        </p:nvGrpSpPr>
        <p:grpSpPr bwMode="auto">
          <a:xfrm>
            <a:off x="5181600" y="1447800"/>
            <a:ext cx="2971800" cy="609600"/>
            <a:chOff x="3264" y="912"/>
            <a:chExt cx="1872" cy="384"/>
          </a:xfrm>
        </p:grpSpPr>
        <p:grpSp>
          <p:nvGrpSpPr>
            <p:cNvPr id="102437" name="Group 16"/>
            <p:cNvGrpSpPr>
              <a:grpSpLocks/>
            </p:cNvGrpSpPr>
            <p:nvPr/>
          </p:nvGrpSpPr>
          <p:grpSpPr bwMode="auto">
            <a:xfrm>
              <a:off x="3984" y="912"/>
              <a:ext cx="768" cy="384"/>
              <a:chOff x="1152" y="912"/>
              <a:chExt cx="768" cy="384"/>
            </a:xfrm>
          </p:grpSpPr>
          <p:sp>
            <p:nvSpPr>
              <p:cNvPr id="102440" name="Rectangle 17"/>
              <p:cNvSpPr>
                <a:spLocks noChangeArrowheads="1"/>
              </p:cNvSpPr>
              <p:nvPr/>
            </p:nvSpPr>
            <p:spPr bwMode="auto">
              <a:xfrm>
                <a:off x="1152" y="912"/>
                <a:ext cx="768" cy="384"/>
              </a:xfrm>
              <a:prstGeom prst="rect">
                <a:avLst/>
              </a:prstGeom>
              <a:solidFill>
                <a:srgbClr val="CCFFCC">
                  <a:alpha val="50195"/>
                </a:srgbClr>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t>a</a:t>
                </a:r>
                <a:r>
                  <a:rPr lang="en-US" altLang="zh-CN" b="1" baseline="-25000"/>
                  <a:t>i+1</a:t>
                </a:r>
                <a:endParaRPr lang="en-US" altLang="zh-CN">
                  <a:solidFill>
                    <a:schemeClr val="tx1"/>
                  </a:solidFill>
                </a:endParaRPr>
              </a:p>
            </p:txBody>
          </p:sp>
          <p:sp>
            <p:nvSpPr>
              <p:cNvPr id="102441" name="Line 18"/>
              <p:cNvSpPr>
                <a:spLocks noChangeShapeType="1"/>
              </p:cNvSpPr>
              <p:nvPr/>
            </p:nvSpPr>
            <p:spPr bwMode="auto">
              <a:xfrm>
                <a:off x="1344"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42" name="Line 19"/>
              <p:cNvSpPr>
                <a:spLocks noChangeShapeType="1"/>
              </p:cNvSpPr>
              <p:nvPr/>
            </p:nvSpPr>
            <p:spPr bwMode="auto">
              <a:xfrm>
                <a:off x="1728"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2438" name="Line 20"/>
            <p:cNvSpPr>
              <a:spLocks noChangeShapeType="1"/>
            </p:cNvSpPr>
            <p:nvPr/>
          </p:nvSpPr>
          <p:spPr bwMode="auto">
            <a:xfrm>
              <a:off x="3264" y="1104"/>
              <a:ext cx="672" cy="0"/>
            </a:xfrm>
            <a:prstGeom prst="line">
              <a:avLst/>
            </a:prstGeom>
            <a:noFill/>
            <a:ln w="3175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39" name="Line 21"/>
            <p:cNvSpPr>
              <a:spLocks noChangeShapeType="1"/>
            </p:cNvSpPr>
            <p:nvPr/>
          </p:nvSpPr>
          <p:spPr bwMode="auto">
            <a:xfrm>
              <a:off x="4656" y="1104"/>
              <a:ext cx="480" cy="0"/>
            </a:xfrm>
            <a:prstGeom prst="line">
              <a:avLst/>
            </a:prstGeom>
            <a:noFill/>
            <a:ln w="3175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1398" name="Text Box 22"/>
          <p:cNvSpPr txBox="1">
            <a:spLocks noChangeArrowheads="1"/>
          </p:cNvSpPr>
          <p:nvPr/>
        </p:nvSpPr>
        <p:spPr bwMode="auto">
          <a:xfrm>
            <a:off x="1981200" y="3494088"/>
            <a:ext cx="4210050" cy="256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lnSpc>
                <a:spcPct val="150000"/>
              </a:lnSpc>
            </a:pPr>
            <a:r>
              <a:rPr lang="en-US" altLang="zh-CN" b="1">
                <a:solidFill>
                  <a:srgbClr val="660033"/>
                </a:solidFill>
              </a:rPr>
              <a:t>p</a:t>
            </a:r>
            <a:r>
              <a:rPr lang="en-US" altLang="zh-CN" b="1">
                <a:solidFill>
                  <a:srgbClr val="660033"/>
                </a:solidFill>
                <a:latin typeface="Symbol" pitchFamily="18" charset="2"/>
              </a:rPr>
              <a:t>-</a:t>
            </a:r>
            <a:r>
              <a:rPr lang="en-US" altLang="zh-CN" b="1">
                <a:solidFill>
                  <a:srgbClr val="660033"/>
                </a:solidFill>
              </a:rPr>
              <a:t>&gt;next = q</a:t>
            </a:r>
            <a:r>
              <a:rPr lang="en-US" altLang="zh-CN" b="1">
                <a:solidFill>
                  <a:srgbClr val="660033"/>
                </a:solidFill>
                <a:latin typeface="Symbol" pitchFamily="18" charset="2"/>
              </a:rPr>
              <a:t>-</a:t>
            </a:r>
            <a:r>
              <a:rPr lang="en-US" altLang="zh-CN" b="1">
                <a:solidFill>
                  <a:srgbClr val="660033"/>
                </a:solidFill>
              </a:rPr>
              <a:t>&gt;next;</a:t>
            </a:r>
          </a:p>
          <a:p>
            <a:pPr algn="l" eaLnBrk="1" hangingPunct="1">
              <a:lnSpc>
                <a:spcPct val="150000"/>
              </a:lnSpc>
            </a:pPr>
            <a:r>
              <a:rPr lang="en-US" altLang="zh-CN" b="1">
                <a:solidFill>
                  <a:srgbClr val="660033"/>
                </a:solidFill>
              </a:rPr>
              <a:t>p</a:t>
            </a:r>
            <a:r>
              <a:rPr lang="en-US" altLang="zh-CN" b="1">
                <a:solidFill>
                  <a:srgbClr val="660033"/>
                </a:solidFill>
                <a:latin typeface="Symbol" pitchFamily="18" charset="2"/>
              </a:rPr>
              <a:t>-</a:t>
            </a:r>
            <a:r>
              <a:rPr lang="en-US" altLang="zh-CN" b="1">
                <a:solidFill>
                  <a:srgbClr val="660033"/>
                </a:solidFill>
              </a:rPr>
              <a:t>&gt;next</a:t>
            </a:r>
            <a:r>
              <a:rPr lang="en-US" altLang="zh-CN" b="1">
                <a:solidFill>
                  <a:srgbClr val="660033"/>
                </a:solidFill>
                <a:latin typeface="Symbol" pitchFamily="18" charset="2"/>
              </a:rPr>
              <a:t>-</a:t>
            </a:r>
            <a:r>
              <a:rPr lang="en-US" altLang="zh-CN" b="1">
                <a:solidFill>
                  <a:srgbClr val="660033"/>
                </a:solidFill>
              </a:rPr>
              <a:t>&gt;prior = p;</a:t>
            </a:r>
          </a:p>
          <a:p>
            <a:pPr algn="l" eaLnBrk="1" hangingPunct="1">
              <a:lnSpc>
                <a:spcPct val="150000"/>
              </a:lnSpc>
            </a:pPr>
            <a:r>
              <a:rPr lang="en-US" altLang="zh-CN" b="1">
                <a:solidFill>
                  <a:srgbClr val="660033"/>
                </a:solidFill>
              </a:rPr>
              <a:t>free(q);</a:t>
            </a:r>
          </a:p>
        </p:txBody>
      </p:sp>
      <p:sp>
        <p:nvSpPr>
          <p:cNvPr id="101399" name="Line 23"/>
          <p:cNvSpPr>
            <a:spLocks noChangeShapeType="1"/>
          </p:cNvSpPr>
          <p:nvPr/>
        </p:nvSpPr>
        <p:spPr bwMode="auto">
          <a:xfrm>
            <a:off x="2114550" y="4406900"/>
            <a:ext cx="3600450" cy="12700"/>
          </a:xfrm>
          <a:prstGeom prst="line">
            <a:avLst/>
          </a:prstGeom>
          <a:noFill/>
          <a:ln w="38100">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1400" name="Group 24"/>
          <p:cNvGrpSpPr>
            <a:grpSpLocks/>
          </p:cNvGrpSpPr>
          <p:nvPr/>
        </p:nvGrpSpPr>
        <p:grpSpPr bwMode="auto">
          <a:xfrm>
            <a:off x="4724400" y="990600"/>
            <a:ext cx="1752600" cy="762000"/>
            <a:chOff x="2976" y="624"/>
            <a:chExt cx="1104" cy="480"/>
          </a:xfrm>
        </p:grpSpPr>
        <p:sp>
          <p:nvSpPr>
            <p:cNvPr id="102434" name="Line 25"/>
            <p:cNvSpPr>
              <a:spLocks noChangeShapeType="1"/>
            </p:cNvSpPr>
            <p:nvPr/>
          </p:nvSpPr>
          <p:spPr bwMode="auto">
            <a:xfrm flipH="1">
              <a:off x="2976" y="624"/>
              <a:ext cx="1104" cy="0"/>
            </a:xfrm>
            <a:prstGeom prst="line">
              <a:avLst/>
            </a:prstGeom>
            <a:noFill/>
            <a:ln w="317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35" name="Line 26"/>
            <p:cNvSpPr>
              <a:spLocks noChangeShapeType="1"/>
            </p:cNvSpPr>
            <p:nvPr/>
          </p:nvSpPr>
          <p:spPr bwMode="auto">
            <a:xfrm flipV="1">
              <a:off x="4080" y="624"/>
              <a:ext cx="0" cy="480"/>
            </a:xfrm>
            <a:prstGeom prst="line">
              <a:avLst/>
            </a:prstGeom>
            <a:noFill/>
            <a:ln w="317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36" name="Line 27"/>
            <p:cNvSpPr>
              <a:spLocks noChangeShapeType="1"/>
            </p:cNvSpPr>
            <p:nvPr/>
          </p:nvSpPr>
          <p:spPr bwMode="auto">
            <a:xfrm>
              <a:off x="2976" y="624"/>
              <a:ext cx="0" cy="288"/>
            </a:xfrm>
            <a:prstGeom prst="line">
              <a:avLst/>
            </a:prstGeom>
            <a:noFill/>
            <a:ln w="31750">
              <a:solidFill>
                <a:srgbClr val="9933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useBgFill="1">
        <p:nvSpPr>
          <p:cNvPr id="101404" name="Rectangle 28"/>
          <p:cNvSpPr>
            <a:spLocks noChangeArrowheads="1"/>
          </p:cNvSpPr>
          <p:nvPr/>
        </p:nvSpPr>
        <p:spPr bwMode="auto">
          <a:xfrm>
            <a:off x="2819400" y="1600200"/>
            <a:ext cx="1219200" cy="304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1406" name="Group 30"/>
          <p:cNvGrpSpPr>
            <a:grpSpLocks/>
          </p:cNvGrpSpPr>
          <p:nvPr/>
        </p:nvGrpSpPr>
        <p:grpSpPr bwMode="auto">
          <a:xfrm>
            <a:off x="2438400" y="990600"/>
            <a:ext cx="1828800" cy="762000"/>
            <a:chOff x="1536" y="624"/>
            <a:chExt cx="1152" cy="480"/>
          </a:xfrm>
        </p:grpSpPr>
        <p:sp>
          <p:nvSpPr>
            <p:cNvPr id="102431" name="Line 31"/>
            <p:cNvSpPr>
              <a:spLocks noChangeShapeType="1"/>
            </p:cNvSpPr>
            <p:nvPr/>
          </p:nvSpPr>
          <p:spPr bwMode="auto">
            <a:xfrm flipV="1">
              <a:off x="2688" y="624"/>
              <a:ext cx="0" cy="480"/>
            </a:xfrm>
            <a:prstGeom prst="line">
              <a:avLst/>
            </a:prstGeom>
            <a:noFill/>
            <a:ln w="317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32" name="Line 32"/>
            <p:cNvSpPr>
              <a:spLocks noChangeShapeType="1"/>
            </p:cNvSpPr>
            <p:nvPr/>
          </p:nvSpPr>
          <p:spPr bwMode="auto">
            <a:xfrm flipH="1">
              <a:off x="1536" y="624"/>
              <a:ext cx="1152" cy="0"/>
            </a:xfrm>
            <a:prstGeom prst="line">
              <a:avLst/>
            </a:prstGeom>
            <a:noFill/>
            <a:ln w="317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33" name="Line 33"/>
            <p:cNvSpPr>
              <a:spLocks noChangeShapeType="1"/>
            </p:cNvSpPr>
            <p:nvPr/>
          </p:nvSpPr>
          <p:spPr bwMode="auto">
            <a:xfrm>
              <a:off x="1536" y="624"/>
              <a:ext cx="0" cy="288"/>
            </a:xfrm>
            <a:prstGeom prst="line">
              <a:avLst/>
            </a:prstGeom>
            <a:noFill/>
            <a:ln w="31750">
              <a:solidFill>
                <a:srgbClr val="9933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1410" name="Group 34"/>
          <p:cNvGrpSpPr>
            <a:grpSpLocks/>
          </p:cNvGrpSpPr>
          <p:nvPr/>
        </p:nvGrpSpPr>
        <p:grpSpPr bwMode="auto">
          <a:xfrm>
            <a:off x="1828800" y="1447800"/>
            <a:ext cx="1219200" cy="609600"/>
            <a:chOff x="1152" y="912"/>
            <a:chExt cx="768" cy="384"/>
          </a:xfrm>
        </p:grpSpPr>
        <p:sp>
          <p:nvSpPr>
            <p:cNvPr id="102428" name="Rectangle 35"/>
            <p:cNvSpPr>
              <a:spLocks noChangeArrowheads="1"/>
            </p:cNvSpPr>
            <p:nvPr/>
          </p:nvSpPr>
          <p:spPr bwMode="auto">
            <a:xfrm>
              <a:off x="1152" y="912"/>
              <a:ext cx="768" cy="384"/>
            </a:xfrm>
            <a:prstGeom prst="rect">
              <a:avLst/>
            </a:prstGeom>
            <a:solidFill>
              <a:srgbClr val="CCFFCC">
                <a:alpha val="50195"/>
              </a:srgbClr>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t>a</a:t>
              </a:r>
              <a:r>
                <a:rPr lang="en-US" altLang="zh-CN" b="1" baseline="-25000"/>
                <a:t>i-1</a:t>
              </a:r>
              <a:endParaRPr lang="en-US" altLang="zh-CN">
                <a:solidFill>
                  <a:schemeClr val="tx1"/>
                </a:solidFill>
              </a:endParaRPr>
            </a:p>
          </p:txBody>
        </p:sp>
        <p:sp>
          <p:nvSpPr>
            <p:cNvPr id="102429" name="Line 36"/>
            <p:cNvSpPr>
              <a:spLocks noChangeShapeType="1"/>
            </p:cNvSpPr>
            <p:nvPr/>
          </p:nvSpPr>
          <p:spPr bwMode="auto">
            <a:xfrm>
              <a:off x="1344"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30" name="Line 37"/>
            <p:cNvSpPr>
              <a:spLocks noChangeShapeType="1"/>
            </p:cNvSpPr>
            <p:nvPr/>
          </p:nvSpPr>
          <p:spPr bwMode="auto">
            <a:xfrm>
              <a:off x="1728"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101414" name="AutoShape 38"/>
          <p:cNvCxnSpPr>
            <a:cxnSpLocks noChangeShapeType="1"/>
          </p:cNvCxnSpPr>
          <p:nvPr/>
        </p:nvCxnSpPr>
        <p:spPr bwMode="auto">
          <a:xfrm>
            <a:off x="2916238" y="1752600"/>
            <a:ext cx="3886200" cy="304800"/>
          </a:xfrm>
          <a:prstGeom prst="bentConnector4">
            <a:avLst>
              <a:gd name="adj1" fmla="val 12745"/>
              <a:gd name="adj2" fmla="val 268750"/>
            </a:avLst>
          </a:prstGeom>
          <a:noFill/>
          <a:ln w="31750">
            <a:solidFill>
              <a:srgbClr val="008080"/>
            </a:solidFill>
            <a:miter lim="800000"/>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415" name="Line 39"/>
          <p:cNvSpPr>
            <a:spLocks noChangeShapeType="1"/>
          </p:cNvSpPr>
          <p:nvPr/>
        </p:nvSpPr>
        <p:spPr bwMode="auto">
          <a:xfrm>
            <a:off x="2038350" y="5245100"/>
            <a:ext cx="3810000" cy="0"/>
          </a:xfrm>
          <a:prstGeom prst="line">
            <a:avLst/>
          </a:prstGeom>
          <a:noFill/>
          <a:ln w="38100">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1416" name="Group 40"/>
          <p:cNvGrpSpPr>
            <a:grpSpLocks/>
          </p:cNvGrpSpPr>
          <p:nvPr/>
        </p:nvGrpSpPr>
        <p:grpSpPr bwMode="auto">
          <a:xfrm>
            <a:off x="2438400" y="762000"/>
            <a:ext cx="4038600" cy="990600"/>
            <a:chOff x="1536" y="480"/>
            <a:chExt cx="2544" cy="624"/>
          </a:xfrm>
        </p:grpSpPr>
        <p:sp>
          <p:nvSpPr>
            <p:cNvPr id="102425" name="Line 41"/>
            <p:cNvSpPr>
              <a:spLocks noChangeShapeType="1"/>
            </p:cNvSpPr>
            <p:nvPr/>
          </p:nvSpPr>
          <p:spPr bwMode="auto">
            <a:xfrm flipH="1" flipV="1">
              <a:off x="4080" y="480"/>
              <a:ext cx="0" cy="624"/>
            </a:xfrm>
            <a:prstGeom prst="line">
              <a:avLst/>
            </a:prstGeom>
            <a:noFill/>
            <a:ln w="349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26" name="Line 42"/>
            <p:cNvSpPr>
              <a:spLocks noChangeShapeType="1"/>
            </p:cNvSpPr>
            <p:nvPr/>
          </p:nvSpPr>
          <p:spPr bwMode="auto">
            <a:xfrm flipH="1">
              <a:off x="1536" y="480"/>
              <a:ext cx="2544" cy="0"/>
            </a:xfrm>
            <a:prstGeom prst="line">
              <a:avLst/>
            </a:prstGeom>
            <a:noFill/>
            <a:ln w="349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27" name="Line 43"/>
            <p:cNvSpPr>
              <a:spLocks noChangeShapeType="1"/>
            </p:cNvSpPr>
            <p:nvPr/>
          </p:nvSpPr>
          <p:spPr bwMode="auto">
            <a:xfrm>
              <a:off x="1536" y="480"/>
              <a:ext cx="0" cy="432"/>
            </a:xfrm>
            <a:prstGeom prst="line">
              <a:avLst/>
            </a:prstGeom>
            <a:noFill/>
            <a:ln w="349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useBgFill="1">
        <p:nvSpPr>
          <p:cNvPr id="101420" name="Rectangle 44"/>
          <p:cNvSpPr>
            <a:spLocks noChangeArrowheads="1"/>
          </p:cNvSpPr>
          <p:nvPr/>
        </p:nvSpPr>
        <p:spPr bwMode="auto">
          <a:xfrm>
            <a:off x="4495800" y="914400"/>
            <a:ext cx="1905000" cy="5334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23" name="Line 47"/>
          <p:cNvSpPr>
            <a:spLocks noChangeShapeType="1"/>
          </p:cNvSpPr>
          <p:nvPr/>
        </p:nvSpPr>
        <p:spPr bwMode="auto">
          <a:xfrm>
            <a:off x="2057400" y="6019800"/>
            <a:ext cx="1600200" cy="0"/>
          </a:xfrm>
          <a:prstGeom prst="line">
            <a:avLst/>
          </a:prstGeom>
          <a:noFill/>
          <a:ln w="38100">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01424" name="Rectangle 48"/>
          <p:cNvSpPr>
            <a:spLocks noChangeArrowheads="1"/>
          </p:cNvSpPr>
          <p:nvPr/>
        </p:nvSpPr>
        <p:spPr bwMode="auto">
          <a:xfrm>
            <a:off x="4064000" y="1447800"/>
            <a:ext cx="1295400" cy="685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50" name="Rectangle 44"/>
          <p:cNvSpPr>
            <a:spLocks noChangeArrowheads="1"/>
          </p:cNvSpPr>
          <p:nvPr/>
        </p:nvSpPr>
        <p:spPr bwMode="auto">
          <a:xfrm>
            <a:off x="2471738" y="914400"/>
            <a:ext cx="1905000" cy="5334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4" name="Group 87"/>
          <p:cNvGrpSpPr>
            <a:grpSpLocks/>
          </p:cNvGrpSpPr>
          <p:nvPr/>
        </p:nvGrpSpPr>
        <p:grpSpPr bwMode="auto">
          <a:xfrm rot="10800000">
            <a:off x="2052638" y="2141538"/>
            <a:ext cx="425450" cy="773112"/>
            <a:chOff x="2772" y="89"/>
            <a:chExt cx="192" cy="487"/>
          </a:xfrm>
        </p:grpSpPr>
        <p:sp>
          <p:nvSpPr>
            <p:cNvPr id="102423" name="AutoShape 88"/>
            <p:cNvSpPr>
              <a:spLocks noChangeArrowheads="1"/>
            </p:cNvSpPr>
            <p:nvPr/>
          </p:nvSpPr>
          <p:spPr bwMode="auto">
            <a:xfrm>
              <a:off x="2784" y="96"/>
              <a:ext cx="48" cy="480"/>
            </a:xfrm>
            <a:prstGeom prst="downArrow">
              <a:avLst>
                <a:gd name="adj1" fmla="val 50000"/>
                <a:gd name="adj2" fmla="val 2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24" name="Text Box 89"/>
            <p:cNvSpPr txBox="1">
              <a:spLocks noChangeArrowheads="1"/>
            </p:cNvSpPr>
            <p:nvPr/>
          </p:nvSpPr>
          <p:spPr bwMode="auto">
            <a:xfrm rot="10800000">
              <a:off x="2772" y="89"/>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400" b="1">
                  <a:solidFill>
                    <a:srgbClr val="006600"/>
                  </a:solidFill>
                  <a:ea typeface="楷体_GB2312" pitchFamily="49" charset="-122"/>
                </a:rPr>
                <a:t>p</a:t>
              </a:r>
            </a:p>
          </p:txBody>
        </p:sp>
      </p:grpSp>
      <p:grpSp>
        <p:nvGrpSpPr>
          <p:cNvPr id="57" name="Group 87"/>
          <p:cNvGrpSpPr>
            <a:grpSpLocks/>
          </p:cNvGrpSpPr>
          <p:nvPr/>
        </p:nvGrpSpPr>
        <p:grpSpPr bwMode="auto">
          <a:xfrm rot="10800000">
            <a:off x="4206875" y="2141538"/>
            <a:ext cx="425450" cy="773112"/>
            <a:chOff x="2772" y="89"/>
            <a:chExt cx="192" cy="487"/>
          </a:xfrm>
        </p:grpSpPr>
        <p:sp>
          <p:nvSpPr>
            <p:cNvPr id="102421" name="AutoShape 88"/>
            <p:cNvSpPr>
              <a:spLocks noChangeArrowheads="1"/>
            </p:cNvSpPr>
            <p:nvPr/>
          </p:nvSpPr>
          <p:spPr bwMode="auto">
            <a:xfrm>
              <a:off x="2784" y="96"/>
              <a:ext cx="48" cy="480"/>
            </a:xfrm>
            <a:prstGeom prst="downArrow">
              <a:avLst>
                <a:gd name="adj1" fmla="val 50000"/>
                <a:gd name="adj2" fmla="val 2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22" name="Text Box 89"/>
            <p:cNvSpPr txBox="1">
              <a:spLocks noChangeArrowheads="1"/>
            </p:cNvSpPr>
            <p:nvPr/>
          </p:nvSpPr>
          <p:spPr bwMode="auto">
            <a:xfrm rot="10800000">
              <a:off x="2772" y="89"/>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2"/>
                  </a:solidFill>
                  <a:latin typeface="Times New Roman" pitchFamily="18" charset="0"/>
                  <a:ea typeface="宋体" pitchFamily="2" charset="-122"/>
                </a:defRPr>
              </a:lvl1pPr>
              <a:lvl2pPr marL="742950" indent="-285750" eaLnBrk="0" hangingPunct="0">
                <a:defRPr kumimoji="1" sz="3600">
                  <a:solidFill>
                    <a:schemeClr val="tx2"/>
                  </a:solidFill>
                  <a:latin typeface="Times New Roman" pitchFamily="18" charset="0"/>
                  <a:ea typeface="宋体" pitchFamily="2" charset="-122"/>
                </a:defRPr>
              </a:lvl2pPr>
              <a:lvl3pPr marL="1143000" indent="-228600" eaLnBrk="0" hangingPunct="0">
                <a:defRPr kumimoji="1" sz="3600">
                  <a:solidFill>
                    <a:schemeClr val="tx2"/>
                  </a:solidFill>
                  <a:latin typeface="Times New Roman" pitchFamily="18" charset="0"/>
                  <a:ea typeface="宋体" pitchFamily="2" charset="-122"/>
                </a:defRPr>
              </a:lvl3pPr>
              <a:lvl4pPr marL="1600200" indent="-228600" eaLnBrk="0" hangingPunct="0">
                <a:defRPr kumimoji="1" sz="3600">
                  <a:solidFill>
                    <a:schemeClr val="tx2"/>
                  </a:solidFill>
                  <a:latin typeface="Times New Roman" pitchFamily="18" charset="0"/>
                  <a:ea typeface="宋体" pitchFamily="2" charset="-122"/>
                </a:defRPr>
              </a:lvl4pPr>
              <a:lvl5pPr marL="2057400" indent="-228600" eaLnBrk="0" hangingPunct="0">
                <a:defRPr kumimoji="1"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600">
                  <a:solidFill>
                    <a:schemeClr val="tx2"/>
                  </a:solidFill>
                  <a:latin typeface="Times New Roman" pitchFamily="18" charset="0"/>
                  <a:ea typeface="宋体" pitchFamily="2" charset="-122"/>
                </a:defRPr>
              </a:lvl9pPr>
            </a:lstStyle>
            <a:p>
              <a:pPr algn="l" eaLnBrk="1" hangingPunct="1">
                <a:spcBef>
                  <a:spcPct val="50000"/>
                </a:spcBef>
              </a:pPr>
              <a:r>
                <a:rPr lang="en-US" altLang="zh-CN" sz="2400" b="1">
                  <a:solidFill>
                    <a:srgbClr val="006600"/>
                  </a:solidFill>
                  <a:ea typeface="楷体_GB2312" pitchFamily="49" charset="-122"/>
                </a:rPr>
                <a:t>q</a:t>
              </a:r>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1378"/>
                                        </p:tgtEl>
                                        <p:attrNameLst>
                                          <p:attrName>style.visibility</p:attrName>
                                        </p:attrNameLst>
                                      </p:cBhvr>
                                      <p:to>
                                        <p:strVal val="visible"/>
                                      </p:to>
                                    </p:set>
                                    <p:animEffect transition="in" filter="wipe(left)">
                                      <p:cBhvr>
                                        <p:cTn id="7" dur="500"/>
                                        <p:tgtEl>
                                          <p:spTgt spid="101378"/>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01385"/>
                                        </p:tgtEl>
                                        <p:attrNameLst>
                                          <p:attrName>style.visibility</p:attrName>
                                        </p:attrNameLst>
                                      </p:cBhvr>
                                      <p:to>
                                        <p:strVal val="visible"/>
                                      </p:to>
                                    </p:set>
                                    <p:animEffect transition="in" filter="wipe(left)">
                                      <p:cBhvr>
                                        <p:cTn id="11" dur="500"/>
                                        <p:tgtEl>
                                          <p:spTgt spid="101385"/>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1391"/>
                                        </p:tgtEl>
                                        <p:attrNameLst>
                                          <p:attrName>style.visibility</p:attrName>
                                        </p:attrNameLst>
                                      </p:cBhvr>
                                      <p:to>
                                        <p:strVal val="visible"/>
                                      </p:to>
                                    </p:set>
                                    <p:animEffect transition="in" filter="wipe(left)">
                                      <p:cBhvr>
                                        <p:cTn id="15" dur="500"/>
                                        <p:tgtEl>
                                          <p:spTgt spid="101391"/>
                                        </p:tgtEl>
                                      </p:cBhvr>
                                    </p:animEffect>
                                  </p:childTnLst>
                                </p:cTn>
                              </p:par>
                            </p:childTnLst>
                          </p:cTn>
                        </p:par>
                        <p:par>
                          <p:cTn id="16" fill="hold" nodeType="afterGroup">
                            <p:stCondLst>
                              <p:cond delay="1500"/>
                            </p:stCondLst>
                            <p:childTnLst>
                              <p:par>
                                <p:cTn id="17" presetID="22" presetClass="entr" presetSubtype="2" fill="hold" nodeType="afterEffect">
                                  <p:stCondLst>
                                    <p:cond delay="0"/>
                                  </p:stCondLst>
                                  <p:childTnLst>
                                    <p:set>
                                      <p:cBhvr>
                                        <p:cTn id="18" dur="1" fill="hold">
                                          <p:stCondLst>
                                            <p:cond delay="0"/>
                                          </p:stCondLst>
                                        </p:cTn>
                                        <p:tgtEl>
                                          <p:spTgt spid="101400"/>
                                        </p:tgtEl>
                                        <p:attrNameLst>
                                          <p:attrName>style.visibility</p:attrName>
                                        </p:attrNameLst>
                                      </p:cBhvr>
                                      <p:to>
                                        <p:strVal val="visible"/>
                                      </p:to>
                                    </p:set>
                                    <p:animEffect transition="in" filter="wipe(right)">
                                      <p:cBhvr>
                                        <p:cTn id="19" dur="500"/>
                                        <p:tgtEl>
                                          <p:spTgt spid="10140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1" fill="hold" nodeType="click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slide(fromTop)">
                                      <p:cBhvr>
                                        <p:cTn id="24" dur="500"/>
                                        <p:tgtEl>
                                          <p:spTgt spid="54"/>
                                        </p:tgtEl>
                                      </p:cBhvr>
                                    </p:animEffect>
                                  </p:childTnLst>
                                </p:cTn>
                              </p:par>
                              <p:par>
                                <p:cTn id="25" presetID="22" presetClass="entr" presetSubtype="2" fill="hold" nodeType="withEffect">
                                  <p:stCondLst>
                                    <p:cond delay="0"/>
                                  </p:stCondLst>
                                  <p:childTnLst>
                                    <p:set>
                                      <p:cBhvr>
                                        <p:cTn id="26" dur="1" fill="hold">
                                          <p:stCondLst>
                                            <p:cond delay="0"/>
                                          </p:stCondLst>
                                        </p:cTn>
                                        <p:tgtEl>
                                          <p:spTgt spid="101406"/>
                                        </p:tgtEl>
                                        <p:attrNameLst>
                                          <p:attrName>style.visibility</p:attrName>
                                        </p:attrNameLst>
                                      </p:cBhvr>
                                      <p:to>
                                        <p:strVal val="visible"/>
                                      </p:to>
                                    </p:set>
                                    <p:animEffect transition="in" filter="wipe(right)">
                                      <p:cBhvr>
                                        <p:cTn id="27" dur="500"/>
                                        <p:tgtEl>
                                          <p:spTgt spid="10140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1" fill="hold" nodeType="click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slide(fromTop)">
                                      <p:cBhvr>
                                        <p:cTn id="32" dur="500"/>
                                        <p:tgtEl>
                                          <p:spTgt spid="5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1398"/>
                                        </p:tgtEl>
                                        <p:attrNameLst>
                                          <p:attrName>style.visibility</p:attrName>
                                        </p:attrNameLst>
                                      </p:cBhvr>
                                      <p:to>
                                        <p:strVal val="visible"/>
                                      </p:to>
                                    </p:set>
                                    <p:animEffect transition="in" filter="wipe(left)">
                                      <p:cBhvr>
                                        <p:cTn id="37" dur="500"/>
                                        <p:tgtEl>
                                          <p:spTgt spid="10139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7" presetClass="entr" presetSubtype="8" fill="hold" grpId="0" nodeType="clickEffect">
                                  <p:stCondLst>
                                    <p:cond delay="0"/>
                                  </p:stCondLst>
                                  <p:childTnLst>
                                    <p:set>
                                      <p:cBhvr>
                                        <p:cTn id="41" dur="1" fill="hold">
                                          <p:stCondLst>
                                            <p:cond delay="0"/>
                                          </p:stCondLst>
                                        </p:cTn>
                                        <p:tgtEl>
                                          <p:spTgt spid="101399"/>
                                        </p:tgtEl>
                                        <p:attrNameLst>
                                          <p:attrName>style.visibility</p:attrName>
                                        </p:attrNameLst>
                                      </p:cBhvr>
                                      <p:to>
                                        <p:strVal val="visible"/>
                                      </p:to>
                                    </p:set>
                                    <p:anim calcmode="lin" valueType="num">
                                      <p:cBhvr>
                                        <p:cTn id="42" dur="500" fill="hold"/>
                                        <p:tgtEl>
                                          <p:spTgt spid="101399"/>
                                        </p:tgtEl>
                                        <p:attrNameLst>
                                          <p:attrName>ppt_x</p:attrName>
                                        </p:attrNameLst>
                                      </p:cBhvr>
                                      <p:tavLst>
                                        <p:tav tm="0">
                                          <p:val>
                                            <p:strVal val="#ppt_x-#ppt_w/2"/>
                                          </p:val>
                                        </p:tav>
                                        <p:tav tm="100000">
                                          <p:val>
                                            <p:strVal val="#ppt_x"/>
                                          </p:val>
                                        </p:tav>
                                      </p:tavLst>
                                    </p:anim>
                                    <p:anim calcmode="lin" valueType="num">
                                      <p:cBhvr>
                                        <p:cTn id="43" dur="500" fill="hold"/>
                                        <p:tgtEl>
                                          <p:spTgt spid="101399"/>
                                        </p:tgtEl>
                                        <p:attrNameLst>
                                          <p:attrName>ppt_y</p:attrName>
                                        </p:attrNameLst>
                                      </p:cBhvr>
                                      <p:tavLst>
                                        <p:tav tm="0">
                                          <p:val>
                                            <p:strVal val="#ppt_y"/>
                                          </p:val>
                                        </p:tav>
                                        <p:tav tm="100000">
                                          <p:val>
                                            <p:strVal val="#ppt_y"/>
                                          </p:val>
                                        </p:tav>
                                      </p:tavLst>
                                    </p:anim>
                                    <p:anim calcmode="lin" valueType="num">
                                      <p:cBhvr>
                                        <p:cTn id="44" dur="500" fill="hold"/>
                                        <p:tgtEl>
                                          <p:spTgt spid="101399"/>
                                        </p:tgtEl>
                                        <p:attrNameLst>
                                          <p:attrName>ppt_w</p:attrName>
                                        </p:attrNameLst>
                                      </p:cBhvr>
                                      <p:tavLst>
                                        <p:tav tm="0">
                                          <p:val>
                                            <p:fltVal val="0"/>
                                          </p:val>
                                        </p:tav>
                                        <p:tav tm="100000">
                                          <p:val>
                                            <p:strVal val="#ppt_w"/>
                                          </p:val>
                                        </p:tav>
                                      </p:tavLst>
                                    </p:anim>
                                    <p:anim calcmode="lin" valueType="num">
                                      <p:cBhvr>
                                        <p:cTn id="45" dur="500" fill="hold"/>
                                        <p:tgtEl>
                                          <p:spTgt spid="101399"/>
                                        </p:tgtEl>
                                        <p:attrNameLst>
                                          <p:attrName>ppt_h</p:attrName>
                                        </p:attrNameLst>
                                      </p:cBhvr>
                                      <p:tavLst>
                                        <p:tav tm="0">
                                          <p:val>
                                            <p:strVal val="#ppt_h"/>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2" fill="hold" grpId="0" nodeType="clickEffect">
                                  <p:stCondLst>
                                    <p:cond delay="0"/>
                                  </p:stCondLst>
                                  <p:childTnLst>
                                    <p:set>
                                      <p:cBhvr>
                                        <p:cTn id="49" dur="1" fill="hold">
                                          <p:stCondLst>
                                            <p:cond delay="0"/>
                                          </p:stCondLst>
                                        </p:cTn>
                                        <p:tgtEl>
                                          <p:spTgt spid="101404"/>
                                        </p:tgtEl>
                                        <p:attrNameLst>
                                          <p:attrName>style.visibility</p:attrName>
                                        </p:attrNameLst>
                                      </p:cBhvr>
                                      <p:to>
                                        <p:strVal val="visible"/>
                                      </p:to>
                                    </p:set>
                                    <p:animEffect transition="in" filter="wipe(right)">
                                      <p:cBhvr>
                                        <p:cTn id="50" dur="500"/>
                                        <p:tgtEl>
                                          <p:spTgt spid="101404"/>
                                        </p:tgtEl>
                                      </p:cBhvr>
                                    </p:animEffect>
                                  </p:childTnLst>
                                </p:cTn>
                              </p:par>
                            </p:childTnLst>
                          </p:cTn>
                        </p:par>
                        <p:par>
                          <p:cTn id="51" fill="hold" nodeType="afterGroup">
                            <p:stCondLst>
                              <p:cond delay="500"/>
                            </p:stCondLst>
                            <p:childTnLst>
                              <p:par>
                                <p:cTn id="52" presetID="1" presetClass="entr" presetSubtype="0" fill="hold" nodeType="afterEffect">
                                  <p:stCondLst>
                                    <p:cond delay="0"/>
                                  </p:stCondLst>
                                  <p:childTnLst>
                                    <p:set>
                                      <p:cBhvr>
                                        <p:cTn id="53" dur="1" fill="hold">
                                          <p:stCondLst>
                                            <p:cond delay="499"/>
                                          </p:stCondLst>
                                        </p:cTn>
                                        <p:tgtEl>
                                          <p:spTgt spid="101410"/>
                                        </p:tgtEl>
                                        <p:attrNameLst>
                                          <p:attrName>style.visibility</p:attrName>
                                        </p:attrNameLst>
                                      </p:cBhvr>
                                      <p:to>
                                        <p:strVal val="visible"/>
                                      </p:to>
                                    </p:set>
                                  </p:childTnLst>
                                </p:cTn>
                              </p:par>
                            </p:childTnLst>
                          </p:cTn>
                        </p:par>
                        <p:par>
                          <p:cTn id="54" fill="hold" nodeType="afterGroup">
                            <p:stCondLst>
                              <p:cond delay="1000"/>
                            </p:stCondLst>
                            <p:childTnLst>
                              <p:par>
                                <p:cTn id="55" presetID="22" presetClass="entr" presetSubtype="8" fill="hold" nodeType="afterEffect">
                                  <p:stCondLst>
                                    <p:cond delay="0"/>
                                  </p:stCondLst>
                                  <p:childTnLst>
                                    <p:set>
                                      <p:cBhvr>
                                        <p:cTn id="56" dur="1" fill="hold">
                                          <p:stCondLst>
                                            <p:cond delay="0"/>
                                          </p:stCondLst>
                                        </p:cTn>
                                        <p:tgtEl>
                                          <p:spTgt spid="101414"/>
                                        </p:tgtEl>
                                        <p:attrNameLst>
                                          <p:attrName>style.visibility</p:attrName>
                                        </p:attrNameLst>
                                      </p:cBhvr>
                                      <p:to>
                                        <p:strVal val="visible"/>
                                      </p:to>
                                    </p:set>
                                    <p:animEffect transition="in" filter="wipe(left)">
                                      <p:cBhvr>
                                        <p:cTn id="57" dur="500"/>
                                        <p:tgtEl>
                                          <p:spTgt spid="10141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7" presetClass="entr" presetSubtype="8" fill="hold" grpId="0" nodeType="clickEffect">
                                  <p:stCondLst>
                                    <p:cond delay="0"/>
                                  </p:stCondLst>
                                  <p:childTnLst>
                                    <p:set>
                                      <p:cBhvr>
                                        <p:cTn id="61" dur="1" fill="hold">
                                          <p:stCondLst>
                                            <p:cond delay="0"/>
                                          </p:stCondLst>
                                        </p:cTn>
                                        <p:tgtEl>
                                          <p:spTgt spid="101415"/>
                                        </p:tgtEl>
                                        <p:attrNameLst>
                                          <p:attrName>style.visibility</p:attrName>
                                        </p:attrNameLst>
                                      </p:cBhvr>
                                      <p:to>
                                        <p:strVal val="visible"/>
                                      </p:to>
                                    </p:set>
                                    <p:anim calcmode="lin" valueType="num">
                                      <p:cBhvr>
                                        <p:cTn id="62" dur="500" fill="hold"/>
                                        <p:tgtEl>
                                          <p:spTgt spid="101415"/>
                                        </p:tgtEl>
                                        <p:attrNameLst>
                                          <p:attrName>ppt_x</p:attrName>
                                        </p:attrNameLst>
                                      </p:cBhvr>
                                      <p:tavLst>
                                        <p:tav tm="0">
                                          <p:val>
                                            <p:strVal val="#ppt_x-#ppt_w/2"/>
                                          </p:val>
                                        </p:tav>
                                        <p:tav tm="100000">
                                          <p:val>
                                            <p:strVal val="#ppt_x"/>
                                          </p:val>
                                        </p:tav>
                                      </p:tavLst>
                                    </p:anim>
                                    <p:anim calcmode="lin" valueType="num">
                                      <p:cBhvr>
                                        <p:cTn id="63" dur="500" fill="hold"/>
                                        <p:tgtEl>
                                          <p:spTgt spid="101415"/>
                                        </p:tgtEl>
                                        <p:attrNameLst>
                                          <p:attrName>ppt_y</p:attrName>
                                        </p:attrNameLst>
                                      </p:cBhvr>
                                      <p:tavLst>
                                        <p:tav tm="0">
                                          <p:val>
                                            <p:strVal val="#ppt_y"/>
                                          </p:val>
                                        </p:tav>
                                        <p:tav tm="100000">
                                          <p:val>
                                            <p:strVal val="#ppt_y"/>
                                          </p:val>
                                        </p:tav>
                                      </p:tavLst>
                                    </p:anim>
                                    <p:anim calcmode="lin" valueType="num">
                                      <p:cBhvr>
                                        <p:cTn id="64" dur="500" fill="hold"/>
                                        <p:tgtEl>
                                          <p:spTgt spid="101415"/>
                                        </p:tgtEl>
                                        <p:attrNameLst>
                                          <p:attrName>ppt_w</p:attrName>
                                        </p:attrNameLst>
                                      </p:cBhvr>
                                      <p:tavLst>
                                        <p:tav tm="0">
                                          <p:val>
                                            <p:fltVal val="0"/>
                                          </p:val>
                                        </p:tav>
                                        <p:tav tm="100000">
                                          <p:val>
                                            <p:strVal val="#ppt_w"/>
                                          </p:val>
                                        </p:tav>
                                      </p:tavLst>
                                    </p:anim>
                                    <p:anim calcmode="lin" valueType="num">
                                      <p:cBhvr>
                                        <p:cTn id="65" dur="500" fill="hold"/>
                                        <p:tgtEl>
                                          <p:spTgt spid="101415"/>
                                        </p:tgtEl>
                                        <p:attrNameLst>
                                          <p:attrName>ppt_h</p:attrName>
                                        </p:attrNameLst>
                                      </p:cBhvr>
                                      <p:tavLst>
                                        <p:tav tm="0">
                                          <p:val>
                                            <p:strVal val="#ppt_h"/>
                                          </p:val>
                                        </p:tav>
                                        <p:tav tm="100000">
                                          <p:val>
                                            <p:strVal val="#ppt_h"/>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2" fill="hold" nodeType="clickEffect">
                                  <p:stCondLst>
                                    <p:cond delay="0"/>
                                  </p:stCondLst>
                                  <p:childTnLst>
                                    <p:set>
                                      <p:cBhvr>
                                        <p:cTn id="69" dur="1" fill="hold">
                                          <p:stCondLst>
                                            <p:cond delay="0"/>
                                          </p:stCondLst>
                                        </p:cTn>
                                        <p:tgtEl>
                                          <p:spTgt spid="101416"/>
                                        </p:tgtEl>
                                        <p:attrNameLst>
                                          <p:attrName>style.visibility</p:attrName>
                                        </p:attrNameLst>
                                      </p:cBhvr>
                                      <p:to>
                                        <p:strVal val="visible"/>
                                      </p:to>
                                    </p:set>
                                    <p:animEffect transition="in" filter="wipe(right)">
                                      <p:cBhvr>
                                        <p:cTn id="70" dur="500"/>
                                        <p:tgtEl>
                                          <p:spTgt spid="101416"/>
                                        </p:tgtEl>
                                      </p:cBhvr>
                                    </p:animEffect>
                                  </p:childTnLst>
                                </p:cTn>
                              </p:par>
                            </p:childTnLst>
                          </p:cTn>
                        </p:par>
                        <p:par>
                          <p:cTn id="71" fill="hold" nodeType="afterGroup">
                            <p:stCondLst>
                              <p:cond delay="500"/>
                            </p:stCondLst>
                            <p:childTnLst>
                              <p:par>
                                <p:cTn id="72" presetID="1" presetClass="entr" presetSubtype="0" fill="hold" grpId="0" nodeType="afterEffect">
                                  <p:stCondLst>
                                    <p:cond delay="0"/>
                                  </p:stCondLst>
                                  <p:childTnLst>
                                    <p:set>
                                      <p:cBhvr>
                                        <p:cTn id="73" dur="1" fill="hold">
                                          <p:stCondLst>
                                            <p:cond delay="499"/>
                                          </p:stCondLst>
                                        </p:cTn>
                                        <p:tgtEl>
                                          <p:spTgt spid="101420"/>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499"/>
                                          </p:stCondLst>
                                        </p:cTn>
                                        <p:tgtEl>
                                          <p:spTgt spid="50"/>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17" presetClass="entr" presetSubtype="8" fill="hold" grpId="0" nodeType="clickEffect">
                                  <p:stCondLst>
                                    <p:cond delay="0"/>
                                  </p:stCondLst>
                                  <p:childTnLst>
                                    <p:set>
                                      <p:cBhvr>
                                        <p:cTn id="79" dur="1" fill="hold">
                                          <p:stCondLst>
                                            <p:cond delay="0"/>
                                          </p:stCondLst>
                                        </p:cTn>
                                        <p:tgtEl>
                                          <p:spTgt spid="101423"/>
                                        </p:tgtEl>
                                        <p:attrNameLst>
                                          <p:attrName>style.visibility</p:attrName>
                                        </p:attrNameLst>
                                      </p:cBhvr>
                                      <p:to>
                                        <p:strVal val="visible"/>
                                      </p:to>
                                    </p:set>
                                    <p:anim calcmode="lin" valueType="num">
                                      <p:cBhvr>
                                        <p:cTn id="80" dur="500" fill="hold"/>
                                        <p:tgtEl>
                                          <p:spTgt spid="101423"/>
                                        </p:tgtEl>
                                        <p:attrNameLst>
                                          <p:attrName>ppt_x</p:attrName>
                                        </p:attrNameLst>
                                      </p:cBhvr>
                                      <p:tavLst>
                                        <p:tav tm="0">
                                          <p:val>
                                            <p:strVal val="#ppt_x-#ppt_w/2"/>
                                          </p:val>
                                        </p:tav>
                                        <p:tav tm="100000">
                                          <p:val>
                                            <p:strVal val="#ppt_x"/>
                                          </p:val>
                                        </p:tav>
                                      </p:tavLst>
                                    </p:anim>
                                    <p:anim calcmode="lin" valueType="num">
                                      <p:cBhvr>
                                        <p:cTn id="81" dur="500" fill="hold"/>
                                        <p:tgtEl>
                                          <p:spTgt spid="101423"/>
                                        </p:tgtEl>
                                        <p:attrNameLst>
                                          <p:attrName>ppt_y</p:attrName>
                                        </p:attrNameLst>
                                      </p:cBhvr>
                                      <p:tavLst>
                                        <p:tav tm="0">
                                          <p:val>
                                            <p:strVal val="#ppt_y"/>
                                          </p:val>
                                        </p:tav>
                                        <p:tav tm="100000">
                                          <p:val>
                                            <p:strVal val="#ppt_y"/>
                                          </p:val>
                                        </p:tav>
                                      </p:tavLst>
                                    </p:anim>
                                    <p:anim calcmode="lin" valueType="num">
                                      <p:cBhvr>
                                        <p:cTn id="82" dur="500" fill="hold"/>
                                        <p:tgtEl>
                                          <p:spTgt spid="101423"/>
                                        </p:tgtEl>
                                        <p:attrNameLst>
                                          <p:attrName>ppt_w</p:attrName>
                                        </p:attrNameLst>
                                      </p:cBhvr>
                                      <p:tavLst>
                                        <p:tav tm="0">
                                          <p:val>
                                            <p:fltVal val="0"/>
                                          </p:val>
                                        </p:tav>
                                        <p:tav tm="100000">
                                          <p:val>
                                            <p:strVal val="#ppt_w"/>
                                          </p:val>
                                        </p:tav>
                                      </p:tavLst>
                                    </p:anim>
                                    <p:anim calcmode="lin" valueType="num">
                                      <p:cBhvr>
                                        <p:cTn id="83" dur="500" fill="hold"/>
                                        <p:tgtEl>
                                          <p:spTgt spid="101423"/>
                                        </p:tgtEl>
                                        <p:attrNameLst>
                                          <p:attrName>ppt_h</p:attrName>
                                        </p:attrNameLst>
                                      </p:cBhvr>
                                      <p:tavLst>
                                        <p:tav tm="0">
                                          <p:val>
                                            <p:strVal val="#ppt_h"/>
                                          </p:val>
                                        </p:tav>
                                        <p:tav tm="100000">
                                          <p:val>
                                            <p:strVal val="#ppt_h"/>
                                          </p:val>
                                        </p:tav>
                                      </p:tavLst>
                                    </p:anim>
                                  </p:childTnLst>
                                </p:cTn>
                              </p:par>
                            </p:childTnLst>
                          </p:cTn>
                        </p:par>
                        <p:par>
                          <p:cTn id="84" fill="hold" nodeType="afterGroup">
                            <p:stCondLst>
                              <p:cond delay="500"/>
                            </p:stCondLst>
                            <p:childTnLst>
                              <p:par>
                                <p:cTn id="85" presetID="22" presetClass="entr" presetSubtype="1" fill="hold" grpId="0" nodeType="afterEffect">
                                  <p:stCondLst>
                                    <p:cond delay="0"/>
                                  </p:stCondLst>
                                  <p:childTnLst>
                                    <p:set>
                                      <p:cBhvr>
                                        <p:cTn id="86" dur="1" fill="hold">
                                          <p:stCondLst>
                                            <p:cond delay="0"/>
                                          </p:stCondLst>
                                        </p:cTn>
                                        <p:tgtEl>
                                          <p:spTgt spid="101424"/>
                                        </p:tgtEl>
                                        <p:attrNameLst>
                                          <p:attrName>style.visibility</p:attrName>
                                        </p:attrNameLst>
                                      </p:cBhvr>
                                      <p:to>
                                        <p:strVal val="visible"/>
                                      </p:to>
                                    </p:set>
                                    <p:animEffect transition="in" filter="wipe(up)">
                                      <p:cBhvr>
                                        <p:cTn id="87" dur="500"/>
                                        <p:tgtEl>
                                          <p:spTgt spid="101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98" grpId="0" autoUpdateAnimBg="0"/>
      <p:bldP spid="101399" grpId="0" animBg="1"/>
      <p:bldP spid="101404" grpId="0" animBg="1"/>
      <p:bldP spid="101415" grpId="0" animBg="1"/>
      <p:bldP spid="101420" grpId="0" animBg="1"/>
      <p:bldP spid="101423" grpId="0" animBg="1"/>
      <p:bldP spid="101424" grpId="0" animBg="1"/>
      <p:bldP spid="50" grpId="0" animBg="1"/>
    </p:bld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3600" b="0" i="0" u="none" strike="noStrike" cap="none" normalizeH="0" baseline="0" smtClean="0">
            <a:ln>
              <a:noFill/>
            </a:ln>
            <a:solidFill>
              <a:schemeClr val="tx2"/>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2"/>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3600" b="0" i="0" u="none" strike="noStrike" cap="none" normalizeH="0" baseline="0" smtClean="0">
            <a:ln>
              <a:noFill/>
            </a:ln>
            <a:solidFill>
              <a:schemeClr val="tx2"/>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6228</TotalTime>
  <Words>9560</Words>
  <Application>Microsoft Office PowerPoint</Application>
  <PresentationFormat>全屏显示(4:3)</PresentationFormat>
  <Paragraphs>1299</Paragraphs>
  <Slides>116</Slides>
  <Notes>3</Notes>
  <HiddenSlides>6</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116</vt:i4>
      </vt:variant>
    </vt:vector>
  </HeadingPairs>
  <TitlesOfParts>
    <vt:vector size="128" baseType="lpstr">
      <vt:lpstr>Times New Roman</vt:lpstr>
      <vt:lpstr>宋体</vt:lpstr>
      <vt:lpstr>Arial</vt:lpstr>
      <vt:lpstr>楷体_GB2312</vt:lpstr>
      <vt:lpstr>隶书</vt:lpstr>
      <vt:lpstr>Wingdings</vt:lpstr>
      <vt:lpstr>Symbol</vt:lpstr>
      <vt:lpstr>黑体</vt:lpstr>
      <vt:lpstr>默认设计模板</vt:lpstr>
      <vt:lpstr>Microsoft 公式 3.0</vt:lpstr>
      <vt:lpstr>Microsoft Equation 3.0</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单链表示意图如下：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严蔚敏</dc:creator>
  <cp:lastModifiedBy>lx</cp:lastModifiedBy>
  <cp:revision>579</cp:revision>
  <dcterms:created xsi:type="dcterms:W3CDTF">2001-11-04T01:29:14Z</dcterms:created>
  <dcterms:modified xsi:type="dcterms:W3CDTF">2022-02-13T03:57:55Z</dcterms:modified>
</cp:coreProperties>
</file>