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55" r:id="rId3"/>
    <p:sldMasterId id="2147483657" r:id="rId4"/>
    <p:sldMasterId id="2147483659" r:id="rId5"/>
    <p:sldMasterId id="2147483661" r:id="rId6"/>
    <p:sldMasterId id="2147484308" r:id="rId7"/>
  </p:sldMasterIdLst>
  <p:notesMasterIdLst>
    <p:notesMasterId r:id="rId108"/>
  </p:notesMasterIdLst>
  <p:handoutMasterIdLst>
    <p:handoutMasterId r:id="rId109"/>
  </p:handoutMasterIdLst>
  <p:sldIdLst>
    <p:sldId id="256" r:id="rId8"/>
    <p:sldId id="344" r:id="rId9"/>
    <p:sldId id="345" r:id="rId10"/>
    <p:sldId id="258" r:id="rId11"/>
    <p:sldId id="260" r:id="rId12"/>
    <p:sldId id="261" r:id="rId13"/>
    <p:sldId id="263" r:id="rId14"/>
    <p:sldId id="360" r:id="rId15"/>
    <p:sldId id="264" r:id="rId16"/>
    <p:sldId id="265" r:id="rId17"/>
    <p:sldId id="305" r:id="rId18"/>
    <p:sldId id="271" r:id="rId19"/>
    <p:sldId id="272" r:id="rId20"/>
    <p:sldId id="273" r:id="rId21"/>
    <p:sldId id="304" r:id="rId22"/>
    <p:sldId id="501" r:id="rId23"/>
    <p:sldId id="347" r:id="rId24"/>
    <p:sldId id="441" r:id="rId25"/>
    <p:sldId id="429" r:id="rId26"/>
    <p:sldId id="430" r:id="rId27"/>
    <p:sldId id="431" r:id="rId28"/>
    <p:sldId id="442" r:id="rId29"/>
    <p:sldId id="433" r:id="rId30"/>
    <p:sldId id="349" r:id="rId31"/>
    <p:sldId id="351" r:id="rId32"/>
    <p:sldId id="352" r:id="rId33"/>
    <p:sldId id="353" r:id="rId34"/>
    <p:sldId id="325" r:id="rId35"/>
    <p:sldId id="368" r:id="rId36"/>
    <p:sldId id="348" r:id="rId37"/>
    <p:sldId id="323" r:id="rId38"/>
    <p:sldId id="361" r:id="rId39"/>
    <p:sldId id="438" r:id="rId40"/>
    <p:sldId id="439" r:id="rId41"/>
    <p:sldId id="434" r:id="rId42"/>
    <p:sldId id="435" r:id="rId43"/>
    <p:sldId id="440" r:id="rId44"/>
    <p:sldId id="436" r:id="rId45"/>
    <p:sldId id="437" r:id="rId46"/>
    <p:sldId id="453" r:id="rId47"/>
    <p:sldId id="460" r:id="rId48"/>
    <p:sldId id="461" r:id="rId49"/>
    <p:sldId id="462" r:id="rId50"/>
    <p:sldId id="281" r:id="rId51"/>
    <p:sldId id="354" r:id="rId52"/>
    <p:sldId id="327" r:id="rId53"/>
    <p:sldId id="366" r:id="rId54"/>
    <p:sldId id="443" r:id="rId55"/>
    <p:sldId id="444" r:id="rId56"/>
    <p:sldId id="445" r:id="rId57"/>
    <p:sldId id="446" r:id="rId58"/>
    <p:sldId id="447" r:id="rId59"/>
    <p:sldId id="448" r:id="rId60"/>
    <p:sldId id="343" r:id="rId61"/>
    <p:sldId id="398" r:id="rId62"/>
    <p:sldId id="451" r:id="rId63"/>
    <p:sldId id="452" r:id="rId64"/>
    <p:sldId id="367" r:id="rId65"/>
    <p:sldId id="494" r:id="rId66"/>
    <p:sldId id="500" r:id="rId67"/>
    <p:sldId id="369" r:id="rId68"/>
    <p:sldId id="370" r:id="rId69"/>
    <p:sldId id="428" r:id="rId70"/>
    <p:sldId id="426" r:id="rId71"/>
    <p:sldId id="427" r:id="rId72"/>
    <p:sldId id="425" r:id="rId73"/>
    <p:sldId id="365" r:id="rId74"/>
    <p:sldId id="371" r:id="rId75"/>
    <p:sldId id="375" r:id="rId76"/>
    <p:sldId id="459" r:id="rId77"/>
    <p:sldId id="463" r:id="rId78"/>
    <p:sldId id="464" r:id="rId79"/>
    <p:sldId id="465" r:id="rId80"/>
    <p:sldId id="466" r:id="rId81"/>
    <p:sldId id="467" r:id="rId82"/>
    <p:sldId id="468" r:id="rId83"/>
    <p:sldId id="382" r:id="rId84"/>
    <p:sldId id="469" r:id="rId85"/>
    <p:sldId id="383" r:id="rId86"/>
    <p:sldId id="420" r:id="rId87"/>
    <p:sldId id="421" r:id="rId88"/>
    <p:sldId id="422" r:id="rId89"/>
    <p:sldId id="471" r:id="rId90"/>
    <p:sldId id="472" r:id="rId91"/>
    <p:sldId id="473" r:id="rId92"/>
    <p:sldId id="474" r:id="rId93"/>
    <p:sldId id="492" r:id="rId94"/>
    <p:sldId id="475" r:id="rId95"/>
    <p:sldId id="483" r:id="rId96"/>
    <p:sldId id="484" r:id="rId97"/>
    <p:sldId id="490" r:id="rId98"/>
    <p:sldId id="502" r:id="rId99"/>
    <p:sldId id="491" r:id="rId100"/>
    <p:sldId id="485" r:id="rId101"/>
    <p:sldId id="486" r:id="rId102"/>
    <p:sldId id="487" r:id="rId103"/>
    <p:sldId id="489" r:id="rId104"/>
    <p:sldId id="339" r:id="rId105"/>
    <p:sldId id="340" r:id="rId106"/>
    <p:sldId id="302" r:id="rId10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Times New Roman" pitchFamily="18" charset="0"/>
        <a:ea typeface="黑体" pitchFamily="49" charset="-122"/>
        <a:cs typeface="+mn-cs"/>
      </a:defRPr>
    </a:lvl1pPr>
    <a:lvl2pPr marL="457200" algn="ctr" rtl="0" fontAlgn="base">
      <a:spcBef>
        <a:spcPct val="0"/>
      </a:spcBef>
      <a:spcAft>
        <a:spcPct val="0"/>
      </a:spcAft>
      <a:defRPr kern="1200">
        <a:solidFill>
          <a:schemeClr val="tx1"/>
        </a:solidFill>
        <a:latin typeface="Times New Roman" pitchFamily="18" charset="0"/>
        <a:ea typeface="黑体" pitchFamily="49" charset="-122"/>
        <a:cs typeface="+mn-cs"/>
      </a:defRPr>
    </a:lvl2pPr>
    <a:lvl3pPr marL="914400" algn="ctr" rtl="0" fontAlgn="base">
      <a:spcBef>
        <a:spcPct val="0"/>
      </a:spcBef>
      <a:spcAft>
        <a:spcPct val="0"/>
      </a:spcAft>
      <a:defRPr kern="1200">
        <a:solidFill>
          <a:schemeClr val="tx1"/>
        </a:solidFill>
        <a:latin typeface="Times New Roman" pitchFamily="18" charset="0"/>
        <a:ea typeface="黑体" pitchFamily="49" charset="-122"/>
        <a:cs typeface="+mn-cs"/>
      </a:defRPr>
    </a:lvl3pPr>
    <a:lvl4pPr marL="1371600" algn="ctr" rtl="0" fontAlgn="base">
      <a:spcBef>
        <a:spcPct val="0"/>
      </a:spcBef>
      <a:spcAft>
        <a:spcPct val="0"/>
      </a:spcAft>
      <a:defRPr kern="1200">
        <a:solidFill>
          <a:schemeClr val="tx1"/>
        </a:solidFill>
        <a:latin typeface="Times New Roman" pitchFamily="18" charset="0"/>
        <a:ea typeface="黑体" pitchFamily="49" charset="-122"/>
        <a:cs typeface="+mn-cs"/>
      </a:defRPr>
    </a:lvl4pPr>
    <a:lvl5pPr marL="1828800" algn="ctr" rtl="0" fontAlgn="base">
      <a:spcBef>
        <a:spcPct val="0"/>
      </a:spcBef>
      <a:spcAft>
        <a:spcPct val="0"/>
      </a:spcAft>
      <a:defRPr kern="1200">
        <a:solidFill>
          <a:schemeClr val="tx1"/>
        </a:solidFill>
        <a:latin typeface="Times New Roman" pitchFamily="18" charset="0"/>
        <a:ea typeface="黑体" pitchFamily="49" charset="-122"/>
        <a:cs typeface="+mn-cs"/>
      </a:defRPr>
    </a:lvl5pPr>
    <a:lvl6pPr marL="2286000" algn="l" defTabSz="914400" rtl="0" eaLnBrk="1" latinLnBrk="0" hangingPunct="1">
      <a:defRPr kern="1200">
        <a:solidFill>
          <a:schemeClr val="tx1"/>
        </a:solidFill>
        <a:latin typeface="Times New Roman" pitchFamily="18" charset="0"/>
        <a:ea typeface="黑体" pitchFamily="49" charset="-122"/>
        <a:cs typeface="+mn-cs"/>
      </a:defRPr>
    </a:lvl6pPr>
    <a:lvl7pPr marL="2743200" algn="l" defTabSz="914400" rtl="0" eaLnBrk="1" latinLnBrk="0" hangingPunct="1">
      <a:defRPr kern="1200">
        <a:solidFill>
          <a:schemeClr val="tx1"/>
        </a:solidFill>
        <a:latin typeface="Times New Roman" pitchFamily="18" charset="0"/>
        <a:ea typeface="黑体" pitchFamily="49" charset="-122"/>
        <a:cs typeface="+mn-cs"/>
      </a:defRPr>
    </a:lvl7pPr>
    <a:lvl8pPr marL="3200400" algn="l" defTabSz="914400" rtl="0" eaLnBrk="1" latinLnBrk="0" hangingPunct="1">
      <a:defRPr kern="1200">
        <a:solidFill>
          <a:schemeClr val="tx1"/>
        </a:solidFill>
        <a:latin typeface="Times New Roman" pitchFamily="18" charset="0"/>
        <a:ea typeface="黑体" pitchFamily="49" charset="-122"/>
        <a:cs typeface="+mn-cs"/>
      </a:defRPr>
    </a:lvl8pPr>
    <a:lvl9pPr marL="3657600" algn="l" defTabSz="914400" rtl="0" eaLnBrk="1" latinLnBrk="0" hangingPunct="1">
      <a:defRPr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FFFF"/>
    <a:srgbClr val="1560AB"/>
    <a:srgbClr val="FF9966"/>
    <a:srgbClr val="CCCC00"/>
    <a:srgbClr val="99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42" y="-51"/>
      </p:cViewPr>
      <p:guideLst>
        <p:guide orient="horz" pos="2160"/>
        <p:guide pos="38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85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07" Type="http://schemas.openxmlformats.org/officeDocument/2006/relationships/slide" Target="slides/slide100.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handoutMaster" Target="handoutMasters/handoutMaster1.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0.xml"/><Relationship Id="rId1" Type="http://schemas.openxmlformats.org/officeDocument/2006/relationships/slide" Target="slides/slide9.xml"/><Relationship Id="rId5" Type="http://schemas.openxmlformats.org/officeDocument/2006/relationships/slide" Target="slides/slide37.xml"/><Relationship Id="rId4"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1392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1392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1392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95170B03-224D-48DE-95E1-6CBB77329A31}" type="slidenum">
              <a:rPr lang="en-US" altLang="zh-CN"/>
              <a:pPr>
                <a:defRPr/>
              </a:pPr>
              <a:t>‹#›</a:t>
            </a:fld>
            <a:endParaRPr lang="en-US" altLang="zh-CN"/>
          </a:p>
        </p:txBody>
      </p:sp>
    </p:spTree>
    <p:extLst>
      <p:ext uri="{BB962C8B-B14F-4D97-AF65-F5344CB8AC3E}">
        <p14:creationId xmlns:p14="http://schemas.microsoft.com/office/powerpoint/2010/main" val="2219110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302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118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2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2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a:ea typeface="宋体" pitchFamily="2" charset="-122"/>
              </a:defRPr>
            </a:lvl1pPr>
          </a:lstStyle>
          <a:p>
            <a:pPr>
              <a:defRPr/>
            </a:pPr>
            <a:endParaRPr lang="en-US" altLang="zh-CN"/>
          </a:p>
        </p:txBody>
      </p:sp>
      <p:sp>
        <p:nvSpPr>
          <p:cNvPr id="302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735185FE-BBAE-47D1-8423-8E058E55FBC6}" type="slidenum">
              <a:rPr lang="en-US" altLang="zh-CN"/>
              <a:pPr>
                <a:defRPr/>
              </a:pPr>
              <a:t>‹#›</a:t>
            </a:fld>
            <a:endParaRPr lang="en-US" altLang="zh-CN"/>
          </a:p>
        </p:txBody>
      </p:sp>
    </p:spTree>
    <p:extLst>
      <p:ext uri="{BB962C8B-B14F-4D97-AF65-F5344CB8AC3E}">
        <p14:creationId xmlns:p14="http://schemas.microsoft.com/office/powerpoint/2010/main" val="2376933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fld id="{137CA35A-F8E2-49F5-A3EA-9F6BAE65C65E}" type="slidenum">
              <a:rPr lang="en-US" altLang="zh-CN" smtClean="0">
                <a:ea typeface="宋体" pitchFamily="2" charset="-122"/>
              </a:rPr>
              <a:pPr eaLnBrk="1" hangingPunct="1"/>
              <a:t>90</a:t>
            </a:fld>
            <a:endParaRPr lang="en-US" altLang="zh-CN" smtClean="0">
              <a:ea typeface="宋体" pitchFamily="2"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a:t>
            </a:r>
            <a:r>
              <a:rPr lang="zh-CN" altLang="en-US" smtClean="0"/>
              <a:t>、</a:t>
            </a:r>
            <a:r>
              <a:rPr lang="zh-CN" altLang="en-US" sz="2400" smtClean="0">
                <a:latin typeface="楷体_GB2312" pitchFamily="49" charset="-122"/>
                <a:ea typeface="楷体_GB2312" pitchFamily="49" charset="-122"/>
              </a:rPr>
              <a:t>空串和空格串不同，例如</a:t>
            </a:r>
            <a:r>
              <a:rPr lang="zh-CN" altLang="en-US" sz="2400" smtClean="0">
                <a:latin typeface="Arial" pitchFamily="34" charset="0"/>
                <a:ea typeface="楷体_GB2312" pitchFamily="49" charset="-122"/>
              </a:rPr>
              <a:t>“</a:t>
            </a:r>
            <a:r>
              <a:rPr lang="zh-CN" altLang="en-US" sz="2400" smtClean="0">
                <a:latin typeface="楷体_GB2312" pitchFamily="49" charset="-122"/>
                <a:ea typeface="楷体_GB2312" pitchFamily="49" charset="-122"/>
              </a:rPr>
              <a:t>  </a:t>
            </a:r>
            <a:r>
              <a:rPr lang="zh-CN" altLang="en-US" sz="2400" smtClean="0">
                <a:latin typeface="Arial" pitchFamily="34" charset="0"/>
                <a:ea typeface="楷体_GB2312" pitchFamily="49" charset="-122"/>
              </a:rPr>
              <a:t>”</a:t>
            </a:r>
            <a:r>
              <a:rPr lang="zh-CN" altLang="en-US" sz="2400" smtClean="0">
                <a:latin typeface="楷体_GB2312" pitchFamily="49" charset="-122"/>
                <a:ea typeface="楷体_GB2312" pitchFamily="49" charset="-122"/>
              </a:rPr>
              <a:t>和</a:t>
            </a:r>
            <a:r>
              <a:rPr lang="zh-CN" altLang="en-US" sz="2400" smtClean="0">
                <a:latin typeface="Arial" pitchFamily="34" charset="0"/>
                <a:ea typeface="楷体_GB2312" pitchFamily="49" charset="-122"/>
              </a:rPr>
              <a:t>“”</a:t>
            </a:r>
            <a:r>
              <a:rPr lang="zh-CN" altLang="en-US" sz="2400" smtClean="0">
                <a:latin typeface="楷体_GB2312" pitchFamily="49" charset="-122"/>
                <a:ea typeface="楷体_GB2312" pitchFamily="49" charset="-122"/>
              </a:rPr>
              <a:t>分别表示长度为</a:t>
            </a:r>
            <a:r>
              <a:rPr lang="en-US" altLang="zh-CN" sz="2400" smtClean="0">
                <a:latin typeface="楷体_GB2312" pitchFamily="49" charset="-122"/>
                <a:ea typeface="楷体_GB2312" pitchFamily="49" charset="-122"/>
              </a:rPr>
              <a:t>1</a:t>
            </a:r>
            <a:r>
              <a:rPr lang="zh-CN" altLang="en-US" sz="2400" smtClean="0">
                <a:latin typeface="楷体_GB2312" pitchFamily="49" charset="-122"/>
                <a:ea typeface="楷体_GB2312" pitchFamily="49" charset="-122"/>
              </a:rPr>
              <a:t>的空格串和长度为</a:t>
            </a:r>
            <a:r>
              <a:rPr lang="en-US" altLang="zh-CN" sz="2400" smtClean="0">
                <a:latin typeface="楷体_GB2312" pitchFamily="49" charset="-122"/>
                <a:ea typeface="楷体_GB2312" pitchFamily="49" charset="-122"/>
              </a:rPr>
              <a:t>0</a:t>
            </a:r>
            <a:r>
              <a:rPr lang="zh-CN" altLang="en-US" sz="2400" smtClean="0">
                <a:latin typeface="楷体_GB2312" pitchFamily="49" charset="-122"/>
                <a:ea typeface="楷体_GB2312" pitchFamily="49" charset="-122"/>
              </a:rPr>
              <a:t>的空串。</a:t>
            </a:r>
          </a:p>
          <a:p>
            <a:pPr eaLnBrk="1" hangingPunct="1"/>
            <a:r>
              <a:rPr lang="en-US" altLang="zh-CN" sz="2400" smtClean="0">
                <a:latin typeface="楷体_GB2312" pitchFamily="49" charset="-122"/>
                <a:ea typeface="楷体_GB2312" pitchFamily="49" charset="-122"/>
              </a:rPr>
              <a:t>2</a:t>
            </a:r>
            <a:r>
              <a:rPr lang="zh-CN" altLang="en-US" sz="2400" smtClean="0">
                <a:latin typeface="楷体_GB2312" pitchFamily="49" charset="-122"/>
                <a:ea typeface="楷体_GB2312" pitchFamily="49" charset="-122"/>
              </a:rPr>
              <a:t>、</a:t>
            </a:r>
            <a:r>
              <a:rPr lang="zh-CN" altLang="en-US" sz="1000" smtClean="0">
                <a:ea typeface="楷体_GB2312" pitchFamily="49" charset="-122"/>
              </a:rPr>
              <a:t>当且仅当两个串的值相等</a:t>
            </a:r>
            <a:r>
              <a:rPr lang="en-US" altLang="zh-CN" sz="1000" smtClean="0">
                <a:ea typeface="楷体_GB2312" pitchFamily="49" charset="-122"/>
              </a:rPr>
              <a:t>(</a:t>
            </a:r>
            <a:r>
              <a:rPr lang="zh-CN" altLang="en-US" sz="1000" smtClean="0">
                <a:ea typeface="楷体_GB2312" pitchFamily="49" charset="-122"/>
              </a:rPr>
              <a:t>既</a:t>
            </a:r>
            <a:r>
              <a:rPr lang="zh-CN" altLang="en-US" sz="1000" smtClean="0">
                <a:solidFill>
                  <a:srgbClr val="C91907"/>
                </a:solidFill>
                <a:ea typeface="楷体_GB2312" pitchFamily="49" charset="-122"/>
              </a:rPr>
              <a:t>两个串长度相等，且各个对应位置的字符也相等</a:t>
            </a:r>
            <a:r>
              <a:rPr lang="en-US" altLang="zh-CN" sz="1000" smtClean="0">
                <a:ea typeface="楷体_GB2312" pitchFamily="49" charset="-122"/>
              </a:rPr>
              <a:t>)</a:t>
            </a:r>
            <a:r>
              <a:rPr lang="zh-CN" altLang="en-US" sz="1000" smtClean="0">
                <a:ea typeface="楷体_GB2312" pitchFamily="49" charset="-122"/>
              </a:rPr>
              <a:t>。</a:t>
            </a:r>
          </a:p>
          <a:p>
            <a:pPr eaLnBrk="1" hangingPunct="1"/>
            <a:r>
              <a:rPr lang="en-US" altLang="zh-CN" sz="2400" smtClean="0">
                <a:latin typeface="楷体_GB2312" pitchFamily="49" charset="-122"/>
                <a:ea typeface="楷体_GB2312" pitchFamily="49" charset="-122"/>
              </a:rPr>
              <a:t>3</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D</a:t>
            </a:r>
          </a:p>
          <a:p>
            <a:pPr eaLnBrk="1" hangingPunct="1"/>
            <a:r>
              <a:rPr lang="en-US" altLang="zh-CN" smtClean="0"/>
              <a:t>4</a:t>
            </a:r>
            <a:r>
              <a:rPr lang="zh-CN" altLang="en-US" smtClean="0"/>
              <a:t>（</a:t>
            </a:r>
            <a:r>
              <a:rPr lang="en-US" altLang="zh-CN" smtClean="0"/>
              <a:t>n+1)n/2=36</a:t>
            </a:r>
          </a:p>
          <a:p>
            <a:pPr eaLnBrk="1" hangingPunct="1"/>
            <a:r>
              <a:rPr lang="en-US" altLang="zh-CN" smtClean="0"/>
              <a:t>5</a:t>
            </a:r>
            <a:r>
              <a:rPr lang="zh-CN" altLang="en-US" smtClean="0"/>
              <a:t>、（</a:t>
            </a:r>
            <a:r>
              <a:rPr lang="en-US" altLang="zh-CN" smtClean="0"/>
              <a:t>n+1)n/2-1</a:t>
            </a:r>
          </a:p>
          <a:p>
            <a:pPr eaLnBrk="1" hangingPunct="1"/>
            <a:endParaRPr lang="en-US" altLang="zh-CN" sz="2400" smtClean="0">
              <a:latin typeface="楷体_GB2312" pitchFamily="49" charset="-122"/>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eaLnBrk="1" hangingPunct="1"/>
            <a:fld id="{6FF9104D-B979-4A6E-B274-56791BC93953}" type="slidenum">
              <a:rPr lang="en-US" altLang="zh-CN" smtClean="0">
                <a:ea typeface="宋体" pitchFamily="2" charset="-122"/>
              </a:rPr>
              <a:pPr eaLnBrk="1" hangingPunct="1"/>
              <a:t>94</a:t>
            </a:fld>
            <a:endParaRPr lang="en-US" altLang="zh-CN" smtClean="0">
              <a:ea typeface="宋体" pitchFamily="2"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a:t>
            </a:r>
            <a:r>
              <a:rPr lang="zh-CN" altLang="en-US" smtClean="0"/>
              <a:t>、</a:t>
            </a:r>
            <a:r>
              <a:rPr lang="en-US" altLang="zh-CN" smtClean="0"/>
              <a:t>i1=index(s,s</a:t>
            </a:r>
            <a:r>
              <a:rPr lang="en-US" altLang="zh-CN" smtClean="0">
                <a:latin typeface="Arial" pitchFamily="34" charset="0"/>
              </a:rPr>
              <a:t>’</a:t>
            </a:r>
            <a:r>
              <a:rPr lang="en-US" altLang="zh-CN" smtClean="0"/>
              <a:t>,1)</a:t>
            </a:r>
          </a:p>
          <a:p>
            <a:pPr eaLnBrk="1" hangingPunct="1"/>
            <a:r>
              <a:rPr lang="en-US" altLang="zh-CN" smtClean="0"/>
              <a:t>     i2=index(s,s</a:t>
            </a:r>
            <a:r>
              <a:rPr lang="en-US" altLang="zh-CN" smtClean="0">
                <a:latin typeface="Arial" pitchFamily="34" charset="0"/>
              </a:rPr>
              <a:t>’’</a:t>
            </a:r>
            <a:r>
              <a:rPr lang="en-US" altLang="zh-CN" smtClean="0"/>
              <a:t>,1)+3;</a:t>
            </a:r>
          </a:p>
          <a:p>
            <a:pPr eaLnBrk="1" hangingPunct="1"/>
            <a:r>
              <a:rPr lang="en-US" altLang="zh-CN" smtClean="0"/>
              <a:t>    s1=substring(s,i1,strlength(s)-i1+1)</a:t>
            </a:r>
          </a:p>
          <a:p>
            <a:pPr eaLnBrk="1" hangingPunct="1"/>
            <a:r>
              <a:rPr lang="en-US" altLang="zh-CN" smtClean="0"/>
              <a:t>    s2=substring(s,i2,strlength(s)-i2+1)</a:t>
            </a:r>
          </a:p>
          <a:p>
            <a:pPr eaLnBrk="1" hangingPunct="1"/>
            <a:r>
              <a:rPr lang="en-US" altLang="zh-CN" smtClean="0"/>
              <a:t>    s</a:t>
            </a:r>
            <a:r>
              <a:rPr lang="en-US" altLang="zh-CN" smtClean="0">
                <a:latin typeface="Arial" pitchFamily="34" charset="0"/>
              </a:rPr>
              <a:t>’’’</a:t>
            </a:r>
            <a:r>
              <a:rPr lang="en-US" altLang="zh-CN" smtClean="0"/>
              <a:t>=concat(s1,s2)</a:t>
            </a:r>
          </a:p>
          <a:p>
            <a:pPr eaLnBrk="1" hangingPunct="1"/>
            <a:r>
              <a:rPr lang="en-US" altLang="zh-CN" smtClean="0"/>
              <a:t>3</a:t>
            </a:r>
            <a:r>
              <a:rPr lang="zh-CN" altLang="en-US" smtClean="0"/>
              <a:t>、 （</a:t>
            </a:r>
            <a:r>
              <a:rPr lang="en-US" altLang="zh-CN" smtClean="0"/>
              <a:t>n+1)n/2-1</a:t>
            </a:r>
          </a:p>
          <a:p>
            <a:pPr eaLnBrk="1" hangingPunct="1"/>
            <a:r>
              <a:rPr lang="en-US" altLang="zh-CN" smtClean="0"/>
              <a:t>4</a:t>
            </a:r>
            <a:r>
              <a:rPr lang="zh-CN" altLang="en-US" smtClean="0"/>
              <a:t>、（</a:t>
            </a:r>
            <a:r>
              <a:rPr lang="en-US" altLang="zh-CN" smtClean="0"/>
              <a:t>n+1)n/2=36</a:t>
            </a:r>
          </a:p>
          <a:p>
            <a:pPr eaLnBrk="1" hangingPunct="1"/>
            <a:r>
              <a:rPr lang="en-US" altLang="zh-CN" smtClean="0"/>
              <a:t>5</a:t>
            </a:r>
            <a:r>
              <a:rPr lang="zh-CN" altLang="en-US" smtClean="0"/>
              <a:t>、</a:t>
            </a:r>
            <a:r>
              <a:rPr lang="en-US" altLang="zh-CN" smtClean="0"/>
              <a:t>void equivalentsubstring(char S[n])</a:t>
            </a:r>
          </a:p>
          <a:p>
            <a:pPr eaLnBrk="1" hangingPunct="1"/>
            <a:r>
              <a:rPr lang="en-US" altLang="zh-CN" smtClean="0"/>
              <a:t>{</a:t>
            </a:r>
          </a:p>
          <a:p>
            <a:pPr eaLnBrk="1" hangingPunct="1"/>
            <a:r>
              <a:rPr lang="en-US" altLang="zh-CN" smtClean="0"/>
              <a:t>	for(k=0;;k++)</a:t>
            </a:r>
          </a:p>
          <a:p>
            <a:pPr eaLnBrk="1" hangingPunct="1"/>
            <a:r>
              <a:rPr lang="en-US" altLang="zh-CN" smtClean="0"/>
              <a:t>	{</a:t>
            </a:r>
          </a:p>
          <a:p>
            <a:pPr eaLnBrk="1" hangingPunct="1"/>
            <a:r>
              <a:rPr lang="en-US" altLang="zh-CN" smtClean="0"/>
              <a:t>		Scanf("%c",&amp;S[k]);</a:t>
            </a:r>
          </a:p>
          <a:p>
            <a:pPr eaLnBrk="1" hangingPunct="1"/>
            <a:r>
              <a:rPr lang="en-US" altLang="zh-CN" smtClean="0"/>
              <a:t>		if(S[k]=='!')break;</a:t>
            </a:r>
          </a:p>
          <a:p>
            <a:pPr eaLnBrk="1" hangingPunct="1"/>
            <a:r>
              <a:rPr lang="en-US" altLang="zh-CN" smtClean="0"/>
              <a:t>	}</a:t>
            </a:r>
          </a:p>
          <a:p>
            <a:pPr eaLnBrk="1" hangingPunct="1"/>
            <a:r>
              <a:rPr lang="en-US" altLang="zh-CN" smtClean="0"/>
              <a:t>	for(int i=0,j=1,head=0,max=1;S[i]!='!'&amp;&amp;S[j]!='!';i=j,j++)</a:t>
            </a:r>
          </a:p>
          <a:p>
            <a:pPr eaLnBrk="1" hangingPunct="1"/>
            <a:r>
              <a:rPr lang="en-US" altLang="zh-CN" smtClean="0"/>
              <a:t>	{</a:t>
            </a:r>
          </a:p>
          <a:p>
            <a:pPr eaLnBrk="1" hangingPunct="1"/>
            <a:r>
              <a:rPr lang="en-US" altLang="zh-CN" smtClean="0"/>
              <a:t>		count=1;</a:t>
            </a:r>
          </a:p>
          <a:p>
            <a:pPr eaLnBrk="1" hangingPunct="1"/>
            <a:r>
              <a:rPr lang="en-US" altLang="zh-CN" smtClean="0"/>
              <a:t>		while(S[i]==S[j])</a:t>
            </a:r>
          </a:p>
          <a:p>
            <a:pPr eaLnBrk="1" hangingPunct="1"/>
            <a:r>
              <a:rPr lang="en-US" altLang="zh-CN" smtClean="0"/>
              <a:t>		{</a:t>
            </a:r>
          </a:p>
          <a:p>
            <a:pPr eaLnBrk="1" hangingPunct="1"/>
            <a:r>
              <a:rPr lang="en-US" altLang="zh-CN" smtClean="0"/>
              <a:t>			j++;count++;//</a:t>
            </a:r>
            <a:r>
              <a:rPr lang="zh-CN" altLang="en-US" smtClean="0"/>
              <a:t>统计当前等值子串长度</a:t>
            </a:r>
          </a:p>
          <a:p>
            <a:pPr eaLnBrk="1" hangingPunct="1"/>
            <a:r>
              <a:rPr lang="zh-CN" altLang="en-US" smtClean="0"/>
              <a:t>		</a:t>
            </a:r>
            <a:r>
              <a:rPr lang="en-US" altLang="zh-CN" smtClean="0"/>
              <a:t>}</a:t>
            </a:r>
          </a:p>
          <a:p>
            <a:pPr eaLnBrk="1" hangingPunct="1"/>
            <a:r>
              <a:rPr lang="en-US" altLang="zh-CN" smtClean="0"/>
              <a:t>		if(count&gt;max)//</a:t>
            </a:r>
            <a:r>
              <a:rPr lang="zh-CN" altLang="en-US" smtClean="0"/>
              <a:t>发现最长等值子串更新</a:t>
            </a:r>
            <a:r>
              <a:rPr lang="en-US" altLang="zh-CN" smtClean="0"/>
              <a:t>head</a:t>
            </a:r>
            <a:r>
              <a:rPr lang="zh-CN" altLang="en-US" smtClean="0"/>
              <a:t>和</a:t>
            </a:r>
            <a:r>
              <a:rPr lang="en-US" altLang="zh-CN" smtClean="0"/>
              <a:t>max</a:t>
            </a:r>
          </a:p>
          <a:p>
            <a:pPr eaLnBrk="1" hangingPunct="1"/>
            <a:r>
              <a:rPr lang="en-US" altLang="zh-CN" smtClean="0"/>
              <a:t>		{</a:t>
            </a:r>
          </a:p>
          <a:p>
            <a:pPr eaLnBrk="1" hangingPunct="1"/>
            <a:r>
              <a:rPr lang="en-US" altLang="zh-CN" smtClean="0"/>
              <a:t>			head=i;max=count;</a:t>
            </a:r>
          </a:p>
          <a:p>
            <a:pPr eaLnBrk="1" hangingPunct="1"/>
            <a:r>
              <a:rPr lang="en-US" altLang="zh-CN" smtClean="0"/>
              <a:t>		}</a:t>
            </a:r>
          </a:p>
          <a:p>
            <a:pPr eaLnBrk="1" hangingPunct="1"/>
            <a:r>
              <a:rPr lang="en-US" altLang="zh-CN" smtClean="0"/>
              <a:t>	}//for</a:t>
            </a:r>
          </a:p>
          <a:p>
            <a:pPr eaLnBrk="1" hangingPunct="1"/>
            <a:r>
              <a:rPr lang="en-US" altLang="zh-CN" smtClean="0"/>
              <a:t>	if(max&gt;1)</a:t>
            </a:r>
          </a:p>
          <a:p>
            <a:pPr eaLnBrk="1" hangingPunct="1"/>
            <a:r>
              <a:rPr lang="en-US" altLang="zh-CN" smtClean="0"/>
              <a:t>	{</a:t>
            </a:r>
          </a:p>
          <a:p>
            <a:pPr eaLnBrk="1" hangingPunct="1"/>
            <a:r>
              <a:rPr lang="en-US" altLang="zh-CN" smtClean="0"/>
              <a:t>		for(k=head;k&lt;(head+max);k++)</a:t>
            </a:r>
          </a:p>
          <a:p>
            <a:pPr eaLnBrk="1" hangingPunct="1"/>
            <a:r>
              <a:rPr lang="en-US" altLang="zh-CN" smtClean="0"/>
              <a:t>			printf("%c",S[k]);</a:t>
            </a:r>
          </a:p>
          <a:p>
            <a:pPr eaLnBrk="1" hangingPunct="1"/>
            <a:r>
              <a:rPr lang="en-US" altLang="zh-CN" smtClean="0"/>
              <a:t>		else</a:t>
            </a:r>
          </a:p>
          <a:p>
            <a:pPr eaLnBrk="1" hangingPunct="1"/>
            <a:r>
              <a:rPr lang="en-US" altLang="zh-CN" smtClean="0"/>
              <a:t>			printf("there is no equivalent substirng in S");</a:t>
            </a:r>
          </a:p>
          <a:p>
            <a:pPr eaLnBrk="1" hangingPunct="1"/>
            <a:r>
              <a:rPr lang="en-US" altLang="zh-CN" smtClean="0"/>
              <a:t>	}//if</a:t>
            </a:r>
          </a:p>
          <a:p>
            <a:pPr eaLnBrk="1" hangingPunct="1"/>
            <a:r>
              <a:rPr lang="en-US" altLang="zh-CN" smtClean="0"/>
              <a:t>}//Equivalentsubstirng</a:t>
            </a:r>
          </a:p>
          <a:p>
            <a:pPr eaLnBrk="1" hangingPunct="1"/>
            <a:endParaRPr lang="en-US" altLang="zh-CN" smtClean="0"/>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28364463 w 97"/>
                <a:gd name="T1" fmla="*/ 2086699 h 102"/>
                <a:gd name="T2" fmla="*/ 13177151 w 97"/>
                <a:gd name="T3" fmla="*/ 2086699 h 102"/>
                <a:gd name="T4" fmla="*/ 5118222 w 97"/>
                <a:gd name="T5" fmla="*/ 24087550 h 102"/>
                <a:gd name="T6" fmla="*/ 33499704 w 97"/>
                <a:gd name="T7" fmla="*/ 26174219 h 102"/>
                <a:gd name="T8" fmla="*/ 28364463 w 97"/>
                <a:gd name="T9" fmla="*/ 2086699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263867 w 115"/>
                <a:gd name="T1" fmla="*/ 22527173 h 95"/>
                <a:gd name="T2" fmla="*/ 11010359 w 115"/>
                <a:gd name="T3" fmla="*/ 22945617 h 95"/>
                <a:gd name="T4" fmla="*/ 21253172 w 115"/>
                <a:gd name="T5" fmla="*/ 32692931 h 95"/>
                <a:gd name="T6" fmla="*/ 25044935 w 115"/>
                <a:gd name="T7" fmla="*/ 35640061 h 95"/>
                <a:gd name="T8" fmla="*/ 34356692 w 115"/>
                <a:gd name="T9" fmla="*/ 22112069 h 95"/>
                <a:gd name="T10" fmla="*/ 47127396 w 115"/>
                <a:gd name="T11" fmla="*/ 22112069 h 95"/>
                <a:gd name="T12" fmla="*/ 33523523 w 115"/>
                <a:gd name="T13" fmla="*/ 11430114 h 95"/>
                <a:gd name="T14" fmla="*/ 15713443 w 115"/>
                <a:gd name="T15" fmla="*/ 6806744 h 95"/>
                <a:gd name="T16" fmla="*/ 5121409 w 115"/>
                <a:gd name="T17" fmla="*/ 17403203 h 95"/>
                <a:gd name="T18" fmla="*/ 1263867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11779"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111783"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2D3D7000-18CF-44BD-912A-74B8FB110222}" type="slidenum">
              <a:rPr lang="en-US" altLang="zh-CN"/>
              <a:pPr>
                <a:defRPr/>
              </a:pPr>
              <a:t>‹#›</a:t>
            </a:fld>
            <a:endParaRPr lang="en-US" altLang="zh-CN"/>
          </a:p>
        </p:txBody>
      </p:sp>
    </p:spTree>
    <p:extLst>
      <p:ext uri="{BB962C8B-B14F-4D97-AF65-F5344CB8AC3E}">
        <p14:creationId xmlns:p14="http://schemas.microsoft.com/office/powerpoint/2010/main" val="2262324817"/>
      </p:ext>
    </p:extLst>
  </p:cSld>
  <p:clrMapOvr>
    <a:masterClrMapping/>
  </p:clrMapOvr>
  <p:transition spd="med"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D78C7DCA-881D-45E0-98A8-D15C27A4019C}" type="slidenum">
              <a:rPr lang="en-US" altLang="zh-CN"/>
              <a:pPr>
                <a:defRPr/>
              </a:pPr>
              <a:t>‹#›</a:t>
            </a:fld>
            <a:endParaRPr lang="en-US" altLang="zh-CN"/>
          </a:p>
        </p:txBody>
      </p:sp>
    </p:spTree>
    <p:extLst>
      <p:ext uri="{BB962C8B-B14F-4D97-AF65-F5344CB8AC3E}">
        <p14:creationId xmlns:p14="http://schemas.microsoft.com/office/powerpoint/2010/main" val="288547835"/>
      </p:ext>
    </p:extLst>
  </p:cSld>
  <p:clrMapOvr>
    <a:masterClrMapping/>
  </p:clrMapOvr>
  <p:transition spd="med"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E48B64F-E0D8-47C3-A51D-F7ADC239DFD8}" type="slidenum">
              <a:rPr lang="en-US" altLang="zh-CN"/>
              <a:pPr>
                <a:defRPr/>
              </a:pPr>
              <a:t>‹#›</a:t>
            </a:fld>
            <a:endParaRPr lang="en-US" altLang="zh-CN"/>
          </a:p>
        </p:txBody>
      </p:sp>
    </p:spTree>
    <p:extLst>
      <p:ext uri="{BB962C8B-B14F-4D97-AF65-F5344CB8AC3E}">
        <p14:creationId xmlns:p14="http://schemas.microsoft.com/office/powerpoint/2010/main" val="10022068"/>
      </p:ext>
    </p:extLst>
  </p:cSld>
  <p:clrMapOvr>
    <a:masterClrMapping/>
  </p:clrMapOvr>
  <p:transition spd="med"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grpSp>
      </p:grpSp>
      <p:sp>
        <p:nvSpPr>
          <p:cNvPr id="258067" name="Rectangle 19"/>
          <p:cNvSpPr>
            <a:spLocks noGrp="1" noChangeArrowheads="1"/>
          </p:cNvSpPr>
          <p:nvPr>
            <p:ph type="ctrTitle"/>
          </p:nvPr>
        </p:nvSpPr>
        <p:spPr>
          <a:xfrm>
            <a:off x="2971800" y="1828800"/>
            <a:ext cx="6019800" cy="2209800"/>
          </a:xfrm>
        </p:spPr>
        <p:txBody>
          <a:bodyPr/>
          <a:lstStyle>
            <a:lvl1pPr>
              <a:defRPr sz="4600" b="0">
                <a:solidFill>
                  <a:srgbClr val="FFFFFF"/>
                </a:solidFill>
              </a:defRPr>
            </a:lvl1pPr>
          </a:lstStyle>
          <a:p>
            <a:pPr lvl="0"/>
            <a:r>
              <a:rPr lang="zh-CN" altLang="en-US" noProof="0" smtClean="0"/>
              <a:t>单击此处编辑母版标题样式</a:t>
            </a:r>
          </a:p>
        </p:txBody>
      </p:sp>
      <p:sp>
        <p:nvSpPr>
          <p:cNvPr id="2580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b="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bwMode="auto">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mj-lt"/>
                <a:ea typeface="+mn-ea"/>
              </a:defRPr>
            </a:lvl1pPr>
          </a:lstStyle>
          <a:p>
            <a:pPr>
              <a:defRPr/>
            </a:pPr>
            <a:endParaRPr lang="en-US" altLang="zh-CN"/>
          </a:p>
        </p:txBody>
      </p:sp>
      <p:sp>
        <p:nvSpPr>
          <p:cNvPr id="19" name="Rectangle 17"/>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ea typeface="+mn-ea"/>
              </a:defRPr>
            </a:lvl1pPr>
          </a:lstStyle>
          <a:p>
            <a:pPr>
              <a:defRPr/>
            </a:pPr>
            <a:endParaRPr lang="en-US" altLang="zh-CN"/>
          </a:p>
        </p:txBody>
      </p:sp>
      <p:sp>
        <p:nvSpPr>
          <p:cNvPr id="20" name="Rectangle 18"/>
          <p:cNvSpPr>
            <a:spLocks noGrp="1" noChangeArrowheads="1"/>
          </p:cNvSpPr>
          <p:nvPr>
            <p:ph type="sldNum" sz="quarter" idx="12"/>
          </p:nvPr>
        </p:nvSpPr>
        <p:spPr bwMode="auto">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pPr>
              <a:defRPr/>
            </a:pPr>
            <a:fld id="{1C096C8B-2BB6-4ACC-97A2-3846F05F99CC}" type="slidenum">
              <a:rPr lang="en-US" altLang="zh-CN"/>
              <a:pPr>
                <a:defRPr/>
              </a:pPr>
              <a:t>‹#›</a:t>
            </a:fld>
            <a:endParaRPr lang="en-US" altLang="zh-CN"/>
          </a:p>
        </p:txBody>
      </p:sp>
    </p:spTree>
    <p:extLst>
      <p:ext uri="{BB962C8B-B14F-4D97-AF65-F5344CB8AC3E}">
        <p14:creationId xmlns:p14="http://schemas.microsoft.com/office/powerpoint/2010/main" val="3301372698"/>
      </p:ext>
    </p:extLst>
  </p:cSld>
  <p:clrMapOvr>
    <a:masterClrMapping/>
  </p:clrMapOvr>
  <p:transition spd="med"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2309130"/>
      </p:ext>
    </p:extLst>
  </p:cSld>
  <p:clrMapOvr>
    <a:masterClrMapping/>
  </p:clrMapOvr>
  <p:transition spd="med"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27372061"/>
      </p:ext>
    </p:extLst>
  </p:cSld>
  <p:clrMapOvr>
    <a:masterClrMapping/>
  </p:clrMapOvr>
  <p:transition spd="med"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1119616"/>
      </p:ext>
    </p:extLst>
  </p:cSld>
  <p:clrMapOvr>
    <a:masterClrMapping/>
  </p:clrMapOvr>
  <p:transition spd="med"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9987267"/>
      </p:ext>
    </p:extLst>
  </p:cSld>
  <p:clrMapOvr>
    <a:masterClrMapping/>
  </p:clrMapOvr>
  <p:transition spd="med"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8982614"/>
      </p:ext>
    </p:extLst>
  </p:cSld>
  <p:clrMapOvr>
    <a:masterClrMapping/>
  </p:clrMapOvr>
  <p:transition spd="med"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67132"/>
      </p:ext>
    </p:extLst>
  </p:cSld>
  <p:clrMapOvr>
    <a:masterClrMapping/>
  </p:clrMapOvr>
  <p:transition spd="med"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3689572"/>
      </p:ext>
    </p:extLst>
  </p:cSld>
  <p:clrMapOvr>
    <a:masterClrMapping/>
  </p:clrMapOvr>
  <p:transition spd="med"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A529CE61-6775-4C69-B539-E98DCEA337D8}" type="slidenum">
              <a:rPr lang="en-US" altLang="zh-CN"/>
              <a:pPr>
                <a:defRPr/>
              </a:pPr>
              <a:t>‹#›</a:t>
            </a:fld>
            <a:endParaRPr lang="en-US" altLang="zh-CN"/>
          </a:p>
        </p:txBody>
      </p:sp>
    </p:spTree>
    <p:extLst>
      <p:ext uri="{BB962C8B-B14F-4D97-AF65-F5344CB8AC3E}">
        <p14:creationId xmlns:p14="http://schemas.microsoft.com/office/powerpoint/2010/main" val="1684050019"/>
      </p:ext>
    </p:extLst>
  </p:cSld>
  <p:clrMapOvr>
    <a:masterClrMapping/>
  </p:clrMapOvr>
  <p:transition spd="med"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18557087"/>
      </p:ext>
    </p:extLst>
  </p:cSld>
  <p:clrMapOvr>
    <a:masterClrMapping/>
  </p:clrMapOvr>
  <p:transition spd="med"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2417100"/>
      </p:ext>
    </p:extLst>
  </p:cSld>
  <p:clrMapOvr>
    <a:masterClrMapping/>
  </p:clrMapOvr>
  <p:transition spd="med"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6478860"/>
      </p:ext>
    </p:extLst>
  </p:cSld>
  <p:clrMapOvr>
    <a:masterClrMapping/>
  </p:clrMapOvr>
  <p:transition spd="med"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1"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sp>
            <p:nvSpPr>
              <p:cNvPr id="12"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kumimoji="1" lang="zh-CN" altLang="zh-CN" sz="2400">
                  <a:ea typeface="宋体" pitchFamily="2" charset="-122"/>
                </a:endParaRPr>
              </a:p>
            </p:txBody>
          </p:sp>
        </p:grpSp>
        <p:pic>
          <p:nvPicPr>
            <p:cNvPr id="6" name="Picture 6" descr="gr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a:grpSpLocks/>
            </p:cNvGrpSpPr>
            <p:nvPr/>
          </p:nvGrpSpPr>
          <p:grpSpPr bwMode="auto">
            <a:xfrm>
              <a:off x="648" y="0"/>
              <a:ext cx="97" cy="3613"/>
              <a:chOff x="226" y="0"/>
              <a:chExt cx="80" cy="3613"/>
            </a:xfrm>
          </p:grpSpPr>
          <p:sp>
            <p:nvSpPr>
              <p:cNvPr id="9"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sp>
            <p:nvSpPr>
              <p:cNvPr id="10"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grpSp>
        <p:sp>
          <p:nvSpPr>
            <p:cNvPr id="8"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grpSp>
      <p:sp>
        <p:nvSpPr>
          <p:cNvPr id="273419"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smtClean="0"/>
              <a:t>单击此处编辑母版标题样式</a:t>
            </a:r>
            <a:endParaRPr lang="zh-CN" altLang="zh-CN" noProof="0" smtClean="0"/>
          </a:p>
        </p:txBody>
      </p:sp>
      <p:sp>
        <p:nvSpPr>
          <p:cNvPr id="273420"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smtClean="0"/>
              <a:t>单击此处编辑母版副标题样式</a:t>
            </a:r>
          </a:p>
        </p:txBody>
      </p:sp>
      <p:sp>
        <p:nvSpPr>
          <p:cNvPr id="13" name="Rectangle 13"/>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kumimoji="1" sz="1400">
                <a:solidFill>
                  <a:srgbClr val="660066"/>
                </a:solidFill>
                <a:latin typeface="+mj-lt"/>
                <a:ea typeface="+mn-ea"/>
              </a:defRPr>
            </a:lvl1pPr>
          </a:lstStyle>
          <a:p>
            <a:pPr>
              <a:defRPr/>
            </a:pPr>
            <a:endParaRPr lang="en-US" altLang="zh-CN"/>
          </a:p>
        </p:txBody>
      </p:sp>
      <p:sp>
        <p:nvSpPr>
          <p:cNvPr id="14" name="Rectangle 14"/>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1" sz="1400">
                <a:solidFill>
                  <a:srgbClr val="660066"/>
                </a:solidFill>
                <a:latin typeface="+mj-lt"/>
                <a:ea typeface="+mn-ea"/>
              </a:defRPr>
            </a:lvl1pPr>
          </a:lstStyle>
          <a:p>
            <a:pPr>
              <a:defRPr/>
            </a:pPr>
            <a:endParaRPr lang="en-US" altLang="zh-CN"/>
          </a:p>
        </p:txBody>
      </p:sp>
      <p:sp>
        <p:nvSpPr>
          <p:cNvPr id="15" name="Rectangle 15"/>
          <p:cNvSpPr>
            <a:spLocks noGrp="1" noChangeArrowheads="1"/>
          </p:cNvSpPr>
          <p:nvPr>
            <p:ph type="sldNum" sz="quarter" idx="12"/>
          </p:nvPr>
        </p:nvSpPr>
        <p:spPr>
          <a:xfrm>
            <a:off x="6553200" y="6248400"/>
            <a:ext cx="1905000" cy="457200"/>
          </a:xfrm>
        </p:spPr>
        <p:txBody>
          <a:bodyPr/>
          <a:lstStyle>
            <a:lvl1pPr eaLnBrk="1" hangingPunct="1">
              <a:spcBef>
                <a:spcPct val="50000"/>
              </a:spcBef>
              <a:defRPr>
                <a:solidFill>
                  <a:srgbClr val="660066"/>
                </a:solidFill>
                <a:latin typeface="+mj-lt"/>
              </a:defRPr>
            </a:lvl1pPr>
          </a:lstStyle>
          <a:p>
            <a:pPr>
              <a:defRPr/>
            </a:pPr>
            <a:fld id="{CF5F5B15-EF34-451D-B446-918C18329978}" type="slidenum">
              <a:rPr lang="en-US" altLang="zh-CN"/>
              <a:pPr>
                <a:defRPr/>
              </a:pPr>
              <a:t>‹#›</a:t>
            </a:fld>
            <a:endParaRPr lang="en-US" altLang="zh-CN"/>
          </a:p>
        </p:txBody>
      </p:sp>
    </p:spTree>
    <p:extLst>
      <p:ext uri="{BB962C8B-B14F-4D97-AF65-F5344CB8AC3E}">
        <p14:creationId xmlns:p14="http://schemas.microsoft.com/office/powerpoint/2010/main" val="1634912081"/>
      </p:ext>
    </p:extLst>
  </p:cSld>
  <p:clrMapOvr>
    <a:masterClrMapping/>
  </p:clrMapOvr>
  <p:transition spd="med"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9D1A1311-4102-445E-A0C9-3810479FBF7E}" type="slidenum">
              <a:rPr lang="en-US" altLang="zh-CN"/>
              <a:pPr>
                <a:defRPr/>
              </a:pPr>
              <a:t>‹#›</a:t>
            </a:fld>
            <a:endParaRPr lang="en-US" altLang="zh-CN"/>
          </a:p>
        </p:txBody>
      </p:sp>
    </p:spTree>
    <p:extLst>
      <p:ext uri="{BB962C8B-B14F-4D97-AF65-F5344CB8AC3E}">
        <p14:creationId xmlns:p14="http://schemas.microsoft.com/office/powerpoint/2010/main" val="834585020"/>
      </p:ext>
    </p:extLst>
  </p:cSld>
  <p:clrMapOvr>
    <a:masterClrMapping/>
  </p:clrMapOvr>
  <p:transition spd="med"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4DD97E83-0567-4974-9170-6FA410FE7769}" type="slidenum">
              <a:rPr lang="en-US" altLang="zh-CN"/>
              <a:pPr>
                <a:defRPr/>
              </a:pPr>
              <a:t>‹#›</a:t>
            </a:fld>
            <a:endParaRPr lang="en-US" altLang="zh-CN"/>
          </a:p>
        </p:txBody>
      </p:sp>
    </p:spTree>
    <p:extLst>
      <p:ext uri="{BB962C8B-B14F-4D97-AF65-F5344CB8AC3E}">
        <p14:creationId xmlns:p14="http://schemas.microsoft.com/office/powerpoint/2010/main" val="353784855"/>
      </p:ext>
    </p:extLst>
  </p:cSld>
  <p:clrMapOvr>
    <a:masterClrMapping/>
  </p:clrMapOvr>
  <p:transition spd="med"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B38DABCD-F965-4ADF-B587-C84C6C9AED63}" type="slidenum">
              <a:rPr lang="en-US" altLang="zh-CN"/>
              <a:pPr>
                <a:defRPr/>
              </a:pPr>
              <a:t>‹#›</a:t>
            </a:fld>
            <a:endParaRPr lang="en-US" altLang="zh-CN"/>
          </a:p>
        </p:txBody>
      </p:sp>
    </p:spTree>
    <p:extLst>
      <p:ext uri="{BB962C8B-B14F-4D97-AF65-F5344CB8AC3E}">
        <p14:creationId xmlns:p14="http://schemas.microsoft.com/office/powerpoint/2010/main" val="1576889510"/>
      </p:ext>
    </p:extLst>
  </p:cSld>
  <p:clrMapOvr>
    <a:masterClrMapping/>
  </p:clrMapOvr>
  <p:transition spd="med"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10501CAB-09E2-4F2C-8D90-B834A449A5CF}" type="slidenum">
              <a:rPr lang="en-US" altLang="zh-CN"/>
              <a:pPr>
                <a:defRPr/>
              </a:pPr>
              <a:t>‹#›</a:t>
            </a:fld>
            <a:endParaRPr lang="en-US" altLang="zh-CN"/>
          </a:p>
        </p:txBody>
      </p:sp>
    </p:spTree>
    <p:extLst>
      <p:ext uri="{BB962C8B-B14F-4D97-AF65-F5344CB8AC3E}">
        <p14:creationId xmlns:p14="http://schemas.microsoft.com/office/powerpoint/2010/main" val="4183875054"/>
      </p:ext>
    </p:extLst>
  </p:cSld>
  <p:clrMapOvr>
    <a:masterClrMapping/>
  </p:clrMapOvr>
  <p:transition spd="med"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0D294B68-8A12-4CA2-B636-8B67F37BE2D3}" type="slidenum">
              <a:rPr lang="en-US" altLang="zh-CN"/>
              <a:pPr>
                <a:defRPr/>
              </a:pPr>
              <a:t>‹#›</a:t>
            </a:fld>
            <a:endParaRPr lang="en-US" altLang="zh-CN"/>
          </a:p>
        </p:txBody>
      </p:sp>
    </p:spTree>
    <p:extLst>
      <p:ext uri="{BB962C8B-B14F-4D97-AF65-F5344CB8AC3E}">
        <p14:creationId xmlns:p14="http://schemas.microsoft.com/office/powerpoint/2010/main" val="304327014"/>
      </p:ext>
    </p:extLst>
  </p:cSld>
  <p:clrMapOvr>
    <a:masterClrMapping/>
  </p:clrMapOvr>
  <p:transition spd="med"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7D2B71AF-7A5D-4DC6-868C-AC0A0D7CA668}" type="slidenum">
              <a:rPr lang="en-US" altLang="zh-CN"/>
              <a:pPr>
                <a:defRPr/>
              </a:pPr>
              <a:t>‹#›</a:t>
            </a:fld>
            <a:endParaRPr lang="en-US" altLang="zh-CN"/>
          </a:p>
        </p:txBody>
      </p:sp>
    </p:spTree>
    <p:extLst>
      <p:ext uri="{BB962C8B-B14F-4D97-AF65-F5344CB8AC3E}">
        <p14:creationId xmlns:p14="http://schemas.microsoft.com/office/powerpoint/2010/main" val="3980075238"/>
      </p:ext>
    </p:extLst>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9A2EA677-1085-4348-9D88-5E68D1DFC734}" type="slidenum">
              <a:rPr lang="en-US" altLang="zh-CN"/>
              <a:pPr>
                <a:defRPr/>
              </a:pPr>
              <a:t>‹#›</a:t>
            </a:fld>
            <a:endParaRPr lang="en-US" altLang="zh-CN"/>
          </a:p>
        </p:txBody>
      </p:sp>
    </p:spTree>
    <p:extLst>
      <p:ext uri="{BB962C8B-B14F-4D97-AF65-F5344CB8AC3E}">
        <p14:creationId xmlns:p14="http://schemas.microsoft.com/office/powerpoint/2010/main" val="324018844"/>
      </p:ext>
    </p:extLst>
  </p:cSld>
  <p:clrMapOvr>
    <a:masterClrMapping/>
  </p:clrMapOvr>
  <p:transition spd="med"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9EF03279-D7B2-44E7-942F-CC5837ABB5A6}" type="slidenum">
              <a:rPr lang="en-US" altLang="zh-CN"/>
              <a:pPr>
                <a:defRPr/>
              </a:pPr>
              <a:t>‹#›</a:t>
            </a:fld>
            <a:endParaRPr lang="en-US" altLang="zh-CN"/>
          </a:p>
        </p:txBody>
      </p:sp>
    </p:spTree>
    <p:extLst>
      <p:ext uri="{BB962C8B-B14F-4D97-AF65-F5344CB8AC3E}">
        <p14:creationId xmlns:p14="http://schemas.microsoft.com/office/powerpoint/2010/main" val="4076864124"/>
      </p:ext>
    </p:extLst>
  </p:cSld>
  <p:clrMapOvr>
    <a:masterClrMapping/>
  </p:clrMapOvr>
  <p:transition spd="med"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BA9D01C8-1564-4A8E-9873-A0B49CA48302}" type="slidenum">
              <a:rPr lang="en-US" altLang="zh-CN"/>
              <a:pPr>
                <a:defRPr/>
              </a:pPr>
              <a:t>‹#›</a:t>
            </a:fld>
            <a:endParaRPr lang="en-US" altLang="zh-CN"/>
          </a:p>
        </p:txBody>
      </p:sp>
    </p:spTree>
    <p:extLst>
      <p:ext uri="{BB962C8B-B14F-4D97-AF65-F5344CB8AC3E}">
        <p14:creationId xmlns:p14="http://schemas.microsoft.com/office/powerpoint/2010/main" val="2340699042"/>
      </p:ext>
    </p:extLst>
  </p:cSld>
  <p:clrMapOvr>
    <a:masterClrMapping/>
  </p:clrMapOvr>
  <p:transition spd="med"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DDA79A99-3082-4D95-B995-DF0BB58B0010}" type="slidenum">
              <a:rPr lang="en-US" altLang="zh-CN"/>
              <a:pPr>
                <a:defRPr/>
              </a:pPr>
              <a:t>‹#›</a:t>
            </a:fld>
            <a:endParaRPr lang="en-US" altLang="zh-CN"/>
          </a:p>
        </p:txBody>
      </p:sp>
    </p:spTree>
    <p:extLst>
      <p:ext uri="{BB962C8B-B14F-4D97-AF65-F5344CB8AC3E}">
        <p14:creationId xmlns:p14="http://schemas.microsoft.com/office/powerpoint/2010/main" val="2256703931"/>
      </p:ext>
    </p:extLst>
  </p:cSld>
  <p:clrMapOvr>
    <a:masterClrMapping/>
  </p:clrMapOvr>
  <p:transition spd="med"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52721777-6361-492F-BF84-F06CFE1C2FFC}" type="slidenum">
              <a:rPr lang="en-US" altLang="zh-CN"/>
              <a:pPr>
                <a:defRPr/>
              </a:pPr>
              <a:t>‹#›</a:t>
            </a:fld>
            <a:endParaRPr lang="en-US" altLang="zh-CN"/>
          </a:p>
        </p:txBody>
      </p:sp>
    </p:spTree>
    <p:extLst>
      <p:ext uri="{BB962C8B-B14F-4D97-AF65-F5344CB8AC3E}">
        <p14:creationId xmlns:p14="http://schemas.microsoft.com/office/powerpoint/2010/main" val="2371738782"/>
      </p:ext>
    </p:extLst>
  </p:cSld>
  <p:clrMapOvr>
    <a:masterClrMapping/>
  </p:clrMapOvr>
  <p:transition spd="med"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grpSp>
      </p:grpSp>
      <p:sp>
        <p:nvSpPr>
          <p:cNvPr id="284691" name="Rectangle 19"/>
          <p:cNvSpPr>
            <a:spLocks noGrp="1" noChangeArrowheads="1"/>
          </p:cNvSpPr>
          <p:nvPr>
            <p:ph type="ctrTitle"/>
          </p:nvPr>
        </p:nvSpPr>
        <p:spPr>
          <a:xfrm>
            <a:off x="2971800" y="1828800"/>
            <a:ext cx="6019800" cy="2209800"/>
          </a:xfrm>
        </p:spPr>
        <p:txBody>
          <a:bodyPr/>
          <a:lstStyle>
            <a:lvl1pPr>
              <a:defRPr sz="4600" b="0">
                <a:solidFill>
                  <a:srgbClr val="FFFFFF"/>
                </a:solidFill>
              </a:defRPr>
            </a:lvl1pPr>
          </a:lstStyle>
          <a:p>
            <a:pPr lvl="0"/>
            <a:r>
              <a:rPr lang="zh-CN" altLang="en-US" noProof="0" smtClean="0"/>
              <a:t>单击此处编辑母版标题样式</a:t>
            </a:r>
          </a:p>
        </p:txBody>
      </p:sp>
      <p:sp>
        <p:nvSpPr>
          <p:cNvPr id="2846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b="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bwMode="auto">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mj-lt"/>
                <a:ea typeface="+mn-ea"/>
              </a:defRPr>
            </a:lvl1pPr>
          </a:lstStyle>
          <a:p>
            <a:pPr>
              <a:defRPr/>
            </a:pPr>
            <a:endParaRPr lang="en-US" altLang="zh-CN"/>
          </a:p>
        </p:txBody>
      </p:sp>
      <p:sp>
        <p:nvSpPr>
          <p:cNvPr id="19" name="Rectangle 17"/>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ea typeface="+mn-ea"/>
              </a:defRPr>
            </a:lvl1pPr>
          </a:lstStyle>
          <a:p>
            <a:pPr>
              <a:defRPr/>
            </a:pPr>
            <a:endParaRPr lang="en-US" altLang="zh-CN"/>
          </a:p>
        </p:txBody>
      </p:sp>
      <p:sp>
        <p:nvSpPr>
          <p:cNvPr id="20" name="Rectangle 18"/>
          <p:cNvSpPr>
            <a:spLocks noGrp="1" noChangeArrowheads="1"/>
          </p:cNvSpPr>
          <p:nvPr>
            <p:ph type="sldNum" sz="quarter" idx="12"/>
          </p:nvPr>
        </p:nvSpPr>
        <p:spPr bwMode="auto">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pPr>
              <a:defRPr/>
            </a:pPr>
            <a:fld id="{6E2A50B4-6CA6-415D-A1DF-36EA6098F694}" type="slidenum">
              <a:rPr lang="en-US" altLang="zh-CN"/>
              <a:pPr>
                <a:defRPr/>
              </a:pPr>
              <a:t>‹#›</a:t>
            </a:fld>
            <a:endParaRPr lang="en-US" altLang="zh-CN"/>
          </a:p>
        </p:txBody>
      </p:sp>
    </p:spTree>
    <p:extLst>
      <p:ext uri="{BB962C8B-B14F-4D97-AF65-F5344CB8AC3E}">
        <p14:creationId xmlns:p14="http://schemas.microsoft.com/office/powerpoint/2010/main" val="15782351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9293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399403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65146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1290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9618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D9E177D-1336-41C4-B464-C931680C84B5}" type="slidenum">
              <a:rPr lang="en-US" altLang="zh-CN"/>
              <a:pPr>
                <a:defRPr/>
              </a:pPr>
              <a:t>‹#›</a:t>
            </a:fld>
            <a:endParaRPr lang="en-US" altLang="zh-CN"/>
          </a:p>
        </p:txBody>
      </p:sp>
    </p:spTree>
    <p:extLst>
      <p:ext uri="{BB962C8B-B14F-4D97-AF65-F5344CB8AC3E}">
        <p14:creationId xmlns:p14="http://schemas.microsoft.com/office/powerpoint/2010/main" val="1319965235"/>
      </p:ext>
    </p:extLst>
  </p:cSld>
  <p:clrMapOvr>
    <a:masterClrMapping/>
  </p:clrMapOvr>
  <p:transition spd="med"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844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888004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166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4728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06813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2812"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3328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D601613-0749-4F3A-8475-01C1AAB8B9D0}" type="slidenum">
              <a:rPr lang="en-US" altLang="zh-CN"/>
              <a:pPr>
                <a:defRPr/>
              </a:pPr>
              <a:t>‹#›</a:t>
            </a:fld>
            <a:endParaRPr lang="en-US" altLang="zh-CN"/>
          </a:p>
        </p:txBody>
      </p:sp>
    </p:spTree>
    <p:extLst>
      <p:ext uri="{BB962C8B-B14F-4D97-AF65-F5344CB8AC3E}">
        <p14:creationId xmlns:p14="http://schemas.microsoft.com/office/powerpoint/2010/main" val="34957449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637F546-1807-43B2-94B1-A425B6DA7AFE}" type="slidenum">
              <a:rPr lang="en-US" altLang="zh-CN"/>
              <a:pPr>
                <a:defRPr/>
              </a:pPr>
              <a:t>‹#›</a:t>
            </a:fld>
            <a:endParaRPr lang="en-US" altLang="zh-CN"/>
          </a:p>
        </p:txBody>
      </p:sp>
    </p:spTree>
    <p:extLst>
      <p:ext uri="{BB962C8B-B14F-4D97-AF65-F5344CB8AC3E}">
        <p14:creationId xmlns:p14="http://schemas.microsoft.com/office/powerpoint/2010/main" val="5940862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220DBD-695B-4827-B6B3-55C96F290A9C}" type="slidenum">
              <a:rPr lang="en-US" altLang="zh-CN"/>
              <a:pPr>
                <a:defRPr/>
              </a:pPr>
              <a:t>‹#›</a:t>
            </a:fld>
            <a:endParaRPr lang="en-US" altLang="zh-CN"/>
          </a:p>
        </p:txBody>
      </p:sp>
    </p:spTree>
    <p:extLst>
      <p:ext uri="{BB962C8B-B14F-4D97-AF65-F5344CB8AC3E}">
        <p14:creationId xmlns:p14="http://schemas.microsoft.com/office/powerpoint/2010/main" val="2077720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B18576D-27C3-4D73-9AA9-1341C802DA7E}" type="slidenum">
              <a:rPr lang="en-US" altLang="zh-CN"/>
              <a:pPr>
                <a:defRPr/>
              </a:pPr>
              <a:t>‹#›</a:t>
            </a:fld>
            <a:endParaRPr lang="en-US" altLang="zh-CN"/>
          </a:p>
        </p:txBody>
      </p:sp>
    </p:spTree>
    <p:extLst>
      <p:ext uri="{BB962C8B-B14F-4D97-AF65-F5344CB8AC3E}">
        <p14:creationId xmlns:p14="http://schemas.microsoft.com/office/powerpoint/2010/main" val="4641835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31557D1-B060-49B3-9936-0828F9DF1C4D}" type="slidenum">
              <a:rPr lang="en-US" altLang="zh-CN"/>
              <a:pPr>
                <a:defRPr/>
              </a:pPr>
              <a:t>‹#›</a:t>
            </a:fld>
            <a:endParaRPr lang="en-US" altLang="zh-CN"/>
          </a:p>
        </p:txBody>
      </p:sp>
    </p:spTree>
    <p:extLst>
      <p:ext uri="{BB962C8B-B14F-4D97-AF65-F5344CB8AC3E}">
        <p14:creationId xmlns:p14="http://schemas.microsoft.com/office/powerpoint/2010/main" val="126056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DB1AC27A-3758-42F8-BBA6-3BE68368BCF9}" type="slidenum">
              <a:rPr lang="en-US" altLang="zh-CN"/>
              <a:pPr>
                <a:defRPr/>
              </a:pPr>
              <a:t>‹#›</a:t>
            </a:fld>
            <a:endParaRPr lang="en-US" altLang="zh-CN"/>
          </a:p>
        </p:txBody>
      </p:sp>
    </p:spTree>
    <p:extLst>
      <p:ext uri="{BB962C8B-B14F-4D97-AF65-F5344CB8AC3E}">
        <p14:creationId xmlns:p14="http://schemas.microsoft.com/office/powerpoint/2010/main" val="4284805215"/>
      </p:ext>
    </p:extLst>
  </p:cSld>
  <p:clrMapOvr>
    <a:masterClrMapping/>
  </p:clrMapOvr>
  <p:transition spd="med" advClick="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146676B-A628-4899-9EFE-DD52020D408B}" type="slidenum">
              <a:rPr lang="en-US" altLang="zh-CN"/>
              <a:pPr>
                <a:defRPr/>
              </a:pPr>
              <a:t>‹#›</a:t>
            </a:fld>
            <a:endParaRPr lang="en-US" altLang="zh-CN"/>
          </a:p>
        </p:txBody>
      </p:sp>
    </p:spTree>
    <p:extLst>
      <p:ext uri="{BB962C8B-B14F-4D97-AF65-F5344CB8AC3E}">
        <p14:creationId xmlns:p14="http://schemas.microsoft.com/office/powerpoint/2010/main" val="3454484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5ECF1482-B7A9-4BBC-844D-F42FC33604EA}" type="slidenum">
              <a:rPr lang="en-US" altLang="zh-CN"/>
              <a:pPr>
                <a:defRPr/>
              </a:pPr>
              <a:t>‹#›</a:t>
            </a:fld>
            <a:endParaRPr lang="en-US" altLang="zh-CN"/>
          </a:p>
        </p:txBody>
      </p:sp>
    </p:spTree>
    <p:extLst>
      <p:ext uri="{BB962C8B-B14F-4D97-AF65-F5344CB8AC3E}">
        <p14:creationId xmlns:p14="http://schemas.microsoft.com/office/powerpoint/2010/main" val="42602148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A229768-60B8-4FD2-A3A0-EFE2A036BF18}" type="slidenum">
              <a:rPr lang="en-US" altLang="zh-CN"/>
              <a:pPr>
                <a:defRPr/>
              </a:pPr>
              <a:t>‹#›</a:t>
            </a:fld>
            <a:endParaRPr lang="en-US" altLang="zh-CN"/>
          </a:p>
        </p:txBody>
      </p:sp>
    </p:spTree>
    <p:extLst>
      <p:ext uri="{BB962C8B-B14F-4D97-AF65-F5344CB8AC3E}">
        <p14:creationId xmlns:p14="http://schemas.microsoft.com/office/powerpoint/2010/main" val="2377319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7D256CF-D3EE-4801-9102-29E75D6B8B29}" type="slidenum">
              <a:rPr lang="en-US" altLang="zh-CN"/>
              <a:pPr>
                <a:defRPr/>
              </a:pPr>
              <a:t>‹#›</a:t>
            </a:fld>
            <a:endParaRPr lang="en-US" altLang="zh-CN"/>
          </a:p>
        </p:txBody>
      </p:sp>
    </p:spTree>
    <p:extLst>
      <p:ext uri="{BB962C8B-B14F-4D97-AF65-F5344CB8AC3E}">
        <p14:creationId xmlns:p14="http://schemas.microsoft.com/office/powerpoint/2010/main" val="13799784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7AC0C5-80B3-4BD2-BDC4-5AE9F3FAA32E}" type="slidenum">
              <a:rPr lang="en-US" altLang="zh-CN"/>
              <a:pPr>
                <a:defRPr/>
              </a:pPr>
              <a:t>‹#›</a:t>
            </a:fld>
            <a:endParaRPr lang="en-US" altLang="zh-CN"/>
          </a:p>
        </p:txBody>
      </p:sp>
    </p:spTree>
    <p:extLst>
      <p:ext uri="{BB962C8B-B14F-4D97-AF65-F5344CB8AC3E}">
        <p14:creationId xmlns:p14="http://schemas.microsoft.com/office/powerpoint/2010/main" val="798006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0C987CE-AC78-43B6-9906-312C01E7DCAF}" type="slidenum">
              <a:rPr lang="en-US" altLang="zh-CN"/>
              <a:pPr>
                <a:defRPr/>
              </a:pPr>
              <a:t>‹#›</a:t>
            </a:fld>
            <a:endParaRPr lang="en-US" altLang="zh-CN"/>
          </a:p>
        </p:txBody>
      </p:sp>
    </p:spTree>
    <p:extLst>
      <p:ext uri="{BB962C8B-B14F-4D97-AF65-F5344CB8AC3E}">
        <p14:creationId xmlns:p14="http://schemas.microsoft.com/office/powerpoint/2010/main" val="20408553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5875"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smtClean="0"/>
              <a:t>单击此处编辑母版标题样式</a:t>
            </a:r>
          </a:p>
        </p:txBody>
      </p:sp>
      <p:sp>
        <p:nvSpPr>
          <p:cNvPr id="3358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zh-CN" altLang="en-US" noProof="0" smtClean="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2DE3F311-AEA0-4E29-B9D9-70AF463C0288}" type="slidenum">
              <a:rPr lang="en-US" altLang="zh-CN"/>
              <a:pPr>
                <a:defRPr/>
              </a:pPr>
              <a:t>‹#›</a:t>
            </a:fld>
            <a:endParaRPr lang="en-US" altLang="zh-CN"/>
          </a:p>
        </p:txBody>
      </p:sp>
    </p:spTree>
    <p:extLst>
      <p:ext uri="{BB962C8B-B14F-4D97-AF65-F5344CB8AC3E}">
        <p14:creationId xmlns:p14="http://schemas.microsoft.com/office/powerpoint/2010/main" val="14746781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1067E32-424B-49D8-BE9A-8ED2FBF868E2}" type="slidenum">
              <a:rPr lang="en-US" altLang="zh-CN"/>
              <a:pPr>
                <a:defRPr/>
              </a:pPr>
              <a:t>‹#›</a:t>
            </a:fld>
            <a:endParaRPr lang="en-US" altLang="zh-CN"/>
          </a:p>
        </p:txBody>
      </p:sp>
    </p:spTree>
    <p:extLst>
      <p:ext uri="{BB962C8B-B14F-4D97-AF65-F5344CB8AC3E}">
        <p14:creationId xmlns:p14="http://schemas.microsoft.com/office/powerpoint/2010/main" val="35349992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F6D4016-DC1D-405F-9C83-04E1E2F29618}" type="slidenum">
              <a:rPr lang="en-US" altLang="zh-CN"/>
              <a:pPr>
                <a:defRPr/>
              </a:pPr>
              <a:t>‹#›</a:t>
            </a:fld>
            <a:endParaRPr lang="en-US" altLang="zh-CN"/>
          </a:p>
        </p:txBody>
      </p:sp>
    </p:spTree>
    <p:extLst>
      <p:ext uri="{BB962C8B-B14F-4D97-AF65-F5344CB8AC3E}">
        <p14:creationId xmlns:p14="http://schemas.microsoft.com/office/powerpoint/2010/main" val="33696242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5FA68E8-D6C1-43D5-8D61-B4A0054BFD97}" type="slidenum">
              <a:rPr lang="en-US" altLang="zh-CN"/>
              <a:pPr>
                <a:defRPr/>
              </a:pPr>
              <a:t>‹#›</a:t>
            </a:fld>
            <a:endParaRPr lang="en-US" altLang="zh-CN"/>
          </a:p>
        </p:txBody>
      </p:sp>
    </p:spTree>
    <p:extLst>
      <p:ext uri="{BB962C8B-B14F-4D97-AF65-F5344CB8AC3E}">
        <p14:creationId xmlns:p14="http://schemas.microsoft.com/office/powerpoint/2010/main" val="155822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6961EC7F-03FF-43D6-A524-5A0F12FEAEC3}" type="slidenum">
              <a:rPr lang="en-US" altLang="zh-CN"/>
              <a:pPr>
                <a:defRPr/>
              </a:pPr>
              <a:t>‹#›</a:t>
            </a:fld>
            <a:endParaRPr lang="en-US" altLang="zh-CN"/>
          </a:p>
        </p:txBody>
      </p:sp>
    </p:spTree>
    <p:extLst>
      <p:ext uri="{BB962C8B-B14F-4D97-AF65-F5344CB8AC3E}">
        <p14:creationId xmlns:p14="http://schemas.microsoft.com/office/powerpoint/2010/main" val="2403152761"/>
      </p:ext>
    </p:extLst>
  </p:cSld>
  <p:clrMapOvr>
    <a:masterClrMapping/>
  </p:clrMapOvr>
  <p:transition spd="med" advClick="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CE546BBD-7828-4DD7-B089-3492A56D3406}" type="slidenum">
              <a:rPr lang="en-US" altLang="zh-CN"/>
              <a:pPr>
                <a:defRPr/>
              </a:pPr>
              <a:t>‹#›</a:t>
            </a:fld>
            <a:endParaRPr lang="en-US" altLang="zh-CN"/>
          </a:p>
        </p:txBody>
      </p:sp>
    </p:spTree>
    <p:extLst>
      <p:ext uri="{BB962C8B-B14F-4D97-AF65-F5344CB8AC3E}">
        <p14:creationId xmlns:p14="http://schemas.microsoft.com/office/powerpoint/2010/main" val="2802921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20FC46C8-612D-41CB-B2EE-450248AB2794}" type="slidenum">
              <a:rPr lang="en-US" altLang="zh-CN"/>
              <a:pPr>
                <a:defRPr/>
              </a:pPr>
              <a:t>‹#›</a:t>
            </a:fld>
            <a:endParaRPr lang="en-US" altLang="zh-CN"/>
          </a:p>
        </p:txBody>
      </p:sp>
    </p:spTree>
    <p:extLst>
      <p:ext uri="{BB962C8B-B14F-4D97-AF65-F5344CB8AC3E}">
        <p14:creationId xmlns:p14="http://schemas.microsoft.com/office/powerpoint/2010/main" val="29851435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31B7F603-FE00-49C7-AD3F-C2892F79A016}" type="slidenum">
              <a:rPr lang="en-US" altLang="zh-CN"/>
              <a:pPr>
                <a:defRPr/>
              </a:pPr>
              <a:t>‹#›</a:t>
            </a:fld>
            <a:endParaRPr lang="en-US" altLang="zh-CN"/>
          </a:p>
        </p:txBody>
      </p:sp>
    </p:spTree>
    <p:extLst>
      <p:ext uri="{BB962C8B-B14F-4D97-AF65-F5344CB8AC3E}">
        <p14:creationId xmlns:p14="http://schemas.microsoft.com/office/powerpoint/2010/main" val="37403259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5752B98-0B63-4746-8E2D-0DEE95F8A223}" type="slidenum">
              <a:rPr lang="en-US" altLang="zh-CN"/>
              <a:pPr>
                <a:defRPr/>
              </a:pPr>
              <a:t>‹#›</a:t>
            </a:fld>
            <a:endParaRPr lang="en-US" altLang="zh-CN"/>
          </a:p>
        </p:txBody>
      </p:sp>
    </p:spTree>
    <p:extLst>
      <p:ext uri="{BB962C8B-B14F-4D97-AF65-F5344CB8AC3E}">
        <p14:creationId xmlns:p14="http://schemas.microsoft.com/office/powerpoint/2010/main" val="111407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348CFBD-486E-4460-88B0-7A87954D3C8B}" type="slidenum">
              <a:rPr lang="en-US" altLang="zh-CN"/>
              <a:pPr>
                <a:defRPr/>
              </a:pPr>
              <a:t>‹#›</a:t>
            </a:fld>
            <a:endParaRPr lang="en-US" altLang="zh-CN"/>
          </a:p>
        </p:txBody>
      </p:sp>
    </p:spTree>
    <p:extLst>
      <p:ext uri="{BB962C8B-B14F-4D97-AF65-F5344CB8AC3E}">
        <p14:creationId xmlns:p14="http://schemas.microsoft.com/office/powerpoint/2010/main" val="33800885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0E6D2F7-58AF-4F42-8F58-FBA4915A039F}" type="slidenum">
              <a:rPr lang="en-US" altLang="zh-CN"/>
              <a:pPr>
                <a:defRPr/>
              </a:pPr>
              <a:t>‹#›</a:t>
            </a:fld>
            <a:endParaRPr lang="en-US" altLang="zh-CN"/>
          </a:p>
        </p:txBody>
      </p:sp>
    </p:spTree>
    <p:extLst>
      <p:ext uri="{BB962C8B-B14F-4D97-AF65-F5344CB8AC3E}">
        <p14:creationId xmlns:p14="http://schemas.microsoft.com/office/powerpoint/2010/main" val="4030678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673A6C6-120D-4A00-A98F-4DD8FF45A724}" type="slidenum">
              <a:rPr lang="en-US" altLang="zh-CN"/>
              <a:pPr>
                <a:defRPr/>
              </a:pPr>
              <a:t>‹#›</a:t>
            </a:fld>
            <a:endParaRPr lang="en-US" altLang="zh-CN"/>
          </a:p>
        </p:txBody>
      </p:sp>
    </p:spTree>
    <p:extLst>
      <p:ext uri="{BB962C8B-B14F-4D97-AF65-F5344CB8AC3E}">
        <p14:creationId xmlns:p14="http://schemas.microsoft.com/office/powerpoint/2010/main" val="21012853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4AD02B23-F239-40BC-9ED0-FB3FB40C0A11}" type="slidenum">
              <a:rPr lang="en-US" altLang="zh-CN"/>
              <a:pPr>
                <a:defRPr/>
              </a:pPr>
              <a:t>‹#›</a:t>
            </a:fld>
            <a:endParaRPr lang="en-US" altLang="zh-CN"/>
          </a:p>
        </p:txBody>
      </p:sp>
    </p:spTree>
    <p:extLst>
      <p:ext uri="{BB962C8B-B14F-4D97-AF65-F5344CB8AC3E}">
        <p14:creationId xmlns:p14="http://schemas.microsoft.com/office/powerpoint/2010/main" val="2932735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 name="Freeform 5"/>
            <p:cNvSpPr>
              <a:spLocks noEditPoints="1"/>
            </p:cNvSpPr>
            <p:nvPr/>
          </p:nvSpPr>
          <p:spPr bwMode="auto">
            <a:xfrm>
              <a:off x="2918" y="18"/>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 name="Freeform 6"/>
            <p:cNvSpPr>
              <a:spLocks/>
            </p:cNvSpPr>
            <p:nvPr/>
          </p:nvSpPr>
          <p:spPr bwMode="auto">
            <a:xfrm>
              <a:off x="3621" y="1287"/>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 name="Freeform 7"/>
            <p:cNvSpPr>
              <a:spLocks/>
            </p:cNvSpPr>
            <p:nvPr/>
          </p:nvSpPr>
          <p:spPr bwMode="auto">
            <a:xfrm>
              <a:off x="3403" y="1403"/>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 name="Freeform 8"/>
            <p:cNvSpPr>
              <a:spLocks/>
            </p:cNvSpPr>
            <p:nvPr/>
          </p:nvSpPr>
          <p:spPr bwMode="auto">
            <a:xfrm>
              <a:off x="3272" y="645"/>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 name="Freeform 9"/>
            <p:cNvSpPr>
              <a:spLocks/>
            </p:cNvSpPr>
            <p:nvPr/>
          </p:nvSpPr>
          <p:spPr bwMode="auto">
            <a:xfrm>
              <a:off x="4046" y="1545"/>
              <a:ext cx="490" cy="515"/>
            </a:xfrm>
            <a:custGeom>
              <a:avLst/>
              <a:gdLst>
                <a:gd name="T0" fmla="*/ 28364463 w 97"/>
                <a:gd name="T1" fmla="*/ 2086699 h 102"/>
                <a:gd name="T2" fmla="*/ 13177151 w 97"/>
                <a:gd name="T3" fmla="*/ 2086699 h 102"/>
                <a:gd name="T4" fmla="*/ 5118222 w 97"/>
                <a:gd name="T5" fmla="*/ 24087550 h 102"/>
                <a:gd name="T6" fmla="*/ 33499704 w 97"/>
                <a:gd name="T7" fmla="*/ 26174219 h 102"/>
                <a:gd name="T8" fmla="*/ 28364463 w 97"/>
                <a:gd name="T9" fmla="*/ 2086699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 name="Freeform 10"/>
            <p:cNvSpPr>
              <a:spLocks/>
            </p:cNvSpPr>
            <p:nvPr/>
          </p:nvSpPr>
          <p:spPr bwMode="auto">
            <a:xfrm>
              <a:off x="5173" y="1024"/>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 name="Freeform 11"/>
            <p:cNvSpPr>
              <a:spLocks/>
            </p:cNvSpPr>
            <p:nvPr/>
          </p:nvSpPr>
          <p:spPr bwMode="auto">
            <a:xfrm>
              <a:off x="5340" y="1004"/>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 name="Freeform 12"/>
            <p:cNvSpPr>
              <a:spLocks/>
            </p:cNvSpPr>
            <p:nvPr/>
          </p:nvSpPr>
          <p:spPr bwMode="auto">
            <a:xfrm>
              <a:off x="5325" y="1201"/>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 name="Freeform 13"/>
            <p:cNvSpPr>
              <a:spLocks/>
            </p:cNvSpPr>
            <p:nvPr/>
          </p:nvSpPr>
          <p:spPr bwMode="auto">
            <a:xfrm>
              <a:off x="5001" y="1378"/>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 name="Freeform 14"/>
            <p:cNvSpPr>
              <a:spLocks/>
            </p:cNvSpPr>
            <p:nvPr/>
          </p:nvSpPr>
          <p:spPr bwMode="auto">
            <a:xfrm>
              <a:off x="5077" y="1540"/>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 name="Freeform 15"/>
            <p:cNvSpPr>
              <a:spLocks/>
            </p:cNvSpPr>
            <p:nvPr/>
          </p:nvSpPr>
          <p:spPr bwMode="auto">
            <a:xfrm>
              <a:off x="5042" y="1656"/>
              <a:ext cx="581" cy="480"/>
            </a:xfrm>
            <a:custGeom>
              <a:avLst/>
              <a:gdLst>
                <a:gd name="T0" fmla="*/ 1263867 w 115"/>
                <a:gd name="T1" fmla="*/ 22527173 h 95"/>
                <a:gd name="T2" fmla="*/ 11010359 w 115"/>
                <a:gd name="T3" fmla="*/ 22945617 h 95"/>
                <a:gd name="T4" fmla="*/ 21253172 w 115"/>
                <a:gd name="T5" fmla="*/ 32692931 h 95"/>
                <a:gd name="T6" fmla="*/ 25044935 w 115"/>
                <a:gd name="T7" fmla="*/ 35640061 h 95"/>
                <a:gd name="T8" fmla="*/ 34356692 w 115"/>
                <a:gd name="T9" fmla="*/ 22112069 h 95"/>
                <a:gd name="T10" fmla="*/ 47127396 w 115"/>
                <a:gd name="T11" fmla="*/ 22112069 h 95"/>
                <a:gd name="T12" fmla="*/ 33523523 w 115"/>
                <a:gd name="T13" fmla="*/ 11430114 h 95"/>
                <a:gd name="T14" fmla="*/ 15713443 w 115"/>
                <a:gd name="T15" fmla="*/ 6806744 h 95"/>
                <a:gd name="T16" fmla="*/ 5121409 w 115"/>
                <a:gd name="T17" fmla="*/ 17403203 h 95"/>
                <a:gd name="T18" fmla="*/ 1263867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8" name="Freeform 16"/>
            <p:cNvSpPr>
              <a:spLocks/>
            </p:cNvSpPr>
            <p:nvPr/>
          </p:nvSpPr>
          <p:spPr bwMode="auto">
            <a:xfrm>
              <a:off x="5421" y="1464"/>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21" name="Freeform 19"/>
            <p:cNvSpPr>
              <a:spLocks noEditPoints="1"/>
            </p:cNvSpPr>
            <p:nvPr/>
          </p:nvSpPr>
          <p:spPr bwMode="auto">
            <a:xfrm>
              <a:off x="38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2" name="Freeform 20"/>
            <p:cNvSpPr>
              <a:spLocks noEditPoints="1"/>
            </p:cNvSpPr>
            <p:nvPr/>
          </p:nvSpPr>
          <p:spPr bwMode="auto">
            <a:xfrm>
              <a:off x="38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3" name="Freeform 21"/>
            <p:cNvSpPr>
              <a:spLocks noEditPoints="1"/>
            </p:cNvSpPr>
            <p:nvPr/>
          </p:nvSpPr>
          <p:spPr bwMode="auto">
            <a:xfrm>
              <a:off x="38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4" name="Freeform 22"/>
            <p:cNvSpPr>
              <a:spLocks noEditPoints="1"/>
            </p:cNvSpPr>
            <p:nvPr/>
          </p:nvSpPr>
          <p:spPr bwMode="auto">
            <a:xfrm>
              <a:off x="38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5" name="Freeform 23"/>
            <p:cNvSpPr>
              <a:spLocks noEditPoints="1"/>
            </p:cNvSpPr>
            <p:nvPr/>
          </p:nvSpPr>
          <p:spPr bwMode="auto">
            <a:xfrm>
              <a:off x="38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6" name="Freeform 24"/>
            <p:cNvSpPr>
              <a:spLocks noEditPoints="1"/>
            </p:cNvSpPr>
            <p:nvPr/>
          </p:nvSpPr>
          <p:spPr bwMode="auto">
            <a:xfrm>
              <a:off x="38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7" name="Freeform 25"/>
            <p:cNvSpPr>
              <a:spLocks noEditPoints="1"/>
            </p:cNvSpPr>
            <p:nvPr/>
          </p:nvSpPr>
          <p:spPr bwMode="auto">
            <a:xfrm>
              <a:off x="38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8" name="Freeform 26"/>
            <p:cNvSpPr>
              <a:spLocks noEditPoints="1"/>
            </p:cNvSpPr>
            <p:nvPr/>
          </p:nvSpPr>
          <p:spPr bwMode="auto">
            <a:xfrm>
              <a:off x="38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29" name="Freeform 27"/>
            <p:cNvSpPr>
              <a:spLocks noEditPoints="1"/>
            </p:cNvSpPr>
            <p:nvPr/>
          </p:nvSpPr>
          <p:spPr bwMode="auto">
            <a:xfrm>
              <a:off x="38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0" name="Freeform 28"/>
            <p:cNvSpPr>
              <a:spLocks noEditPoints="1"/>
            </p:cNvSpPr>
            <p:nvPr/>
          </p:nvSpPr>
          <p:spPr bwMode="auto">
            <a:xfrm>
              <a:off x="38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33" name="Freeform 31"/>
            <p:cNvSpPr>
              <a:spLocks noEditPoints="1"/>
            </p:cNvSpPr>
            <p:nvPr/>
          </p:nvSpPr>
          <p:spPr bwMode="auto">
            <a:xfrm>
              <a:off x="82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4" name="Freeform 32"/>
            <p:cNvSpPr>
              <a:spLocks noEditPoints="1"/>
            </p:cNvSpPr>
            <p:nvPr/>
          </p:nvSpPr>
          <p:spPr bwMode="auto">
            <a:xfrm>
              <a:off x="82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5" name="Freeform 33"/>
            <p:cNvSpPr>
              <a:spLocks noEditPoints="1"/>
            </p:cNvSpPr>
            <p:nvPr/>
          </p:nvSpPr>
          <p:spPr bwMode="auto">
            <a:xfrm>
              <a:off x="82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6" name="Freeform 34"/>
            <p:cNvSpPr>
              <a:spLocks noEditPoints="1"/>
            </p:cNvSpPr>
            <p:nvPr/>
          </p:nvSpPr>
          <p:spPr bwMode="auto">
            <a:xfrm>
              <a:off x="82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7" name="Freeform 35"/>
            <p:cNvSpPr>
              <a:spLocks noEditPoints="1"/>
            </p:cNvSpPr>
            <p:nvPr/>
          </p:nvSpPr>
          <p:spPr bwMode="auto">
            <a:xfrm>
              <a:off x="82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8" name="Freeform 36"/>
            <p:cNvSpPr>
              <a:spLocks noEditPoints="1"/>
            </p:cNvSpPr>
            <p:nvPr/>
          </p:nvSpPr>
          <p:spPr bwMode="auto">
            <a:xfrm>
              <a:off x="82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39" name="Freeform 37"/>
            <p:cNvSpPr>
              <a:spLocks noEditPoints="1"/>
            </p:cNvSpPr>
            <p:nvPr/>
          </p:nvSpPr>
          <p:spPr bwMode="auto">
            <a:xfrm>
              <a:off x="82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0" name="Freeform 38"/>
            <p:cNvSpPr>
              <a:spLocks noEditPoints="1"/>
            </p:cNvSpPr>
            <p:nvPr/>
          </p:nvSpPr>
          <p:spPr bwMode="auto">
            <a:xfrm>
              <a:off x="82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1" name="Freeform 39"/>
            <p:cNvSpPr>
              <a:spLocks noEditPoints="1"/>
            </p:cNvSpPr>
            <p:nvPr/>
          </p:nvSpPr>
          <p:spPr bwMode="auto">
            <a:xfrm>
              <a:off x="82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2" name="Freeform 40"/>
            <p:cNvSpPr>
              <a:spLocks noEditPoints="1"/>
            </p:cNvSpPr>
            <p:nvPr/>
          </p:nvSpPr>
          <p:spPr bwMode="auto">
            <a:xfrm>
              <a:off x="82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45" name="Freeform 43"/>
            <p:cNvSpPr>
              <a:spLocks noEditPoints="1"/>
            </p:cNvSpPr>
            <p:nvPr/>
          </p:nvSpPr>
          <p:spPr bwMode="auto">
            <a:xfrm>
              <a:off x="127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6" name="Freeform 44"/>
            <p:cNvSpPr>
              <a:spLocks noEditPoints="1"/>
            </p:cNvSpPr>
            <p:nvPr/>
          </p:nvSpPr>
          <p:spPr bwMode="auto">
            <a:xfrm>
              <a:off x="127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57" name="Freeform 55"/>
            <p:cNvSpPr>
              <a:spLocks noEditPoints="1"/>
            </p:cNvSpPr>
            <p:nvPr/>
          </p:nvSpPr>
          <p:spPr bwMode="auto">
            <a:xfrm>
              <a:off x="172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8" name="Freeform 56"/>
            <p:cNvSpPr>
              <a:spLocks noEditPoints="1"/>
            </p:cNvSpPr>
            <p:nvPr/>
          </p:nvSpPr>
          <p:spPr bwMode="auto">
            <a:xfrm>
              <a:off x="172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69" name="Freeform 67"/>
            <p:cNvSpPr>
              <a:spLocks noEditPoints="1"/>
            </p:cNvSpPr>
            <p:nvPr/>
          </p:nvSpPr>
          <p:spPr bwMode="auto">
            <a:xfrm>
              <a:off x="216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0" name="Freeform 68"/>
            <p:cNvSpPr>
              <a:spLocks noEditPoints="1"/>
            </p:cNvSpPr>
            <p:nvPr/>
          </p:nvSpPr>
          <p:spPr bwMode="auto">
            <a:xfrm>
              <a:off x="216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81" name="Freeform 79"/>
            <p:cNvSpPr>
              <a:spLocks noEditPoints="1"/>
            </p:cNvSpPr>
            <p:nvPr/>
          </p:nvSpPr>
          <p:spPr bwMode="auto">
            <a:xfrm>
              <a:off x="262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2" name="Freeform 80"/>
            <p:cNvSpPr>
              <a:spLocks noEditPoints="1"/>
            </p:cNvSpPr>
            <p:nvPr/>
          </p:nvSpPr>
          <p:spPr bwMode="auto">
            <a:xfrm>
              <a:off x="262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93" name="Freeform 91"/>
            <p:cNvSpPr>
              <a:spLocks noEditPoints="1"/>
            </p:cNvSpPr>
            <p:nvPr/>
          </p:nvSpPr>
          <p:spPr bwMode="auto">
            <a:xfrm>
              <a:off x="306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4" name="Freeform 92"/>
            <p:cNvSpPr>
              <a:spLocks noEditPoints="1"/>
            </p:cNvSpPr>
            <p:nvPr/>
          </p:nvSpPr>
          <p:spPr bwMode="auto">
            <a:xfrm>
              <a:off x="306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64" name="Freeform 162"/>
            <p:cNvSpPr>
              <a:spLocks/>
            </p:cNvSpPr>
            <p:nvPr/>
          </p:nvSpPr>
          <p:spPr bwMode="auto">
            <a:xfrm>
              <a:off x="349" y="3304"/>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7" name="Freeform 17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8" name="Freeform 17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69" name="Freeform 17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0" name="Freeform 17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1" name="Freeform 17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2" name="Freeform 17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3" name="Freeform 17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4" name="Freeform 17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5" name="Freeform 17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6" name="Freeform 17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7" name="Freeform 18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78" name="Freeform 18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sp>
        <p:nvSpPr>
          <p:cNvPr id="111779"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111783"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solidFill>
                <a:srgbClr val="000000"/>
              </a:solidFill>
            </a:endParaRPr>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solidFill>
                <a:srgbClr val="000000"/>
              </a:solidFill>
            </a:endParaRPr>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2D3D7000-18CF-44BD-912A-74B8FB1102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8692538"/>
      </p:ext>
    </p:extLst>
  </p:cSld>
  <p:clrMapOvr>
    <a:masterClrMapping/>
  </p:clrMapOvr>
  <p:transition spd="med" advClick="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A529CE61-6775-4C69-B539-E98DCEA337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3098783"/>
      </p:ext>
    </p:extLst>
  </p:cSld>
  <p:clrMapOvr>
    <a:masterClrMapping/>
  </p:clrMapOvr>
  <p:transition spd="med" advClick="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618E8CC9-E381-4179-AED2-ACA7B7BC7146}" type="slidenum">
              <a:rPr lang="en-US" altLang="zh-CN"/>
              <a:pPr>
                <a:defRPr/>
              </a:pPr>
              <a:t>‹#›</a:t>
            </a:fld>
            <a:endParaRPr lang="en-US" altLang="zh-CN"/>
          </a:p>
        </p:txBody>
      </p:sp>
    </p:spTree>
    <p:extLst>
      <p:ext uri="{BB962C8B-B14F-4D97-AF65-F5344CB8AC3E}">
        <p14:creationId xmlns:p14="http://schemas.microsoft.com/office/powerpoint/2010/main" val="2251723238"/>
      </p:ext>
    </p:extLst>
  </p:cSld>
  <p:clrMapOvr>
    <a:masterClrMapping/>
  </p:clrMapOvr>
  <p:transition spd="med" advClick="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9A2EA677-1085-4348-9D88-5E68D1DFC7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7603570"/>
      </p:ext>
    </p:extLst>
  </p:cSld>
  <p:clrMapOvr>
    <a:masterClrMapping/>
  </p:clrMapOvr>
  <p:transition spd="med" advClick="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BD9E177D-1336-41C4-B464-C931680C84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67365569"/>
      </p:ext>
    </p:extLst>
  </p:cSld>
  <p:clrMapOvr>
    <a:masterClrMapping/>
  </p:clrMapOvr>
  <p:transition spd="med" advClick="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252"/>
          <p:cNvSpPr>
            <a:spLocks noGrp="1" noChangeArrowheads="1"/>
          </p:cNvSpPr>
          <p:nvPr>
            <p:ph type="sldNum" sz="quarter" idx="12"/>
          </p:nvPr>
        </p:nvSpPr>
        <p:spPr>
          <a:ln/>
        </p:spPr>
        <p:txBody>
          <a:bodyPr/>
          <a:lstStyle>
            <a:lvl1pPr>
              <a:defRPr/>
            </a:lvl1pPr>
          </a:lstStyle>
          <a:p>
            <a:pPr>
              <a:defRPr/>
            </a:pPr>
            <a:fld id="{DB1AC27A-3758-42F8-BBA6-3BE68368BC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9146726"/>
      </p:ext>
    </p:extLst>
  </p:cSld>
  <p:clrMapOvr>
    <a:masterClrMapping/>
  </p:clrMapOvr>
  <p:transition spd="med" advClick="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252"/>
          <p:cNvSpPr>
            <a:spLocks noGrp="1" noChangeArrowheads="1"/>
          </p:cNvSpPr>
          <p:nvPr>
            <p:ph type="sldNum" sz="quarter" idx="12"/>
          </p:nvPr>
        </p:nvSpPr>
        <p:spPr>
          <a:ln/>
        </p:spPr>
        <p:txBody>
          <a:bodyPr/>
          <a:lstStyle>
            <a:lvl1pPr>
              <a:defRPr/>
            </a:lvl1pPr>
          </a:lstStyle>
          <a:p>
            <a:pPr>
              <a:defRPr/>
            </a:pPr>
            <a:fld id="{6961EC7F-03FF-43D6-A524-5A0F12FEAEC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9962740"/>
      </p:ext>
    </p:extLst>
  </p:cSld>
  <p:clrMapOvr>
    <a:masterClrMapping/>
  </p:clrMapOvr>
  <p:transition spd="med" advClick="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252"/>
          <p:cNvSpPr>
            <a:spLocks noGrp="1" noChangeArrowheads="1"/>
          </p:cNvSpPr>
          <p:nvPr>
            <p:ph type="sldNum" sz="quarter" idx="12"/>
          </p:nvPr>
        </p:nvSpPr>
        <p:spPr>
          <a:ln/>
        </p:spPr>
        <p:txBody>
          <a:bodyPr/>
          <a:lstStyle>
            <a:lvl1pPr>
              <a:defRPr/>
            </a:lvl1pPr>
          </a:lstStyle>
          <a:p>
            <a:pPr>
              <a:defRPr/>
            </a:pPr>
            <a:fld id="{618E8CC9-E381-4179-AED2-ACA7B7BC71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9670845"/>
      </p:ext>
    </p:extLst>
  </p:cSld>
  <p:clrMapOvr>
    <a:masterClrMapping/>
  </p:clrMapOvr>
  <p:transition spd="med"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FFC15E6E-6BE7-42F5-B483-B8F1087E6E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10257226"/>
      </p:ext>
    </p:extLst>
  </p:cSld>
  <p:clrMapOvr>
    <a:masterClrMapping/>
  </p:clrMapOvr>
  <p:transition spd="med"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7E1D00F7-F988-49C1-BAA9-16F402B0A7B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497836"/>
      </p:ext>
    </p:extLst>
  </p:cSld>
  <p:clrMapOvr>
    <a:masterClrMapping/>
  </p:clrMapOvr>
  <p:transition spd="med"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D78C7DCA-881D-45E0-98A8-D15C27A401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9473712"/>
      </p:ext>
    </p:extLst>
  </p:cSld>
  <p:clrMapOvr>
    <a:masterClrMapping/>
  </p:clrMapOvr>
  <p:transition spd="med"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7E48B64F-E0D8-47C3-A51D-F7ADC239DF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1482836"/>
      </p:ext>
    </p:extLst>
  </p:cSld>
  <p:clrMapOvr>
    <a:masterClrMapping/>
  </p:clrMapOvr>
  <p:transition spd="med" advClick="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FFC15E6E-6BE7-42F5-B483-B8F1087E6E25}" type="slidenum">
              <a:rPr lang="en-US" altLang="zh-CN"/>
              <a:pPr>
                <a:defRPr/>
              </a:pPr>
              <a:t>‹#›</a:t>
            </a:fld>
            <a:endParaRPr lang="en-US" altLang="zh-CN"/>
          </a:p>
        </p:txBody>
      </p:sp>
    </p:spTree>
    <p:extLst>
      <p:ext uri="{BB962C8B-B14F-4D97-AF65-F5344CB8AC3E}">
        <p14:creationId xmlns:p14="http://schemas.microsoft.com/office/powerpoint/2010/main" val="507404671"/>
      </p:ext>
    </p:extLst>
  </p:cSld>
  <p:clrMapOvr>
    <a:masterClrMapping/>
  </p:clrMapOvr>
  <p:transition spd="med"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7E1D00F7-F988-49C1-BAA9-16F402B0A7B0}" type="slidenum">
              <a:rPr lang="en-US" altLang="zh-CN"/>
              <a:pPr>
                <a:defRPr/>
              </a:pPr>
              <a:t>‹#›</a:t>
            </a:fld>
            <a:endParaRPr lang="en-US" altLang="zh-CN"/>
          </a:p>
        </p:txBody>
      </p:sp>
    </p:spTree>
    <p:extLst>
      <p:ext uri="{BB962C8B-B14F-4D97-AF65-F5344CB8AC3E}">
        <p14:creationId xmlns:p14="http://schemas.microsoft.com/office/powerpoint/2010/main" val="3415152182"/>
      </p:ext>
    </p:extLst>
  </p:cSld>
  <p:clrMapOvr>
    <a:masterClrMapping/>
  </p:clrMapOvr>
  <p:transition spd="med"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17030 w 546"/>
                <a:gd name="T1" fmla="*/ 21024 h 497"/>
                <a:gd name="T2" fmla="*/ 55806 w 546"/>
                <a:gd name="T3" fmla="*/ 358151 h 497"/>
                <a:gd name="T4" fmla="*/ 127374 w 546"/>
                <a:gd name="T5" fmla="*/ 1984639 h 497"/>
                <a:gd name="T6" fmla="*/ 274012 w 546"/>
                <a:gd name="T7" fmla="*/ 2308179 h 497"/>
                <a:gd name="T8" fmla="*/ 800724 w 546"/>
                <a:gd name="T9" fmla="*/ 2433394 h 497"/>
                <a:gd name="T10" fmla="*/ 1035004 w 546"/>
                <a:gd name="T11" fmla="*/ 2499180 h 497"/>
                <a:gd name="T12" fmla="*/ 2634680 w 546"/>
                <a:gd name="T13" fmla="*/ 2398495 h 497"/>
                <a:gd name="T14" fmla="*/ 2701446 w 546"/>
                <a:gd name="T15" fmla="*/ 843449 h 497"/>
                <a:gd name="T16" fmla="*/ 1870550 w 546"/>
                <a:gd name="T17" fmla="*/ 80227 h 497"/>
                <a:gd name="T18" fmla="*/ 1261468 w 546"/>
                <a:gd name="T19" fmla="*/ 146097 h 497"/>
                <a:gd name="T20" fmla="*/ 1003194 w 546"/>
                <a:gd name="T21" fmla="*/ 55705 h 497"/>
                <a:gd name="T22" fmla="*/ 765968 w 546"/>
                <a:gd name="T23" fmla="*/ 10081 h 497"/>
                <a:gd name="T24" fmla="*/ 117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28364463 w 97"/>
                  <a:gd name="T1" fmla="*/ 2086699 h 102"/>
                  <a:gd name="T2" fmla="*/ 13177151 w 97"/>
                  <a:gd name="T3" fmla="*/ 2086699 h 102"/>
                  <a:gd name="T4" fmla="*/ 5118222 w 97"/>
                  <a:gd name="T5" fmla="*/ 24087550 h 102"/>
                  <a:gd name="T6" fmla="*/ 33499704 w 97"/>
                  <a:gd name="T7" fmla="*/ 26174219 h 102"/>
                  <a:gd name="T8" fmla="*/ 28364463 w 97"/>
                  <a:gd name="T9" fmla="*/ 2086699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263867 w 115"/>
                  <a:gd name="T1" fmla="*/ 22527173 h 95"/>
                  <a:gd name="T2" fmla="*/ 11010359 w 115"/>
                  <a:gd name="T3" fmla="*/ 22945617 h 95"/>
                  <a:gd name="T4" fmla="*/ 21253172 w 115"/>
                  <a:gd name="T5" fmla="*/ 32692931 h 95"/>
                  <a:gd name="T6" fmla="*/ 25044935 w 115"/>
                  <a:gd name="T7" fmla="*/ 35640061 h 95"/>
                  <a:gd name="T8" fmla="*/ 34356692 w 115"/>
                  <a:gd name="T9" fmla="*/ 22112069 h 95"/>
                  <a:gd name="T10" fmla="*/ 47127396 w 115"/>
                  <a:gd name="T11" fmla="*/ 22112069 h 95"/>
                  <a:gd name="T12" fmla="*/ 33523523 w 115"/>
                  <a:gd name="T13" fmla="*/ 11430114 h 95"/>
                  <a:gd name="T14" fmla="*/ 15713443 w 115"/>
                  <a:gd name="T15" fmla="*/ 6806744 h 95"/>
                  <a:gd name="T16" fmla="*/ 5121409 w 115"/>
                  <a:gd name="T17" fmla="*/ 17403203 h 95"/>
                  <a:gd name="T18" fmla="*/ 1263867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0842"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mn-ea"/>
              </a:defRPr>
            </a:lvl1pPr>
          </a:lstStyle>
          <a:p>
            <a:pPr>
              <a:defRPr/>
            </a:pPr>
            <a:endParaRPr lang="en-US" altLang="zh-CN"/>
          </a:p>
        </p:txBody>
      </p:sp>
      <p:sp>
        <p:nvSpPr>
          <p:cNvPr id="110843"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endParaRPr lang="en-US" altLang="zh-CN"/>
          </a:p>
        </p:txBody>
      </p:sp>
      <p:sp>
        <p:nvSpPr>
          <p:cNvPr id="110844"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mn-ea"/>
              </a:defRPr>
            </a:lvl1pPr>
          </a:lstStyle>
          <a:p>
            <a:pPr>
              <a:defRPr/>
            </a:pPr>
            <a:fld id="{B035A68A-D21B-47E6-96C4-BDA829F0DC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02"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Lst>
  <p:transition spd="med" advClick="0"/>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546100"/>
            <a:chOff x="0" y="0"/>
            <a:chExt cx="5760" cy="344"/>
          </a:xfrm>
        </p:grpSpPr>
        <p:sp>
          <p:nvSpPr>
            <p:cNvPr id="2053" name="Rectangle 3"/>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ea typeface="宋体" pitchFamily="2" charset="-122"/>
              </a:endParaRPr>
            </a:p>
          </p:txBody>
        </p:sp>
        <p:sp>
          <p:nvSpPr>
            <p:cNvPr id="2054" name="Rectangle 4"/>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2055" name="Rectangle 5"/>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2056" name="Rectangle 6"/>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2057" name="Rectangle 7"/>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sp>
          <p:nvSpPr>
            <p:cNvPr id="2058" name="Rectangle 8"/>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2059" name="Rectangle 9"/>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2060" name="Rectangle 10"/>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sp>
          <p:nvSpPr>
            <p:cNvPr id="2061" name="Rectangle 11"/>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grpSp>
      <p:sp>
        <p:nvSpPr>
          <p:cNvPr id="2051" name="Rectangle 12"/>
          <p:cNvSpPr>
            <a:spLocks noGrp="1" noChangeArrowheads="1"/>
          </p:cNvSpPr>
          <p:nvPr>
            <p:ph type="title"/>
          </p:nvPr>
        </p:nvSpPr>
        <p:spPr bwMode="auto">
          <a:xfrm>
            <a:off x="457200" y="4572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3"/>
          <p:cNvSpPr>
            <a:spLocks noGrp="1" noChangeArrowheads="1"/>
          </p:cNvSpPr>
          <p:nvPr>
            <p:ph type="body" idx="1"/>
          </p:nvPr>
        </p:nvSpPr>
        <p:spPr bwMode="auto">
          <a:xfrm>
            <a:off x="457200" y="13716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303"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transition spd="med" advClick="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宋体" pitchFamily="2" charset="-122"/>
        </a:defRPr>
      </a:lvl2pPr>
      <a:lvl3pPr algn="l" rtl="0" eaLnBrk="0" fontAlgn="base" hangingPunct="0">
        <a:spcBef>
          <a:spcPct val="0"/>
        </a:spcBef>
        <a:spcAft>
          <a:spcPct val="0"/>
        </a:spcAft>
        <a:defRPr sz="4000" b="1">
          <a:solidFill>
            <a:schemeClr val="tx1"/>
          </a:solidFill>
          <a:latin typeface="Arial" pitchFamily="34" charset="0"/>
          <a:ea typeface="宋体" pitchFamily="2" charset="-122"/>
        </a:defRPr>
      </a:lvl3pPr>
      <a:lvl4pPr algn="l" rtl="0" eaLnBrk="0" fontAlgn="base" hangingPunct="0">
        <a:spcBef>
          <a:spcPct val="0"/>
        </a:spcBef>
        <a:spcAft>
          <a:spcPct val="0"/>
        </a:spcAft>
        <a:defRPr sz="4000" b="1">
          <a:solidFill>
            <a:schemeClr val="tx1"/>
          </a:solidFill>
          <a:latin typeface="Arial" pitchFamily="34" charset="0"/>
          <a:ea typeface="宋体" pitchFamily="2" charset="-122"/>
        </a:defRPr>
      </a:lvl4pPr>
      <a:lvl5pPr algn="l" rtl="0" eaLnBrk="0" fontAlgn="base" hangingPunct="0">
        <a:spcBef>
          <a:spcPct val="0"/>
        </a:spcBef>
        <a:spcAft>
          <a:spcPct val="0"/>
        </a:spcAft>
        <a:defRPr sz="4000" b="1">
          <a:solidFill>
            <a:schemeClr val="tx1"/>
          </a:solidFill>
          <a:latin typeface="Arial" pitchFamily="34" charset="0"/>
          <a:ea typeface="宋体" pitchFamily="2" charset="-122"/>
        </a:defRPr>
      </a:lvl5pPr>
      <a:lvl6pPr marL="457200" algn="l" rtl="0" fontAlgn="base">
        <a:spcBef>
          <a:spcPct val="0"/>
        </a:spcBef>
        <a:spcAft>
          <a:spcPct val="0"/>
        </a:spcAft>
        <a:defRPr sz="4000" b="1">
          <a:solidFill>
            <a:schemeClr val="tx1"/>
          </a:solidFill>
          <a:latin typeface="Arial" pitchFamily="34" charset="0"/>
          <a:ea typeface="宋体" pitchFamily="2" charset="-122"/>
        </a:defRPr>
      </a:lvl6pPr>
      <a:lvl7pPr marL="914400" algn="l" rtl="0" fontAlgn="base">
        <a:spcBef>
          <a:spcPct val="0"/>
        </a:spcBef>
        <a:spcAft>
          <a:spcPct val="0"/>
        </a:spcAft>
        <a:defRPr sz="4000" b="1">
          <a:solidFill>
            <a:schemeClr val="tx1"/>
          </a:solidFill>
          <a:latin typeface="Arial" pitchFamily="34" charset="0"/>
          <a:ea typeface="宋体" pitchFamily="2" charset="-122"/>
        </a:defRPr>
      </a:lvl7pPr>
      <a:lvl8pPr marL="1371600" algn="l" rtl="0" fontAlgn="base">
        <a:spcBef>
          <a:spcPct val="0"/>
        </a:spcBef>
        <a:spcAft>
          <a:spcPct val="0"/>
        </a:spcAft>
        <a:defRPr sz="4000" b="1">
          <a:solidFill>
            <a:schemeClr val="tx1"/>
          </a:solidFill>
          <a:latin typeface="Arial" pitchFamily="34" charset="0"/>
          <a:ea typeface="宋体" pitchFamily="2" charset="-122"/>
        </a:defRPr>
      </a:lvl8pPr>
      <a:lvl9pPr marL="1828800" algn="l" rtl="0" fontAlgn="base">
        <a:spcBef>
          <a:spcPct val="0"/>
        </a:spcBef>
        <a:spcAft>
          <a:spcPct val="0"/>
        </a:spcAft>
        <a:defRPr sz="40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80000"/>
        <a:buFont typeface="Wingdings"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rgbClr val="CC0000"/>
        </a:buClr>
        <a:buSzPct val="70000"/>
        <a:buFont typeface="Wingdings" pitchFamily="2" charset="2"/>
        <a:buChar char="¨"/>
        <a:defRPr sz="22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sp>
          <p:nvSpPr>
            <p:cNvPr id="3083" name="Rectangle 3"/>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000">
                <a:latin typeface="Arial" pitchFamily="34" charset="0"/>
                <a:ea typeface="宋体" pitchFamily="2" charset="-122"/>
              </a:endParaRPr>
            </a:p>
          </p:txBody>
        </p:sp>
        <p:sp>
          <p:nvSpPr>
            <p:cNvPr id="3084" name="Rectangle 4"/>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kumimoji="1" lang="zh-CN" altLang="zh-CN" sz="2000">
                <a:latin typeface="Arial" pitchFamily="34" charset="0"/>
                <a:ea typeface="宋体" pitchFamily="2" charset="-122"/>
              </a:endParaRPr>
            </a:p>
          </p:txBody>
        </p:sp>
      </p:grpSp>
      <p:pic>
        <p:nvPicPr>
          <p:cNvPr id="3075" name="Picture 5" descr="grap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6" name="Group 6"/>
          <p:cNvGrpSpPr>
            <a:grpSpLocks/>
          </p:cNvGrpSpPr>
          <p:nvPr/>
        </p:nvGrpSpPr>
        <p:grpSpPr bwMode="auto">
          <a:xfrm>
            <a:off x="52388" y="0"/>
            <a:ext cx="127000" cy="5735638"/>
            <a:chOff x="226" y="0"/>
            <a:chExt cx="80" cy="3613"/>
          </a:xfrm>
        </p:grpSpPr>
        <p:sp>
          <p:nvSpPr>
            <p:cNvPr id="3081" name="Rectangle 7"/>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sp>
          <p:nvSpPr>
            <p:cNvPr id="3082" name="Rectangle 8"/>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grpSp>
      <p:sp>
        <p:nvSpPr>
          <p:cNvPr id="3077" name="Rectangle 9"/>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kumimoji="1" lang="zh-CN" altLang="zh-CN" sz="2400">
              <a:ea typeface="宋体" pitchFamily="2" charset="-122"/>
            </a:endParaRPr>
          </a:p>
        </p:txBody>
      </p:sp>
      <p:sp>
        <p:nvSpPr>
          <p:cNvPr id="3078" name="Rectangle 10"/>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11"/>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2396" name="Rectangle 12"/>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1" sz="1400">
                <a:ea typeface="+mn-ea"/>
              </a:defRPr>
            </a:lvl1pPr>
          </a:lstStyle>
          <a:p>
            <a:pPr>
              <a:defRPr/>
            </a:pPr>
            <a:fld id="{BCB9699C-1EAA-471F-AAF3-CDA1C6DB80A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04"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Lst>
  <p:transition spd="med" advClick="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Impact" pitchFamily="34" charset="0"/>
          <a:ea typeface="宋体" pitchFamily="2" charset="-122"/>
        </a:defRPr>
      </a:lvl2pPr>
      <a:lvl3pPr algn="l" rtl="0" eaLnBrk="0" fontAlgn="base" hangingPunct="0">
        <a:spcBef>
          <a:spcPct val="0"/>
        </a:spcBef>
        <a:spcAft>
          <a:spcPct val="0"/>
        </a:spcAft>
        <a:defRPr sz="4400">
          <a:solidFill>
            <a:schemeClr val="tx2"/>
          </a:solidFill>
          <a:latin typeface="Impact" pitchFamily="34" charset="0"/>
          <a:ea typeface="宋体" pitchFamily="2" charset="-122"/>
        </a:defRPr>
      </a:lvl3pPr>
      <a:lvl4pPr algn="l" rtl="0" eaLnBrk="0" fontAlgn="base" hangingPunct="0">
        <a:spcBef>
          <a:spcPct val="0"/>
        </a:spcBef>
        <a:spcAft>
          <a:spcPct val="0"/>
        </a:spcAft>
        <a:defRPr sz="4400">
          <a:solidFill>
            <a:schemeClr val="tx2"/>
          </a:solidFill>
          <a:latin typeface="Impact" pitchFamily="34" charset="0"/>
          <a:ea typeface="宋体" pitchFamily="2" charset="-122"/>
        </a:defRPr>
      </a:lvl4pPr>
      <a:lvl5pPr algn="l" rtl="0" eaLnBrk="0" fontAlgn="base" hangingPunct="0">
        <a:spcBef>
          <a:spcPct val="0"/>
        </a:spcBef>
        <a:spcAft>
          <a:spcPct val="0"/>
        </a:spcAft>
        <a:defRPr sz="4400">
          <a:solidFill>
            <a:schemeClr val="tx2"/>
          </a:solidFill>
          <a:latin typeface="Impact" pitchFamily="34" charset="0"/>
          <a:ea typeface="宋体" pitchFamily="2" charset="-122"/>
        </a:defRPr>
      </a:lvl5pPr>
      <a:lvl6pPr marL="457200" algn="l" rtl="0" fontAlgn="base">
        <a:spcBef>
          <a:spcPct val="0"/>
        </a:spcBef>
        <a:spcAft>
          <a:spcPct val="0"/>
        </a:spcAft>
        <a:defRPr sz="4400">
          <a:solidFill>
            <a:schemeClr val="tx2"/>
          </a:solidFill>
          <a:latin typeface="Impact" pitchFamily="34" charset="0"/>
          <a:ea typeface="宋体" pitchFamily="2" charset="-122"/>
        </a:defRPr>
      </a:lvl6pPr>
      <a:lvl7pPr marL="914400" algn="l" rtl="0" fontAlgn="base">
        <a:spcBef>
          <a:spcPct val="0"/>
        </a:spcBef>
        <a:spcAft>
          <a:spcPct val="0"/>
        </a:spcAft>
        <a:defRPr sz="4400">
          <a:solidFill>
            <a:schemeClr val="tx2"/>
          </a:solidFill>
          <a:latin typeface="Impact" pitchFamily="34" charset="0"/>
          <a:ea typeface="宋体" pitchFamily="2" charset="-122"/>
        </a:defRPr>
      </a:lvl7pPr>
      <a:lvl8pPr marL="1371600" algn="l" rtl="0" fontAlgn="base">
        <a:spcBef>
          <a:spcPct val="0"/>
        </a:spcBef>
        <a:spcAft>
          <a:spcPct val="0"/>
        </a:spcAft>
        <a:defRPr sz="4400">
          <a:solidFill>
            <a:schemeClr val="tx2"/>
          </a:solidFill>
          <a:latin typeface="Impact" pitchFamily="34" charset="0"/>
          <a:ea typeface="宋体" pitchFamily="2" charset="-122"/>
        </a:defRPr>
      </a:lvl8pPr>
      <a:lvl9pPr marL="1828800" algn="l" rtl="0" fontAlgn="base">
        <a:spcBef>
          <a:spcPct val="0"/>
        </a:spcBef>
        <a:spcAft>
          <a:spcPct val="0"/>
        </a:spcAft>
        <a:defRPr sz="4400">
          <a:solidFill>
            <a:schemeClr val="tx2"/>
          </a:solidFill>
          <a:latin typeface="Impact" pitchFamily="34"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itchFamily="2" charset="2"/>
        <a:buChar char="v"/>
        <a:defRPr sz="2400" b="1">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itchFamily="2" charset="2"/>
        <a:buChar char="u"/>
        <a:defRPr sz="2000" b="1">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sz="2000" b="1">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sz="2000" b="1">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sz="2000" b="1">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546100"/>
            <a:chOff x="0" y="0"/>
            <a:chExt cx="5760" cy="344"/>
          </a:xfrm>
        </p:grpSpPr>
        <p:sp>
          <p:nvSpPr>
            <p:cNvPr id="4101" name="Rectangle 3"/>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ea typeface="宋体" pitchFamily="2" charset="-122"/>
              </a:endParaRPr>
            </a:p>
          </p:txBody>
        </p:sp>
        <p:sp>
          <p:nvSpPr>
            <p:cNvPr id="4102" name="Rectangle 4"/>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4103" name="Rectangle 5"/>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4104" name="Rectangle 6"/>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4105" name="Rectangle 7"/>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sp>
          <p:nvSpPr>
            <p:cNvPr id="4106" name="Rectangle 8"/>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hlink"/>
                </a:solidFill>
                <a:latin typeface="Arial" pitchFamily="34" charset="0"/>
                <a:ea typeface="宋体" pitchFamily="2" charset="-122"/>
              </a:endParaRPr>
            </a:p>
          </p:txBody>
        </p:sp>
        <p:sp>
          <p:nvSpPr>
            <p:cNvPr id="4107" name="Rectangle 9"/>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ea typeface="宋体" pitchFamily="2" charset="-122"/>
              </a:endParaRPr>
            </a:p>
          </p:txBody>
        </p:sp>
        <p:sp>
          <p:nvSpPr>
            <p:cNvPr id="4108" name="Rectangle 10"/>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sp>
          <p:nvSpPr>
            <p:cNvPr id="4109" name="Rectangle 11"/>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solidFill>
                  <a:schemeClr val="accent2"/>
                </a:solidFill>
                <a:latin typeface="Arial" pitchFamily="34" charset="0"/>
                <a:ea typeface="宋体" pitchFamily="2" charset="-122"/>
              </a:endParaRPr>
            </a:p>
          </p:txBody>
        </p:sp>
      </p:grpSp>
      <p:sp>
        <p:nvSpPr>
          <p:cNvPr id="4099" name="Rectangle 12"/>
          <p:cNvSpPr>
            <a:spLocks noGrp="1" noChangeArrowheads="1"/>
          </p:cNvSpPr>
          <p:nvPr>
            <p:ph type="title"/>
          </p:nvPr>
        </p:nvSpPr>
        <p:spPr bwMode="auto">
          <a:xfrm>
            <a:off x="457200" y="4572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13"/>
          <p:cNvSpPr>
            <a:spLocks noGrp="1" noChangeArrowheads="1"/>
          </p:cNvSpPr>
          <p:nvPr>
            <p:ph type="body" idx="1"/>
          </p:nvPr>
        </p:nvSpPr>
        <p:spPr bwMode="auto">
          <a:xfrm>
            <a:off x="457200" y="13716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305"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宋体" pitchFamily="2" charset="-122"/>
        </a:defRPr>
      </a:lvl2pPr>
      <a:lvl3pPr algn="l" rtl="0" eaLnBrk="0" fontAlgn="base" hangingPunct="0">
        <a:spcBef>
          <a:spcPct val="0"/>
        </a:spcBef>
        <a:spcAft>
          <a:spcPct val="0"/>
        </a:spcAft>
        <a:defRPr sz="4000" b="1">
          <a:solidFill>
            <a:schemeClr val="tx1"/>
          </a:solidFill>
          <a:latin typeface="Arial" pitchFamily="34" charset="0"/>
          <a:ea typeface="宋体" pitchFamily="2" charset="-122"/>
        </a:defRPr>
      </a:lvl3pPr>
      <a:lvl4pPr algn="l" rtl="0" eaLnBrk="0" fontAlgn="base" hangingPunct="0">
        <a:spcBef>
          <a:spcPct val="0"/>
        </a:spcBef>
        <a:spcAft>
          <a:spcPct val="0"/>
        </a:spcAft>
        <a:defRPr sz="4000" b="1">
          <a:solidFill>
            <a:schemeClr val="tx1"/>
          </a:solidFill>
          <a:latin typeface="Arial" pitchFamily="34" charset="0"/>
          <a:ea typeface="宋体" pitchFamily="2" charset="-122"/>
        </a:defRPr>
      </a:lvl4pPr>
      <a:lvl5pPr algn="l" rtl="0" eaLnBrk="0" fontAlgn="base" hangingPunct="0">
        <a:spcBef>
          <a:spcPct val="0"/>
        </a:spcBef>
        <a:spcAft>
          <a:spcPct val="0"/>
        </a:spcAft>
        <a:defRPr sz="4000" b="1">
          <a:solidFill>
            <a:schemeClr val="tx1"/>
          </a:solidFill>
          <a:latin typeface="Arial" pitchFamily="34" charset="0"/>
          <a:ea typeface="宋体" pitchFamily="2" charset="-122"/>
        </a:defRPr>
      </a:lvl5pPr>
      <a:lvl6pPr marL="457200" algn="l" rtl="0" fontAlgn="base">
        <a:spcBef>
          <a:spcPct val="0"/>
        </a:spcBef>
        <a:spcAft>
          <a:spcPct val="0"/>
        </a:spcAft>
        <a:defRPr sz="4000" b="1">
          <a:solidFill>
            <a:schemeClr val="tx1"/>
          </a:solidFill>
          <a:latin typeface="Arial" pitchFamily="34" charset="0"/>
          <a:ea typeface="宋体" pitchFamily="2" charset="-122"/>
        </a:defRPr>
      </a:lvl6pPr>
      <a:lvl7pPr marL="914400" algn="l" rtl="0" fontAlgn="base">
        <a:spcBef>
          <a:spcPct val="0"/>
        </a:spcBef>
        <a:spcAft>
          <a:spcPct val="0"/>
        </a:spcAft>
        <a:defRPr sz="4000" b="1">
          <a:solidFill>
            <a:schemeClr val="tx1"/>
          </a:solidFill>
          <a:latin typeface="Arial" pitchFamily="34" charset="0"/>
          <a:ea typeface="宋体" pitchFamily="2" charset="-122"/>
        </a:defRPr>
      </a:lvl7pPr>
      <a:lvl8pPr marL="1371600" algn="l" rtl="0" fontAlgn="base">
        <a:spcBef>
          <a:spcPct val="0"/>
        </a:spcBef>
        <a:spcAft>
          <a:spcPct val="0"/>
        </a:spcAft>
        <a:defRPr sz="4000" b="1">
          <a:solidFill>
            <a:schemeClr val="tx1"/>
          </a:solidFill>
          <a:latin typeface="Arial" pitchFamily="34" charset="0"/>
          <a:ea typeface="宋体" pitchFamily="2" charset="-122"/>
        </a:defRPr>
      </a:lvl8pPr>
      <a:lvl9pPr marL="1828800" algn="l" rtl="0" fontAlgn="base">
        <a:spcBef>
          <a:spcPct val="0"/>
        </a:spcBef>
        <a:spcAft>
          <a:spcPct val="0"/>
        </a:spcAft>
        <a:defRPr sz="40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80000"/>
        <a:buFont typeface="Wingdings" pitchFamily="2" charset="2"/>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rgbClr val="CC0000"/>
        </a:buClr>
        <a:buSzPct val="70000"/>
        <a:buFont typeface="Wingdings" pitchFamily="2" charset="2"/>
        <a:buChar char="¨"/>
        <a:defRPr sz="22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ahoma" pitchFamily="34" charset="0"/>
              <a:ea typeface="宋体" pitchFamily="2" charset="-122"/>
            </a:endParaRPr>
          </a:p>
        </p:txBody>
      </p:sp>
      <p:sp>
        <p:nvSpPr>
          <p:cNvPr id="5129"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178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a:latin typeface="+mn-lt"/>
                <a:ea typeface="+mn-ea"/>
              </a:defRPr>
            </a:lvl1pPr>
          </a:lstStyle>
          <a:p>
            <a:pPr>
              <a:defRPr/>
            </a:pPr>
            <a:endParaRPr lang="en-US" altLang="zh-CN"/>
          </a:p>
        </p:txBody>
      </p:sp>
      <p:sp>
        <p:nvSpPr>
          <p:cNvPr id="33178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mn-lt"/>
                <a:ea typeface="+mn-ea"/>
              </a:defRPr>
            </a:lvl1pPr>
          </a:lstStyle>
          <a:p>
            <a:pPr>
              <a:defRPr/>
            </a:pPr>
            <a:endParaRPr lang="en-US" altLang="zh-CN"/>
          </a:p>
        </p:txBody>
      </p:sp>
      <p:sp>
        <p:nvSpPr>
          <p:cNvPr id="33178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ea typeface="+mn-ea"/>
              </a:defRPr>
            </a:lvl1pPr>
          </a:lstStyle>
          <a:p>
            <a:pPr>
              <a:defRPr/>
            </a:pPr>
            <a:fld id="{5F4B47FD-37D1-40CB-9364-53FC5571F09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06"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4853"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a:latin typeface="+mn-lt"/>
                <a:ea typeface="+mn-ea"/>
              </a:defRPr>
            </a:lvl1pPr>
          </a:lstStyle>
          <a:p>
            <a:pPr>
              <a:defRPr/>
            </a:pPr>
            <a:endParaRPr lang="en-US" altLang="zh-CN"/>
          </a:p>
        </p:txBody>
      </p:sp>
      <p:sp>
        <p:nvSpPr>
          <p:cNvPr id="33485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ea typeface="+mn-ea"/>
              </a:defRPr>
            </a:lvl1pPr>
          </a:lstStyle>
          <a:p>
            <a:pPr>
              <a:defRPr/>
            </a:pPr>
            <a:endParaRPr lang="en-US" altLang="zh-CN"/>
          </a:p>
        </p:txBody>
      </p:sp>
      <p:sp>
        <p:nvSpPr>
          <p:cNvPr id="334855"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ea typeface="+mn-ea"/>
              </a:defRPr>
            </a:lvl1pPr>
          </a:lstStyle>
          <a:p>
            <a:pPr>
              <a:defRPr/>
            </a:pPr>
            <a:fld id="{15DE5B4E-349F-4675-85FF-3DCDC1229698}" type="slidenum">
              <a:rPr lang="en-US" altLang="zh-CN"/>
              <a:pPr>
                <a:defRPr/>
              </a:pPr>
              <a:t>‹#›</a:t>
            </a:fld>
            <a:endParaRPr lang="en-US" altLang="zh-CN"/>
          </a:p>
        </p:txBody>
      </p:sp>
      <p:grpSp>
        <p:nvGrpSpPr>
          <p:cNvPr id="615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4307"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solidFill>
                  <a:srgbClr val="000000"/>
                </a:solidFill>
              </a:endParaRPr>
            </a:p>
          </p:txBody>
        </p:sp>
        <p:sp>
          <p:nvSpPr>
            <p:cNvPr id="1276" name="Freeform 147"/>
            <p:cNvSpPr>
              <a:spLocks/>
            </p:cNvSpPr>
            <p:nvPr/>
          </p:nvSpPr>
          <p:spPr bwMode="auto">
            <a:xfrm>
              <a:off x="349" y="3304"/>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0" name="Freeform 15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1" name="Freeform 15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2" name="Freeform 15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3" name="Freeform 15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4" name="Freeform 15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5" name="Freeform 15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6" name="Freeform 15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7" name="Freeform 15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8" name="Freeform 15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29" name="Freeform 15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0" name="Freeform 16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31" name="Freeform 16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7" name="Freeform 164"/>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8" name="Freeform 165"/>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9" name="Freeform 166"/>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0" name="Freeform 167"/>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1" name="Freeform 168"/>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2" name="Freeform 169"/>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3" name="Freeform 170"/>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4" name="Freeform 171"/>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5" name="Freeform 172"/>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6" name="Freeform 173"/>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7" name="Freeform 174"/>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18" name="Freeform 175"/>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4" name="Freeform 178"/>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5" name="Freeform 179"/>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6" name="Freeform 180"/>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7" name="Freeform 181"/>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8" name="Freeform 182"/>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9" name="Freeform 183"/>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0" name="Freeform 184"/>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1" name="Freeform 185"/>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2" name="Freeform 186"/>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3" name="Freeform 187"/>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4" name="Freeform 188"/>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105" name="Freeform 189"/>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1" name="Freeform 192"/>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2" name="Freeform 193"/>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3" name="Freeform 194"/>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4" name="Freeform 195"/>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5" name="Freeform 196"/>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6" name="Freeform 197"/>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7" name="Freeform 198"/>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8" name="Freeform 199"/>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89" name="Freeform 200"/>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0" name="Freeform 201"/>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1" name="Freeform 202"/>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92" name="Freeform 203"/>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8" name="Freeform 206"/>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9" name="Freeform 207"/>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0" name="Freeform 208"/>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1" name="Freeform 209"/>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2" name="Freeform 210"/>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3" name="Freeform 211"/>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4" name="Freeform 212"/>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5" name="Freeform 213"/>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6" name="Freeform 214"/>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7" name="Freeform 215"/>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8" name="Freeform 216"/>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79" name="Freeform 217"/>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5" name="Freeform 220"/>
            <p:cNvSpPr>
              <a:spLocks noEditPoints="1"/>
            </p:cNvSpPr>
            <p:nvPr userDrawn="1"/>
          </p:nvSpPr>
          <p:spPr bwMode="auto">
            <a:xfrm>
              <a:off x="96" y="2789"/>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6" name="Freeform 221"/>
            <p:cNvSpPr>
              <a:spLocks/>
            </p:cNvSpPr>
            <p:nvPr userDrawn="1"/>
          </p:nvSpPr>
          <p:spPr bwMode="auto">
            <a:xfrm>
              <a:off x="348" y="3254"/>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7" name="Freeform 222"/>
            <p:cNvSpPr>
              <a:spLocks/>
            </p:cNvSpPr>
            <p:nvPr userDrawn="1"/>
          </p:nvSpPr>
          <p:spPr bwMode="auto">
            <a:xfrm>
              <a:off x="267" y="3295"/>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8" name="Freeform 223"/>
            <p:cNvSpPr>
              <a:spLocks/>
            </p:cNvSpPr>
            <p:nvPr userDrawn="1"/>
          </p:nvSpPr>
          <p:spPr bwMode="auto">
            <a:xfrm>
              <a:off x="222" y="3022"/>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9" name="Freeform 224"/>
            <p:cNvSpPr>
              <a:spLocks/>
            </p:cNvSpPr>
            <p:nvPr userDrawn="1"/>
          </p:nvSpPr>
          <p:spPr bwMode="auto">
            <a:xfrm>
              <a:off x="500" y="3345"/>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0" name="Freeform 225"/>
            <p:cNvSpPr>
              <a:spLocks/>
            </p:cNvSpPr>
            <p:nvPr userDrawn="1"/>
          </p:nvSpPr>
          <p:spPr bwMode="auto">
            <a:xfrm>
              <a:off x="905" y="3158"/>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1" name="Freeform 226"/>
            <p:cNvSpPr>
              <a:spLocks/>
            </p:cNvSpPr>
            <p:nvPr userDrawn="1"/>
          </p:nvSpPr>
          <p:spPr bwMode="auto">
            <a:xfrm>
              <a:off x="965" y="3153"/>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2" name="Freeform 227"/>
            <p:cNvSpPr>
              <a:spLocks/>
            </p:cNvSpPr>
            <p:nvPr userDrawn="1"/>
          </p:nvSpPr>
          <p:spPr bwMode="auto">
            <a:xfrm>
              <a:off x="960" y="3204"/>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3" name="Freeform 228"/>
            <p:cNvSpPr>
              <a:spLocks/>
            </p:cNvSpPr>
            <p:nvPr userDrawn="1"/>
          </p:nvSpPr>
          <p:spPr bwMode="auto">
            <a:xfrm>
              <a:off x="844" y="3285"/>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4" name="Freeform 229"/>
            <p:cNvSpPr>
              <a:spLocks/>
            </p:cNvSpPr>
            <p:nvPr userDrawn="1"/>
          </p:nvSpPr>
          <p:spPr bwMode="auto">
            <a:xfrm>
              <a:off x="869" y="3340"/>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5" name="Freeform 230"/>
            <p:cNvSpPr>
              <a:spLocks/>
            </p:cNvSpPr>
            <p:nvPr userDrawn="1"/>
          </p:nvSpPr>
          <p:spPr bwMode="auto">
            <a:xfrm>
              <a:off x="859" y="3386"/>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66" name="Freeform 231"/>
            <p:cNvSpPr>
              <a:spLocks/>
            </p:cNvSpPr>
            <p:nvPr userDrawn="1"/>
          </p:nvSpPr>
          <p:spPr bwMode="auto">
            <a:xfrm>
              <a:off x="996" y="3305"/>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17030 w 546"/>
                <a:gd name="T1" fmla="*/ 21024 h 497"/>
                <a:gd name="T2" fmla="*/ 55806 w 546"/>
                <a:gd name="T3" fmla="*/ 358151 h 497"/>
                <a:gd name="T4" fmla="*/ 127374 w 546"/>
                <a:gd name="T5" fmla="*/ 1984639 h 497"/>
                <a:gd name="T6" fmla="*/ 274012 w 546"/>
                <a:gd name="T7" fmla="*/ 2308179 h 497"/>
                <a:gd name="T8" fmla="*/ 800724 w 546"/>
                <a:gd name="T9" fmla="*/ 2433394 h 497"/>
                <a:gd name="T10" fmla="*/ 1035004 w 546"/>
                <a:gd name="T11" fmla="*/ 2499180 h 497"/>
                <a:gd name="T12" fmla="*/ 2634680 w 546"/>
                <a:gd name="T13" fmla="*/ 2398495 h 497"/>
                <a:gd name="T14" fmla="*/ 2701446 w 546"/>
                <a:gd name="T15" fmla="*/ 843449 h 497"/>
                <a:gd name="T16" fmla="*/ 1870550 w 546"/>
                <a:gd name="T17" fmla="*/ 80227 h 497"/>
                <a:gd name="T18" fmla="*/ 1261468 w 546"/>
                <a:gd name="T19" fmla="*/ 146097 h 497"/>
                <a:gd name="T20" fmla="*/ 1003194 w 546"/>
                <a:gd name="T21" fmla="*/ 55705 h 497"/>
                <a:gd name="T22" fmla="*/ 765968 w 546"/>
                <a:gd name="T23" fmla="*/ 10081 h 497"/>
                <a:gd name="T24" fmla="*/ 117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2" name="Freeform 236"/>
              <p:cNvSpPr>
                <a:spLocks noEditPoints="1"/>
              </p:cNvSpPr>
              <p:nvPr/>
            </p:nvSpPr>
            <p:spPr bwMode="auto">
              <a:xfrm>
                <a:off x="2918" y="18"/>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3" name="Freeform 237"/>
              <p:cNvSpPr>
                <a:spLocks/>
              </p:cNvSpPr>
              <p:nvPr/>
            </p:nvSpPr>
            <p:spPr bwMode="auto">
              <a:xfrm>
                <a:off x="3621" y="1287"/>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4" name="Freeform 238"/>
              <p:cNvSpPr>
                <a:spLocks/>
              </p:cNvSpPr>
              <p:nvPr/>
            </p:nvSpPr>
            <p:spPr bwMode="auto">
              <a:xfrm>
                <a:off x="3403" y="1403"/>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5" name="Freeform 239"/>
              <p:cNvSpPr>
                <a:spLocks/>
              </p:cNvSpPr>
              <p:nvPr/>
            </p:nvSpPr>
            <p:spPr bwMode="auto">
              <a:xfrm>
                <a:off x="3272" y="645"/>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6" name="Freeform 240"/>
              <p:cNvSpPr>
                <a:spLocks/>
              </p:cNvSpPr>
              <p:nvPr/>
            </p:nvSpPr>
            <p:spPr bwMode="auto">
              <a:xfrm>
                <a:off x="4046" y="1545"/>
                <a:ext cx="490" cy="515"/>
              </a:xfrm>
              <a:custGeom>
                <a:avLst/>
                <a:gdLst>
                  <a:gd name="T0" fmla="*/ 28364463 w 97"/>
                  <a:gd name="T1" fmla="*/ 2086699 h 102"/>
                  <a:gd name="T2" fmla="*/ 13177151 w 97"/>
                  <a:gd name="T3" fmla="*/ 2086699 h 102"/>
                  <a:gd name="T4" fmla="*/ 5118222 w 97"/>
                  <a:gd name="T5" fmla="*/ 24087550 h 102"/>
                  <a:gd name="T6" fmla="*/ 33499704 w 97"/>
                  <a:gd name="T7" fmla="*/ 26174219 h 102"/>
                  <a:gd name="T8" fmla="*/ 28364463 w 97"/>
                  <a:gd name="T9" fmla="*/ 2086699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7" name="Freeform 241"/>
              <p:cNvSpPr>
                <a:spLocks/>
              </p:cNvSpPr>
              <p:nvPr/>
            </p:nvSpPr>
            <p:spPr bwMode="auto">
              <a:xfrm>
                <a:off x="5173" y="1024"/>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8" name="Freeform 242"/>
              <p:cNvSpPr>
                <a:spLocks/>
              </p:cNvSpPr>
              <p:nvPr/>
            </p:nvSpPr>
            <p:spPr bwMode="auto">
              <a:xfrm>
                <a:off x="5340" y="1004"/>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49" name="Freeform 243"/>
              <p:cNvSpPr>
                <a:spLocks/>
              </p:cNvSpPr>
              <p:nvPr/>
            </p:nvSpPr>
            <p:spPr bwMode="auto">
              <a:xfrm>
                <a:off x="5325" y="1201"/>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0" name="Freeform 244"/>
              <p:cNvSpPr>
                <a:spLocks/>
              </p:cNvSpPr>
              <p:nvPr/>
            </p:nvSpPr>
            <p:spPr bwMode="auto">
              <a:xfrm>
                <a:off x="5001" y="1378"/>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1" name="Freeform 245"/>
              <p:cNvSpPr>
                <a:spLocks/>
              </p:cNvSpPr>
              <p:nvPr/>
            </p:nvSpPr>
            <p:spPr bwMode="auto">
              <a:xfrm>
                <a:off x="5077" y="1540"/>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2" name="Freeform 246"/>
              <p:cNvSpPr>
                <a:spLocks/>
              </p:cNvSpPr>
              <p:nvPr/>
            </p:nvSpPr>
            <p:spPr bwMode="auto">
              <a:xfrm>
                <a:off x="5042" y="1656"/>
                <a:ext cx="581" cy="480"/>
              </a:xfrm>
              <a:custGeom>
                <a:avLst/>
                <a:gdLst>
                  <a:gd name="T0" fmla="*/ 1263867 w 115"/>
                  <a:gd name="T1" fmla="*/ 22527173 h 95"/>
                  <a:gd name="T2" fmla="*/ 11010359 w 115"/>
                  <a:gd name="T3" fmla="*/ 22945617 h 95"/>
                  <a:gd name="T4" fmla="*/ 21253172 w 115"/>
                  <a:gd name="T5" fmla="*/ 32692931 h 95"/>
                  <a:gd name="T6" fmla="*/ 25044935 w 115"/>
                  <a:gd name="T7" fmla="*/ 35640061 h 95"/>
                  <a:gd name="T8" fmla="*/ 34356692 w 115"/>
                  <a:gd name="T9" fmla="*/ 22112069 h 95"/>
                  <a:gd name="T10" fmla="*/ 47127396 w 115"/>
                  <a:gd name="T11" fmla="*/ 22112069 h 95"/>
                  <a:gd name="T12" fmla="*/ 33523523 w 115"/>
                  <a:gd name="T13" fmla="*/ 11430114 h 95"/>
                  <a:gd name="T14" fmla="*/ 15713443 w 115"/>
                  <a:gd name="T15" fmla="*/ 6806744 h 95"/>
                  <a:gd name="T16" fmla="*/ 5121409 w 115"/>
                  <a:gd name="T17" fmla="*/ 17403203 h 95"/>
                  <a:gd name="T18" fmla="*/ 1263867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sp>
            <p:nvSpPr>
              <p:cNvPr id="1053" name="Freeform 247"/>
              <p:cNvSpPr>
                <a:spLocks/>
              </p:cNvSpPr>
              <p:nvPr/>
            </p:nvSpPr>
            <p:spPr bwMode="auto">
              <a:xfrm>
                <a:off x="5421" y="1464"/>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rgbClr val="000000"/>
                  </a:solidFill>
                </a:endParaRPr>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0842"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mn-ea"/>
              </a:defRPr>
            </a:lvl1pPr>
          </a:lstStyle>
          <a:p>
            <a:pPr>
              <a:defRPr/>
            </a:pPr>
            <a:endParaRPr lang="en-US" altLang="zh-CN">
              <a:solidFill>
                <a:srgbClr val="000000"/>
              </a:solidFill>
            </a:endParaRPr>
          </a:p>
        </p:txBody>
      </p:sp>
      <p:sp>
        <p:nvSpPr>
          <p:cNvPr id="110843"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endParaRPr lang="en-US" altLang="zh-CN">
              <a:solidFill>
                <a:srgbClr val="000000"/>
              </a:solidFill>
            </a:endParaRPr>
          </a:p>
        </p:txBody>
      </p:sp>
      <p:sp>
        <p:nvSpPr>
          <p:cNvPr id="110844"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mn-ea"/>
              </a:defRPr>
            </a:lvl1pPr>
          </a:lstStyle>
          <a:p>
            <a:pPr>
              <a:defRPr/>
            </a:pPr>
            <a:fld id="{B035A68A-D21B-47E6-96C4-BDA829F0DCC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2920203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ransition spd="med" advClick="0"/>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5.xml"/><Relationship Id="rId7" Type="http://schemas.openxmlformats.org/officeDocument/2006/relationships/slide" Target="slide7.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13.xml"/><Relationship Id="rId10" Type="http://schemas.openxmlformats.org/officeDocument/2006/relationships/slide" Target="slide10.xml"/><Relationship Id="rId4" Type="http://schemas.openxmlformats.org/officeDocument/2006/relationships/slide" Target="slide12.xml"/><Relationship Id="rId9" Type="http://schemas.openxmlformats.org/officeDocument/2006/relationships/slide" Target="slide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27169;&#24335;&#21305;&#37197;BF&#31639;&#27861;.ppt" TargetMode="External"/><Relationship Id="rId1" Type="http://schemas.openxmlformats.org/officeDocument/2006/relationships/slideLayout" Target="../slideLayouts/slideLayout6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1655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endParaRPr kumimoji="1" lang="zh-CN" altLang="zh-CN" sz="2400">
              <a:ea typeface="宋体" pitchFamily="2" charset="-122"/>
            </a:endParaRPr>
          </a:p>
        </p:txBody>
      </p:sp>
      <p:sp>
        <p:nvSpPr>
          <p:cNvPr id="13315" name="WordArt 10"/>
          <p:cNvSpPr>
            <a:spLocks noChangeArrowheads="1" noChangeShapeType="1" noTextEdit="1"/>
          </p:cNvSpPr>
          <p:nvPr/>
        </p:nvSpPr>
        <p:spPr bwMode="auto">
          <a:xfrm>
            <a:off x="1752600" y="1447800"/>
            <a:ext cx="5638800" cy="3962400"/>
          </a:xfrm>
          <a:prstGeom prst="rect">
            <a:avLst/>
          </a:prstGeom>
        </p:spPr>
        <p:txBody>
          <a:bodyPr wrap="none" fromWordArt="1">
            <a:prstTxWarp prst="textSlantUp">
              <a:avLst>
                <a:gd name="adj" fmla="val 292"/>
              </a:avLst>
            </a:prstTxWarp>
          </a:bodyPr>
          <a:lstStyle/>
          <a:p>
            <a:r>
              <a:rPr lang="zh-CN" altLang="en-US" sz="3600" kern="10">
                <a:ln w="9525">
                  <a:solidFill>
                    <a:srgbClr val="339966"/>
                  </a:solidFill>
                  <a:round/>
                  <a:headEnd/>
                  <a:tailEnd/>
                </a:ln>
                <a:solidFill>
                  <a:srgbClr val="1560AB"/>
                </a:solidFill>
                <a:latin typeface="华文彩云"/>
                <a:ea typeface="华文彩云"/>
              </a:rPr>
              <a:t>第四章</a:t>
            </a:r>
          </a:p>
          <a:p>
            <a:endParaRPr lang="zh-CN" altLang="en-US" sz="3600" kern="10">
              <a:ln w="9525">
                <a:solidFill>
                  <a:srgbClr val="339966"/>
                </a:solidFill>
                <a:round/>
                <a:headEnd/>
                <a:tailEnd/>
              </a:ln>
              <a:solidFill>
                <a:srgbClr val="1560AB"/>
              </a:solidFill>
              <a:latin typeface="华文彩云"/>
              <a:ea typeface="华文彩云"/>
            </a:endParaRPr>
          </a:p>
          <a:p>
            <a:r>
              <a:rPr lang="zh-CN" altLang="en-US" sz="3600" kern="10">
                <a:ln w="9525">
                  <a:solidFill>
                    <a:srgbClr val="339966"/>
                  </a:solidFill>
                  <a:round/>
                  <a:headEnd/>
                  <a:tailEnd/>
                </a:ln>
                <a:solidFill>
                  <a:srgbClr val="1560AB"/>
                </a:solidFill>
                <a:latin typeface="华文彩云"/>
                <a:ea typeface="华文彩云"/>
              </a:rPr>
              <a:t>串</a:t>
            </a:r>
          </a:p>
        </p:txBody>
      </p:sp>
    </p:spTree>
  </p:cSld>
  <p:clrMapOvr>
    <a:masterClrMapping/>
  </p:clrMapOvr>
  <p:transition spd="med"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8">
            <a:hlinkClick r:id="rId2" action="ppaction://hlinksldjump"/>
          </p:cNvPr>
          <p:cNvSpPr txBox="1">
            <a:spLocks noChangeArrowheads="1"/>
          </p:cNvSpPr>
          <p:nvPr/>
        </p:nvSpPr>
        <p:spPr bwMode="auto">
          <a:xfrm>
            <a:off x="323850" y="260350"/>
            <a:ext cx="8286750" cy="376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15000"/>
              </a:spcBef>
            </a:pPr>
            <a:r>
              <a:rPr kumimoji="1" lang="en-US" altLang="zh-CN" sz="2800" b="1" dirty="0" err="1">
                <a:ea typeface="楷体_GB2312" pitchFamily="49" charset="-122"/>
              </a:rPr>
              <a:t>SubString</a:t>
            </a:r>
            <a:r>
              <a:rPr kumimoji="1" lang="en-US" altLang="zh-CN" sz="2800" b="1" dirty="0">
                <a:ea typeface="楷体_GB2312" pitchFamily="49" charset="-122"/>
              </a:rPr>
              <a:t> (&amp;Sub, S, </a:t>
            </a:r>
            <a:r>
              <a:rPr kumimoji="1" lang="en-US" altLang="zh-CN" sz="2800" b="1" dirty="0" err="1">
                <a:ea typeface="楷体_GB2312" pitchFamily="49" charset="-122"/>
              </a:rPr>
              <a:t>pos</a:t>
            </a:r>
            <a:r>
              <a:rPr kumimoji="1" lang="en-US" altLang="zh-CN" sz="2800" b="1" dirty="0">
                <a:ea typeface="楷体_GB2312" pitchFamily="49" charset="-122"/>
              </a:rPr>
              <a:t>, </a:t>
            </a:r>
            <a:r>
              <a:rPr kumimoji="1" lang="en-US" altLang="zh-CN" sz="2800" b="1" dirty="0" err="1">
                <a:ea typeface="楷体_GB2312" pitchFamily="49" charset="-122"/>
              </a:rPr>
              <a:t>len</a:t>
            </a:r>
            <a:r>
              <a:rPr kumimoji="1" lang="en-US" altLang="zh-CN" sz="2800" b="1" dirty="0">
                <a:ea typeface="楷体_GB2312" pitchFamily="49" charset="-122"/>
              </a:rPr>
              <a:t>)	    //</a:t>
            </a:r>
            <a:r>
              <a:rPr kumimoji="1" lang="zh-CN" altLang="en-US" sz="2800" b="1" dirty="0">
                <a:ea typeface="楷体_GB2312" pitchFamily="49" charset="-122"/>
              </a:rPr>
              <a:t>求子</a:t>
            </a:r>
            <a:r>
              <a:rPr kumimoji="1" lang="zh-CN" altLang="en-US" sz="2800" b="1" dirty="0" smtClean="0">
                <a:ea typeface="楷体_GB2312" pitchFamily="49" charset="-122"/>
              </a:rPr>
              <a:t>串</a:t>
            </a:r>
            <a:r>
              <a:rPr kumimoji="1" lang="en-US" altLang="zh-CN" sz="2800" b="1" dirty="0" smtClean="0">
                <a:ea typeface="楷体_GB2312" pitchFamily="49" charset="-122"/>
              </a:rPr>
              <a:t> </a:t>
            </a:r>
            <a:endParaRPr kumimoji="1" lang="en-US" altLang="zh-CN" sz="2800" b="1" dirty="0">
              <a:ea typeface="楷体_GB2312" pitchFamily="49" charset="-122"/>
            </a:endParaRPr>
          </a:p>
          <a:p>
            <a:pPr algn="l" eaLnBrk="1" hangingPunct="1">
              <a:spcBef>
                <a:spcPct val="15000"/>
              </a:spcBef>
            </a:pPr>
            <a:r>
              <a:rPr kumimoji="1" lang="zh-CN" altLang="en-US" sz="2800" b="1" dirty="0">
                <a:ea typeface="楷体_GB2312" pitchFamily="49" charset="-122"/>
              </a:rPr>
              <a:t>初始条件：</a:t>
            </a:r>
          </a:p>
          <a:p>
            <a:pPr algn="l" eaLnBrk="1" hangingPunct="1">
              <a:spcBef>
                <a:spcPct val="15000"/>
              </a:spcBef>
            </a:pPr>
            <a:r>
              <a:rPr kumimoji="1" lang="zh-CN" altLang="en-US" sz="2800" b="1" dirty="0">
                <a:ea typeface="楷体_GB2312" pitchFamily="49" charset="-122"/>
              </a:rPr>
              <a:t>	串 </a:t>
            </a:r>
            <a:r>
              <a:rPr kumimoji="1" lang="en-US" altLang="zh-CN" sz="2800" b="1" dirty="0">
                <a:ea typeface="楷体_GB2312" pitchFamily="49" charset="-122"/>
              </a:rPr>
              <a:t>S </a:t>
            </a:r>
            <a:r>
              <a:rPr kumimoji="1" lang="zh-CN" altLang="en-US" sz="2800" b="1" dirty="0">
                <a:ea typeface="楷体_GB2312" pitchFamily="49" charset="-122"/>
              </a:rPr>
              <a:t>存在，</a:t>
            </a:r>
            <a:r>
              <a:rPr kumimoji="1" lang="en-US" altLang="zh-CN" sz="2800" b="1" dirty="0">
                <a:ea typeface="楷体_GB2312" pitchFamily="49" charset="-122"/>
              </a:rPr>
              <a:t>1≤pos≤StrLength(S) </a:t>
            </a:r>
          </a:p>
          <a:p>
            <a:pPr algn="l" eaLnBrk="1" hangingPunct="1">
              <a:spcBef>
                <a:spcPct val="15000"/>
              </a:spcBef>
            </a:pPr>
            <a:r>
              <a:rPr kumimoji="1" lang="en-US" altLang="zh-CN" sz="2800" b="1" dirty="0">
                <a:ea typeface="楷体_GB2312" pitchFamily="49" charset="-122"/>
              </a:rPr>
              <a:t>          </a:t>
            </a:r>
            <a:r>
              <a:rPr kumimoji="1" lang="zh-CN" altLang="en-US" sz="2800" b="1" dirty="0">
                <a:ea typeface="楷体_GB2312" pitchFamily="49" charset="-122"/>
              </a:rPr>
              <a:t>且  </a:t>
            </a:r>
            <a:r>
              <a:rPr kumimoji="1" lang="en-US" altLang="zh-CN" sz="2800" b="1" dirty="0">
                <a:ea typeface="楷体_GB2312" pitchFamily="49" charset="-122"/>
              </a:rPr>
              <a:t>0≤len≤StrLength(S)-pos+1</a:t>
            </a:r>
            <a:r>
              <a:rPr kumimoji="1" lang="zh-CN" altLang="en-US" sz="2800" b="1" dirty="0">
                <a:ea typeface="楷体_GB2312" pitchFamily="49" charset="-122"/>
              </a:rPr>
              <a:t>。</a:t>
            </a:r>
          </a:p>
          <a:p>
            <a:pPr algn="l" eaLnBrk="1" hangingPunct="1">
              <a:spcBef>
                <a:spcPct val="60000"/>
              </a:spcBef>
            </a:pPr>
            <a:r>
              <a:rPr kumimoji="1" lang="zh-CN" altLang="en-US" sz="2800" b="1" dirty="0">
                <a:ea typeface="楷体_GB2312" pitchFamily="49" charset="-122"/>
              </a:rPr>
              <a:t>操作结果：</a:t>
            </a:r>
          </a:p>
          <a:p>
            <a:pPr algn="l" eaLnBrk="1" hangingPunct="1">
              <a:spcBef>
                <a:spcPct val="15000"/>
              </a:spcBef>
            </a:pPr>
            <a:r>
              <a:rPr kumimoji="1" lang="zh-CN" altLang="en-US" sz="2800" b="1" dirty="0">
                <a:ea typeface="楷体_GB2312" pitchFamily="49" charset="-122"/>
              </a:rPr>
              <a:t>	以 </a:t>
            </a:r>
            <a:r>
              <a:rPr kumimoji="1" lang="en-US" altLang="zh-CN" sz="2800" b="1" dirty="0">
                <a:ea typeface="楷体_GB2312" pitchFamily="49" charset="-122"/>
              </a:rPr>
              <a:t>Sub </a:t>
            </a:r>
            <a:r>
              <a:rPr kumimoji="1" lang="zh-CN" altLang="en-US" sz="2800" b="1" dirty="0">
                <a:ea typeface="楷体_GB2312" pitchFamily="49" charset="-122"/>
              </a:rPr>
              <a:t>返回串 </a:t>
            </a:r>
            <a:r>
              <a:rPr kumimoji="1" lang="en-US" altLang="zh-CN" sz="2800" b="1" dirty="0">
                <a:ea typeface="楷体_GB2312" pitchFamily="49" charset="-122"/>
              </a:rPr>
              <a:t>S </a:t>
            </a:r>
            <a:r>
              <a:rPr kumimoji="1" lang="zh-CN" altLang="en-US" sz="2800" b="1" dirty="0">
                <a:ea typeface="楷体_GB2312" pitchFamily="49" charset="-122"/>
              </a:rPr>
              <a:t>中第 </a:t>
            </a:r>
            <a:r>
              <a:rPr kumimoji="1" lang="en-US" altLang="zh-CN" sz="2800" b="1" dirty="0" err="1">
                <a:ea typeface="楷体_GB2312" pitchFamily="49" charset="-122"/>
              </a:rPr>
              <a:t>pos</a:t>
            </a:r>
            <a:r>
              <a:rPr kumimoji="1" lang="en-US" altLang="zh-CN" sz="2800" b="1" dirty="0">
                <a:ea typeface="楷体_GB2312" pitchFamily="49" charset="-122"/>
              </a:rPr>
              <a:t> </a:t>
            </a:r>
            <a:r>
              <a:rPr kumimoji="1" lang="zh-CN" altLang="en-US" sz="2800" b="1" dirty="0">
                <a:ea typeface="楷体_GB2312" pitchFamily="49" charset="-122"/>
              </a:rPr>
              <a:t>个字符起</a:t>
            </a:r>
          </a:p>
          <a:p>
            <a:pPr algn="l" eaLnBrk="1" hangingPunct="1">
              <a:lnSpc>
                <a:spcPct val="125000"/>
              </a:lnSpc>
              <a:spcBef>
                <a:spcPct val="15000"/>
              </a:spcBef>
            </a:pPr>
            <a:r>
              <a:rPr kumimoji="1" lang="zh-CN" altLang="en-US" sz="2800" b="1" dirty="0">
                <a:ea typeface="楷体_GB2312" pitchFamily="49" charset="-122"/>
              </a:rPr>
              <a:t>          长度为 </a:t>
            </a:r>
            <a:r>
              <a:rPr kumimoji="1" lang="en-US" altLang="zh-CN" sz="2800" b="1" dirty="0" err="1">
                <a:ea typeface="楷体_GB2312" pitchFamily="49" charset="-122"/>
              </a:rPr>
              <a:t>len</a:t>
            </a:r>
            <a:r>
              <a:rPr kumimoji="1" lang="en-US" altLang="zh-CN" sz="2800" b="1" dirty="0">
                <a:ea typeface="楷体_GB2312" pitchFamily="49" charset="-122"/>
              </a:rPr>
              <a:t> </a:t>
            </a:r>
            <a:r>
              <a:rPr kumimoji="1" lang="zh-CN" altLang="en-US" sz="2800" b="1" dirty="0">
                <a:ea typeface="楷体_GB2312" pitchFamily="49" charset="-122"/>
              </a:rPr>
              <a:t>的子串。</a:t>
            </a:r>
          </a:p>
        </p:txBody>
      </p:sp>
      <p:sp>
        <p:nvSpPr>
          <p:cNvPr id="14347" name="Text Box 11"/>
          <p:cNvSpPr txBox="1">
            <a:spLocks noChangeArrowheads="1"/>
          </p:cNvSpPr>
          <p:nvPr/>
        </p:nvSpPr>
        <p:spPr bwMode="auto">
          <a:xfrm>
            <a:off x="1258888" y="5157788"/>
            <a:ext cx="5997575"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2800" b="1" dirty="0" err="1">
                <a:ea typeface="楷体_GB2312" pitchFamily="49" charset="-122"/>
              </a:rPr>
              <a:t>SubString</a:t>
            </a:r>
            <a:r>
              <a:rPr kumimoji="1" lang="en-US" altLang="zh-CN" sz="2800" b="1" dirty="0">
                <a:ea typeface="楷体_GB2312" pitchFamily="49" charset="-122"/>
              </a:rPr>
              <a:t>( &amp;sub, </a:t>
            </a:r>
            <a:r>
              <a:rPr kumimoji="1" lang="en-US" altLang="zh-CN" sz="2800" b="1" dirty="0" smtClean="0">
                <a:ea typeface="楷体_GB2312" pitchFamily="49" charset="-122"/>
                <a:sym typeface="Symbol" pitchFamily="18" charset="2"/>
              </a:rPr>
              <a:t>commander</a:t>
            </a:r>
            <a:r>
              <a:rPr kumimoji="1" lang="en-US" altLang="zh-CN" sz="2800" b="1" dirty="0">
                <a:ea typeface="楷体_GB2312" pitchFamily="49" charset="-122"/>
                <a:sym typeface="Symbol" pitchFamily="18" charset="2"/>
              </a:rPr>
              <a:t>, 4, 3)</a:t>
            </a:r>
          </a:p>
        </p:txBody>
      </p:sp>
      <p:sp>
        <p:nvSpPr>
          <p:cNvPr id="14348" name="Text Box 12"/>
          <p:cNvSpPr txBox="1">
            <a:spLocks noChangeArrowheads="1"/>
          </p:cNvSpPr>
          <p:nvPr/>
        </p:nvSpPr>
        <p:spPr bwMode="auto">
          <a:xfrm>
            <a:off x="755576" y="4509120"/>
            <a:ext cx="5541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dirty="0">
                <a:ea typeface="楷体_GB2312" pitchFamily="49" charset="-122"/>
              </a:rPr>
              <a:t>子串为“串”中的一个字符子序列</a:t>
            </a:r>
          </a:p>
        </p:txBody>
      </p:sp>
      <p:sp>
        <p:nvSpPr>
          <p:cNvPr id="14349" name="Rectangle 13"/>
          <p:cNvSpPr>
            <a:spLocks noChangeArrowheads="1"/>
          </p:cNvSpPr>
          <p:nvPr/>
        </p:nvSpPr>
        <p:spPr bwMode="auto">
          <a:xfrm>
            <a:off x="1187450" y="5756275"/>
            <a:ext cx="39624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800" b="1" dirty="0">
                <a:ea typeface="楷体_GB2312" pitchFamily="49" charset="-122"/>
                <a:sym typeface="Symbol" pitchFamily="18" charset="2"/>
              </a:rPr>
              <a:t>求得  </a:t>
            </a:r>
            <a:r>
              <a:rPr kumimoji="1" lang="en-US" altLang="zh-CN" sz="2800" b="1" dirty="0">
                <a:ea typeface="楷体_GB2312" pitchFamily="49" charset="-122"/>
                <a:sym typeface="Symbol" pitchFamily="18" charset="2"/>
              </a:rPr>
              <a:t>sub = </a:t>
            </a:r>
            <a:r>
              <a:rPr kumimoji="1" lang="en-US" altLang="zh-CN" sz="2800" b="1" dirty="0" smtClean="0">
                <a:ea typeface="楷体_GB2312" pitchFamily="49" charset="-122"/>
                <a:sym typeface="Symbol" pitchFamily="18" charset="2"/>
              </a:rPr>
              <a:t>man </a:t>
            </a:r>
            <a:endParaRPr kumimoji="1" lang="en-US" altLang="zh-CN" sz="2800" b="1" dirty="0">
              <a:ea typeface="楷体_GB2312" pitchFamily="49" charset="-122"/>
              <a:sym typeface="Symbol" pitchFamily="18" charset="2"/>
            </a:endParaRPr>
          </a:p>
        </p:txBody>
      </p:sp>
      <p:sp>
        <p:nvSpPr>
          <p:cNvPr id="14350" name="Rectangle 14"/>
          <p:cNvSpPr>
            <a:spLocks noChangeArrowheads="1"/>
          </p:cNvSpPr>
          <p:nvPr/>
        </p:nvSpPr>
        <p:spPr bwMode="auto">
          <a:xfrm>
            <a:off x="179388" y="5229225"/>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ea typeface="楷体_GB2312" pitchFamily="49" charset="-122"/>
              </a:rPr>
              <a:t>例如：</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8">
                                            <p:txEl>
                                              <p:pRg st="0" end="0"/>
                                            </p:txEl>
                                          </p:spTgt>
                                        </p:tgtEl>
                                        <p:attrNameLst>
                                          <p:attrName>style.visibility</p:attrName>
                                        </p:attrNameLst>
                                      </p:cBhvr>
                                      <p:to>
                                        <p:strVal val="visible"/>
                                      </p:to>
                                    </p:set>
                                    <p:animEffect transition="in" filter="wipe(left)">
                                      <p:cBhvr>
                                        <p:cTn id="7" dur="500"/>
                                        <p:tgtEl>
                                          <p:spTgt spid="143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50">
                                            <p:txEl>
                                              <p:pRg st="0" end="0"/>
                                            </p:txEl>
                                          </p:spTgt>
                                        </p:tgtEl>
                                        <p:attrNameLst>
                                          <p:attrName>style.visibility</p:attrName>
                                        </p:attrNameLst>
                                      </p:cBhvr>
                                      <p:to>
                                        <p:strVal val="visible"/>
                                      </p:to>
                                    </p:set>
                                    <p:animEffect transition="in" filter="wipe(left)">
                                      <p:cBhvr>
                                        <p:cTn id="12" dur="500"/>
                                        <p:tgtEl>
                                          <p:spTgt spid="143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7">
                                            <p:txEl>
                                              <p:pRg st="0" end="0"/>
                                            </p:txEl>
                                          </p:spTgt>
                                        </p:tgtEl>
                                        <p:attrNameLst>
                                          <p:attrName>style.visibility</p:attrName>
                                        </p:attrNameLst>
                                      </p:cBhvr>
                                      <p:to>
                                        <p:strVal val="visible"/>
                                      </p:to>
                                    </p:set>
                                    <p:animEffect transition="in" filter="wipe(left)">
                                      <p:cBhvr>
                                        <p:cTn id="17" dur="500"/>
                                        <p:tgtEl>
                                          <p:spTgt spid="143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9">
                                            <p:txEl>
                                              <p:pRg st="0" end="0"/>
                                            </p:txEl>
                                          </p:spTgt>
                                        </p:tgtEl>
                                        <p:attrNameLst>
                                          <p:attrName>style.visibility</p:attrName>
                                        </p:attrNameLst>
                                      </p:cBhvr>
                                      <p:to>
                                        <p:strVal val="visible"/>
                                      </p:to>
                                    </p:set>
                                    <p:animEffect transition="in" filter="wipe(left)">
                                      <p:cBhvr>
                                        <p:cTn id="22" dur="500"/>
                                        <p:tgtEl>
                                          <p:spTgt spid="143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build="p" autoUpdateAnimBg="0"/>
      <p:bldP spid="14348" grpId="0" build="p" autoUpdateAnimBg="0" advAuto="0"/>
      <p:bldP spid="14349" grpId="0" build="p" autoUpdateAnimBg="0"/>
      <p:bldP spid="14350"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468313" y="404813"/>
            <a:ext cx="801687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30000"/>
              </a:lnSpc>
              <a:spcBef>
                <a:spcPct val="50000"/>
              </a:spcBef>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本章小结</a:t>
            </a:r>
            <a:r>
              <a:rPr kumimoji="1" lang="en-US" altLang="zh-CN" sz="2800" b="1">
                <a:latin typeface="楷体_GB2312" pitchFamily="49" charset="-122"/>
                <a:ea typeface="楷体_GB2312" pitchFamily="49" charset="-122"/>
              </a:rPr>
              <a:t>】</a:t>
            </a:r>
            <a:br>
              <a:rPr kumimoji="1" lang="en-US" altLang="zh-CN" sz="2800" b="1">
                <a:latin typeface="楷体_GB2312" pitchFamily="49" charset="-122"/>
                <a:ea typeface="楷体_GB2312" pitchFamily="49" charset="-122"/>
              </a:rPr>
            </a:br>
            <a:r>
              <a:rPr kumimoji="1" lang="en-US" altLang="zh-CN" sz="2800" b="1">
                <a:latin typeface="楷体_GB2312" pitchFamily="49" charset="-122"/>
                <a:ea typeface="楷体_GB2312" pitchFamily="49" charset="-122"/>
              </a:rPr>
              <a:t>1. </a:t>
            </a:r>
            <a:r>
              <a:rPr kumimoji="1" lang="zh-CN" altLang="en-US" sz="2800" b="1">
                <a:latin typeface="楷体_GB2312" pitchFamily="49" charset="-122"/>
                <a:ea typeface="楷体_GB2312" pitchFamily="49" charset="-122"/>
              </a:rPr>
              <a:t>熟悉串的七种基本操作的定义，并能利用这些基本操作来实现串的其它各种操作的方法。</a:t>
            </a:r>
          </a:p>
          <a:p>
            <a:pPr algn="l" eaLnBrk="1" hangingPunct="1">
              <a:lnSpc>
                <a:spcPct val="130000"/>
              </a:lnSpc>
              <a:spcBef>
                <a:spcPct val="50000"/>
              </a:spcBef>
            </a:pPr>
            <a:r>
              <a:rPr kumimoji="1" lang="en-US" altLang="zh-CN" sz="2800" b="1">
                <a:latin typeface="楷体_GB2312" pitchFamily="49" charset="-122"/>
                <a:ea typeface="楷体_GB2312" pitchFamily="49" charset="-122"/>
              </a:rPr>
              <a:t>2. </a:t>
            </a:r>
            <a:r>
              <a:rPr kumimoji="1" lang="zh-CN" altLang="en-US" sz="2800" b="1">
                <a:latin typeface="楷体_GB2312" pitchFamily="49" charset="-122"/>
                <a:ea typeface="楷体_GB2312" pitchFamily="49" charset="-122"/>
              </a:rPr>
              <a:t>了解串的各种存储结构的特点及其适用场合。</a:t>
            </a:r>
          </a:p>
        </p:txBody>
      </p:sp>
    </p:spTree>
  </p:cSld>
  <p:clrMapOvr>
    <a:masterClrMapping/>
  </p:clrMapOvr>
  <p:transition spd="med"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250825" y="2527300"/>
            <a:ext cx="573405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2800" b="1"/>
              <a:t>SubString(&amp;sub, </a:t>
            </a:r>
            <a:r>
              <a:rPr kumimoji="1" lang="en-US" altLang="zh-CN" sz="2800" b="1">
                <a:sym typeface="Symbol" pitchFamily="18" charset="2"/>
              </a:rPr>
              <a:t>commander, 4, 7)</a:t>
            </a:r>
          </a:p>
          <a:p>
            <a:pPr algn="l" eaLnBrk="1" hangingPunct="1">
              <a:lnSpc>
                <a:spcPct val="120000"/>
              </a:lnSpc>
            </a:pPr>
            <a:r>
              <a:rPr kumimoji="1" lang="en-US" altLang="zh-CN" sz="2800" b="1">
                <a:sym typeface="Symbol" pitchFamily="18" charset="2"/>
              </a:rPr>
              <a:t>     sub = ? </a:t>
            </a:r>
            <a:endParaRPr kumimoji="1" lang="en-US" altLang="zh-CN" sz="2800" b="1"/>
          </a:p>
        </p:txBody>
      </p:sp>
      <p:sp>
        <p:nvSpPr>
          <p:cNvPr id="57348" name="Text Box 4"/>
          <p:cNvSpPr txBox="1">
            <a:spLocks noChangeArrowheads="1"/>
          </p:cNvSpPr>
          <p:nvPr/>
        </p:nvSpPr>
        <p:spPr bwMode="auto">
          <a:xfrm>
            <a:off x="250825" y="3573463"/>
            <a:ext cx="50466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2800" b="1"/>
              <a:t>SubString(&amp;sub, </a:t>
            </a:r>
            <a:r>
              <a:rPr kumimoji="1" lang="en-US" altLang="zh-CN" sz="2800" b="1">
                <a:sym typeface="Symbol" pitchFamily="18" charset="2"/>
              </a:rPr>
              <a:t>beijing, 7, 2) </a:t>
            </a:r>
          </a:p>
          <a:p>
            <a:pPr algn="l" eaLnBrk="1" hangingPunct="1">
              <a:lnSpc>
                <a:spcPct val="120000"/>
              </a:lnSpc>
            </a:pPr>
            <a:r>
              <a:rPr kumimoji="1" lang="en-US" altLang="zh-CN" sz="2800" b="1">
                <a:sym typeface="Symbol" pitchFamily="18" charset="2"/>
              </a:rPr>
              <a:t>     sub = ?</a:t>
            </a:r>
          </a:p>
        </p:txBody>
      </p:sp>
      <p:sp>
        <p:nvSpPr>
          <p:cNvPr id="57349" name="Text Box 5"/>
          <p:cNvSpPr txBox="1">
            <a:spLocks noChangeArrowheads="1"/>
          </p:cNvSpPr>
          <p:nvPr/>
        </p:nvSpPr>
        <p:spPr bwMode="auto">
          <a:xfrm>
            <a:off x="685800" y="5445125"/>
            <a:ext cx="5778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SubString(&amp;sub, </a:t>
            </a:r>
            <a:r>
              <a:rPr kumimoji="1" lang="en-US" altLang="zh-CN" sz="2800" b="1">
                <a:sym typeface="Symbol" pitchFamily="18" charset="2"/>
              </a:rPr>
              <a:t>student , 5, 0) =  </a:t>
            </a:r>
          </a:p>
        </p:txBody>
      </p:sp>
      <p:grpSp>
        <p:nvGrpSpPr>
          <p:cNvPr id="57360" name="Group 16"/>
          <p:cNvGrpSpPr>
            <a:grpSpLocks/>
          </p:cNvGrpSpPr>
          <p:nvPr/>
        </p:nvGrpSpPr>
        <p:grpSpPr bwMode="auto">
          <a:xfrm>
            <a:off x="533400" y="4710113"/>
            <a:ext cx="6484938" cy="519112"/>
            <a:chOff x="336" y="2967"/>
            <a:chExt cx="4085" cy="327"/>
          </a:xfrm>
        </p:grpSpPr>
        <p:sp>
          <p:nvSpPr>
            <p:cNvPr id="23565" name="Text Box 6"/>
            <p:cNvSpPr txBox="1">
              <a:spLocks noChangeArrowheads="1"/>
            </p:cNvSpPr>
            <p:nvPr/>
          </p:nvSpPr>
          <p:spPr bwMode="auto">
            <a:xfrm>
              <a:off x="480" y="2967"/>
              <a:ext cx="39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t>起始位置和子串长度之间存在约束关系</a:t>
              </a:r>
            </a:p>
          </p:txBody>
        </p:sp>
        <p:graphicFrame>
          <p:nvGraphicFramePr>
            <p:cNvPr id="23566" name="Object 8"/>
            <p:cNvGraphicFramePr>
              <a:graphicFrameLocks noChangeAspect="1"/>
            </p:cNvGraphicFramePr>
            <p:nvPr/>
          </p:nvGraphicFramePr>
          <p:xfrm>
            <a:off x="336" y="3041"/>
            <a:ext cx="125" cy="117"/>
          </p:xfrm>
          <a:graphic>
            <a:graphicData uri="http://schemas.openxmlformats.org/presentationml/2006/ole">
              <mc:AlternateContent xmlns:mc="http://schemas.openxmlformats.org/markup-compatibility/2006">
                <mc:Choice xmlns:v="urn:schemas-microsoft-com:vml" Requires="v">
                  <p:oleObj spid="_x0000_s23675" name="剪辑" r:id="rId3" imgW="4816475" imgH="4816475" progId="MS_ClipArt_Gallery.2">
                    <p:embed/>
                  </p:oleObj>
                </mc:Choice>
                <mc:Fallback>
                  <p:oleObj name="剪辑" r:id="rId3" imgW="4816475" imgH="4816475"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041"/>
                          <a:ext cx="125"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7361" name="Group 17"/>
          <p:cNvGrpSpPr>
            <a:grpSpLocks/>
          </p:cNvGrpSpPr>
          <p:nvPr/>
        </p:nvGrpSpPr>
        <p:grpSpPr bwMode="auto">
          <a:xfrm>
            <a:off x="563563" y="6149975"/>
            <a:ext cx="5024437" cy="519113"/>
            <a:chOff x="355" y="3874"/>
            <a:chExt cx="3165" cy="327"/>
          </a:xfrm>
        </p:grpSpPr>
        <p:sp>
          <p:nvSpPr>
            <p:cNvPr id="23563" name="Text Box 7"/>
            <p:cNvSpPr txBox="1">
              <a:spLocks noChangeArrowheads="1"/>
            </p:cNvSpPr>
            <p:nvPr/>
          </p:nvSpPr>
          <p:spPr bwMode="auto">
            <a:xfrm>
              <a:off x="480" y="3874"/>
              <a:ext cx="30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t>长度为 </a:t>
              </a:r>
              <a:r>
                <a:rPr kumimoji="1" lang="en-US" altLang="zh-CN" sz="2800" b="1"/>
                <a:t>0 </a:t>
              </a:r>
              <a:r>
                <a:rPr kumimoji="1" lang="zh-CN" altLang="en-US" sz="2800" b="1"/>
                <a:t>的子串为“合法”串</a:t>
              </a:r>
            </a:p>
          </p:txBody>
        </p:sp>
        <p:graphicFrame>
          <p:nvGraphicFramePr>
            <p:cNvPr id="23564" name="Object 9"/>
            <p:cNvGraphicFramePr>
              <a:graphicFrameLocks noChangeAspect="1"/>
            </p:cNvGraphicFramePr>
            <p:nvPr/>
          </p:nvGraphicFramePr>
          <p:xfrm>
            <a:off x="355" y="3948"/>
            <a:ext cx="125" cy="117"/>
          </p:xfrm>
          <a:graphic>
            <a:graphicData uri="http://schemas.openxmlformats.org/presentationml/2006/ole">
              <mc:AlternateContent xmlns:mc="http://schemas.openxmlformats.org/markup-compatibility/2006">
                <mc:Choice xmlns:v="urn:schemas-microsoft-com:vml" Requires="v">
                  <p:oleObj spid="_x0000_s23676" name="剪辑" r:id="rId5" imgW="4816475" imgH="4816475" progId="MS_ClipArt_Gallery.2">
                    <p:embed/>
                  </p:oleObj>
                </mc:Choice>
                <mc:Fallback>
                  <p:oleObj name="剪辑" r:id="rId5" imgW="4816475" imgH="4816475"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 y="3948"/>
                          <a:ext cx="125"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9" name="Rectangle 12"/>
          <p:cNvSpPr>
            <a:spLocks noChangeArrowheads="1"/>
          </p:cNvSpPr>
          <p:nvPr/>
        </p:nvSpPr>
        <p:spPr bwMode="auto">
          <a:xfrm>
            <a:off x="250825" y="139700"/>
            <a:ext cx="72390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800" b="1" dirty="0" err="1">
                <a:sym typeface="Symbol" pitchFamily="18" charset="2"/>
              </a:rPr>
              <a:t>SubString</a:t>
            </a:r>
            <a:r>
              <a:rPr kumimoji="1" lang="en-US" altLang="zh-CN" sz="2800" b="1" dirty="0">
                <a:sym typeface="Symbol" pitchFamily="18" charset="2"/>
              </a:rPr>
              <a:t>( &amp;sub, </a:t>
            </a:r>
            <a:r>
              <a:rPr kumimoji="1" lang="en-US" altLang="zh-CN" sz="2800" b="1" dirty="0" smtClean="0">
                <a:sym typeface="Symbol" pitchFamily="18" charset="2"/>
              </a:rPr>
              <a:t>commander</a:t>
            </a:r>
            <a:r>
              <a:rPr kumimoji="1" lang="en-US" altLang="zh-CN" sz="2800" b="1" dirty="0">
                <a:sym typeface="Symbol" pitchFamily="18" charset="2"/>
              </a:rPr>
              <a:t>, 1, 9)</a:t>
            </a:r>
          </a:p>
        </p:txBody>
      </p:sp>
      <p:sp>
        <p:nvSpPr>
          <p:cNvPr id="23560" name="Rectangle 13"/>
          <p:cNvSpPr>
            <a:spLocks noChangeArrowheads="1"/>
          </p:cNvSpPr>
          <p:nvPr/>
        </p:nvSpPr>
        <p:spPr bwMode="auto">
          <a:xfrm>
            <a:off x="250825" y="1508125"/>
            <a:ext cx="61023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800" b="1" dirty="0" err="1">
                <a:sym typeface="Symbol" pitchFamily="18" charset="2"/>
              </a:rPr>
              <a:t>SubString</a:t>
            </a:r>
            <a:r>
              <a:rPr kumimoji="1" lang="en-US" altLang="zh-CN" sz="2800" b="1" dirty="0">
                <a:sym typeface="Symbol" pitchFamily="18" charset="2"/>
              </a:rPr>
              <a:t>( &amp;sub, </a:t>
            </a:r>
            <a:r>
              <a:rPr kumimoji="1" lang="en-US" altLang="zh-CN" sz="2800" b="1" dirty="0" smtClean="0">
                <a:sym typeface="Symbol" pitchFamily="18" charset="2"/>
              </a:rPr>
              <a:t>commander</a:t>
            </a:r>
            <a:r>
              <a:rPr kumimoji="1" lang="en-US" altLang="zh-CN" sz="2800" b="1" dirty="0">
                <a:sym typeface="Symbol" pitchFamily="18" charset="2"/>
              </a:rPr>
              <a:t>, 9, 1)</a:t>
            </a:r>
          </a:p>
        </p:txBody>
      </p:sp>
      <p:sp>
        <p:nvSpPr>
          <p:cNvPr id="57358" name="Rectangle 14"/>
          <p:cNvSpPr>
            <a:spLocks noChangeArrowheads="1"/>
          </p:cNvSpPr>
          <p:nvPr/>
        </p:nvSpPr>
        <p:spPr bwMode="auto">
          <a:xfrm>
            <a:off x="774700" y="1987550"/>
            <a:ext cx="2345514"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kumimoji="1" lang="zh-CN" altLang="en-US" sz="2800" b="1" dirty="0">
                <a:sym typeface="Symbol" pitchFamily="18" charset="2"/>
              </a:rPr>
              <a:t>求得  </a:t>
            </a:r>
            <a:r>
              <a:rPr kumimoji="1" lang="en-US" altLang="zh-CN" sz="2800" b="1" dirty="0">
                <a:sym typeface="Symbol" pitchFamily="18" charset="2"/>
              </a:rPr>
              <a:t>sub = </a:t>
            </a:r>
            <a:r>
              <a:rPr kumimoji="1" lang="en-US" altLang="zh-CN" sz="2800" b="1" dirty="0" smtClean="0">
                <a:sym typeface="Symbol" pitchFamily="18" charset="2"/>
              </a:rPr>
              <a:t>r</a:t>
            </a:r>
            <a:endParaRPr kumimoji="1" lang="en-US" altLang="zh-CN" sz="2800" b="1" dirty="0">
              <a:sym typeface="Symbol" pitchFamily="18" charset="2"/>
            </a:endParaRPr>
          </a:p>
        </p:txBody>
      </p:sp>
      <p:sp>
        <p:nvSpPr>
          <p:cNvPr id="57359" name="Rectangle 15"/>
          <p:cNvSpPr>
            <a:spLocks noChangeArrowheads="1"/>
          </p:cNvSpPr>
          <p:nvPr/>
        </p:nvSpPr>
        <p:spPr bwMode="auto">
          <a:xfrm>
            <a:off x="827088" y="787400"/>
            <a:ext cx="41624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kumimoji="1" lang="zh-CN" altLang="en-US" sz="2800" b="1" dirty="0">
                <a:sym typeface="Symbol" pitchFamily="18" charset="2"/>
              </a:rPr>
              <a:t>求得  </a:t>
            </a:r>
            <a:r>
              <a:rPr kumimoji="1" lang="en-US" altLang="zh-CN" sz="2800" b="1" dirty="0">
                <a:sym typeface="Symbol" pitchFamily="18" charset="2"/>
              </a:rPr>
              <a:t>sub = </a:t>
            </a:r>
            <a:r>
              <a:rPr kumimoji="1" lang="en-US" altLang="zh-CN" sz="2800" b="1" dirty="0" smtClean="0">
                <a:sym typeface="Symbol" pitchFamily="18" charset="2"/>
              </a:rPr>
              <a:t>commander</a:t>
            </a:r>
            <a:endParaRPr kumimoji="1" lang="en-US" altLang="zh-CN" sz="2800" b="1" dirty="0">
              <a:sym typeface="Symbol" pitchFamily="18" charset="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59">
                                            <p:txEl>
                                              <p:pRg st="0" end="0"/>
                                            </p:txEl>
                                          </p:spTgt>
                                        </p:tgtEl>
                                        <p:attrNameLst>
                                          <p:attrName>style.visibility</p:attrName>
                                        </p:attrNameLst>
                                      </p:cBhvr>
                                      <p:to>
                                        <p:strVal val="visible"/>
                                      </p:to>
                                    </p:set>
                                    <p:animEffect transition="in" filter="wipe(left)">
                                      <p:cBhvr>
                                        <p:cTn id="7" dur="500"/>
                                        <p:tgtEl>
                                          <p:spTgt spid="573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58">
                                            <p:txEl>
                                              <p:pRg st="0" end="0"/>
                                            </p:txEl>
                                          </p:spTgt>
                                        </p:tgtEl>
                                        <p:attrNameLst>
                                          <p:attrName>style.visibility</p:attrName>
                                        </p:attrNameLst>
                                      </p:cBhvr>
                                      <p:to>
                                        <p:strVal val="visible"/>
                                      </p:to>
                                    </p:set>
                                    <p:animEffect transition="in" filter="wipe(left)">
                                      <p:cBhvr>
                                        <p:cTn id="12" dur="500"/>
                                        <p:tgtEl>
                                          <p:spTgt spid="573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Effect transition="in" filter="wipe(left)">
                                      <p:cBhvr>
                                        <p:cTn id="17" dur="500"/>
                                        <p:tgtEl>
                                          <p:spTgt spid="573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1" end="1"/>
                                            </p:txEl>
                                          </p:spTgt>
                                        </p:tgtEl>
                                        <p:attrNameLst>
                                          <p:attrName>style.visibility</p:attrName>
                                        </p:attrNameLst>
                                      </p:cBhvr>
                                      <p:to>
                                        <p:strVal val="visible"/>
                                      </p:to>
                                    </p:set>
                                    <p:animEffect transition="in" filter="wipe(left)">
                                      <p:cBhvr>
                                        <p:cTn id="22" dur="500"/>
                                        <p:tgtEl>
                                          <p:spTgt spid="5734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48">
                                            <p:txEl>
                                              <p:pRg st="0" end="0"/>
                                            </p:txEl>
                                          </p:spTgt>
                                        </p:tgtEl>
                                        <p:attrNameLst>
                                          <p:attrName>style.visibility</p:attrName>
                                        </p:attrNameLst>
                                      </p:cBhvr>
                                      <p:to>
                                        <p:strVal val="visible"/>
                                      </p:to>
                                    </p:set>
                                    <p:animEffect transition="in" filter="wipe(left)">
                                      <p:cBhvr>
                                        <p:cTn id="27" dur="500"/>
                                        <p:tgtEl>
                                          <p:spTgt spid="5734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48">
                                            <p:txEl>
                                              <p:pRg st="1" end="1"/>
                                            </p:txEl>
                                          </p:spTgt>
                                        </p:tgtEl>
                                        <p:attrNameLst>
                                          <p:attrName>style.visibility</p:attrName>
                                        </p:attrNameLst>
                                      </p:cBhvr>
                                      <p:to>
                                        <p:strVal val="visible"/>
                                      </p:to>
                                    </p:set>
                                    <p:animEffect transition="in" filter="wipe(left)">
                                      <p:cBhvr>
                                        <p:cTn id="32" dur="500"/>
                                        <p:tgtEl>
                                          <p:spTgt spid="5734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736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349">
                                            <p:txEl>
                                              <p:pRg st="0" end="0"/>
                                            </p:txEl>
                                          </p:spTgt>
                                        </p:tgtEl>
                                        <p:attrNameLst>
                                          <p:attrName>style.visibility</p:attrName>
                                        </p:attrNameLst>
                                      </p:cBhvr>
                                      <p:to>
                                        <p:strVal val="visible"/>
                                      </p:to>
                                    </p:set>
                                    <p:animEffect transition="in" filter="wipe(left)">
                                      <p:cBhvr>
                                        <p:cTn id="41" dur="500"/>
                                        <p:tgtEl>
                                          <p:spTgt spid="5734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57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48" grpId="0" build="p" autoUpdateAnimBg="0"/>
      <p:bldP spid="57349" grpId="0" build="p" autoUpdateAnimBg="0"/>
      <p:bldP spid="57358" grpId="0" build="p" autoUpdateAnimBg="0"/>
      <p:bldP spid="5735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468313" y="476250"/>
            <a:ext cx="8135937"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spcBef>
                <a:spcPct val="60000"/>
              </a:spcBef>
            </a:pPr>
            <a:r>
              <a:rPr kumimoji="1" lang="en-US" altLang="zh-CN" sz="2800" b="1">
                <a:ea typeface="楷体_GB2312" pitchFamily="49" charset="-122"/>
              </a:rPr>
              <a:t>StrInsert (&amp;S, pos, T)	//</a:t>
            </a:r>
            <a:r>
              <a:rPr kumimoji="1" lang="zh-CN" altLang="en-US" sz="2800" b="1">
                <a:ea typeface="楷体_GB2312" pitchFamily="49" charset="-122"/>
              </a:rPr>
              <a:t>插入</a:t>
            </a:r>
          </a:p>
          <a:p>
            <a:pPr algn="l" eaLnBrk="1" hangingPunct="1">
              <a:lnSpc>
                <a:spcPct val="120000"/>
              </a:lnSpc>
              <a:spcBef>
                <a:spcPct val="60000"/>
              </a:spcBef>
            </a:pPr>
            <a:r>
              <a:rPr kumimoji="1" lang="zh-CN" altLang="en-US" sz="2800" b="1">
                <a:ea typeface="楷体_GB2312" pitchFamily="49" charset="-122"/>
              </a:rPr>
              <a:t>初始条件：串 </a:t>
            </a:r>
            <a:r>
              <a:rPr kumimoji="1" lang="en-US" altLang="zh-CN" sz="2800" b="1">
                <a:ea typeface="楷体_GB2312" pitchFamily="49" charset="-122"/>
              </a:rPr>
              <a:t>S </a:t>
            </a:r>
            <a:r>
              <a:rPr kumimoji="1" lang="zh-CN" altLang="en-US" sz="2800" b="1">
                <a:ea typeface="楷体_GB2312" pitchFamily="49" charset="-122"/>
              </a:rPr>
              <a:t>和 </a:t>
            </a:r>
            <a:r>
              <a:rPr kumimoji="1" lang="en-US" altLang="zh-CN" sz="2800" b="1">
                <a:ea typeface="楷体_GB2312" pitchFamily="49" charset="-122"/>
              </a:rPr>
              <a:t>T </a:t>
            </a:r>
            <a:r>
              <a:rPr kumimoji="1" lang="zh-CN" altLang="en-US" sz="2800" b="1">
                <a:ea typeface="楷体_GB2312" pitchFamily="49" charset="-122"/>
              </a:rPr>
              <a:t>均存在， </a:t>
            </a:r>
          </a:p>
          <a:p>
            <a:pPr algn="l" eaLnBrk="1" hangingPunct="1">
              <a:lnSpc>
                <a:spcPct val="125000"/>
              </a:lnSpc>
            </a:pPr>
            <a:r>
              <a:rPr kumimoji="1" lang="zh-CN" altLang="en-US" sz="2800" b="1">
                <a:ea typeface="楷体_GB2312" pitchFamily="49" charset="-122"/>
              </a:rPr>
              <a:t>                    </a:t>
            </a:r>
            <a:r>
              <a:rPr kumimoji="1" lang="en-US" altLang="zh-CN" sz="2800" b="1">
                <a:ea typeface="楷体_GB2312" pitchFamily="49" charset="-122"/>
              </a:rPr>
              <a:t>1≤pos≤StrLength(S)</a:t>
            </a:r>
            <a:r>
              <a:rPr kumimoji="1" lang="zh-CN" altLang="en-US" sz="2800" b="1">
                <a:ea typeface="楷体_GB2312" pitchFamily="49" charset="-122"/>
              </a:rPr>
              <a:t>＋</a:t>
            </a:r>
            <a:r>
              <a:rPr kumimoji="1" lang="en-US" altLang="zh-CN" sz="2800" b="1">
                <a:ea typeface="楷体_GB2312" pitchFamily="49" charset="-122"/>
              </a:rPr>
              <a:t>1</a:t>
            </a:r>
            <a:r>
              <a:rPr kumimoji="1" lang="zh-CN" altLang="en-US" sz="2800" b="1">
                <a:ea typeface="楷体_GB2312" pitchFamily="49" charset="-122"/>
              </a:rPr>
              <a:t>。</a:t>
            </a:r>
            <a:br>
              <a:rPr kumimoji="1" lang="zh-CN" altLang="en-US" sz="2800" b="1">
                <a:ea typeface="楷体_GB2312" pitchFamily="49" charset="-122"/>
              </a:rPr>
            </a:br>
            <a:r>
              <a:rPr kumimoji="1" lang="zh-CN" altLang="en-US" sz="2800" b="1">
                <a:ea typeface="楷体_GB2312" pitchFamily="49" charset="-122"/>
              </a:rPr>
              <a:t>操作结果：在串 </a:t>
            </a:r>
            <a:r>
              <a:rPr kumimoji="1" lang="en-US" altLang="zh-CN" sz="2800" b="1">
                <a:ea typeface="楷体_GB2312" pitchFamily="49" charset="-122"/>
              </a:rPr>
              <a:t>S </a:t>
            </a:r>
            <a:r>
              <a:rPr kumimoji="1" lang="zh-CN" altLang="en-US" sz="2800" b="1">
                <a:ea typeface="楷体_GB2312" pitchFamily="49" charset="-122"/>
              </a:rPr>
              <a:t>的第 </a:t>
            </a:r>
            <a:r>
              <a:rPr kumimoji="1" lang="en-US" altLang="zh-CN" sz="2800" b="1">
                <a:ea typeface="楷体_GB2312" pitchFamily="49" charset="-122"/>
              </a:rPr>
              <a:t>pos </a:t>
            </a:r>
            <a:r>
              <a:rPr kumimoji="1" lang="zh-CN" altLang="en-US" sz="2800" b="1">
                <a:ea typeface="楷体_GB2312" pitchFamily="49" charset="-122"/>
              </a:rPr>
              <a:t>个字符</a:t>
            </a:r>
            <a:r>
              <a:rPr kumimoji="1" lang="zh-CN" altLang="en-US" sz="2800" b="1">
                <a:solidFill>
                  <a:srgbClr val="CC00CC"/>
                </a:solidFill>
                <a:ea typeface="楷体_GB2312" pitchFamily="49" charset="-122"/>
              </a:rPr>
              <a:t>之前</a:t>
            </a:r>
            <a:r>
              <a:rPr kumimoji="1" lang="zh-CN" altLang="en-US" sz="2800" b="1">
                <a:ea typeface="楷体_GB2312" pitchFamily="49" charset="-122"/>
              </a:rPr>
              <a:t>插入串</a:t>
            </a:r>
            <a:r>
              <a:rPr kumimoji="1" lang="en-US" altLang="zh-CN" sz="2800" b="1">
                <a:ea typeface="楷体_GB2312" pitchFamily="49" charset="-122"/>
              </a:rPr>
              <a:t>T</a:t>
            </a:r>
            <a:r>
              <a:rPr kumimoji="1" lang="zh-CN" altLang="en-US" sz="2800" b="1">
                <a:ea typeface="楷体_GB2312" pitchFamily="49" charset="-122"/>
              </a:rPr>
              <a:t>。</a:t>
            </a:r>
          </a:p>
        </p:txBody>
      </p:sp>
      <p:sp>
        <p:nvSpPr>
          <p:cNvPr id="24579" name="Text Box 5"/>
          <p:cNvSpPr txBox="1">
            <a:spLocks noChangeArrowheads="1"/>
          </p:cNvSpPr>
          <p:nvPr/>
        </p:nvSpPr>
        <p:spPr bwMode="auto">
          <a:xfrm>
            <a:off x="611188" y="3716338"/>
            <a:ext cx="6873875"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15000"/>
              </a:lnSpc>
            </a:pPr>
            <a:r>
              <a:rPr kumimoji="1" lang="zh-CN" altLang="en-US" sz="2800" b="1" dirty="0">
                <a:ea typeface="楷体_GB2312" pitchFamily="49" charset="-122"/>
              </a:rPr>
              <a:t>例如：</a:t>
            </a:r>
            <a:r>
              <a:rPr kumimoji="1" lang="en-US" altLang="zh-CN" sz="2800" b="1" dirty="0">
                <a:ea typeface="楷体_GB2312" pitchFamily="49" charset="-122"/>
              </a:rPr>
              <a:t>S = </a:t>
            </a:r>
            <a:r>
              <a:rPr kumimoji="1" lang="en-US" altLang="zh-CN" sz="2800" b="1" dirty="0" smtClean="0">
                <a:ea typeface="楷体_GB2312" pitchFamily="49" charset="-122"/>
                <a:sym typeface="Symbol" pitchFamily="18" charset="2"/>
              </a:rPr>
              <a:t></a:t>
            </a:r>
            <a:r>
              <a:rPr kumimoji="1" lang="en-US" altLang="zh-CN" sz="2800" b="1" dirty="0" err="1" smtClean="0">
                <a:ea typeface="楷体_GB2312" pitchFamily="49" charset="-122"/>
                <a:sym typeface="Symbol" pitchFamily="18" charset="2"/>
              </a:rPr>
              <a:t>chater</a:t>
            </a:r>
            <a:r>
              <a:rPr kumimoji="1" lang="en-US" altLang="zh-CN" sz="2800" b="1" dirty="0" smtClean="0">
                <a:ea typeface="楷体_GB2312" pitchFamily="49" charset="-122"/>
                <a:sym typeface="Symbol" pitchFamily="18" charset="2"/>
              </a:rPr>
              <a:t> </a:t>
            </a:r>
            <a:r>
              <a:rPr kumimoji="1" lang="en-US" altLang="zh-CN" sz="2800" b="1" dirty="0">
                <a:ea typeface="楷体_GB2312" pitchFamily="49" charset="-122"/>
                <a:sym typeface="Symbol" pitchFamily="18" charset="2"/>
              </a:rPr>
              <a:t> </a:t>
            </a:r>
            <a:r>
              <a:rPr kumimoji="1" lang="zh-CN" altLang="en-US" sz="2800" b="1" dirty="0">
                <a:ea typeface="楷体_GB2312" pitchFamily="49" charset="-122"/>
                <a:sym typeface="Symbol" pitchFamily="18" charset="2"/>
              </a:rPr>
              <a:t>，</a:t>
            </a:r>
            <a:r>
              <a:rPr kumimoji="1" lang="en-US" altLang="zh-CN" sz="2800" b="1" dirty="0">
                <a:ea typeface="楷体_GB2312" pitchFamily="49" charset="-122"/>
                <a:sym typeface="Symbol" pitchFamily="18" charset="2"/>
              </a:rPr>
              <a:t>T = </a:t>
            </a:r>
            <a:r>
              <a:rPr kumimoji="1" lang="en-US" altLang="zh-CN" sz="2800" b="1" dirty="0" smtClean="0">
                <a:ea typeface="楷体_GB2312" pitchFamily="49" charset="-122"/>
                <a:sym typeface="Symbol" pitchFamily="18" charset="2"/>
              </a:rPr>
              <a:t></a:t>
            </a:r>
            <a:r>
              <a:rPr kumimoji="1" lang="en-US" altLang="zh-CN" sz="2800" b="1" dirty="0" err="1" smtClean="0">
                <a:solidFill>
                  <a:srgbClr val="CC00CC"/>
                </a:solidFill>
                <a:ea typeface="楷体_GB2312" pitchFamily="49" charset="-122"/>
                <a:sym typeface="Symbol" pitchFamily="18" charset="2"/>
              </a:rPr>
              <a:t>rac</a:t>
            </a:r>
            <a:r>
              <a:rPr kumimoji="1" lang="en-US" altLang="zh-CN" sz="2800" b="1" dirty="0" smtClean="0">
                <a:ea typeface="楷体_GB2312" pitchFamily="49" charset="-122"/>
                <a:sym typeface="Symbol" pitchFamily="18" charset="2"/>
              </a:rPr>
              <a:t> </a:t>
            </a:r>
            <a:r>
              <a:rPr kumimoji="1" lang="zh-CN" altLang="en-US" sz="2800" b="1" dirty="0">
                <a:ea typeface="楷体_GB2312" pitchFamily="49" charset="-122"/>
                <a:sym typeface="Symbol" pitchFamily="18" charset="2"/>
              </a:rPr>
              <a:t>，</a:t>
            </a:r>
          </a:p>
          <a:p>
            <a:pPr algn="l" eaLnBrk="1" hangingPunct="1">
              <a:lnSpc>
                <a:spcPct val="115000"/>
              </a:lnSpc>
            </a:pPr>
            <a:r>
              <a:rPr kumimoji="1" lang="zh-CN" altLang="en-US" sz="2800" b="1" dirty="0">
                <a:ea typeface="楷体_GB2312" pitchFamily="49" charset="-122"/>
                <a:sym typeface="Symbol" pitchFamily="18" charset="2"/>
              </a:rPr>
              <a:t>            则执行 </a:t>
            </a:r>
            <a:r>
              <a:rPr kumimoji="1" lang="en-US" altLang="zh-CN" sz="2800" b="1" dirty="0" err="1">
                <a:ea typeface="楷体_GB2312" pitchFamily="49" charset="-122"/>
                <a:sym typeface="Symbol" pitchFamily="18" charset="2"/>
              </a:rPr>
              <a:t>StrInsert</a:t>
            </a:r>
            <a:r>
              <a:rPr kumimoji="1" lang="en-US" altLang="zh-CN" sz="2800" b="1" dirty="0">
                <a:ea typeface="楷体_GB2312" pitchFamily="49" charset="-122"/>
                <a:sym typeface="Symbol" pitchFamily="18" charset="2"/>
              </a:rPr>
              <a:t>(&amp;S, 4, T) </a:t>
            </a:r>
            <a:r>
              <a:rPr kumimoji="1" lang="zh-CN" altLang="en-US" sz="2800" b="1" dirty="0">
                <a:ea typeface="楷体_GB2312" pitchFamily="49" charset="-122"/>
                <a:sym typeface="Symbol" pitchFamily="18" charset="2"/>
              </a:rPr>
              <a:t>之后得到</a:t>
            </a:r>
          </a:p>
          <a:p>
            <a:pPr algn="l" eaLnBrk="1" hangingPunct="1">
              <a:lnSpc>
                <a:spcPct val="115000"/>
              </a:lnSpc>
            </a:pPr>
            <a:r>
              <a:rPr kumimoji="1" lang="zh-CN" altLang="en-US" sz="2800" b="1" dirty="0">
                <a:ea typeface="楷体_GB2312" pitchFamily="49" charset="-122"/>
                <a:sym typeface="Symbol" pitchFamily="18" charset="2"/>
              </a:rPr>
              <a:t>            </a:t>
            </a:r>
            <a:r>
              <a:rPr kumimoji="1" lang="en-US" altLang="zh-CN" sz="2800" b="1" dirty="0">
                <a:ea typeface="楷体_GB2312" pitchFamily="49" charset="-122"/>
                <a:sym typeface="Symbol" pitchFamily="18" charset="2"/>
              </a:rPr>
              <a:t>S = </a:t>
            </a:r>
            <a:r>
              <a:rPr kumimoji="1" lang="en-US" altLang="zh-CN" sz="2800" b="1" dirty="0" smtClean="0">
                <a:ea typeface="楷体_GB2312" pitchFamily="49" charset="-122"/>
                <a:sym typeface="Symbol" pitchFamily="18" charset="2"/>
              </a:rPr>
              <a:t>cha</a:t>
            </a:r>
            <a:r>
              <a:rPr kumimoji="1" lang="en-US" altLang="zh-CN" sz="2800" b="1" dirty="0" smtClean="0">
                <a:solidFill>
                  <a:srgbClr val="CC00CC"/>
                </a:solidFill>
                <a:ea typeface="楷体_GB2312" pitchFamily="49" charset="-122"/>
                <a:sym typeface="Symbol" pitchFamily="18" charset="2"/>
              </a:rPr>
              <a:t>rac</a:t>
            </a:r>
            <a:r>
              <a:rPr kumimoji="1" lang="en-US" altLang="zh-CN" sz="2800" b="1" dirty="0" smtClean="0">
                <a:ea typeface="楷体_GB2312" pitchFamily="49" charset="-122"/>
                <a:sym typeface="Symbol" pitchFamily="18" charset="2"/>
              </a:rPr>
              <a:t>ter</a:t>
            </a:r>
            <a:endParaRPr kumimoji="1" lang="en-US" altLang="zh-CN" sz="2800" b="1" dirty="0">
              <a:ea typeface="楷体_GB2312" pitchFamily="49" charset="-122"/>
              <a:sym typeface="Symbol" pitchFamily="18" charset="2"/>
            </a:endParaRPr>
          </a:p>
        </p:txBody>
      </p:sp>
    </p:spTree>
  </p:cSld>
  <p:clrMapOvr>
    <a:masterClrMapping/>
  </p:clrMapOvr>
  <p:transition spd="med"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250825" y="115888"/>
            <a:ext cx="8640763" cy="348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StrDelete (&amp;S, pos, len)	(</a:t>
            </a:r>
            <a:r>
              <a:rPr kumimoji="1" lang="zh-CN" altLang="en-US" sz="2800" b="1">
                <a:ea typeface="楷体_GB2312" pitchFamily="49" charset="-122"/>
              </a:rPr>
              <a:t>删除</a:t>
            </a:r>
            <a:r>
              <a:rPr kumimoji="1" lang="en-US" altLang="zh-CN" sz="2800" b="1">
                <a:ea typeface="楷体_GB2312" pitchFamily="49" charset="-122"/>
              </a:rPr>
              <a:t>)</a:t>
            </a:r>
          </a:p>
          <a:p>
            <a:pPr algn="l" eaLnBrk="1" hangingPunct="1">
              <a:spcBef>
                <a:spcPct val="60000"/>
              </a:spcBef>
            </a:pPr>
            <a:r>
              <a:rPr kumimoji="1" lang="zh-CN" altLang="en-US" sz="2800" b="1">
                <a:ea typeface="楷体_GB2312" pitchFamily="49" charset="-122"/>
              </a:rPr>
              <a:t>初始条件：</a:t>
            </a:r>
          </a:p>
          <a:p>
            <a:pPr algn="l" eaLnBrk="1" hangingPunct="1">
              <a:spcBef>
                <a:spcPct val="60000"/>
              </a:spcBef>
            </a:pPr>
            <a:r>
              <a:rPr kumimoji="1" lang="zh-CN" altLang="en-US" sz="2800" b="1">
                <a:ea typeface="楷体_GB2312" pitchFamily="49" charset="-122"/>
              </a:rPr>
              <a:t>	串 </a:t>
            </a:r>
            <a:r>
              <a:rPr kumimoji="1" lang="en-US" altLang="zh-CN" sz="2800" b="1">
                <a:ea typeface="楷体_GB2312" pitchFamily="49" charset="-122"/>
              </a:rPr>
              <a:t>S </a:t>
            </a:r>
            <a:r>
              <a:rPr kumimoji="1" lang="zh-CN" altLang="en-US" sz="2800" b="1">
                <a:ea typeface="楷体_GB2312" pitchFamily="49" charset="-122"/>
              </a:rPr>
              <a:t>存在，且       </a:t>
            </a:r>
          </a:p>
          <a:p>
            <a:pPr algn="l" eaLnBrk="1" hangingPunct="1">
              <a:lnSpc>
                <a:spcPct val="125000"/>
              </a:lnSpc>
            </a:pPr>
            <a:r>
              <a:rPr kumimoji="1" lang="zh-CN" altLang="en-US" sz="2800" b="1">
                <a:ea typeface="楷体_GB2312" pitchFamily="49" charset="-122"/>
              </a:rPr>
              <a:t>           </a:t>
            </a:r>
            <a:r>
              <a:rPr kumimoji="1" lang="en-US" altLang="zh-CN" sz="2800" b="1">
                <a:ea typeface="楷体_GB2312" pitchFamily="49" charset="-122"/>
              </a:rPr>
              <a:t>1≤pos≤StrLength(S)-len+1</a:t>
            </a:r>
            <a:r>
              <a:rPr kumimoji="1" lang="zh-CN" altLang="en-US" sz="2800" b="1">
                <a:ea typeface="楷体_GB2312" pitchFamily="49" charset="-122"/>
              </a:rPr>
              <a:t>。</a:t>
            </a:r>
            <a:br>
              <a:rPr kumimoji="1" lang="zh-CN" altLang="en-US" sz="2800" b="1">
                <a:ea typeface="楷体_GB2312" pitchFamily="49" charset="-122"/>
              </a:rPr>
            </a:br>
            <a:r>
              <a:rPr kumimoji="1" lang="zh-CN" altLang="en-US" sz="2800" b="1">
                <a:ea typeface="楷体_GB2312" pitchFamily="49" charset="-122"/>
              </a:rPr>
              <a:t>操作结果：</a:t>
            </a:r>
          </a:p>
          <a:p>
            <a:pPr algn="l" eaLnBrk="1" hangingPunct="1">
              <a:lnSpc>
                <a:spcPct val="125000"/>
              </a:lnSpc>
            </a:pPr>
            <a:r>
              <a:rPr kumimoji="1" lang="zh-CN" altLang="en-US" sz="2800" b="1">
                <a:ea typeface="楷体_GB2312" pitchFamily="49" charset="-122"/>
              </a:rPr>
              <a:t>     从串 </a:t>
            </a:r>
            <a:r>
              <a:rPr kumimoji="1" lang="en-US" altLang="zh-CN" sz="2800" b="1">
                <a:ea typeface="楷体_GB2312" pitchFamily="49" charset="-122"/>
              </a:rPr>
              <a:t>S </a:t>
            </a:r>
            <a:r>
              <a:rPr kumimoji="1" lang="zh-CN" altLang="en-US" sz="2800" b="1">
                <a:ea typeface="楷体_GB2312" pitchFamily="49" charset="-122"/>
              </a:rPr>
              <a:t>中删除第 </a:t>
            </a:r>
            <a:r>
              <a:rPr kumimoji="1" lang="en-US" altLang="zh-CN" sz="2800" b="1">
                <a:ea typeface="楷体_GB2312" pitchFamily="49" charset="-122"/>
              </a:rPr>
              <a:t>pos </a:t>
            </a:r>
            <a:r>
              <a:rPr kumimoji="1" lang="zh-CN" altLang="en-US" sz="2800" b="1">
                <a:ea typeface="楷体_GB2312" pitchFamily="49" charset="-122"/>
              </a:rPr>
              <a:t>个字符起长度为</a:t>
            </a:r>
            <a:r>
              <a:rPr kumimoji="1" lang="en-US" altLang="zh-CN" sz="2800" b="1">
                <a:ea typeface="楷体_GB2312" pitchFamily="49" charset="-122"/>
              </a:rPr>
              <a:t>len</a:t>
            </a:r>
            <a:r>
              <a:rPr kumimoji="1" lang="zh-CN" altLang="en-US" sz="2800" b="1">
                <a:ea typeface="楷体_GB2312" pitchFamily="49" charset="-122"/>
              </a:rPr>
              <a:t>的子串。</a:t>
            </a:r>
          </a:p>
        </p:txBody>
      </p:sp>
    </p:spTree>
  </p:cSld>
  <p:clrMapOvr>
    <a:masterClrMapping/>
  </p:clrMapOvr>
  <p:transition spd="med"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8"/>
          <p:cNvSpPr txBox="1">
            <a:spLocks noChangeArrowheads="1"/>
          </p:cNvSpPr>
          <p:nvPr/>
        </p:nvSpPr>
        <p:spPr bwMode="auto">
          <a:xfrm>
            <a:off x="395288" y="549275"/>
            <a:ext cx="780415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3200" dirty="0">
                <a:ea typeface="楷体_GB2312" pitchFamily="49" charset="-122"/>
              </a:rPr>
              <a:t>在上述抽象数据类型定义的</a:t>
            </a:r>
            <a:r>
              <a:rPr kumimoji="1" lang="en-US" altLang="zh-CN" sz="3200" dirty="0">
                <a:ea typeface="楷体_GB2312" pitchFamily="49" charset="-122"/>
              </a:rPr>
              <a:t>13</a:t>
            </a:r>
            <a:r>
              <a:rPr kumimoji="1" lang="zh-CN" altLang="en-US" sz="3200" dirty="0">
                <a:ea typeface="楷体_GB2312" pitchFamily="49" charset="-122"/>
              </a:rPr>
              <a:t>种操作中，</a:t>
            </a:r>
            <a:endParaRPr kumimoji="1" lang="zh-CN" altLang="en-US" sz="3200" b="1" dirty="0">
              <a:ea typeface="楷体_GB2312" pitchFamily="49" charset="-122"/>
            </a:endParaRPr>
          </a:p>
          <a:p>
            <a:pPr algn="l" eaLnBrk="1" hangingPunct="1">
              <a:lnSpc>
                <a:spcPct val="125000"/>
              </a:lnSpc>
            </a:pPr>
            <a:r>
              <a:rPr kumimoji="1" lang="zh-CN" altLang="en-US" sz="3200" b="1" dirty="0">
                <a:ea typeface="楷体_GB2312" pitchFamily="49" charset="-122"/>
              </a:rPr>
              <a:t>  串赋值 </a:t>
            </a:r>
            <a:r>
              <a:rPr kumimoji="1" lang="en-US" altLang="zh-CN" sz="3200" b="1" dirty="0" err="1">
                <a:ea typeface="楷体_GB2312" pitchFamily="49" charset="-122"/>
              </a:rPr>
              <a:t>StrAssign</a:t>
            </a:r>
            <a:r>
              <a:rPr kumimoji="1" lang="zh-CN" altLang="en-US" sz="3200" b="1" dirty="0">
                <a:ea typeface="楷体_GB2312" pitchFamily="49" charset="-122"/>
              </a:rPr>
              <a:t>、串复制 </a:t>
            </a:r>
            <a:r>
              <a:rPr kumimoji="1" lang="en-US" altLang="zh-CN" sz="3200" b="1" dirty="0" err="1">
                <a:ea typeface="楷体_GB2312" pitchFamily="49" charset="-122"/>
              </a:rPr>
              <a:t>Strcopy</a:t>
            </a:r>
            <a:r>
              <a:rPr kumimoji="1" lang="zh-CN" altLang="en-US" sz="3200" b="1" dirty="0">
                <a:ea typeface="楷体_GB2312" pitchFamily="49" charset="-122"/>
              </a:rPr>
              <a:t>、</a:t>
            </a:r>
          </a:p>
          <a:p>
            <a:pPr algn="l" eaLnBrk="1" hangingPunct="1">
              <a:lnSpc>
                <a:spcPct val="125000"/>
              </a:lnSpc>
            </a:pPr>
            <a:r>
              <a:rPr kumimoji="1" lang="zh-CN" altLang="en-US" sz="3200" b="1" dirty="0">
                <a:ea typeface="楷体_GB2312" pitchFamily="49" charset="-122"/>
              </a:rPr>
              <a:t>  串比较 </a:t>
            </a:r>
            <a:r>
              <a:rPr kumimoji="1" lang="en-US" altLang="zh-CN" sz="3200" b="1" dirty="0" err="1">
                <a:ea typeface="楷体_GB2312" pitchFamily="49" charset="-122"/>
              </a:rPr>
              <a:t>StrCompare</a:t>
            </a:r>
            <a:r>
              <a:rPr kumimoji="1" lang="zh-CN" altLang="en-US" sz="3200" b="1" dirty="0">
                <a:ea typeface="楷体_GB2312" pitchFamily="49" charset="-122"/>
              </a:rPr>
              <a:t>、求串长 </a:t>
            </a:r>
            <a:r>
              <a:rPr kumimoji="1" lang="en-US" altLang="zh-CN" sz="3200" b="1" dirty="0" err="1">
                <a:ea typeface="楷体_GB2312" pitchFamily="49" charset="-122"/>
              </a:rPr>
              <a:t>StrLength</a:t>
            </a:r>
            <a:r>
              <a:rPr kumimoji="1" lang="zh-CN" altLang="en-US" sz="3200" b="1" dirty="0">
                <a:ea typeface="楷体_GB2312" pitchFamily="49" charset="-122"/>
              </a:rPr>
              <a:t>、</a:t>
            </a:r>
          </a:p>
          <a:p>
            <a:pPr algn="l" eaLnBrk="1" hangingPunct="1">
              <a:lnSpc>
                <a:spcPct val="125000"/>
              </a:lnSpc>
            </a:pPr>
            <a:r>
              <a:rPr kumimoji="1" lang="zh-CN" altLang="en-US" sz="3200" b="1" dirty="0">
                <a:ea typeface="楷体_GB2312" pitchFamily="49" charset="-122"/>
              </a:rPr>
              <a:t>  串联接 </a:t>
            </a:r>
            <a:r>
              <a:rPr kumimoji="1" lang="en-US" altLang="zh-CN" sz="3200" b="1" dirty="0" err="1">
                <a:ea typeface="楷体_GB2312" pitchFamily="49" charset="-122"/>
              </a:rPr>
              <a:t>Concat</a:t>
            </a:r>
            <a:r>
              <a:rPr kumimoji="1" lang="en-US" altLang="zh-CN" sz="3200" b="1" dirty="0">
                <a:ea typeface="楷体_GB2312" pitchFamily="49" charset="-122"/>
              </a:rPr>
              <a:t> </a:t>
            </a:r>
            <a:r>
              <a:rPr kumimoji="1" lang="zh-CN" altLang="en-US" sz="3200" b="1" dirty="0">
                <a:ea typeface="楷体_GB2312" pitchFamily="49" charset="-122"/>
              </a:rPr>
              <a:t>以及   求子串 </a:t>
            </a:r>
            <a:r>
              <a:rPr kumimoji="1" lang="en-US" altLang="zh-CN" sz="3200" b="1" dirty="0" err="1">
                <a:ea typeface="楷体_GB2312" pitchFamily="49" charset="-122"/>
              </a:rPr>
              <a:t>SubString</a:t>
            </a:r>
            <a:endParaRPr kumimoji="1" lang="en-US" altLang="zh-CN" sz="3200" b="1" dirty="0">
              <a:ea typeface="楷体_GB2312" pitchFamily="49" charset="-122"/>
            </a:endParaRPr>
          </a:p>
          <a:p>
            <a:pPr algn="l" eaLnBrk="1" hangingPunct="1">
              <a:lnSpc>
                <a:spcPct val="125000"/>
              </a:lnSpc>
            </a:pPr>
            <a:r>
              <a:rPr kumimoji="1" lang="zh-CN" altLang="en-US" sz="3200" b="1" dirty="0">
                <a:ea typeface="楷体_GB2312" pitchFamily="49" charset="-122"/>
              </a:rPr>
              <a:t>等六种操作构成串类型的最小操作子集</a:t>
            </a:r>
            <a:r>
              <a:rPr kumimoji="1" lang="zh-CN" altLang="en-US" sz="3200" dirty="0">
                <a:ea typeface="楷体_GB2312" pitchFamily="49" charset="-122"/>
              </a:rPr>
              <a:t>。</a:t>
            </a:r>
          </a:p>
        </p:txBody>
      </p:sp>
    </p:spTree>
  </p:cSld>
  <p:clrMapOvr>
    <a:masterClrMapping/>
  </p:clrMapOvr>
  <p:transition spd="med"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96850" y="115888"/>
            <a:ext cx="8718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a:latin typeface="楷体_GB2312" pitchFamily="49" charset="-122"/>
                <a:ea typeface="楷体_GB2312" pitchFamily="49" charset="-122"/>
              </a:rPr>
              <a:t>    </a:t>
            </a:r>
            <a:r>
              <a:rPr kumimoji="1" lang="zh-CN" altLang="en-US" sz="3200">
                <a:latin typeface="楷体_GB2312" pitchFamily="49" charset="-122"/>
                <a:ea typeface="楷体_GB2312" pitchFamily="49" charset="-122"/>
              </a:rPr>
              <a:t>串的逻辑结构和线性表极为相似，</a:t>
            </a:r>
            <a:r>
              <a:rPr kumimoji="1" lang="zh-CN" altLang="en-US" sz="3200" b="1">
                <a:latin typeface="楷体_GB2312" pitchFamily="49" charset="-122"/>
                <a:ea typeface="楷体_GB2312" pitchFamily="49" charset="-122"/>
              </a:rPr>
              <a:t>区别 </a:t>
            </a:r>
            <a:r>
              <a:rPr kumimoji="1" lang="zh-CN" altLang="en-US" sz="3200">
                <a:latin typeface="楷体_GB2312" pitchFamily="49" charset="-122"/>
                <a:ea typeface="楷体_GB2312" pitchFamily="49" charset="-122"/>
              </a:rPr>
              <a:t>仅在于串的数据对象约束为字符集。</a:t>
            </a:r>
          </a:p>
        </p:txBody>
      </p:sp>
      <p:sp>
        <p:nvSpPr>
          <p:cNvPr id="56324" name="Text Box 4"/>
          <p:cNvSpPr txBox="1">
            <a:spLocks noChangeArrowheads="1"/>
          </p:cNvSpPr>
          <p:nvPr/>
        </p:nvSpPr>
        <p:spPr bwMode="auto">
          <a:xfrm>
            <a:off x="136525" y="1988840"/>
            <a:ext cx="8778875" cy="1678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ts val="4300"/>
              </a:lnSpc>
            </a:pPr>
            <a:r>
              <a:rPr kumimoji="1" lang="en-US" altLang="zh-CN" sz="3200" dirty="0">
                <a:latin typeface="楷体_GB2312" pitchFamily="49" charset="-122"/>
                <a:ea typeface="楷体_GB2312" pitchFamily="49" charset="-122"/>
              </a:rPr>
              <a:t>    </a:t>
            </a:r>
            <a:r>
              <a:rPr kumimoji="1" lang="zh-CN" altLang="en-US" sz="3200" dirty="0">
                <a:latin typeface="楷体_GB2312" pitchFamily="49" charset="-122"/>
                <a:ea typeface="楷体_GB2312" pitchFamily="49" charset="-122"/>
              </a:rPr>
              <a:t>在线性表的基本操作中，大多以</a:t>
            </a:r>
            <a:r>
              <a:rPr kumimoji="1" lang="zh-CN" altLang="en-US" sz="3200" dirty="0">
                <a:ea typeface="楷体_GB2312" pitchFamily="49" charset="-122"/>
              </a:rPr>
              <a:t>“</a:t>
            </a:r>
            <a:r>
              <a:rPr kumimoji="1" lang="zh-CN" altLang="en-US" sz="3200" dirty="0">
                <a:latin typeface="楷体_GB2312" pitchFamily="49" charset="-122"/>
                <a:ea typeface="楷体_GB2312" pitchFamily="49" charset="-122"/>
              </a:rPr>
              <a:t>单个元素</a:t>
            </a:r>
            <a:r>
              <a:rPr kumimoji="1" lang="zh-CN" altLang="en-US" sz="3200" dirty="0">
                <a:ea typeface="楷体_GB2312" pitchFamily="49" charset="-122"/>
              </a:rPr>
              <a:t>”</a:t>
            </a:r>
            <a:r>
              <a:rPr kumimoji="1" lang="zh-CN" altLang="en-US" sz="3200" dirty="0">
                <a:latin typeface="楷体_GB2312" pitchFamily="49" charset="-122"/>
                <a:ea typeface="楷体_GB2312" pitchFamily="49" charset="-122"/>
              </a:rPr>
              <a:t>作为操作对象；而在串的基本操作中，通常以</a:t>
            </a:r>
            <a:r>
              <a:rPr kumimoji="1" lang="zh-CN" altLang="en-US" sz="3200" dirty="0">
                <a:ea typeface="楷体_GB2312" pitchFamily="49" charset="-122"/>
              </a:rPr>
              <a:t>“</a:t>
            </a:r>
            <a:r>
              <a:rPr kumimoji="1" lang="zh-CN" altLang="en-US" sz="3200" dirty="0">
                <a:latin typeface="楷体_GB2312" pitchFamily="49" charset="-122"/>
                <a:ea typeface="楷体_GB2312" pitchFamily="49" charset="-122"/>
              </a:rPr>
              <a:t>串的整体</a:t>
            </a:r>
            <a:r>
              <a:rPr kumimoji="1" lang="zh-CN" altLang="en-US" sz="3200" dirty="0">
                <a:ea typeface="楷体_GB2312" pitchFamily="49" charset="-122"/>
              </a:rPr>
              <a:t>”</a:t>
            </a:r>
            <a:r>
              <a:rPr kumimoji="1" lang="zh-CN" altLang="en-US" sz="3200" dirty="0">
                <a:latin typeface="楷体_GB2312" pitchFamily="49" charset="-122"/>
                <a:ea typeface="楷体_GB2312" pitchFamily="49" charset="-122"/>
              </a:rPr>
              <a:t>作为操作对象。</a:t>
            </a:r>
          </a:p>
        </p:txBody>
      </p:sp>
      <p:sp>
        <p:nvSpPr>
          <p:cNvPr id="56326" name="Rectangle 6"/>
          <p:cNvSpPr>
            <a:spLocks noChangeArrowheads="1"/>
          </p:cNvSpPr>
          <p:nvPr/>
        </p:nvSpPr>
        <p:spPr bwMode="auto">
          <a:xfrm>
            <a:off x="609600" y="1268760"/>
            <a:ext cx="6776214" cy="57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4300"/>
              </a:lnSpc>
            </a:pPr>
            <a:r>
              <a:rPr kumimoji="1" lang="zh-CN" altLang="en-US" sz="3200" b="1" dirty="0">
                <a:latin typeface="楷体_GB2312" pitchFamily="49" charset="-122"/>
                <a:ea typeface="楷体_GB2312" pitchFamily="49" charset="-122"/>
              </a:rPr>
              <a:t>串的基本操作和线性表有很大差别。</a:t>
            </a:r>
          </a:p>
        </p:txBody>
      </p:sp>
      <p:sp>
        <p:nvSpPr>
          <p:cNvPr id="103426" name="Text Box 2"/>
          <p:cNvSpPr txBox="1">
            <a:spLocks noChangeArrowheads="1"/>
          </p:cNvSpPr>
          <p:nvPr/>
        </p:nvSpPr>
        <p:spPr bwMode="auto">
          <a:xfrm>
            <a:off x="152955" y="3686949"/>
            <a:ext cx="8858250" cy="278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ts val="4300"/>
              </a:lnSpc>
            </a:pPr>
            <a:r>
              <a:rPr kumimoji="1" lang="en-US" altLang="zh-CN" sz="3200" dirty="0">
                <a:latin typeface="楷体_GB2312" pitchFamily="49" charset="-122"/>
                <a:ea typeface="楷体_GB2312" pitchFamily="49" charset="-122"/>
              </a:rPr>
              <a:t>    </a:t>
            </a:r>
            <a:r>
              <a:rPr kumimoji="1" lang="zh-CN" altLang="en-US" sz="3200" dirty="0">
                <a:latin typeface="楷体_GB2312" pitchFamily="49" charset="-122"/>
                <a:ea typeface="楷体_GB2312" pitchFamily="49" charset="-122"/>
              </a:rPr>
              <a:t>在早期的程序设计语言中，串只是作为输入或输出的常量出现，则只需存储此串的串值，即字符序列即可。之后在多数非数值处理的程序中，串均以变量的形式出现，因此作为一个数据类型也就存在一个存储表示和实现的问题。</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6">
                                            <p:txEl>
                                              <p:pRg st="0" end="0"/>
                                            </p:txEl>
                                          </p:spTgt>
                                        </p:tgtEl>
                                        <p:attrNameLst>
                                          <p:attrName>style.visibility</p:attrName>
                                        </p:attrNameLst>
                                      </p:cBhvr>
                                      <p:to>
                                        <p:strVal val="visible"/>
                                      </p:to>
                                    </p:set>
                                    <p:animEffect transition="in" filter="wipe(left)">
                                      <p:cBhvr>
                                        <p:cTn id="7" dur="500"/>
                                        <p:tgtEl>
                                          <p:spTgt spid="563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xEl>
                                              <p:pRg st="0" end="0"/>
                                            </p:txEl>
                                          </p:spTgt>
                                        </p:tgtEl>
                                        <p:attrNameLst>
                                          <p:attrName>style.visibility</p:attrName>
                                        </p:attrNameLst>
                                      </p:cBhvr>
                                      <p:to>
                                        <p:strVal val="visible"/>
                                      </p:to>
                                    </p:set>
                                    <p:animEffect transition="in" filter="wipe(left)">
                                      <p:cBhvr>
                                        <p:cTn id="12" dur="500"/>
                                        <p:tgtEl>
                                          <p:spTgt spid="56324">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103426"/>
                                        </p:tgtEl>
                                        <p:attrNameLst>
                                          <p:attrName>style.visibility</p:attrName>
                                        </p:attrNameLst>
                                      </p:cBhvr>
                                      <p:to>
                                        <p:strVal val="visible"/>
                                      </p:to>
                                    </p:set>
                                    <p:animEffect transition="in" filter="wipe(left)">
                                      <p:cBhvr>
                                        <p:cTn id="16" dur="75"/>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P spid="56326" grpId="0" build="p" autoUpdateAnimBg="0"/>
      <p:bldP spid="1034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7"/>
          <p:cNvSpPr>
            <a:spLocks noGrp="1" noChangeArrowheads="1"/>
          </p:cNvSpPr>
          <p:nvPr>
            <p:ph type="title"/>
          </p:nvPr>
        </p:nvSpPr>
        <p:spPr>
          <a:xfrm>
            <a:off x="2483768" y="116632"/>
            <a:ext cx="4860925" cy="693737"/>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r>
              <a:rPr lang="en-US" altLang="zh-CN" sz="3200" b="1" dirty="0" smtClean="0">
                <a:solidFill>
                  <a:schemeClr val="tx1"/>
                </a:solidFill>
                <a:latin typeface="楷体_GB2312" pitchFamily="49" charset="-122"/>
                <a:ea typeface="楷体_GB2312" pitchFamily="49" charset="-122"/>
              </a:rPr>
              <a:t>4.2</a:t>
            </a:r>
            <a:r>
              <a:rPr lang="zh-CN" altLang="en-US" sz="3200" b="1" dirty="0" smtClean="0">
                <a:solidFill>
                  <a:schemeClr val="tx1"/>
                </a:solidFill>
                <a:latin typeface="楷体_GB2312" pitchFamily="49" charset="-122"/>
                <a:ea typeface="楷体_GB2312" pitchFamily="49" charset="-122"/>
              </a:rPr>
              <a:t>串的表示和实现</a:t>
            </a:r>
          </a:p>
        </p:txBody>
      </p:sp>
      <p:sp>
        <p:nvSpPr>
          <p:cNvPr id="3" name="TextBox 2"/>
          <p:cNvSpPr txBox="1"/>
          <p:nvPr/>
        </p:nvSpPr>
        <p:spPr>
          <a:xfrm>
            <a:off x="295130" y="836856"/>
            <a:ext cx="8712968" cy="1618007"/>
          </a:xfrm>
          <a:prstGeom prst="rect">
            <a:avLst/>
          </a:prstGeom>
          <a:noFill/>
        </p:spPr>
        <p:txBody>
          <a:bodyPr wrap="square" rtlCol="0">
            <a:spAutoFit/>
          </a:bodyPr>
          <a:lstStyle/>
          <a:p>
            <a:pPr algn="l">
              <a:lnSpc>
                <a:spcPts val="4100"/>
              </a:lnSpc>
            </a:pPr>
            <a:r>
              <a:rPr lang="zh-CN" altLang="en-US" sz="2800" dirty="0" smtClean="0">
                <a:ea typeface="楷体_GB2312"/>
              </a:rPr>
              <a:t>串是特殊的线性表，故其存储结构与线性表的存储结构类似，只是组成串的结点是单个字符。串有三种机内表示方法。</a:t>
            </a:r>
            <a:endParaRPr lang="zh-CN" altLang="en-US" sz="2800" dirty="0">
              <a:ea typeface="楷体_GB2312"/>
            </a:endParaRPr>
          </a:p>
        </p:txBody>
      </p:sp>
      <p:sp>
        <p:nvSpPr>
          <p:cNvPr id="16" name="Rectangle 7"/>
          <p:cNvSpPr txBox="1">
            <a:spLocks noChangeArrowheads="1"/>
          </p:cNvSpPr>
          <p:nvPr/>
        </p:nvSpPr>
        <p:spPr bwMode="auto">
          <a:xfrm>
            <a:off x="208213" y="2426567"/>
            <a:ext cx="4860925" cy="6937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lnSpc>
                <a:spcPts val="4100"/>
              </a:lnSpc>
            </a:pPr>
            <a:r>
              <a:rPr lang="en-US" altLang="zh-CN" sz="3200" b="1" dirty="0" smtClean="0">
                <a:solidFill>
                  <a:schemeClr val="tx1"/>
                </a:solidFill>
                <a:latin typeface="楷体_GB2312" pitchFamily="49" charset="-122"/>
                <a:ea typeface="楷体_GB2312" pitchFamily="49" charset="-122"/>
              </a:rPr>
              <a:t>4.2.1 </a:t>
            </a:r>
            <a:r>
              <a:rPr lang="zh-CN" altLang="en-US" sz="3200" b="1" dirty="0">
                <a:solidFill>
                  <a:schemeClr val="tx1"/>
                </a:solidFill>
                <a:latin typeface="楷体_GB2312" pitchFamily="49" charset="-122"/>
                <a:ea typeface="楷体_GB2312" pitchFamily="49" charset="-122"/>
              </a:rPr>
              <a:t>定</a:t>
            </a:r>
            <a:r>
              <a:rPr lang="zh-CN" altLang="en-US" sz="3200" b="1" dirty="0" smtClean="0">
                <a:solidFill>
                  <a:schemeClr val="tx1"/>
                </a:solidFill>
                <a:latin typeface="楷体_GB2312" pitchFamily="49" charset="-122"/>
                <a:ea typeface="楷体_GB2312" pitchFamily="49" charset="-122"/>
              </a:rPr>
              <a:t>长顺序存储表示</a:t>
            </a:r>
          </a:p>
        </p:txBody>
      </p:sp>
      <p:sp>
        <p:nvSpPr>
          <p:cNvPr id="17" name="TextBox 16"/>
          <p:cNvSpPr txBox="1"/>
          <p:nvPr/>
        </p:nvSpPr>
        <p:spPr>
          <a:xfrm>
            <a:off x="179512" y="3212976"/>
            <a:ext cx="8712968" cy="1092222"/>
          </a:xfrm>
          <a:prstGeom prst="rect">
            <a:avLst/>
          </a:prstGeom>
          <a:noFill/>
        </p:spPr>
        <p:txBody>
          <a:bodyPr wrap="square" rtlCol="0">
            <a:spAutoFit/>
          </a:bodyPr>
          <a:lstStyle/>
          <a:p>
            <a:pPr algn="l">
              <a:lnSpc>
                <a:spcPts val="4100"/>
              </a:lnSpc>
            </a:pPr>
            <a:r>
              <a:rPr lang="zh-CN" altLang="en-US" sz="2800" dirty="0" smtClean="0">
                <a:ea typeface="楷体_GB2312"/>
              </a:rPr>
              <a:t>用一组地址连续的存储单元存储串值。定长顺序存储结构是直接用定长的字符数组来定义。</a:t>
            </a:r>
            <a:endParaRPr lang="zh-CN" altLang="en-US" sz="2800" dirty="0">
              <a:ea typeface="楷体_GB2312"/>
            </a:endParaRPr>
          </a:p>
        </p:txBody>
      </p:sp>
      <p:graphicFrame>
        <p:nvGraphicFramePr>
          <p:cNvPr id="4" name="表格 3"/>
          <p:cNvGraphicFramePr>
            <a:graphicFrameLocks noGrp="1"/>
          </p:cNvGraphicFramePr>
          <p:nvPr>
            <p:extLst>
              <p:ext uri="{D42A27DB-BD31-4B8C-83A1-F6EECF244321}">
                <p14:modId xmlns:p14="http://schemas.microsoft.com/office/powerpoint/2010/main" val="3653479659"/>
              </p:ext>
            </p:extLst>
          </p:nvPr>
        </p:nvGraphicFramePr>
        <p:xfrm>
          <a:off x="1043608" y="5085184"/>
          <a:ext cx="6624736" cy="365760"/>
        </p:xfrm>
        <a:graphic>
          <a:graphicData uri="http://schemas.openxmlformats.org/drawingml/2006/table">
            <a:tbl>
              <a:tblPr firstRow="1" bandRow="1">
                <a:tableStyleId>{5C22544A-7EE6-4342-B048-85BDC9FD1C3A}</a:tableStyleId>
              </a:tblPr>
              <a:tblGrid>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413976"/>
                <a:gridCol w="792088"/>
              </a:tblGrid>
              <a:tr h="360040">
                <a:tc>
                  <a:txBody>
                    <a:bodyPr/>
                    <a:lstStyle/>
                    <a:p>
                      <a:r>
                        <a:rPr lang="en-US" altLang="zh-CN" dirty="0" smtClean="0">
                          <a:solidFill>
                            <a:sysClr val="windowText" lastClr="000000"/>
                          </a:solidFill>
                        </a:rPr>
                        <a:t>T</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h</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i</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s</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i</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s</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a</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s</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t</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r</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i</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n</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g</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\0</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ysClr val="windowText" lastClr="000000"/>
                          </a:solidFill>
                        </a:rPr>
                        <a:t>……</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椭圆 4"/>
          <p:cNvSpPr/>
          <p:nvPr/>
        </p:nvSpPr>
        <p:spPr bwMode="auto">
          <a:xfrm>
            <a:off x="6444208" y="5127372"/>
            <a:ext cx="432048" cy="279644"/>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endParaRPr>
          </a:p>
        </p:txBody>
      </p:sp>
      <p:cxnSp>
        <p:nvCxnSpPr>
          <p:cNvPr id="7" name="直接箭头连接符 6"/>
          <p:cNvCxnSpPr>
            <a:endCxn id="5" idx="4"/>
          </p:cNvCxnSpPr>
          <p:nvPr/>
        </p:nvCxnSpPr>
        <p:spPr bwMode="auto">
          <a:xfrm flipH="1" flipV="1">
            <a:off x="6660232" y="5407016"/>
            <a:ext cx="216024" cy="470256"/>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6804248" y="5805264"/>
            <a:ext cx="1368152" cy="369332"/>
          </a:xfrm>
          <a:prstGeom prst="rect">
            <a:avLst/>
          </a:prstGeom>
          <a:noFill/>
        </p:spPr>
        <p:txBody>
          <a:bodyPr wrap="square" rtlCol="0">
            <a:spAutoFit/>
          </a:bodyPr>
          <a:lstStyle/>
          <a:p>
            <a:r>
              <a:rPr lang="zh-CN" altLang="en-US" dirty="0" smtClean="0"/>
              <a:t>串的终结符</a:t>
            </a:r>
            <a:endParaRPr lang="zh-CN" altLang="en-US" dirty="0"/>
          </a:p>
        </p:txBody>
      </p:sp>
      <p:sp>
        <p:nvSpPr>
          <p:cNvPr id="11" name="TextBox 10"/>
          <p:cNvSpPr txBox="1"/>
          <p:nvPr/>
        </p:nvSpPr>
        <p:spPr>
          <a:xfrm>
            <a:off x="1043608" y="4758040"/>
            <a:ext cx="216024" cy="369332"/>
          </a:xfrm>
          <a:prstGeom prst="rect">
            <a:avLst/>
          </a:prstGeom>
          <a:noFill/>
        </p:spPr>
        <p:txBody>
          <a:bodyPr wrap="square" rtlCol="0">
            <a:spAutoFit/>
          </a:bodyPr>
          <a:lstStyle/>
          <a:p>
            <a:r>
              <a:rPr lang="en-US" altLang="zh-CN" dirty="0" smtClean="0"/>
              <a:t>0</a:t>
            </a:r>
            <a:endParaRPr lang="zh-CN" altLang="en-US" dirty="0"/>
          </a:p>
        </p:txBody>
      </p:sp>
      <p:sp>
        <p:nvSpPr>
          <p:cNvPr id="26" name="TextBox 25"/>
          <p:cNvSpPr txBox="1"/>
          <p:nvPr/>
        </p:nvSpPr>
        <p:spPr>
          <a:xfrm>
            <a:off x="7236296" y="4767980"/>
            <a:ext cx="1512168" cy="369332"/>
          </a:xfrm>
          <a:prstGeom prst="rect">
            <a:avLst/>
          </a:prstGeom>
          <a:noFill/>
        </p:spPr>
        <p:txBody>
          <a:bodyPr wrap="square" rtlCol="0">
            <a:spAutoFit/>
          </a:bodyPr>
          <a:lstStyle/>
          <a:p>
            <a:pPr algn="l"/>
            <a:r>
              <a:rPr lang="en-US" altLang="zh-CN" dirty="0" err="1" smtClean="0"/>
              <a:t>Maxsize</a:t>
            </a:r>
            <a:r>
              <a:rPr lang="zh-CN" altLang="en-US" dirty="0" smtClean="0">
                <a:latin typeface="宋体"/>
                <a:ea typeface="宋体"/>
              </a:rPr>
              <a:t>－</a:t>
            </a:r>
            <a:r>
              <a:rPr lang="en-US" altLang="zh-CN" dirty="0" smtClean="0"/>
              <a:t>1</a:t>
            </a:r>
            <a:endParaRPr lang="zh-CN" altLang="en-US" dirty="0"/>
          </a:p>
        </p:txBody>
      </p:sp>
    </p:spTree>
    <p:extLst>
      <p:ext uri="{BB962C8B-B14F-4D97-AF65-F5344CB8AC3E}">
        <p14:creationId xmlns:p14="http://schemas.microsoft.com/office/powerpoint/2010/main" val="1913180899"/>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5" grpId="0" animBg="1"/>
      <p:bldP spid="10" grpId="0"/>
      <p:bldP spid="11"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250825" y="939800"/>
            <a:ext cx="8388350" cy="23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SzPct val="60000"/>
              <a:buFont typeface="Wingdings" pitchFamily="2" charset="2"/>
              <a:buNone/>
            </a:pPr>
            <a:r>
              <a:rPr kumimoji="1" lang="en-US" altLang="zh-CN" sz="3200">
                <a:solidFill>
                  <a:srgbClr val="000000"/>
                </a:solidFill>
                <a:ea typeface="楷体_GB2312" pitchFamily="49" charset="-122"/>
                <a:cs typeface="Times New Roman" pitchFamily="18" charset="0"/>
              </a:rPr>
              <a:t>#define MAXSTRING 255 </a:t>
            </a:r>
          </a:p>
          <a:p>
            <a:pPr algn="just">
              <a:spcBef>
                <a:spcPct val="20000"/>
              </a:spcBef>
              <a:buClr>
                <a:schemeClr val="folHlink"/>
              </a:buClr>
              <a:buSzPct val="60000"/>
              <a:buFont typeface="Wingdings" pitchFamily="2" charset="2"/>
              <a:buNone/>
            </a:pPr>
            <a:r>
              <a:rPr kumimoji="1" lang="en-US" altLang="zh-CN" sz="3200">
                <a:solidFill>
                  <a:srgbClr val="000000"/>
                </a:solidFill>
                <a:ea typeface="楷体_GB2312" pitchFamily="49" charset="-122"/>
                <a:cs typeface="Times New Roman" pitchFamily="18" charset="0"/>
              </a:rPr>
              <a:t>                    //</a:t>
            </a:r>
            <a:r>
              <a:rPr kumimoji="1" lang="zh-CN" altLang="en-US" sz="3200">
                <a:solidFill>
                  <a:srgbClr val="000000"/>
                </a:solidFill>
                <a:ea typeface="楷体_GB2312" pitchFamily="49" charset="-122"/>
                <a:cs typeface="Times New Roman" pitchFamily="18" charset="0"/>
              </a:rPr>
              <a:t>用户可在</a:t>
            </a:r>
            <a:r>
              <a:rPr kumimoji="1" lang="en-US" altLang="zh-CN" sz="3200">
                <a:solidFill>
                  <a:srgbClr val="000000"/>
                </a:solidFill>
                <a:ea typeface="楷体_GB2312" pitchFamily="49" charset="-122"/>
                <a:cs typeface="Times New Roman" pitchFamily="18" charset="0"/>
              </a:rPr>
              <a:t>255</a:t>
            </a:r>
            <a:r>
              <a:rPr kumimoji="1" lang="zh-CN" altLang="en-US" sz="3200">
                <a:solidFill>
                  <a:srgbClr val="000000"/>
                </a:solidFill>
                <a:ea typeface="楷体_GB2312" pitchFamily="49" charset="-122"/>
                <a:cs typeface="Times New Roman" pitchFamily="18" charset="0"/>
              </a:rPr>
              <a:t>范围内定义最大串长</a:t>
            </a:r>
          </a:p>
          <a:p>
            <a:pPr algn="just">
              <a:spcBef>
                <a:spcPct val="20000"/>
              </a:spcBef>
              <a:buClr>
                <a:schemeClr val="folHlink"/>
              </a:buClr>
              <a:buSzPct val="60000"/>
              <a:buFont typeface="Wingdings" pitchFamily="2" charset="2"/>
              <a:buNone/>
            </a:pPr>
            <a:r>
              <a:rPr kumimoji="1" lang="en-US" altLang="zh-CN" sz="3200">
                <a:solidFill>
                  <a:srgbClr val="000000"/>
                </a:solidFill>
                <a:ea typeface="楷体_GB2312" pitchFamily="49" charset="-122"/>
                <a:cs typeface="Times New Roman" pitchFamily="18" charset="0"/>
              </a:rPr>
              <a:t>typedef unsigned char SString[MAXSTRLEN +1];</a:t>
            </a:r>
          </a:p>
          <a:p>
            <a:pPr algn="just">
              <a:spcBef>
                <a:spcPct val="20000"/>
              </a:spcBef>
              <a:buClr>
                <a:schemeClr val="folHlink"/>
              </a:buClr>
              <a:buSzPct val="60000"/>
              <a:buFont typeface="Wingdings" pitchFamily="2" charset="2"/>
              <a:buNone/>
            </a:pPr>
            <a:r>
              <a:rPr kumimoji="1" lang="en-US" altLang="zh-CN" sz="3200">
                <a:solidFill>
                  <a:srgbClr val="000000"/>
                </a:solidFill>
                <a:ea typeface="楷体_GB2312" pitchFamily="49" charset="-122"/>
                <a:cs typeface="Times New Roman" pitchFamily="18" charset="0"/>
              </a:rPr>
              <a:t>                     //0</a:t>
            </a:r>
            <a:r>
              <a:rPr kumimoji="1" lang="zh-CN" altLang="en-US" sz="3200">
                <a:solidFill>
                  <a:srgbClr val="000000"/>
                </a:solidFill>
                <a:ea typeface="楷体_GB2312" pitchFamily="49" charset="-122"/>
                <a:cs typeface="Times New Roman" pitchFamily="18" charset="0"/>
              </a:rPr>
              <a:t>号单元存放串的长度</a:t>
            </a:r>
          </a:p>
        </p:txBody>
      </p:sp>
      <p:sp>
        <p:nvSpPr>
          <p:cNvPr id="29699" name="Rectangle 7"/>
          <p:cNvSpPr>
            <a:spLocks noGrp="1" noChangeArrowheads="1"/>
          </p:cNvSpPr>
          <p:nvPr>
            <p:ph type="title"/>
          </p:nvPr>
        </p:nvSpPr>
        <p:spPr>
          <a:xfrm>
            <a:off x="395288" y="71438"/>
            <a:ext cx="4860925" cy="693737"/>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r>
              <a:rPr lang="zh-CN" altLang="en-US" sz="3200" b="1" smtClean="0">
                <a:solidFill>
                  <a:srgbClr val="0000FF"/>
                </a:solidFill>
                <a:latin typeface="楷体_GB2312" pitchFamily="49" charset="-122"/>
                <a:ea typeface="楷体_GB2312" pitchFamily="49" charset="-122"/>
              </a:rPr>
              <a:t>定长顺序存储表示 </a:t>
            </a:r>
          </a:p>
        </p:txBody>
      </p:sp>
      <p:sp>
        <p:nvSpPr>
          <p:cNvPr id="29700" name="Rectangle 8"/>
          <p:cNvSpPr>
            <a:spLocks noChangeArrowheads="1"/>
          </p:cNvSpPr>
          <p:nvPr/>
        </p:nvSpPr>
        <p:spPr bwMode="auto">
          <a:xfrm>
            <a:off x="323850" y="3357563"/>
            <a:ext cx="4608513" cy="6937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3200" b="1">
                <a:solidFill>
                  <a:srgbClr val="0000FF"/>
                </a:solidFill>
                <a:latin typeface="楷体_GB2312" pitchFamily="49" charset="-122"/>
                <a:ea typeface="楷体_GB2312" pitchFamily="49" charset="-122"/>
              </a:rPr>
              <a:t>定长顺序表示的初始化</a:t>
            </a:r>
          </a:p>
        </p:txBody>
      </p:sp>
      <p:sp>
        <p:nvSpPr>
          <p:cNvPr id="29701" name="Rectangle 9"/>
          <p:cNvSpPr>
            <a:spLocks noGrp="1" noChangeArrowheads="1"/>
          </p:cNvSpPr>
          <p:nvPr>
            <p:ph type="body" idx="1"/>
          </p:nvPr>
        </p:nvSpPr>
        <p:spPr>
          <a:xfrm>
            <a:off x="971550" y="4127500"/>
            <a:ext cx="3095625" cy="1173163"/>
          </a:xfrm>
          <a:noFill/>
        </p:spPr>
        <p:txBody>
          <a:bodyPr/>
          <a:lstStyle/>
          <a:p>
            <a:pPr eaLnBrk="1" hangingPunct="1"/>
            <a:r>
              <a:rPr lang="en-US" altLang="zh-CN" sz="2800" smtClean="0"/>
              <a:t>	SString  S;</a:t>
            </a:r>
          </a:p>
          <a:p>
            <a:pPr eaLnBrk="1" hangingPunct="1"/>
            <a:r>
              <a:rPr lang="en-US" altLang="zh-CN" sz="2800" smtClean="0"/>
              <a:t>	S[0] = 0;</a:t>
            </a:r>
          </a:p>
        </p:txBody>
      </p:sp>
      <p:sp>
        <p:nvSpPr>
          <p:cNvPr id="29702" name="Rectangle 10"/>
          <p:cNvSpPr>
            <a:spLocks noChangeArrowheads="1"/>
          </p:cNvSpPr>
          <p:nvPr/>
        </p:nvSpPr>
        <p:spPr bwMode="auto">
          <a:xfrm>
            <a:off x="6869113" y="4010025"/>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latin typeface="Tahoma" pitchFamily="34" charset="0"/>
                <a:ea typeface="宋体" pitchFamily="2" charset="-122"/>
              </a:rPr>
              <a:t>S[254]</a:t>
            </a:r>
          </a:p>
        </p:txBody>
      </p:sp>
      <p:sp>
        <p:nvSpPr>
          <p:cNvPr id="29703" name="Rectangle 11"/>
          <p:cNvSpPr>
            <a:spLocks noChangeArrowheads="1"/>
          </p:cNvSpPr>
          <p:nvPr/>
        </p:nvSpPr>
        <p:spPr bwMode="auto">
          <a:xfrm>
            <a:off x="6869113" y="5305425"/>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latin typeface="Tahoma" pitchFamily="34" charset="0"/>
                <a:ea typeface="宋体" pitchFamily="2" charset="-122"/>
              </a:rPr>
              <a:t>S[2]</a:t>
            </a:r>
          </a:p>
        </p:txBody>
      </p:sp>
      <p:sp>
        <p:nvSpPr>
          <p:cNvPr id="29704" name="Rectangle 12"/>
          <p:cNvSpPr>
            <a:spLocks noChangeArrowheads="1"/>
          </p:cNvSpPr>
          <p:nvPr/>
        </p:nvSpPr>
        <p:spPr bwMode="auto">
          <a:xfrm>
            <a:off x="6869113" y="3705225"/>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latin typeface="Tahoma" pitchFamily="34" charset="0"/>
                <a:ea typeface="宋体" pitchFamily="2" charset="-122"/>
              </a:rPr>
              <a:t>S[255]</a:t>
            </a:r>
          </a:p>
        </p:txBody>
      </p:sp>
      <p:sp>
        <p:nvSpPr>
          <p:cNvPr id="29705" name="Rectangle 13"/>
          <p:cNvSpPr>
            <a:spLocks noChangeArrowheads="1"/>
          </p:cNvSpPr>
          <p:nvPr/>
        </p:nvSpPr>
        <p:spPr bwMode="auto">
          <a:xfrm>
            <a:off x="6869113" y="5610225"/>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latin typeface="Tahoma" pitchFamily="34" charset="0"/>
                <a:ea typeface="宋体" pitchFamily="2" charset="-122"/>
              </a:rPr>
              <a:t>S[1]</a:t>
            </a:r>
          </a:p>
        </p:txBody>
      </p:sp>
      <p:sp>
        <p:nvSpPr>
          <p:cNvPr id="29706" name="Rectangle 14"/>
          <p:cNvSpPr>
            <a:spLocks noChangeArrowheads="1"/>
          </p:cNvSpPr>
          <p:nvPr/>
        </p:nvSpPr>
        <p:spPr bwMode="auto">
          <a:xfrm>
            <a:off x="6869113" y="5915025"/>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latin typeface="Tahoma" pitchFamily="34" charset="0"/>
                <a:ea typeface="宋体" pitchFamily="2" charset="-122"/>
              </a:rPr>
              <a:t>S[0]</a:t>
            </a:r>
          </a:p>
        </p:txBody>
      </p:sp>
      <p:sp>
        <p:nvSpPr>
          <p:cNvPr id="29707" name="Line 15"/>
          <p:cNvSpPr>
            <a:spLocks noChangeShapeType="1"/>
          </p:cNvSpPr>
          <p:nvPr/>
        </p:nvSpPr>
        <p:spPr bwMode="auto">
          <a:xfrm>
            <a:off x="6869113" y="3095625"/>
            <a:ext cx="0" cy="3429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8" name="Line 16"/>
          <p:cNvSpPr>
            <a:spLocks noChangeShapeType="1"/>
          </p:cNvSpPr>
          <p:nvPr/>
        </p:nvSpPr>
        <p:spPr bwMode="auto">
          <a:xfrm>
            <a:off x="8316913" y="3095625"/>
            <a:ext cx="0" cy="3429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Rot="1" noChangeArrowheads="1"/>
          </p:cNvSpPr>
          <p:nvPr>
            <p:ph type="body" idx="1"/>
          </p:nvPr>
        </p:nvSpPr>
        <p:spPr>
          <a:xfrm>
            <a:off x="457200" y="533400"/>
            <a:ext cx="8229600" cy="3111500"/>
          </a:xfrm>
        </p:spPr>
        <p:txBody>
          <a:bodyPr/>
          <a:lstStyle/>
          <a:p>
            <a:pPr eaLnBrk="1" hangingPunct="1"/>
            <a:r>
              <a:rPr lang="zh-CN" altLang="en-US" b="1" smtClean="0"/>
              <a:t>特点：</a:t>
            </a:r>
          </a:p>
          <a:p>
            <a:pPr lvl="1" eaLnBrk="1" hangingPunct="1"/>
            <a:r>
              <a:rPr lang="zh-CN" altLang="en-US" b="1" smtClean="0"/>
              <a:t>串的实际长度可在这个预定义长度的范围内随意设定，超过预定义长度的串值则被舍去，称之为“</a:t>
            </a:r>
            <a:r>
              <a:rPr lang="zh-CN" altLang="en-US" b="1" smtClean="0">
                <a:solidFill>
                  <a:srgbClr val="0000FF"/>
                </a:solidFill>
              </a:rPr>
              <a:t>截断</a:t>
            </a:r>
            <a:r>
              <a:rPr lang="zh-CN" altLang="en-US" b="1" smtClean="0"/>
              <a:t>” 。</a:t>
            </a:r>
          </a:p>
          <a:p>
            <a:pPr lvl="1" eaLnBrk="1" hangingPunct="1"/>
            <a:r>
              <a:rPr kumimoji="1" lang="zh-CN" altLang="en-US" b="1" smtClean="0"/>
              <a:t>按这种串的表示方法实现的串运算时，其基本操作为 </a:t>
            </a:r>
            <a:r>
              <a:rPr kumimoji="1" lang="zh-CN" altLang="en-US" b="1" smtClean="0">
                <a:solidFill>
                  <a:srgbClr val="0000FF"/>
                </a:solidFill>
              </a:rPr>
              <a:t>“字符序列的复制”</a:t>
            </a:r>
            <a:r>
              <a:rPr kumimoji="1" lang="zh-CN" altLang="en-US" b="1" smtClean="0"/>
              <a:t>。</a:t>
            </a:r>
          </a:p>
        </p:txBody>
      </p:sp>
    </p:spTree>
  </p:cSld>
  <p:clrMapOvr>
    <a:masterClrMapping/>
  </p:clrMapOvr>
  <p:transition spd="med"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836613"/>
            <a:ext cx="73152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en-US" altLang="zh-CN" sz="2800" b="1">
                <a:ea typeface="楷体_GB2312" pitchFamily="49" charset="-122"/>
              </a:rPr>
              <a:t> 1</a:t>
            </a:r>
            <a:r>
              <a:rPr kumimoji="1" lang="zh-CN" altLang="en-US" sz="2800" b="1">
                <a:ea typeface="楷体_GB2312" pitchFamily="49" charset="-122"/>
              </a:rPr>
              <a:t>、串赋值</a:t>
            </a:r>
            <a:r>
              <a:rPr kumimoji="1" lang="en-US" altLang="zh-CN" sz="2800" b="1">
                <a:ea typeface="楷体_GB2312" pitchFamily="49" charset="-122"/>
              </a:rPr>
              <a:t>StrAssign(&amp;T,chars)</a:t>
            </a:r>
          </a:p>
        </p:txBody>
      </p:sp>
      <p:sp>
        <p:nvSpPr>
          <p:cNvPr id="229379" name="Rectangle 3"/>
          <p:cNvSpPr>
            <a:spLocks noChangeArrowheads="1"/>
          </p:cNvSpPr>
          <p:nvPr/>
        </p:nvSpPr>
        <p:spPr bwMode="auto">
          <a:xfrm>
            <a:off x="900113" y="1557338"/>
            <a:ext cx="7385050"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pPr>
            <a:r>
              <a:rPr kumimoji="1" lang="en-US" altLang="zh-CN" sz="2400" b="1" dirty="0">
                <a:ea typeface="宋体" pitchFamily="2" charset="-122"/>
              </a:rPr>
              <a:t>Status </a:t>
            </a:r>
            <a:r>
              <a:rPr kumimoji="1" lang="en-US" altLang="zh-CN" sz="2400" b="1" dirty="0" err="1">
                <a:ea typeface="宋体" pitchFamily="2" charset="-122"/>
              </a:rPr>
              <a:t>StrAssign</a:t>
            </a:r>
            <a:r>
              <a:rPr kumimoji="1" lang="en-US" altLang="zh-CN" sz="2400" b="1" dirty="0">
                <a:ea typeface="宋体" pitchFamily="2" charset="-122"/>
              </a:rPr>
              <a:t>(</a:t>
            </a:r>
            <a:r>
              <a:rPr kumimoji="1" lang="en-US" altLang="zh-CN" sz="2400" b="1" dirty="0" err="1">
                <a:ea typeface="宋体" pitchFamily="2" charset="-122"/>
              </a:rPr>
              <a:t>SString</a:t>
            </a:r>
            <a:r>
              <a:rPr kumimoji="1" lang="en-US" altLang="zh-CN" sz="2400" b="1" dirty="0">
                <a:ea typeface="宋体" pitchFamily="2" charset="-122"/>
              </a:rPr>
              <a:t> &amp;</a:t>
            </a:r>
            <a:r>
              <a:rPr kumimoji="1" lang="en-US" altLang="zh-CN" sz="2400" b="1" dirty="0" err="1">
                <a:ea typeface="宋体" pitchFamily="2" charset="-122"/>
              </a:rPr>
              <a:t>T,const</a:t>
            </a:r>
            <a:r>
              <a:rPr kumimoji="1" lang="en-US" altLang="zh-CN" sz="2400" b="1" dirty="0">
                <a:ea typeface="宋体" pitchFamily="2" charset="-122"/>
              </a:rPr>
              <a:t> char * chars)</a:t>
            </a:r>
          </a:p>
          <a:p>
            <a:pPr algn="l">
              <a:lnSpc>
                <a:spcPct val="90000"/>
              </a:lnSpc>
            </a:pPr>
            <a:r>
              <a:rPr kumimoji="1" lang="en-US" altLang="zh-CN" sz="2400" b="1" dirty="0">
                <a:ea typeface="宋体" pitchFamily="2" charset="-122"/>
              </a:rPr>
              <a:t>{      </a:t>
            </a:r>
            <a:r>
              <a:rPr kumimoji="1" lang="en-US" altLang="zh-CN" sz="2400" b="1" dirty="0" err="1">
                <a:ea typeface="宋体" pitchFamily="2" charset="-122"/>
              </a:rPr>
              <a:t>len</a:t>
            </a:r>
            <a:r>
              <a:rPr kumimoji="1" lang="en-US" altLang="zh-CN" sz="2400" b="1" dirty="0">
                <a:ea typeface="宋体" pitchFamily="2" charset="-122"/>
              </a:rPr>
              <a:t>=</a:t>
            </a:r>
            <a:r>
              <a:rPr kumimoji="1" lang="en-US" altLang="zh-CN" sz="2400" b="1" dirty="0" err="1">
                <a:ea typeface="宋体" pitchFamily="2" charset="-122"/>
              </a:rPr>
              <a:t>strlen</a:t>
            </a:r>
            <a:r>
              <a:rPr kumimoji="1" lang="en-US" altLang="zh-CN" sz="2400" b="1" dirty="0">
                <a:ea typeface="宋体" pitchFamily="2" charset="-122"/>
              </a:rPr>
              <a:t>(chars);</a:t>
            </a:r>
          </a:p>
          <a:p>
            <a:pPr algn="l">
              <a:lnSpc>
                <a:spcPct val="90000"/>
              </a:lnSpc>
            </a:pPr>
            <a:r>
              <a:rPr kumimoji="1" lang="en-US" altLang="zh-CN" sz="2400" b="1" dirty="0">
                <a:ea typeface="宋体" pitchFamily="2" charset="-122"/>
              </a:rPr>
              <a:t>        if (</a:t>
            </a:r>
            <a:r>
              <a:rPr kumimoji="1" lang="en-US" altLang="zh-CN" sz="2400" b="1" dirty="0" err="1">
                <a:ea typeface="宋体" pitchFamily="2" charset="-122"/>
              </a:rPr>
              <a:t>len</a:t>
            </a:r>
            <a:r>
              <a:rPr kumimoji="1" lang="en-US" altLang="zh-CN" sz="2400" b="1" dirty="0">
                <a:ea typeface="宋体" pitchFamily="2" charset="-122"/>
              </a:rPr>
              <a:t>&gt;MAXSTRLEN)</a:t>
            </a:r>
          </a:p>
          <a:p>
            <a:pPr algn="l">
              <a:lnSpc>
                <a:spcPct val="90000"/>
              </a:lnSpc>
            </a:pPr>
            <a:r>
              <a:rPr kumimoji="1" lang="en-US" altLang="zh-CN" sz="2400" b="1" dirty="0">
                <a:ea typeface="宋体" pitchFamily="2" charset="-122"/>
              </a:rPr>
              <a:t>        {</a:t>
            </a:r>
          </a:p>
          <a:p>
            <a:pPr algn="l">
              <a:lnSpc>
                <a:spcPct val="90000"/>
              </a:lnSpc>
            </a:pPr>
            <a:r>
              <a:rPr kumimoji="1" lang="en-US" altLang="zh-CN" sz="2400" b="1" dirty="0">
                <a:ea typeface="宋体" pitchFamily="2" charset="-122"/>
              </a:rPr>
              <a:t>	 T[0]=MAXSTRLEN;</a:t>
            </a:r>
          </a:p>
          <a:p>
            <a:pPr algn="l">
              <a:lnSpc>
                <a:spcPct val="90000"/>
              </a:lnSpc>
            </a:pPr>
            <a:r>
              <a:rPr kumimoji="1" lang="en-US" altLang="zh-CN" sz="2400" b="1" dirty="0">
                <a:ea typeface="宋体" pitchFamily="2" charset="-122"/>
              </a:rPr>
              <a:t>	 uncut=FALSE;</a:t>
            </a:r>
          </a:p>
          <a:p>
            <a:pPr algn="l">
              <a:lnSpc>
                <a:spcPct val="90000"/>
              </a:lnSpc>
            </a:pPr>
            <a:r>
              <a:rPr kumimoji="1" lang="en-US" altLang="zh-CN" sz="2400" b="1" dirty="0">
                <a:ea typeface="宋体" pitchFamily="2" charset="-122"/>
              </a:rPr>
              <a:t>        }</a:t>
            </a:r>
          </a:p>
          <a:p>
            <a:pPr algn="l">
              <a:lnSpc>
                <a:spcPct val="90000"/>
              </a:lnSpc>
            </a:pPr>
            <a:r>
              <a:rPr kumimoji="1" lang="en-US" altLang="zh-CN" sz="2400" b="1" dirty="0">
                <a:ea typeface="宋体" pitchFamily="2" charset="-122"/>
              </a:rPr>
              <a:t>        else </a:t>
            </a:r>
          </a:p>
          <a:p>
            <a:pPr algn="l">
              <a:lnSpc>
                <a:spcPct val="90000"/>
              </a:lnSpc>
            </a:pPr>
            <a:r>
              <a:rPr kumimoji="1" lang="en-US" altLang="zh-CN" sz="2400" b="1" dirty="0">
                <a:ea typeface="宋体" pitchFamily="2" charset="-122"/>
              </a:rPr>
              <a:t>        {   T[0]=</a:t>
            </a:r>
            <a:r>
              <a:rPr kumimoji="1" lang="en-US" altLang="zh-CN" sz="2400" b="1" dirty="0" err="1">
                <a:ea typeface="宋体" pitchFamily="2" charset="-122"/>
              </a:rPr>
              <a:t>len</a:t>
            </a:r>
            <a:r>
              <a:rPr kumimoji="1" lang="en-US" altLang="zh-CN" sz="2400" b="1" dirty="0">
                <a:ea typeface="宋体" pitchFamily="2" charset="-122"/>
              </a:rPr>
              <a:t>;</a:t>
            </a:r>
          </a:p>
          <a:p>
            <a:pPr algn="l">
              <a:lnSpc>
                <a:spcPct val="90000"/>
              </a:lnSpc>
            </a:pPr>
            <a:r>
              <a:rPr kumimoji="1" lang="en-US" altLang="zh-CN" sz="2400" b="1" dirty="0">
                <a:ea typeface="宋体" pitchFamily="2" charset="-122"/>
              </a:rPr>
              <a:t>	 uncut=TRUE;</a:t>
            </a:r>
          </a:p>
          <a:p>
            <a:pPr algn="l">
              <a:lnSpc>
                <a:spcPct val="90000"/>
              </a:lnSpc>
            </a:pPr>
            <a:r>
              <a:rPr kumimoji="1" lang="en-US" altLang="zh-CN" sz="2400" b="1" dirty="0">
                <a:ea typeface="宋体" pitchFamily="2" charset="-122"/>
              </a:rPr>
              <a:t>        }</a:t>
            </a:r>
          </a:p>
          <a:p>
            <a:pPr algn="l">
              <a:lnSpc>
                <a:spcPct val="90000"/>
              </a:lnSpc>
            </a:pPr>
            <a:r>
              <a:rPr kumimoji="1" lang="en-US" altLang="zh-CN" sz="2400" b="1" dirty="0">
                <a:ea typeface="宋体" pitchFamily="2" charset="-122"/>
              </a:rPr>
              <a:t>        for (</a:t>
            </a:r>
            <a:r>
              <a:rPr kumimoji="1" lang="en-US" altLang="zh-CN" sz="2400" b="1" dirty="0" err="1">
                <a:ea typeface="宋体" pitchFamily="2" charset="-122"/>
              </a:rPr>
              <a:t>int</a:t>
            </a:r>
            <a:r>
              <a:rPr kumimoji="1" lang="en-US" altLang="zh-CN" sz="2400" b="1" dirty="0">
                <a:ea typeface="宋体" pitchFamily="2" charset="-122"/>
              </a:rPr>
              <a:t> i=1;i&lt;=T[0];i++) </a:t>
            </a:r>
          </a:p>
          <a:p>
            <a:pPr algn="l">
              <a:lnSpc>
                <a:spcPct val="90000"/>
              </a:lnSpc>
            </a:pPr>
            <a:r>
              <a:rPr kumimoji="1" lang="en-US" altLang="zh-CN" sz="2400" b="1" dirty="0">
                <a:ea typeface="宋体" pitchFamily="2" charset="-122"/>
              </a:rPr>
              <a:t>	T[i]=chars[i</a:t>
            </a:r>
            <a:r>
              <a:rPr kumimoji="1" lang="zh-CN" altLang="en-US" sz="2000" b="1" dirty="0">
                <a:latin typeface="宋体" pitchFamily="2" charset="-122"/>
                <a:ea typeface="宋体" pitchFamily="2" charset="-122"/>
              </a:rPr>
              <a:t>－</a:t>
            </a:r>
            <a:r>
              <a:rPr kumimoji="1" lang="en-US" altLang="zh-CN" sz="2400" b="1" dirty="0">
                <a:ea typeface="宋体" pitchFamily="2" charset="-122"/>
              </a:rPr>
              <a:t>1];</a:t>
            </a:r>
          </a:p>
          <a:p>
            <a:pPr algn="l">
              <a:lnSpc>
                <a:spcPct val="90000"/>
              </a:lnSpc>
            </a:pPr>
            <a:r>
              <a:rPr kumimoji="1" lang="en-US" altLang="zh-CN" sz="2400" b="1" dirty="0">
                <a:ea typeface="宋体" pitchFamily="2" charset="-122"/>
              </a:rPr>
              <a:t>        return uncut;</a:t>
            </a:r>
          </a:p>
          <a:p>
            <a:pPr algn="l">
              <a:lnSpc>
                <a:spcPct val="90000"/>
              </a:lnSpc>
            </a:pPr>
            <a:r>
              <a:rPr kumimoji="1" lang="en-US" altLang="zh-CN" sz="2400" b="1" dirty="0">
                <a:ea typeface="宋体" pitchFamily="2" charset="-122"/>
              </a:rPr>
              <a:t>}</a:t>
            </a:r>
          </a:p>
        </p:txBody>
      </p:sp>
      <p:sp>
        <p:nvSpPr>
          <p:cNvPr id="31748" name="Text Box 4"/>
          <p:cNvSpPr txBox="1">
            <a:spLocks noChangeArrowheads="1"/>
          </p:cNvSpPr>
          <p:nvPr/>
        </p:nvSpPr>
        <p:spPr bwMode="auto">
          <a:xfrm>
            <a:off x="0" y="260350"/>
            <a:ext cx="8686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lnSpc>
                <a:spcPct val="80000"/>
              </a:lnSpc>
              <a:spcBef>
                <a:spcPct val="50000"/>
              </a:spcBef>
            </a:pPr>
            <a:r>
              <a:rPr kumimoji="1" lang="en-US" altLang="zh-CN" sz="2800" b="1">
                <a:ea typeface="楷体_GB2312" pitchFamily="49" charset="-122"/>
              </a:rPr>
              <a:t>     </a:t>
            </a:r>
            <a:r>
              <a:rPr kumimoji="1" lang="zh-CN" altLang="en-US" sz="2800" b="1">
                <a:ea typeface="楷体_GB2312" pitchFamily="49" charset="-122"/>
              </a:rPr>
              <a:t>顺序串中实现串的基本运算如下</a:t>
            </a:r>
            <a:r>
              <a:rPr kumimoji="1" lang="en-US" altLang="zh-CN" sz="2800" b="1">
                <a:ea typeface="楷体_GB2312" pitchFamily="49" charset="-122"/>
              </a:rPr>
              <a:t>:</a:t>
            </a:r>
            <a:endParaRPr kumimoji="1" lang="en-US" altLang="zh-CN" sz="2400" b="1">
              <a:ea typeface="楷体_GB2312" pitchFamily="49"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blinds(horizontal)">
                                      <p:cBhvr>
                                        <p:cTn id="7"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Comment 4"/>
          <p:cNvSpPr>
            <a:spLocks noChangeArrowheads="1"/>
          </p:cNvSpPr>
          <p:nvPr/>
        </p:nvSpPr>
        <p:spPr bwMode="auto">
          <a:xfrm>
            <a:off x="395288" y="765175"/>
            <a:ext cx="8353425" cy="107632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l">
              <a:spcBef>
                <a:spcPct val="50000"/>
              </a:spcBef>
            </a:pPr>
            <a:r>
              <a:rPr lang="en-US" altLang="zh-CN" sz="3200" b="1">
                <a:ea typeface="楷体_GB2312" pitchFamily="49" charset="-122"/>
              </a:rPr>
              <a:t>      </a:t>
            </a:r>
            <a:r>
              <a:rPr lang="zh-CN" altLang="en-US" sz="3200" b="1">
                <a:ea typeface="楷体_GB2312" pitchFamily="49" charset="-122"/>
              </a:rPr>
              <a:t>串</a:t>
            </a:r>
            <a:r>
              <a:rPr lang="en-US" altLang="zh-CN" sz="3200" b="1">
                <a:ea typeface="楷体_GB2312" pitchFamily="49" charset="-122"/>
              </a:rPr>
              <a:t>(string)</a:t>
            </a:r>
            <a:r>
              <a:rPr lang="zh-CN" altLang="en-US" sz="3200" b="1">
                <a:ea typeface="楷体_GB2312" pitchFamily="49" charset="-122"/>
              </a:rPr>
              <a:t>是由零个或多个字符组成的有限序列。一般记为</a:t>
            </a:r>
            <a:r>
              <a:rPr lang="en-US" altLang="zh-CN" sz="3200" b="1">
                <a:ea typeface="楷体_GB2312" pitchFamily="49" charset="-122"/>
              </a:rPr>
              <a:t>s=‘a</a:t>
            </a:r>
            <a:r>
              <a:rPr lang="en-US" altLang="zh-CN" sz="3200" b="1" baseline="-25000">
                <a:ea typeface="楷体_GB2312" pitchFamily="49" charset="-122"/>
              </a:rPr>
              <a:t>1</a:t>
            </a:r>
            <a:r>
              <a:rPr lang="en-US" altLang="zh-CN" sz="3200" b="1">
                <a:ea typeface="楷体_GB2312" pitchFamily="49" charset="-122"/>
              </a:rPr>
              <a:t>a</a:t>
            </a:r>
            <a:r>
              <a:rPr lang="en-US" altLang="zh-CN" sz="3200" b="1" baseline="-25000">
                <a:ea typeface="楷体_GB2312" pitchFamily="49" charset="-122"/>
              </a:rPr>
              <a:t>2</a:t>
            </a:r>
            <a:r>
              <a:rPr lang="en-US" altLang="zh-CN" sz="3200" b="1">
                <a:ea typeface="楷体_GB2312" pitchFamily="49" charset="-122"/>
              </a:rPr>
              <a:t>…a</a:t>
            </a:r>
            <a:r>
              <a:rPr lang="en-US" altLang="zh-CN" sz="3200" b="1" baseline="-25000">
                <a:ea typeface="楷体_GB2312" pitchFamily="49" charset="-122"/>
              </a:rPr>
              <a:t>n</a:t>
            </a:r>
            <a:r>
              <a:rPr lang="en-US" altLang="zh-CN" sz="3200" b="1">
                <a:ea typeface="楷体_GB2312" pitchFamily="49" charset="-122"/>
              </a:rPr>
              <a:t>’(n≥0)</a:t>
            </a:r>
          </a:p>
        </p:txBody>
      </p:sp>
      <p:sp>
        <p:nvSpPr>
          <p:cNvPr id="113670" name="Rectangle 6"/>
          <p:cNvSpPr>
            <a:spLocks noChangeArrowheads="1"/>
          </p:cNvSpPr>
          <p:nvPr/>
        </p:nvSpPr>
        <p:spPr bwMode="auto">
          <a:xfrm>
            <a:off x="539750" y="2060575"/>
            <a:ext cx="82804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latin typeface="楷体_GB2312" pitchFamily="49" charset="-122"/>
                <a:ea typeface="楷体_GB2312" pitchFamily="49" charset="-122"/>
              </a:rPr>
              <a:t>其中，</a:t>
            </a:r>
            <a:r>
              <a:rPr lang="en-US" altLang="zh-CN" sz="3200" b="1">
                <a:latin typeface="楷体_GB2312" pitchFamily="49" charset="-122"/>
                <a:ea typeface="楷体_GB2312" pitchFamily="49" charset="-122"/>
              </a:rPr>
              <a:t>s</a:t>
            </a:r>
            <a:r>
              <a:rPr lang="zh-CN" altLang="en-US" sz="3200" b="1">
                <a:latin typeface="楷体_GB2312" pitchFamily="49" charset="-122"/>
                <a:ea typeface="楷体_GB2312" pitchFamily="49" charset="-122"/>
              </a:rPr>
              <a:t>是串名，由一对单引号括起来的字符序列是串的值，如</a:t>
            </a:r>
            <a:r>
              <a:rPr lang="en-US" altLang="zh-CN" sz="3200" b="1">
                <a:latin typeface="楷体_GB2312" pitchFamily="49" charset="-122"/>
                <a:ea typeface="楷体_GB2312" pitchFamily="49" charset="-122"/>
              </a:rPr>
              <a:t>: </a:t>
            </a:r>
            <a:r>
              <a:rPr lang="en-US" altLang="zh-CN" sz="3200" b="1">
                <a:ea typeface="楷体_GB2312" pitchFamily="49" charset="-122"/>
                <a:sym typeface="Symbol" pitchFamily="18" charset="2"/>
              </a:rPr>
              <a:t>‘</a:t>
            </a:r>
            <a:r>
              <a:rPr lang="en-US" altLang="zh-CN" sz="3200" b="1">
                <a:latin typeface="楷体_GB2312" pitchFamily="49" charset="-122"/>
                <a:ea typeface="楷体_GB2312" pitchFamily="49" charset="-122"/>
                <a:sym typeface="Symbol" pitchFamily="18" charset="2"/>
              </a:rPr>
              <a:t>a string</a:t>
            </a:r>
            <a:r>
              <a:rPr lang="en-US" altLang="zh-CN" sz="3200" b="1">
                <a:ea typeface="楷体_GB2312" pitchFamily="49" charset="-122"/>
                <a:sym typeface="Symbol" pitchFamily="18" charset="2"/>
              </a:rPr>
              <a:t>’</a:t>
            </a:r>
            <a:r>
              <a:rPr lang="zh-CN" altLang="en-US" sz="3200" b="1">
                <a:latin typeface="楷体_GB2312" pitchFamily="49" charset="-122"/>
                <a:ea typeface="楷体_GB2312" pitchFamily="49" charset="-122"/>
                <a:sym typeface="Symbol" pitchFamily="18" charset="2"/>
              </a:rPr>
              <a:t>；</a:t>
            </a: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i</a:t>
            </a:r>
            <a:r>
              <a:rPr lang="zh-CN" altLang="en-US" sz="3200" b="1">
                <a:latin typeface="楷体_GB2312" pitchFamily="49" charset="-122"/>
                <a:ea typeface="楷体_GB2312" pitchFamily="49" charset="-122"/>
              </a:rPr>
              <a:t>可以是字母、数字或其他字符；串中字符的数目</a:t>
            </a: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称为串的</a:t>
            </a:r>
            <a:r>
              <a:rPr lang="zh-CN" altLang="en-US" sz="3200" b="1">
                <a:solidFill>
                  <a:schemeClr val="tx2"/>
                </a:solidFill>
                <a:latin typeface="楷体_GB2312" pitchFamily="49" charset="-122"/>
                <a:ea typeface="楷体_GB2312" pitchFamily="49" charset="-122"/>
              </a:rPr>
              <a:t>长度</a:t>
            </a:r>
            <a:r>
              <a:rPr lang="zh-CN" altLang="en-US" sz="3200" b="1">
                <a:latin typeface="楷体_GB2312" pitchFamily="49" charset="-122"/>
                <a:ea typeface="楷体_GB2312" pitchFamily="49" charset="-122"/>
              </a:rPr>
              <a:t>。零个字符的串称为</a:t>
            </a:r>
            <a:r>
              <a:rPr lang="zh-CN" altLang="en-US" sz="3200" b="1">
                <a:solidFill>
                  <a:schemeClr val="tx2"/>
                </a:solidFill>
                <a:latin typeface="楷体_GB2312" pitchFamily="49" charset="-122"/>
                <a:ea typeface="楷体_GB2312" pitchFamily="49" charset="-122"/>
              </a:rPr>
              <a:t>空串</a:t>
            </a:r>
            <a:r>
              <a:rPr lang="en-US" altLang="zh-CN" sz="3200" b="1">
                <a:latin typeface="楷体_GB2312" pitchFamily="49" charset="-122"/>
                <a:ea typeface="楷体_GB2312" pitchFamily="49" charset="-122"/>
              </a:rPr>
              <a:t>(null string)</a:t>
            </a:r>
            <a:r>
              <a:rPr lang="zh-CN" altLang="en-US" sz="3200" b="1">
                <a:latin typeface="楷体_GB2312" pitchFamily="49" charset="-122"/>
                <a:ea typeface="楷体_GB2312" pitchFamily="49" charset="-122"/>
              </a:rPr>
              <a:t>，它的长度为零。由一个或多个空格组成的串</a:t>
            </a:r>
            <a:r>
              <a:rPr lang="zh-CN" altLang="en-US" sz="3200" b="1">
                <a:ea typeface="楷体_GB2312" pitchFamily="49" charset="-122"/>
              </a:rPr>
              <a:t>‘</a:t>
            </a:r>
            <a:r>
              <a:rPr lang="zh-CN" altLang="en-US" sz="3200" b="1">
                <a:latin typeface="楷体_GB2312" pitchFamily="49" charset="-122"/>
                <a:ea typeface="楷体_GB2312" pitchFamily="49" charset="-122"/>
              </a:rPr>
              <a:t> </a:t>
            </a:r>
            <a:r>
              <a:rPr lang="zh-CN" altLang="en-US" sz="3200" b="1">
                <a:ea typeface="楷体_GB2312" pitchFamily="49" charset="-122"/>
              </a:rPr>
              <a:t>’</a:t>
            </a:r>
            <a:r>
              <a:rPr lang="zh-CN" altLang="en-US" sz="3200" b="1">
                <a:latin typeface="楷体_GB2312" pitchFamily="49" charset="-122"/>
                <a:ea typeface="楷体_GB2312" pitchFamily="49" charset="-122"/>
              </a:rPr>
              <a:t>称为空格串</a:t>
            </a:r>
            <a:r>
              <a:rPr lang="en-US" altLang="zh-CN" sz="3200" b="1">
                <a:latin typeface="楷体_GB2312" pitchFamily="49" charset="-122"/>
                <a:ea typeface="楷体_GB2312" pitchFamily="49" charset="-122"/>
              </a:rPr>
              <a:t>(blank string),</a:t>
            </a:r>
            <a:r>
              <a:rPr lang="zh-CN" altLang="en-US" sz="3200" b="1">
                <a:latin typeface="楷体_GB2312" pitchFamily="49" charset="-122"/>
                <a:ea typeface="楷体_GB2312" pitchFamily="49" charset="-122"/>
              </a:rPr>
              <a:t>它的长度为串中空格字符的个数。</a:t>
            </a:r>
          </a:p>
        </p:txBody>
      </p:sp>
      <p:sp>
        <p:nvSpPr>
          <p:cNvPr id="14340" name="Rectangle 11"/>
          <p:cNvSpPr>
            <a:spLocks noChangeArrowheads="1"/>
          </p:cNvSpPr>
          <p:nvPr/>
        </p:nvSpPr>
        <p:spPr bwMode="auto">
          <a:xfrm>
            <a:off x="2700338" y="115888"/>
            <a:ext cx="3656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隶书" pitchFamily="49" charset="-122"/>
                <a:ea typeface="隶书" pitchFamily="49" charset="-122"/>
              </a:rPr>
              <a:t>4.1  </a:t>
            </a:r>
            <a:r>
              <a:rPr kumimoji="1" lang="zh-CN" altLang="en-US" sz="3200" b="1">
                <a:latin typeface="隶书" pitchFamily="49" charset="-122"/>
                <a:ea typeface="隶书" pitchFamily="49" charset="-122"/>
              </a:rPr>
              <a:t>串类型的定义</a:t>
            </a:r>
          </a:p>
        </p:txBody>
      </p:sp>
      <p:sp>
        <p:nvSpPr>
          <p:cNvPr id="113676" name="Rectangle 12"/>
          <p:cNvSpPr>
            <a:spLocks noChangeArrowheads="1"/>
          </p:cNvSpPr>
          <p:nvPr/>
        </p:nvSpPr>
        <p:spPr bwMode="auto">
          <a:xfrm>
            <a:off x="539750" y="5602288"/>
            <a:ext cx="82375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latin typeface="楷体_GB2312" pitchFamily="49" charset="-122"/>
                <a:ea typeface="楷体_GB2312" pitchFamily="49" charset="-122"/>
              </a:rPr>
              <a:t>空串和空白串的不同，例如</a:t>
            </a:r>
            <a:r>
              <a:rPr lang="zh-CN" altLang="en-US" sz="3200" b="1">
                <a:ea typeface="楷体_GB2312" pitchFamily="49" charset="-122"/>
              </a:rPr>
              <a:t>‘</a:t>
            </a:r>
            <a:r>
              <a:rPr lang="zh-CN" altLang="en-US" sz="3200" b="1">
                <a:latin typeface="楷体_GB2312" pitchFamily="49" charset="-122"/>
                <a:ea typeface="楷体_GB2312" pitchFamily="49" charset="-122"/>
              </a:rPr>
              <a:t> </a:t>
            </a:r>
            <a:r>
              <a:rPr lang="zh-CN" altLang="en-US" sz="3200" b="1">
                <a:ea typeface="楷体_GB2312" pitchFamily="49" charset="-122"/>
              </a:rPr>
              <a:t>’</a:t>
            </a:r>
            <a:r>
              <a:rPr lang="zh-CN" altLang="en-US" sz="3200" b="1">
                <a:latin typeface="楷体_GB2312" pitchFamily="49" charset="-122"/>
                <a:ea typeface="楷体_GB2312" pitchFamily="49" charset="-122"/>
              </a:rPr>
              <a:t>和</a:t>
            </a:r>
            <a:r>
              <a:rPr lang="zh-CN" altLang="en-US" sz="3200" b="1">
                <a:ea typeface="楷体_GB2312" pitchFamily="49" charset="-122"/>
              </a:rPr>
              <a:t>‘’</a:t>
            </a:r>
            <a:r>
              <a:rPr lang="zh-CN" altLang="en-US" sz="3200" b="1">
                <a:latin typeface="楷体_GB2312" pitchFamily="49" charset="-122"/>
                <a:ea typeface="楷体_GB2312" pitchFamily="49" charset="-122"/>
              </a:rPr>
              <a:t>分别表示长度为</a:t>
            </a: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的空白串和长度为</a:t>
            </a:r>
            <a:r>
              <a:rPr lang="en-US" altLang="zh-CN" sz="3200" b="1">
                <a:latin typeface="楷体_GB2312" pitchFamily="49" charset="-122"/>
                <a:ea typeface="楷体_GB2312" pitchFamily="49" charset="-122"/>
              </a:rPr>
              <a:t>0</a:t>
            </a:r>
            <a:r>
              <a:rPr lang="zh-CN" altLang="en-US" sz="3200" b="1">
                <a:latin typeface="楷体_GB2312" pitchFamily="49" charset="-122"/>
                <a:ea typeface="楷体_GB2312" pitchFamily="49" charset="-122"/>
              </a:rPr>
              <a:t>的空串。</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blinds(horizontal)">
                                      <p:cBhvr>
                                        <p:cTn id="7" dur="500"/>
                                        <p:tgtEl>
                                          <p:spTgt spid="113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3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p:bldP spid="11367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250825" y="333375"/>
            <a:ext cx="4489450" cy="4333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just" eaLnBrk="1" hangingPunct="1">
              <a:lnSpc>
                <a:spcPct val="80000"/>
              </a:lnSpc>
              <a:spcBef>
                <a:spcPct val="50000"/>
              </a:spcBef>
            </a:pPr>
            <a:r>
              <a:rPr kumimoji="1" lang="en-US" altLang="zh-CN" sz="2800" b="1" smtClean="0">
                <a:solidFill>
                  <a:schemeClr val="tx1"/>
                </a:solidFill>
                <a:latin typeface="Times New Roman" pitchFamily="18" charset="0"/>
                <a:ea typeface="楷体_GB2312" pitchFamily="49" charset="-122"/>
              </a:rPr>
              <a:t>2</a:t>
            </a:r>
            <a:r>
              <a:rPr kumimoji="1" lang="zh-CN" altLang="en-US" sz="2800" b="1" smtClean="0">
                <a:solidFill>
                  <a:schemeClr val="tx1"/>
                </a:solidFill>
                <a:latin typeface="Times New Roman" pitchFamily="18" charset="0"/>
                <a:ea typeface="楷体_GB2312" pitchFamily="49" charset="-122"/>
              </a:rPr>
              <a:t>、串复制</a:t>
            </a:r>
            <a:r>
              <a:rPr kumimoji="1" lang="en-US" altLang="zh-CN" sz="2800" b="1" smtClean="0">
                <a:solidFill>
                  <a:schemeClr val="tx1"/>
                </a:solidFill>
                <a:latin typeface="Times New Roman" pitchFamily="18" charset="0"/>
                <a:ea typeface="楷体_GB2312" pitchFamily="49" charset="-122"/>
              </a:rPr>
              <a:t>StrCopy(&amp;T,S)</a:t>
            </a:r>
          </a:p>
        </p:txBody>
      </p:sp>
      <p:sp>
        <p:nvSpPr>
          <p:cNvPr id="230403" name="Rectangle 3"/>
          <p:cNvSpPr>
            <a:spLocks noGrp="1" noRot="1" noChangeArrowheads="1"/>
          </p:cNvSpPr>
          <p:nvPr>
            <p:ph type="body" idx="1"/>
          </p:nvPr>
        </p:nvSpPr>
        <p:spPr>
          <a:xfrm>
            <a:off x="468313" y="981075"/>
            <a:ext cx="8066087" cy="2663825"/>
          </a:xfrm>
        </p:spPr>
        <p:txBody>
          <a:bodyPr/>
          <a:lstStyle/>
          <a:p>
            <a:pPr algn="just" eaLnBrk="1" hangingPunct="1">
              <a:buFont typeface="Wingdings" pitchFamily="2" charset="2"/>
              <a:buNone/>
            </a:pPr>
            <a:r>
              <a:rPr lang="en-US" altLang="zh-CN" sz="2400" b="1" smtClean="0">
                <a:latin typeface="Times New Roman" pitchFamily="18" charset="0"/>
              </a:rPr>
              <a:t>Status  StrCopy(SString &amp;T, SString S) </a:t>
            </a:r>
            <a:r>
              <a:rPr lang="en-US" altLang="zh-CN" sz="2000" b="1" smtClean="0">
                <a:latin typeface="楷体_GB2312" pitchFamily="49" charset="-122"/>
                <a:ea typeface="楷体_GB2312" pitchFamily="49" charset="-122"/>
              </a:rPr>
              <a:t>//S</a:t>
            </a:r>
            <a:r>
              <a:rPr lang="zh-CN" altLang="en-US" sz="2000" b="1" smtClean="0">
                <a:latin typeface="楷体_GB2312" pitchFamily="49" charset="-122"/>
                <a:ea typeface="楷体_GB2312" pitchFamily="49" charset="-122"/>
              </a:rPr>
              <a:t>是源串，</a:t>
            </a:r>
            <a:r>
              <a:rPr lang="en-US" altLang="zh-CN" sz="2000" b="1" smtClean="0">
                <a:latin typeface="楷体_GB2312" pitchFamily="49" charset="-122"/>
                <a:ea typeface="楷体_GB2312" pitchFamily="49" charset="-122"/>
              </a:rPr>
              <a:t>T</a:t>
            </a:r>
            <a:r>
              <a:rPr lang="zh-CN" altLang="en-US" sz="2000" b="1" smtClean="0">
                <a:latin typeface="楷体_GB2312" pitchFamily="49" charset="-122"/>
                <a:ea typeface="楷体_GB2312" pitchFamily="49" charset="-122"/>
              </a:rPr>
              <a:t>是目的串</a:t>
            </a:r>
            <a:endParaRPr lang="zh-CN" altLang="en-US" sz="2000" b="1" smtClean="0">
              <a:latin typeface="Times New Roman" pitchFamily="18" charset="0"/>
            </a:endParaRPr>
          </a:p>
          <a:p>
            <a:pPr algn="just" eaLnBrk="1" hangingPunct="1">
              <a:buFont typeface="Wingdings" pitchFamily="2" charset="2"/>
              <a:buNone/>
            </a:pPr>
            <a:r>
              <a:rPr lang="en-US" altLang="zh-CN" sz="2400" b="1" smtClean="0">
                <a:latin typeface="Times New Roman" pitchFamily="18" charset="0"/>
              </a:rPr>
              <a:t>{  </a:t>
            </a:r>
            <a:endParaRPr lang="en-US" altLang="zh-CN" sz="2400" b="1" smtClean="0">
              <a:solidFill>
                <a:srgbClr val="008000"/>
              </a:solidFill>
              <a:latin typeface="楷体_GB2312" pitchFamily="49" charset="-122"/>
              <a:ea typeface="楷体_GB2312" pitchFamily="49" charset="-122"/>
            </a:endParaRPr>
          </a:p>
          <a:p>
            <a:pPr algn="just" eaLnBrk="1" hangingPunct="1">
              <a:buFont typeface="Wingdings" pitchFamily="2" charset="2"/>
              <a:buNone/>
            </a:pPr>
            <a:r>
              <a:rPr lang="en-US" altLang="zh-CN" sz="2400" b="1" smtClean="0">
                <a:latin typeface="Times New Roman" pitchFamily="18" charset="0"/>
              </a:rPr>
              <a:t>    for(i=0;i &lt;=S[0];++i) </a:t>
            </a:r>
            <a:r>
              <a:rPr lang="en-US" altLang="zh-CN" sz="2400" b="1" smtClean="0">
                <a:latin typeface="Times New Roman" pitchFamily="18" charset="0"/>
                <a:ea typeface="楷体_GB2312" pitchFamily="49" charset="-122"/>
              </a:rPr>
              <a:t>//</a:t>
            </a:r>
            <a:r>
              <a:rPr lang="zh-CN" altLang="en-US" sz="2400" b="1" smtClean="0">
                <a:latin typeface="Times New Roman" pitchFamily="18" charset="0"/>
                <a:ea typeface="楷体_GB2312" pitchFamily="49" charset="-122"/>
              </a:rPr>
              <a:t>字符序列的复制</a:t>
            </a:r>
          </a:p>
          <a:p>
            <a:pPr algn="just" eaLnBrk="1" hangingPunct="1">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T[i] = S[i];</a:t>
            </a:r>
          </a:p>
          <a:p>
            <a:pPr algn="just" eaLnBrk="1" hangingPunct="1">
              <a:buFont typeface="Wingdings" pitchFamily="2" charset="2"/>
              <a:buNone/>
            </a:pPr>
            <a:r>
              <a:rPr lang="en-US" altLang="zh-CN" sz="2400" b="1" smtClean="0">
                <a:latin typeface="Times New Roman" pitchFamily="18" charset="0"/>
              </a:rPr>
              <a:t>    return OK;</a:t>
            </a:r>
          </a:p>
          <a:p>
            <a:pPr algn="just" eaLnBrk="1" hangingPunct="1">
              <a:buFont typeface="Wingdings" pitchFamily="2" charset="2"/>
              <a:buNone/>
            </a:pPr>
            <a:r>
              <a:rPr lang="en-US" altLang="zh-CN" sz="2400" b="1" smtClean="0">
                <a:latin typeface="Times New Roman" pitchFamily="18" charset="0"/>
              </a:rPr>
              <a:t>}</a:t>
            </a:r>
          </a:p>
        </p:txBody>
      </p:sp>
      <p:sp>
        <p:nvSpPr>
          <p:cNvPr id="230405" name="Rectangle 5"/>
          <p:cNvSpPr>
            <a:spLocks noChangeArrowheads="1"/>
          </p:cNvSpPr>
          <p:nvPr/>
        </p:nvSpPr>
        <p:spPr bwMode="auto">
          <a:xfrm>
            <a:off x="611188" y="4365625"/>
            <a:ext cx="77724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Font typeface="Wingdings" pitchFamily="2" charset="2"/>
              <a:buNone/>
            </a:pPr>
            <a:r>
              <a:rPr lang="en-US" altLang="zh-CN" sz="2400" b="1">
                <a:ea typeface="宋体" pitchFamily="2" charset="-122"/>
              </a:rPr>
              <a:t>int StrCompare(SString S,SString T) {</a:t>
            </a:r>
          </a:p>
          <a:p>
            <a:pPr marL="342900" indent="-342900" algn="l">
              <a:lnSpc>
                <a:spcPct val="90000"/>
              </a:lnSpc>
              <a:spcBef>
                <a:spcPct val="20000"/>
              </a:spcBef>
              <a:buClr>
                <a:schemeClr val="hlink"/>
              </a:buClr>
              <a:buFont typeface="Wingdings" pitchFamily="2" charset="2"/>
              <a:buNone/>
            </a:pPr>
            <a:r>
              <a:rPr lang="en-US" altLang="zh-CN" sz="2400" b="1">
                <a:ea typeface="宋体" pitchFamily="2" charset="-122"/>
              </a:rPr>
              <a:t>	for (int i=1;i&lt;=S[0]&amp;&amp;i&lt;=T[0];i++) {</a:t>
            </a:r>
          </a:p>
          <a:p>
            <a:pPr marL="342900" indent="-342900" algn="l">
              <a:lnSpc>
                <a:spcPct val="90000"/>
              </a:lnSpc>
              <a:spcBef>
                <a:spcPct val="20000"/>
              </a:spcBef>
              <a:buClr>
                <a:schemeClr val="hlink"/>
              </a:buClr>
              <a:buFont typeface="Wingdings" pitchFamily="2" charset="2"/>
              <a:buNone/>
            </a:pPr>
            <a:r>
              <a:rPr lang="en-US" altLang="zh-CN" sz="2400" b="1">
                <a:ea typeface="宋体" pitchFamily="2" charset="-122"/>
              </a:rPr>
              <a:t>		if (S[i]!=T[i]) return S[i] </a:t>
            </a:r>
            <a:r>
              <a:rPr lang="zh-CN" altLang="en-US" sz="2000" b="1">
                <a:ea typeface="宋体" pitchFamily="2" charset="-122"/>
              </a:rPr>
              <a:t>－</a:t>
            </a:r>
            <a:r>
              <a:rPr lang="zh-CN" altLang="en-US" sz="2400" b="1">
                <a:ea typeface="宋体" pitchFamily="2" charset="-122"/>
              </a:rPr>
              <a:t> </a:t>
            </a:r>
            <a:r>
              <a:rPr lang="en-US" altLang="zh-CN" sz="2400" b="1">
                <a:ea typeface="宋体" pitchFamily="2" charset="-122"/>
              </a:rPr>
              <a:t>T[i];</a:t>
            </a:r>
          </a:p>
          <a:p>
            <a:pPr marL="342900" indent="-342900" algn="l">
              <a:lnSpc>
                <a:spcPct val="90000"/>
              </a:lnSpc>
              <a:spcBef>
                <a:spcPct val="20000"/>
              </a:spcBef>
              <a:buClr>
                <a:schemeClr val="hlink"/>
              </a:buClr>
              <a:buFont typeface="Wingdings" pitchFamily="2" charset="2"/>
              <a:buNone/>
            </a:pPr>
            <a:r>
              <a:rPr lang="en-US" altLang="zh-CN" sz="2400" b="1">
                <a:ea typeface="宋体" pitchFamily="2" charset="-122"/>
              </a:rPr>
              <a:t>	return S[0] </a:t>
            </a:r>
            <a:r>
              <a:rPr lang="zh-CN" altLang="en-US" sz="2400" b="1">
                <a:ea typeface="宋体" pitchFamily="2" charset="-122"/>
              </a:rPr>
              <a:t>－ </a:t>
            </a:r>
            <a:r>
              <a:rPr lang="en-US" altLang="zh-CN" sz="2400" b="1">
                <a:ea typeface="宋体" pitchFamily="2" charset="-122"/>
              </a:rPr>
              <a:t>T[0];</a:t>
            </a:r>
          </a:p>
          <a:p>
            <a:pPr marL="342900" indent="-342900" algn="l">
              <a:lnSpc>
                <a:spcPct val="90000"/>
              </a:lnSpc>
              <a:spcBef>
                <a:spcPct val="20000"/>
              </a:spcBef>
              <a:buClr>
                <a:schemeClr val="hlink"/>
              </a:buClr>
              <a:buFont typeface="Wingdings" pitchFamily="2" charset="2"/>
              <a:buNone/>
            </a:pPr>
            <a:r>
              <a:rPr lang="en-US" altLang="zh-CN" sz="2400" b="1">
                <a:ea typeface="宋体" pitchFamily="2" charset="-122"/>
              </a:rPr>
              <a:t>}</a:t>
            </a:r>
          </a:p>
        </p:txBody>
      </p:sp>
      <p:sp>
        <p:nvSpPr>
          <p:cNvPr id="230406" name="Rectangle 6"/>
          <p:cNvSpPr>
            <a:spLocks noChangeArrowheads="1"/>
          </p:cNvSpPr>
          <p:nvPr/>
        </p:nvSpPr>
        <p:spPr bwMode="auto">
          <a:xfrm>
            <a:off x="323850" y="3789363"/>
            <a:ext cx="44386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en-US" altLang="zh-CN" sz="2800" b="1">
                <a:ea typeface="楷体_GB2312" pitchFamily="49" charset="-122"/>
              </a:rPr>
              <a:t>3</a:t>
            </a:r>
            <a:r>
              <a:rPr kumimoji="1" lang="zh-CN" altLang="en-US" sz="2800" b="1">
                <a:ea typeface="楷体_GB2312" pitchFamily="49" charset="-122"/>
              </a:rPr>
              <a:t>、串比较</a:t>
            </a:r>
            <a:r>
              <a:rPr kumimoji="1" lang="en-US" altLang="zh-CN" sz="2800" b="1">
                <a:ea typeface="楷体_GB2312" pitchFamily="49" charset="-122"/>
              </a:rPr>
              <a:t>StrCompare(S,T)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blinds(horizontal)">
                                      <p:cBhvr>
                                        <p:cTn id="7" dur="500"/>
                                        <p:tgtEl>
                                          <p:spTgt spid="230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12" dur="500"/>
                                        <p:tgtEl>
                                          <p:spTgt spid="230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blinds(horizontal)">
                                      <p:cBhvr>
                                        <p:cTn id="17" dur="500"/>
                                        <p:tgtEl>
                                          <p:spTgt spid="230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22" dur="500"/>
                                        <p:tgtEl>
                                          <p:spTgt spid="230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403">
                                            <p:txEl>
                                              <p:pRg st="4" end="4"/>
                                            </p:txEl>
                                          </p:spTgt>
                                        </p:tgtEl>
                                        <p:attrNameLst>
                                          <p:attrName>style.visibility</p:attrName>
                                        </p:attrNameLst>
                                      </p:cBhvr>
                                      <p:to>
                                        <p:strVal val="visible"/>
                                      </p:to>
                                    </p:set>
                                    <p:animEffect transition="in" filter="blinds(horizontal)">
                                      <p:cBhvr>
                                        <p:cTn id="27" dur="500"/>
                                        <p:tgtEl>
                                          <p:spTgt spid="2304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403">
                                            <p:txEl>
                                              <p:pRg st="5" end="5"/>
                                            </p:txEl>
                                          </p:spTgt>
                                        </p:tgtEl>
                                        <p:attrNameLst>
                                          <p:attrName>style.visibility</p:attrName>
                                        </p:attrNameLst>
                                      </p:cBhvr>
                                      <p:to>
                                        <p:strVal val="visible"/>
                                      </p:to>
                                    </p:set>
                                    <p:animEffect transition="in" filter="blinds(horizontal)">
                                      <p:cBhvr>
                                        <p:cTn id="32" dur="500"/>
                                        <p:tgtEl>
                                          <p:spTgt spid="2304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406"/>
                                        </p:tgtEl>
                                        <p:attrNameLst>
                                          <p:attrName>style.visibility</p:attrName>
                                        </p:attrNameLst>
                                      </p:cBhvr>
                                      <p:to>
                                        <p:strVal val="visible"/>
                                      </p:to>
                                    </p:set>
                                    <p:animEffect transition="in" filter="blinds(horizontal)">
                                      <p:cBhvr>
                                        <p:cTn id="37" dur="500"/>
                                        <p:tgtEl>
                                          <p:spTgt spid="2304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0405"/>
                                        </p:tgtEl>
                                        <p:attrNameLst>
                                          <p:attrName>style.visibility</p:attrName>
                                        </p:attrNameLst>
                                      </p:cBhvr>
                                      <p:to>
                                        <p:strVal val="visible"/>
                                      </p:to>
                                    </p:set>
                                    <p:animEffect transition="in" filter="blinds(horizontal)">
                                      <p:cBhvr>
                                        <p:cTn id="42" dur="5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P spid="230405" grpId="0"/>
      <p:bldP spid="23040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12713" y="188913"/>
            <a:ext cx="7772400" cy="433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just" eaLnBrk="1" hangingPunct="1">
              <a:lnSpc>
                <a:spcPct val="80000"/>
              </a:lnSpc>
              <a:spcBef>
                <a:spcPct val="50000"/>
              </a:spcBef>
            </a:pPr>
            <a:r>
              <a:rPr kumimoji="1" lang="en-US" altLang="zh-CN" sz="2800" b="1" smtClean="0">
                <a:solidFill>
                  <a:schemeClr val="tx1"/>
                </a:solidFill>
                <a:latin typeface="Times New Roman" pitchFamily="18" charset="0"/>
                <a:ea typeface="楷体_GB2312" pitchFamily="49" charset="-122"/>
              </a:rPr>
              <a:t>4</a:t>
            </a:r>
            <a:r>
              <a:rPr kumimoji="1" lang="zh-CN" altLang="en-US" sz="2800" b="1" smtClean="0">
                <a:solidFill>
                  <a:schemeClr val="tx1"/>
                </a:solidFill>
                <a:latin typeface="Times New Roman" pitchFamily="18" charset="0"/>
                <a:ea typeface="楷体_GB2312" pitchFamily="49" charset="-122"/>
              </a:rPr>
              <a:t>、串判空</a:t>
            </a:r>
            <a:r>
              <a:rPr kumimoji="1" lang="en-US" altLang="zh-CN" sz="2800" b="1" smtClean="0">
                <a:solidFill>
                  <a:schemeClr val="tx1"/>
                </a:solidFill>
                <a:latin typeface="Times New Roman" pitchFamily="18" charset="0"/>
                <a:ea typeface="楷体_GB2312" pitchFamily="49" charset="-122"/>
              </a:rPr>
              <a:t>StrEmpty(T)</a:t>
            </a:r>
          </a:p>
        </p:txBody>
      </p:sp>
      <p:sp>
        <p:nvSpPr>
          <p:cNvPr id="231429" name="Rectangle 5"/>
          <p:cNvSpPr>
            <a:spLocks noChangeArrowheads="1"/>
          </p:cNvSpPr>
          <p:nvPr/>
        </p:nvSpPr>
        <p:spPr bwMode="auto">
          <a:xfrm>
            <a:off x="755650" y="692150"/>
            <a:ext cx="4572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Clr>
                <a:schemeClr val="hlink"/>
              </a:buClr>
              <a:buFont typeface="Wingdings" pitchFamily="2" charset="2"/>
              <a:buNone/>
            </a:pPr>
            <a:r>
              <a:rPr lang="en-US" altLang="zh-CN" sz="2400" b="1">
                <a:ea typeface="宋体" pitchFamily="2" charset="-122"/>
              </a:rPr>
              <a:t>Status StrEmpty(SString T) {</a:t>
            </a:r>
          </a:p>
          <a:p>
            <a:pPr algn="l">
              <a:lnSpc>
                <a:spcPct val="80000"/>
              </a:lnSpc>
              <a:spcBef>
                <a:spcPct val="20000"/>
              </a:spcBef>
              <a:buClr>
                <a:schemeClr val="hlink"/>
              </a:buClr>
              <a:buFont typeface="Wingdings" pitchFamily="2" charset="2"/>
              <a:buNone/>
            </a:pPr>
            <a:r>
              <a:rPr lang="en-US" altLang="zh-CN" sz="2400" b="1">
                <a:ea typeface="宋体" pitchFamily="2" charset="-122"/>
              </a:rPr>
              <a:t>	return (T[0]==0);</a:t>
            </a:r>
          </a:p>
          <a:p>
            <a:pPr algn="l">
              <a:lnSpc>
                <a:spcPct val="80000"/>
              </a:lnSpc>
              <a:spcBef>
                <a:spcPct val="20000"/>
              </a:spcBef>
              <a:buClr>
                <a:schemeClr val="hlink"/>
              </a:buClr>
              <a:buFont typeface="Wingdings" pitchFamily="2" charset="2"/>
              <a:buNone/>
            </a:pPr>
            <a:r>
              <a:rPr lang="en-US" altLang="zh-CN" sz="2400" b="1">
                <a:ea typeface="宋体" pitchFamily="2" charset="-122"/>
              </a:rPr>
              <a:t>}</a:t>
            </a:r>
          </a:p>
        </p:txBody>
      </p:sp>
      <p:sp>
        <p:nvSpPr>
          <p:cNvPr id="231431" name="Rectangle 7"/>
          <p:cNvSpPr>
            <a:spLocks noChangeArrowheads="1"/>
          </p:cNvSpPr>
          <p:nvPr/>
        </p:nvSpPr>
        <p:spPr bwMode="auto">
          <a:xfrm>
            <a:off x="285750" y="3035300"/>
            <a:ext cx="4572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Clr>
                <a:schemeClr val="hlink"/>
              </a:buClr>
              <a:buFont typeface="Wingdings" pitchFamily="2" charset="2"/>
              <a:buNone/>
            </a:pPr>
            <a:r>
              <a:rPr lang="en-US" altLang="zh-CN" sz="2400" b="1">
                <a:ea typeface="宋体" pitchFamily="2" charset="-122"/>
              </a:rPr>
              <a:t>int StrLength(SString T) {</a:t>
            </a:r>
          </a:p>
          <a:p>
            <a:pPr algn="l">
              <a:lnSpc>
                <a:spcPct val="80000"/>
              </a:lnSpc>
              <a:spcBef>
                <a:spcPct val="20000"/>
              </a:spcBef>
              <a:buClr>
                <a:schemeClr val="hlink"/>
              </a:buClr>
              <a:buFont typeface="Wingdings" pitchFamily="2" charset="2"/>
              <a:buNone/>
            </a:pPr>
            <a:r>
              <a:rPr lang="en-US" altLang="zh-CN" sz="2400" b="1">
                <a:ea typeface="宋体" pitchFamily="2" charset="-122"/>
              </a:rPr>
              <a:t>	return T[0];</a:t>
            </a:r>
          </a:p>
          <a:p>
            <a:pPr algn="l">
              <a:lnSpc>
                <a:spcPct val="80000"/>
              </a:lnSpc>
              <a:spcBef>
                <a:spcPct val="20000"/>
              </a:spcBef>
              <a:buClr>
                <a:schemeClr val="hlink"/>
              </a:buClr>
              <a:buFont typeface="Wingdings" pitchFamily="2" charset="2"/>
              <a:buNone/>
            </a:pPr>
            <a:r>
              <a:rPr lang="en-US" altLang="zh-CN" sz="2400" b="1">
                <a:ea typeface="宋体" pitchFamily="2" charset="-122"/>
              </a:rPr>
              <a:t>}</a:t>
            </a:r>
          </a:p>
        </p:txBody>
      </p:sp>
      <p:sp>
        <p:nvSpPr>
          <p:cNvPr id="231433" name="Rectangle 9"/>
          <p:cNvSpPr>
            <a:spLocks noChangeArrowheads="1"/>
          </p:cNvSpPr>
          <p:nvPr/>
        </p:nvSpPr>
        <p:spPr bwMode="auto">
          <a:xfrm>
            <a:off x="250825" y="2205038"/>
            <a:ext cx="493077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en-US" altLang="zh-CN" sz="2800" b="1">
                <a:ea typeface="楷体_GB2312" pitchFamily="49" charset="-122"/>
              </a:rPr>
              <a:t>5</a:t>
            </a:r>
            <a:r>
              <a:rPr kumimoji="1" lang="zh-CN" altLang="en-US" sz="2800" b="1">
                <a:ea typeface="楷体_GB2312" pitchFamily="49" charset="-122"/>
              </a:rPr>
              <a:t>、求串长</a:t>
            </a:r>
            <a:r>
              <a:rPr kumimoji="1" lang="en-US" altLang="zh-CN" sz="2800" b="1">
                <a:ea typeface="楷体_GB2312" pitchFamily="49" charset="-122"/>
              </a:rPr>
              <a:t>StrLength(T)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blinds(horizontal)">
                                      <p:cBhvr>
                                        <p:cTn id="7" dur="500"/>
                                        <p:tgtEl>
                                          <p:spTgt spid="231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31"/>
                                        </p:tgtEl>
                                        <p:attrNameLst>
                                          <p:attrName>style.visibility</p:attrName>
                                        </p:attrNameLst>
                                      </p:cBhvr>
                                      <p:to>
                                        <p:strVal val="visible"/>
                                      </p:to>
                                    </p:set>
                                    <p:animEffect transition="in" filter="blinds(horizontal)">
                                      <p:cBhvr>
                                        <p:cTn id="12" dur="500"/>
                                        <p:tgtEl>
                                          <p:spTgt spid="23143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1433"/>
                                        </p:tgtEl>
                                        <p:attrNameLst>
                                          <p:attrName>style.visibility</p:attrName>
                                        </p:attrNameLst>
                                      </p:cBhvr>
                                      <p:to>
                                        <p:strVal val="visible"/>
                                      </p:to>
                                    </p:set>
                                    <p:animEffect transition="in" filter="blinds(horizontal)">
                                      <p:cBhvr>
                                        <p:cTn id="15" dur="500"/>
                                        <p:tgtEl>
                                          <p:spTgt spid="231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p:bldP spid="231431" grpId="0"/>
      <p:bldP spid="23143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23850" y="187325"/>
            <a:ext cx="8151813" cy="4333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just" eaLnBrk="1" hangingPunct="1">
              <a:lnSpc>
                <a:spcPct val="80000"/>
              </a:lnSpc>
              <a:spcBef>
                <a:spcPct val="50000"/>
              </a:spcBef>
            </a:pPr>
            <a:r>
              <a:rPr kumimoji="1" lang="en-US" altLang="zh-CN" sz="2800" b="1" smtClean="0">
                <a:solidFill>
                  <a:schemeClr val="tx1"/>
                </a:solidFill>
                <a:latin typeface="Times New Roman" pitchFamily="18" charset="0"/>
                <a:ea typeface="楷体_GB2312" pitchFamily="49" charset="-122"/>
              </a:rPr>
              <a:t>6</a:t>
            </a:r>
            <a:r>
              <a:rPr kumimoji="1" lang="zh-CN" altLang="en-US" sz="2800" b="1" smtClean="0">
                <a:solidFill>
                  <a:schemeClr val="tx1"/>
                </a:solidFill>
                <a:latin typeface="Times New Roman" pitchFamily="18" charset="0"/>
                <a:ea typeface="楷体_GB2312" pitchFamily="49" charset="-122"/>
              </a:rPr>
              <a:t>、串插入</a:t>
            </a:r>
            <a:r>
              <a:rPr kumimoji="1" lang="en-US" altLang="zh-CN" sz="2800" b="1" smtClean="0">
                <a:solidFill>
                  <a:schemeClr val="tx1"/>
                </a:solidFill>
                <a:latin typeface="Times New Roman" pitchFamily="18" charset="0"/>
                <a:ea typeface="楷体_GB2312" pitchFamily="49" charset="-122"/>
              </a:rPr>
              <a:t>StrInsert(&amp;S,pos, T)</a:t>
            </a:r>
          </a:p>
        </p:txBody>
      </p:sp>
      <p:sp>
        <p:nvSpPr>
          <p:cNvPr id="244739" name="Rectangle 3"/>
          <p:cNvSpPr>
            <a:spLocks noGrp="1" noRot="1" noChangeArrowheads="1"/>
          </p:cNvSpPr>
          <p:nvPr>
            <p:ph type="body" idx="1"/>
          </p:nvPr>
        </p:nvSpPr>
        <p:spPr>
          <a:xfrm>
            <a:off x="107950" y="765175"/>
            <a:ext cx="8893175" cy="5805488"/>
          </a:xfrm>
        </p:spPr>
        <p:txBody>
          <a:bodyPr>
            <a:noAutofit/>
          </a:bodyPr>
          <a:lstStyle/>
          <a:p>
            <a:pPr eaLnBrk="1" hangingPunct="1">
              <a:lnSpc>
                <a:spcPct val="90000"/>
              </a:lnSpc>
              <a:spcBef>
                <a:spcPct val="0"/>
              </a:spcBef>
              <a:buFont typeface="Wingdings" pitchFamily="2" charset="2"/>
              <a:buNone/>
              <a:defRPr/>
            </a:pPr>
            <a:r>
              <a:rPr kumimoji="1" lang="en-US" altLang="zh-CN" sz="1600" b="1" kern="1200" dirty="0">
                <a:latin typeface="Times New Roman" pitchFamily="18" charset="0"/>
              </a:rPr>
              <a:t>Status </a:t>
            </a:r>
            <a:r>
              <a:rPr kumimoji="1" lang="en-US" altLang="zh-CN" sz="1600" b="1" kern="1200" dirty="0" err="1">
                <a:latin typeface="Times New Roman" pitchFamily="18" charset="0"/>
              </a:rPr>
              <a:t>StrInsert</a:t>
            </a:r>
            <a:r>
              <a:rPr kumimoji="1" lang="en-US" altLang="zh-CN" sz="1600" b="1" kern="1200" dirty="0">
                <a:latin typeface="Times New Roman" pitchFamily="18" charset="0"/>
              </a:rPr>
              <a:t>(</a:t>
            </a:r>
            <a:r>
              <a:rPr kumimoji="1" lang="en-US" altLang="zh-CN" sz="1600" b="1" kern="1200" dirty="0" err="1">
                <a:latin typeface="Times New Roman" pitchFamily="18" charset="0"/>
              </a:rPr>
              <a:t>SString</a:t>
            </a:r>
            <a:r>
              <a:rPr kumimoji="1" lang="en-US" altLang="zh-CN" sz="1600" b="1" kern="1200" dirty="0">
                <a:latin typeface="Times New Roman" pitchFamily="18" charset="0"/>
              </a:rPr>
              <a:t> </a:t>
            </a:r>
            <a:r>
              <a:rPr kumimoji="1" lang="en-US" altLang="zh-CN" sz="1600" b="1" kern="1200" dirty="0" err="1">
                <a:latin typeface="Times New Roman" pitchFamily="18" charset="0"/>
              </a:rPr>
              <a:t>S,int</a:t>
            </a:r>
            <a:r>
              <a:rPr kumimoji="1" lang="en-US" altLang="zh-CN" sz="1600" b="1" kern="1200" dirty="0">
                <a:latin typeface="Times New Roman" pitchFamily="18" charset="0"/>
              </a:rPr>
              <a:t> </a:t>
            </a:r>
            <a:r>
              <a:rPr kumimoji="1" lang="en-US" altLang="zh-CN" sz="1600" b="1" kern="1200" dirty="0" err="1">
                <a:latin typeface="Times New Roman" pitchFamily="18" charset="0"/>
              </a:rPr>
              <a:t>pos,SString</a:t>
            </a:r>
            <a:r>
              <a:rPr kumimoji="1" lang="en-US" altLang="zh-CN" sz="1600" b="1" kern="1200" dirty="0">
                <a:latin typeface="Times New Roman" pitchFamily="18" charset="0"/>
              </a:rPr>
              <a:t> T)</a:t>
            </a:r>
          </a:p>
          <a:p>
            <a:pPr eaLnBrk="1" hangingPunct="1">
              <a:spcBef>
                <a:spcPct val="0"/>
              </a:spcBef>
              <a:buFont typeface="Wingdings" pitchFamily="2" charset="2"/>
              <a:buNone/>
              <a:defRPr/>
            </a:pPr>
            <a:r>
              <a:rPr kumimoji="1" lang="en-US" altLang="zh-CN" sz="1600" b="1" kern="1200" dirty="0" smtClean="0">
                <a:latin typeface="Times New Roman" pitchFamily="18" charset="0"/>
              </a:rPr>
              <a:t>{    </a:t>
            </a:r>
            <a:r>
              <a:rPr lang="en-US" altLang="zh-CN" sz="1600" dirty="0" err="1" smtClean="0"/>
              <a:t>int</a:t>
            </a:r>
            <a:r>
              <a:rPr lang="en-US" altLang="zh-CN" sz="1600" dirty="0"/>
              <a:t> i</a:t>
            </a:r>
            <a:r>
              <a:rPr lang="en-US" altLang="zh-CN" sz="1600" dirty="0" smtClean="0"/>
              <a:t>;</a:t>
            </a:r>
            <a:endParaRPr lang="en-US" altLang="zh-CN" sz="1600" dirty="0"/>
          </a:p>
          <a:p>
            <a:pPr eaLnBrk="1" hangingPunct="1">
              <a:spcBef>
                <a:spcPct val="0"/>
              </a:spcBef>
              <a:buFont typeface="Wingdings" pitchFamily="2" charset="2"/>
              <a:buNone/>
              <a:defRPr/>
            </a:pPr>
            <a:r>
              <a:rPr lang="en-US" altLang="zh-CN" sz="1600" dirty="0"/>
              <a:t> </a:t>
            </a:r>
            <a:r>
              <a:rPr lang="en-US" altLang="zh-CN" sz="1600" dirty="0" smtClean="0"/>
              <a:t>   </a:t>
            </a:r>
            <a:r>
              <a:rPr lang="en-US" altLang="zh-CN" sz="1600" dirty="0"/>
              <a:t> if(</a:t>
            </a:r>
            <a:r>
              <a:rPr lang="en-US" altLang="zh-CN" sz="1600" dirty="0" err="1"/>
              <a:t>pos</a:t>
            </a:r>
            <a:r>
              <a:rPr lang="en-US" altLang="zh-CN" sz="1600" dirty="0"/>
              <a:t>&lt;1||</a:t>
            </a:r>
            <a:r>
              <a:rPr lang="en-US" altLang="zh-CN" sz="1600" dirty="0" err="1"/>
              <a:t>pos</a:t>
            </a:r>
            <a:r>
              <a:rPr lang="en-US" altLang="zh-CN" sz="1600" dirty="0"/>
              <a:t>&gt;S[0]+1)</a:t>
            </a:r>
            <a:br>
              <a:rPr lang="en-US" altLang="zh-CN" sz="1600" dirty="0"/>
            </a:br>
            <a:r>
              <a:rPr lang="en-US" altLang="zh-CN" sz="1600" dirty="0"/>
              <a:t>     return </a:t>
            </a:r>
            <a:r>
              <a:rPr lang="en-US" altLang="zh-CN" sz="1600" dirty="0" smtClean="0"/>
              <a:t>ERROR;</a:t>
            </a:r>
            <a:endParaRPr lang="en-US" altLang="zh-CN" sz="1600" dirty="0"/>
          </a:p>
          <a:p>
            <a:pPr eaLnBrk="1" hangingPunct="1">
              <a:spcBef>
                <a:spcPct val="0"/>
              </a:spcBef>
              <a:buFont typeface="Wingdings" pitchFamily="2" charset="2"/>
              <a:buNone/>
              <a:defRPr/>
            </a:pPr>
            <a:r>
              <a:rPr lang="en-US" altLang="zh-CN" sz="1600" dirty="0"/>
              <a:t> </a:t>
            </a:r>
            <a:r>
              <a:rPr lang="en-US" altLang="zh-CN" sz="1600" dirty="0" smtClean="0"/>
              <a:t>    if(S[0</a:t>
            </a:r>
            <a:r>
              <a:rPr lang="en-US" altLang="zh-CN" sz="1600" dirty="0"/>
              <a:t>]+T[0]&lt;=MAXSTRLEN)</a:t>
            </a:r>
            <a:br>
              <a:rPr lang="en-US" altLang="zh-CN" sz="1600" dirty="0"/>
            </a:br>
            <a:r>
              <a:rPr lang="en-US" altLang="zh-CN" sz="1600" dirty="0"/>
              <a:t>   { // </a:t>
            </a:r>
            <a:r>
              <a:rPr lang="zh-CN" altLang="en-US" sz="1600" dirty="0"/>
              <a:t>完全插入</a:t>
            </a:r>
            <a:br>
              <a:rPr lang="zh-CN" altLang="en-US" sz="1600" dirty="0"/>
            </a:br>
            <a:r>
              <a:rPr lang="zh-CN" altLang="en-US" sz="1600" dirty="0"/>
              <a:t>     </a:t>
            </a:r>
            <a:r>
              <a:rPr lang="en-US" altLang="zh-CN" sz="1600" dirty="0"/>
              <a:t>for(i=S[0];i&gt;=</a:t>
            </a:r>
            <a:r>
              <a:rPr lang="en-US" altLang="zh-CN" sz="1600" dirty="0" err="1"/>
              <a:t>pos;i</a:t>
            </a:r>
            <a:r>
              <a:rPr lang="en-US" altLang="zh-CN" sz="1600" dirty="0"/>
              <a:t>--)</a:t>
            </a:r>
            <a:br>
              <a:rPr lang="en-US" altLang="zh-CN" sz="1600" dirty="0"/>
            </a:br>
            <a:r>
              <a:rPr lang="en-US" altLang="zh-CN" sz="1600" dirty="0"/>
              <a:t>       </a:t>
            </a:r>
            <a:r>
              <a:rPr lang="en-US" altLang="zh-CN" sz="1600" dirty="0" smtClean="0"/>
              <a:t>  S[</a:t>
            </a:r>
            <a:r>
              <a:rPr lang="en-US" altLang="zh-CN" sz="1600" dirty="0" err="1" smtClean="0"/>
              <a:t>i+T</a:t>
            </a:r>
            <a:r>
              <a:rPr lang="en-US" altLang="zh-CN" sz="1600" dirty="0" smtClean="0"/>
              <a:t>[0</a:t>
            </a:r>
            <a:r>
              <a:rPr lang="en-US" altLang="zh-CN" sz="1600" dirty="0"/>
              <a:t>]]=S[i];</a:t>
            </a:r>
            <a:br>
              <a:rPr lang="en-US" altLang="zh-CN" sz="1600" dirty="0"/>
            </a:br>
            <a:r>
              <a:rPr lang="en-US" altLang="zh-CN" sz="1600" dirty="0"/>
              <a:t>     for(i=</a:t>
            </a:r>
            <a:r>
              <a:rPr lang="en-US" altLang="zh-CN" sz="1600" dirty="0" err="1"/>
              <a:t>pos;i</a:t>
            </a:r>
            <a:r>
              <a:rPr lang="en-US" altLang="zh-CN" sz="1600" dirty="0"/>
              <a:t>&lt;</a:t>
            </a:r>
            <a:r>
              <a:rPr lang="en-US" altLang="zh-CN" sz="1600" dirty="0" err="1"/>
              <a:t>pos+T</a:t>
            </a:r>
            <a:r>
              <a:rPr lang="en-US" altLang="zh-CN" sz="1600" dirty="0"/>
              <a:t>[0];i</a:t>
            </a:r>
            <a:r>
              <a:rPr lang="en-US" altLang="zh-CN" sz="1600" dirty="0" smtClean="0"/>
              <a:t>++) </a:t>
            </a:r>
            <a:r>
              <a:rPr lang="en-US" altLang="zh-CN" sz="1600" dirty="0"/>
              <a:t/>
            </a:r>
            <a:br>
              <a:rPr lang="en-US" altLang="zh-CN" sz="1600" dirty="0"/>
            </a:br>
            <a:r>
              <a:rPr lang="en-US" altLang="zh-CN" sz="1600" dirty="0"/>
              <a:t>       </a:t>
            </a:r>
            <a:r>
              <a:rPr lang="en-US" altLang="zh-CN" sz="1600" dirty="0" smtClean="0"/>
              <a:t>  S[i</a:t>
            </a:r>
            <a:r>
              <a:rPr lang="en-US" altLang="zh-CN" sz="1600" dirty="0"/>
              <a:t>]=T[i</a:t>
            </a:r>
            <a:r>
              <a:rPr lang="en-US" altLang="zh-CN" sz="1600" dirty="0">
                <a:latin typeface="黑体" pitchFamily="49" charset="-122"/>
                <a:ea typeface="黑体" pitchFamily="49" charset="-122"/>
              </a:rPr>
              <a:t>-</a:t>
            </a:r>
            <a:r>
              <a:rPr lang="en-US" altLang="zh-CN" sz="1600" dirty="0"/>
              <a:t>pos+1];</a:t>
            </a:r>
            <a:br>
              <a:rPr lang="en-US" altLang="zh-CN" sz="1600" dirty="0"/>
            </a:br>
            <a:r>
              <a:rPr lang="en-US" altLang="zh-CN" sz="1600" dirty="0"/>
              <a:t>     S[0]=S[0]+T[0];</a:t>
            </a:r>
            <a:br>
              <a:rPr lang="en-US" altLang="zh-CN" sz="1600" dirty="0"/>
            </a:br>
            <a:r>
              <a:rPr lang="en-US" altLang="zh-CN" sz="1600" dirty="0"/>
              <a:t>     return TRUE;</a:t>
            </a:r>
            <a:br>
              <a:rPr lang="en-US" altLang="zh-CN" sz="1600" dirty="0"/>
            </a:br>
            <a:r>
              <a:rPr lang="en-US" altLang="zh-CN" sz="1600" dirty="0"/>
              <a:t>   </a:t>
            </a:r>
            <a:r>
              <a:rPr lang="en-US" altLang="zh-CN" sz="1600" dirty="0" smtClean="0"/>
              <a:t>}</a:t>
            </a:r>
            <a:endParaRPr lang="en-US" altLang="zh-CN" sz="1600" dirty="0"/>
          </a:p>
          <a:p>
            <a:pPr eaLnBrk="1" hangingPunct="1">
              <a:spcBef>
                <a:spcPct val="0"/>
              </a:spcBef>
              <a:buFont typeface="Wingdings" pitchFamily="2" charset="2"/>
              <a:buNone/>
              <a:defRPr/>
            </a:pPr>
            <a:r>
              <a:rPr lang="en-US" altLang="zh-CN" sz="1600" dirty="0"/>
              <a:t> </a:t>
            </a:r>
            <a:r>
              <a:rPr lang="en-US" altLang="zh-CN" sz="1600" dirty="0" smtClean="0"/>
              <a:t>   else</a:t>
            </a:r>
            <a:r>
              <a:rPr lang="en-US" altLang="zh-CN" sz="1600" dirty="0"/>
              <a:t/>
            </a:r>
            <a:br>
              <a:rPr lang="en-US" altLang="zh-CN" sz="1600" dirty="0"/>
            </a:br>
            <a:r>
              <a:rPr lang="en-US" altLang="zh-CN" sz="1600" dirty="0"/>
              <a:t>   { // </a:t>
            </a:r>
            <a:r>
              <a:rPr lang="zh-CN" altLang="en-US" sz="1600" dirty="0"/>
              <a:t>部分</a:t>
            </a:r>
            <a:r>
              <a:rPr lang="zh-CN" altLang="en-US" sz="1600" dirty="0" smtClean="0"/>
              <a:t>插入，</a:t>
            </a:r>
            <a:r>
              <a:rPr lang="en-US" altLang="zh-CN" sz="1600" dirty="0" smtClean="0"/>
              <a:t>S</a:t>
            </a:r>
            <a:r>
              <a:rPr lang="zh-CN" altLang="en-US" sz="1600" dirty="0" smtClean="0"/>
              <a:t>被截断</a:t>
            </a:r>
            <a:r>
              <a:rPr lang="zh-CN" altLang="en-US" sz="1600" dirty="0"/>
              <a:t/>
            </a:r>
            <a:br>
              <a:rPr lang="zh-CN" altLang="en-US" sz="1600" dirty="0"/>
            </a:br>
            <a:r>
              <a:rPr lang="zh-CN" altLang="en-US" sz="1600" dirty="0"/>
              <a:t>     </a:t>
            </a:r>
            <a:r>
              <a:rPr lang="en-US" altLang="zh-CN" sz="1600" dirty="0"/>
              <a:t>for(i=</a:t>
            </a:r>
            <a:r>
              <a:rPr lang="en-US" altLang="zh-CN" sz="1600" dirty="0" err="1"/>
              <a:t>MAXSTRLEN;i</a:t>
            </a:r>
            <a:r>
              <a:rPr lang="en-US" altLang="zh-CN" sz="1600" dirty="0"/>
              <a:t>&lt;=</a:t>
            </a:r>
            <a:r>
              <a:rPr lang="en-US" altLang="zh-CN" sz="1600" dirty="0" err="1"/>
              <a:t>pos;i</a:t>
            </a:r>
            <a:r>
              <a:rPr lang="en-US" altLang="zh-CN" sz="1600" dirty="0"/>
              <a:t>--)</a:t>
            </a:r>
            <a:br>
              <a:rPr lang="en-US" altLang="zh-CN" sz="1600" dirty="0"/>
            </a:br>
            <a:r>
              <a:rPr lang="en-US" altLang="zh-CN" sz="1600" dirty="0"/>
              <a:t>       </a:t>
            </a:r>
            <a:r>
              <a:rPr lang="en-US" altLang="zh-CN" sz="1600" dirty="0" smtClean="0"/>
              <a:t>      S[i</a:t>
            </a:r>
            <a:r>
              <a:rPr lang="en-US" altLang="zh-CN" sz="1600" dirty="0"/>
              <a:t>]=</a:t>
            </a:r>
            <a:r>
              <a:rPr lang="en-US" altLang="zh-CN" sz="1600" dirty="0" smtClean="0"/>
              <a:t>S[i </a:t>
            </a:r>
            <a:r>
              <a:rPr lang="en-US" altLang="zh-CN" sz="1600" dirty="0" smtClean="0">
                <a:latin typeface="黑体" pitchFamily="49" charset="-122"/>
                <a:ea typeface="黑体" pitchFamily="49" charset="-122"/>
              </a:rPr>
              <a:t>-</a:t>
            </a:r>
            <a:r>
              <a:rPr lang="en-US" altLang="zh-CN" sz="1600" dirty="0"/>
              <a:t>T[0]];</a:t>
            </a:r>
            <a:br>
              <a:rPr lang="en-US" altLang="zh-CN" sz="1600" dirty="0"/>
            </a:br>
            <a:r>
              <a:rPr lang="en-US" altLang="zh-CN" sz="1600" dirty="0"/>
              <a:t>     for(i=</a:t>
            </a:r>
            <a:r>
              <a:rPr lang="en-US" altLang="zh-CN" sz="1600" dirty="0" err="1"/>
              <a:t>pos;i</a:t>
            </a:r>
            <a:r>
              <a:rPr lang="en-US" altLang="zh-CN" sz="1600" dirty="0"/>
              <a:t>&lt;</a:t>
            </a:r>
            <a:r>
              <a:rPr lang="en-US" altLang="zh-CN" sz="1600" dirty="0" err="1"/>
              <a:t>pos+T</a:t>
            </a:r>
            <a:r>
              <a:rPr lang="en-US" altLang="zh-CN" sz="1600" dirty="0"/>
              <a:t>[0];i++)</a:t>
            </a:r>
            <a:br>
              <a:rPr lang="en-US" altLang="zh-CN" sz="1600" dirty="0"/>
            </a:br>
            <a:r>
              <a:rPr lang="en-US" altLang="zh-CN" sz="1600" dirty="0"/>
              <a:t>       </a:t>
            </a:r>
            <a:r>
              <a:rPr lang="en-US" altLang="zh-CN" sz="1600" dirty="0" smtClean="0"/>
              <a:t>     S[i</a:t>
            </a:r>
            <a:r>
              <a:rPr lang="en-US" altLang="zh-CN" sz="1600" dirty="0"/>
              <a:t>]=</a:t>
            </a:r>
            <a:r>
              <a:rPr lang="en-US" altLang="zh-CN" sz="1600" dirty="0" smtClean="0"/>
              <a:t>T[i </a:t>
            </a:r>
            <a:r>
              <a:rPr lang="en-US" altLang="zh-CN" sz="1600" dirty="0" smtClean="0">
                <a:latin typeface="黑体" pitchFamily="49" charset="-122"/>
                <a:ea typeface="黑体" pitchFamily="49" charset="-122"/>
              </a:rPr>
              <a:t>-</a:t>
            </a:r>
            <a:r>
              <a:rPr lang="en-US" altLang="zh-CN" sz="1600" dirty="0"/>
              <a:t>pos+1];</a:t>
            </a:r>
            <a:br>
              <a:rPr lang="en-US" altLang="zh-CN" sz="1600" dirty="0"/>
            </a:br>
            <a:r>
              <a:rPr lang="en-US" altLang="zh-CN" sz="1600" dirty="0"/>
              <a:t>     S[0]=MAXSTRLEN;</a:t>
            </a:r>
            <a:br>
              <a:rPr lang="en-US" altLang="zh-CN" sz="1600" dirty="0"/>
            </a:br>
            <a:r>
              <a:rPr lang="en-US" altLang="zh-CN" sz="1600" dirty="0"/>
              <a:t>     return FALSE;</a:t>
            </a:r>
            <a:br>
              <a:rPr lang="en-US" altLang="zh-CN" sz="1600" dirty="0"/>
            </a:br>
            <a:r>
              <a:rPr lang="en-US" altLang="zh-CN" sz="1600" dirty="0"/>
              <a:t>   }</a:t>
            </a:r>
            <a:endParaRPr kumimoji="1" lang="en-US" altLang="zh-CN" sz="1600" b="1" kern="1200" dirty="0" smtClean="0">
              <a:latin typeface="Times New Roman" pitchFamily="18" charset="0"/>
            </a:endParaRPr>
          </a:p>
          <a:p>
            <a:pPr eaLnBrk="1" hangingPunct="1">
              <a:spcBef>
                <a:spcPct val="0"/>
              </a:spcBef>
              <a:buFont typeface="Wingdings" pitchFamily="2" charset="2"/>
              <a:buNone/>
              <a:defRPr/>
            </a:pPr>
            <a:r>
              <a:rPr lang="en-US" altLang="zh-CN" sz="1600" b="1" dirty="0" smtClean="0">
                <a:latin typeface="Times New Roman" pitchFamily="18" charset="0"/>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blinds(horizontal)">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17" dur="500"/>
                                        <p:tgtEl>
                                          <p:spTgt spid="24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22" dur="500"/>
                                        <p:tgtEl>
                                          <p:spTgt spid="24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4739">
                                            <p:txEl>
                                              <p:pRg st="4" end="4"/>
                                            </p:txEl>
                                          </p:spTgt>
                                        </p:tgtEl>
                                        <p:attrNameLst>
                                          <p:attrName>style.visibility</p:attrName>
                                        </p:attrNameLst>
                                      </p:cBhvr>
                                      <p:to>
                                        <p:strVal val="visible"/>
                                      </p:to>
                                    </p:set>
                                    <p:animEffect transition="in" filter="blinds(horizontal)">
                                      <p:cBhvr>
                                        <p:cTn id="27" dur="500"/>
                                        <p:tgtEl>
                                          <p:spTgt spid="24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4739">
                                            <p:txEl>
                                              <p:pRg st="5" end="5"/>
                                            </p:txEl>
                                          </p:spTgt>
                                        </p:tgtEl>
                                        <p:attrNameLst>
                                          <p:attrName>style.visibility</p:attrName>
                                        </p:attrNameLst>
                                      </p:cBhvr>
                                      <p:to>
                                        <p:strVal val="visible"/>
                                      </p:to>
                                    </p:set>
                                    <p:animEffect transition="in" filter="blinds(horizontal)">
                                      <p:cBhvr>
                                        <p:cTn id="32" dur="500"/>
                                        <p:tgtEl>
                                          <p:spTgt spid="244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611188" y="836613"/>
            <a:ext cx="6624637"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en-US" altLang="zh-CN" sz="2400" b="1" dirty="0">
                <a:latin typeface="+mn-lt"/>
                <a:ea typeface="宋体" pitchFamily="2" charset="-122"/>
              </a:rPr>
              <a:t>Status </a:t>
            </a:r>
            <a:r>
              <a:rPr kumimoji="1" lang="en-US" altLang="zh-CN" sz="2400" b="1" dirty="0" err="1">
                <a:latin typeface="+mn-lt"/>
                <a:ea typeface="宋体" pitchFamily="2" charset="-122"/>
              </a:rPr>
              <a:t>StrDelete</a:t>
            </a:r>
            <a:r>
              <a:rPr kumimoji="1" lang="en-US" altLang="zh-CN" sz="2400" b="1" dirty="0">
                <a:latin typeface="+mn-lt"/>
                <a:ea typeface="宋体" pitchFamily="2" charset="-122"/>
              </a:rPr>
              <a:t>(</a:t>
            </a:r>
            <a:r>
              <a:rPr kumimoji="1" lang="en-US" altLang="zh-CN" sz="2400" b="1" dirty="0" err="1">
                <a:latin typeface="+mn-lt"/>
                <a:ea typeface="宋体" pitchFamily="2" charset="-122"/>
              </a:rPr>
              <a:t>SString</a:t>
            </a:r>
            <a:r>
              <a:rPr kumimoji="1" lang="en-US" altLang="zh-CN" sz="2400" b="1" dirty="0">
                <a:latin typeface="+mn-lt"/>
                <a:ea typeface="宋体" pitchFamily="2" charset="-122"/>
              </a:rPr>
              <a:t> </a:t>
            </a:r>
            <a:r>
              <a:rPr kumimoji="1" lang="en-US" altLang="zh-CN" sz="2400" b="1" dirty="0" err="1">
                <a:latin typeface="+mn-lt"/>
                <a:ea typeface="宋体" pitchFamily="2" charset="-122"/>
              </a:rPr>
              <a:t>S,int</a:t>
            </a:r>
            <a:r>
              <a:rPr kumimoji="1" lang="en-US" altLang="zh-CN" sz="2400" b="1" dirty="0">
                <a:latin typeface="+mn-lt"/>
                <a:ea typeface="宋体" pitchFamily="2" charset="-122"/>
              </a:rPr>
              <a:t> </a:t>
            </a:r>
            <a:r>
              <a:rPr kumimoji="1" lang="en-US" altLang="zh-CN" sz="2400" b="1" dirty="0" err="1">
                <a:latin typeface="+mn-lt"/>
                <a:ea typeface="宋体" pitchFamily="2" charset="-122"/>
              </a:rPr>
              <a:t>pos,int</a:t>
            </a:r>
            <a:r>
              <a:rPr kumimoji="1" lang="en-US" altLang="zh-CN" sz="2400" b="1" dirty="0">
                <a:latin typeface="+mn-lt"/>
                <a:ea typeface="宋体" pitchFamily="2" charset="-122"/>
              </a:rPr>
              <a:t> </a:t>
            </a:r>
            <a:r>
              <a:rPr kumimoji="1" lang="en-US" altLang="zh-CN" sz="2400" b="1" dirty="0" err="1">
                <a:latin typeface="+mn-lt"/>
                <a:ea typeface="宋体" pitchFamily="2" charset="-122"/>
              </a:rPr>
              <a:t>len</a:t>
            </a:r>
            <a:r>
              <a:rPr kumimoji="1" lang="en-US" altLang="zh-CN" sz="2400" b="1" dirty="0">
                <a:latin typeface="+mn-lt"/>
                <a:ea typeface="宋体" pitchFamily="2" charset="-122"/>
              </a:rPr>
              <a:t>)</a:t>
            </a:r>
          </a:p>
          <a:p>
            <a:pPr algn="l">
              <a:defRPr/>
            </a:pPr>
            <a:r>
              <a:rPr kumimoji="1" lang="en-US" altLang="zh-CN" sz="2400" b="1" dirty="0">
                <a:latin typeface="+mn-lt"/>
                <a:ea typeface="宋体" pitchFamily="2" charset="-122"/>
              </a:rPr>
              <a:t>{  </a:t>
            </a:r>
            <a:r>
              <a:rPr kumimoji="1" lang="zh-CN" altLang="en-US" sz="2400" b="1" dirty="0">
                <a:latin typeface="+mn-lt"/>
                <a:ea typeface="宋体" pitchFamily="2" charset="-122"/>
              </a:rPr>
              <a:t>　</a:t>
            </a:r>
          </a:p>
          <a:p>
            <a:pPr algn="l">
              <a:defRPr/>
            </a:pPr>
            <a:r>
              <a:rPr kumimoji="1" lang="zh-CN" altLang="en-US" sz="2400" b="1" dirty="0">
                <a:latin typeface="+mn-lt"/>
                <a:ea typeface="宋体" pitchFamily="2" charset="-122"/>
              </a:rPr>
              <a:t>　</a:t>
            </a:r>
            <a:r>
              <a:rPr kumimoji="1" lang="zh-CN" altLang="en-US" sz="2400" dirty="0">
                <a:latin typeface="+mn-lt"/>
                <a:ea typeface="宋体" pitchFamily="2" charset="-122"/>
              </a:rPr>
              <a:t>　</a:t>
            </a:r>
            <a:r>
              <a:rPr kumimoji="1" lang="en-US" altLang="zh-CN" sz="2400" dirty="0">
                <a:latin typeface="+mn-lt"/>
                <a:ea typeface="宋体" pitchFamily="2" charset="-122"/>
              </a:rPr>
              <a:t>if(</a:t>
            </a:r>
            <a:r>
              <a:rPr kumimoji="1" lang="en-US" altLang="zh-CN" sz="2400" dirty="0" err="1">
                <a:latin typeface="+mn-lt"/>
                <a:ea typeface="宋体" pitchFamily="2" charset="-122"/>
              </a:rPr>
              <a:t>pos</a:t>
            </a:r>
            <a:r>
              <a:rPr kumimoji="1" lang="en-US" altLang="zh-CN" sz="2400" dirty="0">
                <a:latin typeface="+mn-lt"/>
                <a:ea typeface="宋体" pitchFamily="2" charset="-122"/>
              </a:rPr>
              <a:t>&lt;1||</a:t>
            </a:r>
            <a:r>
              <a:rPr kumimoji="1" lang="en-US" altLang="zh-CN" sz="2400" dirty="0" err="1">
                <a:latin typeface="+mn-lt"/>
                <a:ea typeface="宋体" pitchFamily="2" charset="-122"/>
              </a:rPr>
              <a:t>pos</a:t>
            </a:r>
            <a:r>
              <a:rPr kumimoji="1" lang="en-US" altLang="zh-CN" sz="2400" dirty="0">
                <a:latin typeface="+mn-lt"/>
                <a:ea typeface="宋体" pitchFamily="2" charset="-122"/>
              </a:rPr>
              <a:t>&gt;S[0]</a:t>
            </a:r>
            <a:r>
              <a:rPr kumimoji="1" lang="en-US" altLang="zh-CN" sz="2400" dirty="0">
                <a:solidFill>
                  <a:srgbClr val="000000"/>
                </a:solidFill>
                <a:latin typeface="黑体" pitchFamily="49" charset="-122"/>
              </a:rPr>
              <a:t>-</a:t>
            </a:r>
            <a:r>
              <a:rPr kumimoji="1" lang="en-US" altLang="zh-CN" sz="2400" dirty="0">
                <a:latin typeface="+mn-lt"/>
                <a:ea typeface="宋体" pitchFamily="2" charset="-122"/>
              </a:rPr>
              <a:t>len+1||</a:t>
            </a:r>
            <a:r>
              <a:rPr kumimoji="1" lang="en-US" altLang="zh-CN" sz="2400" dirty="0" err="1">
                <a:latin typeface="+mn-lt"/>
                <a:ea typeface="宋体" pitchFamily="2" charset="-122"/>
              </a:rPr>
              <a:t>len</a:t>
            </a:r>
            <a:r>
              <a:rPr kumimoji="1" lang="en-US" altLang="zh-CN" sz="2400" dirty="0">
                <a:latin typeface="+mn-lt"/>
                <a:ea typeface="宋体" pitchFamily="2" charset="-122"/>
              </a:rPr>
              <a:t>&lt;0)</a:t>
            </a:r>
          </a:p>
          <a:p>
            <a:pPr algn="l">
              <a:defRPr/>
            </a:pPr>
            <a:r>
              <a:rPr kumimoji="1" lang="zh-CN" altLang="en-US" sz="2400" dirty="0">
                <a:latin typeface="+mn-lt"/>
                <a:ea typeface="宋体" pitchFamily="2" charset="-122"/>
              </a:rPr>
              <a:t>　　　   </a:t>
            </a:r>
            <a:r>
              <a:rPr kumimoji="1" lang="en-US" altLang="zh-CN" sz="2400" dirty="0">
                <a:latin typeface="+mn-lt"/>
                <a:ea typeface="宋体" pitchFamily="2" charset="-122"/>
              </a:rPr>
              <a:t>return ERROR;</a:t>
            </a:r>
          </a:p>
          <a:p>
            <a:pPr algn="l">
              <a:defRPr/>
            </a:pPr>
            <a:r>
              <a:rPr kumimoji="1" lang="en-US" altLang="zh-CN" sz="2400" dirty="0">
                <a:latin typeface="+mn-lt"/>
                <a:ea typeface="宋体" pitchFamily="2" charset="-122"/>
              </a:rPr>
              <a:t>     </a:t>
            </a:r>
            <a:r>
              <a:rPr kumimoji="1" lang="zh-CN" altLang="en-US" sz="2400" dirty="0">
                <a:latin typeface="+mn-lt"/>
                <a:ea typeface="宋体" pitchFamily="2" charset="-122"/>
              </a:rPr>
              <a:t>　</a:t>
            </a:r>
            <a:r>
              <a:rPr kumimoji="1" lang="en-US" altLang="zh-CN" sz="2400" dirty="0">
                <a:latin typeface="+mn-lt"/>
                <a:ea typeface="宋体" pitchFamily="2" charset="-122"/>
              </a:rPr>
              <a:t>for(i=</a:t>
            </a:r>
            <a:r>
              <a:rPr kumimoji="1" lang="en-US" altLang="zh-CN" sz="2400" dirty="0" err="1">
                <a:latin typeface="+mn-lt"/>
                <a:ea typeface="宋体" pitchFamily="2" charset="-122"/>
              </a:rPr>
              <a:t>pos+len;i</a:t>
            </a:r>
            <a:r>
              <a:rPr kumimoji="1" lang="en-US" altLang="zh-CN" sz="2400" dirty="0">
                <a:latin typeface="+mn-lt"/>
                <a:ea typeface="宋体" pitchFamily="2" charset="-122"/>
              </a:rPr>
              <a:t>&lt;=S[0];i++)</a:t>
            </a:r>
          </a:p>
          <a:p>
            <a:pPr algn="l">
              <a:defRPr/>
            </a:pPr>
            <a:r>
              <a:rPr kumimoji="1" lang="zh-CN" altLang="en-US" sz="2400" dirty="0">
                <a:latin typeface="+mn-lt"/>
                <a:ea typeface="宋体" pitchFamily="2" charset="-122"/>
              </a:rPr>
              <a:t>　　　  </a:t>
            </a:r>
            <a:r>
              <a:rPr kumimoji="1" lang="en-US" altLang="zh-CN" sz="2400" dirty="0">
                <a:latin typeface="+mn-lt"/>
                <a:ea typeface="宋体" pitchFamily="2" charset="-122"/>
              </a:rPr>
              <a:t>S[i</a:t>
            </a:r>
            <a:r>
              <a:rPr kumimoji="1" lang="zh-CN" altLang="en-US" b="1" dirty="0">
                <a:latin typeface="黑体" pitchFamily="49" charset="-122"/>
              </a:rPr>
              <a:t>－</a:t>
            </a:r>
            <a:r>
              <a:rPr kumimoji="1" lang="en-US" altLang="zh-CN" sz="2400" dirty="0" err="1">
                <a:latin typeface="+mn-lt"/>
                <a:ea typeface="宋体" pitchFamily="2" charset="-122"/>
              </a:rPr>
              <a:t>len</a:t>
            </a:r>
            <a:r>
              <a:rPr kumimoji="1" lang="en-US" altLang="zh-CN" sz="2400" dirty="0">
                <a:latin typeface="+mn-lt"/>
                <a:ea typeface="宋体" pitchFamily="2" charset="-122"/>
              </a:rPr>
              <a:t>]=S[i];</a:t>
            </a:r>
          </a:p>
          <a:p>
            <a:pPr algn="l">
              <a:defRPr/>
            </a:pPr>
            <a:r>
              <a:rPr kumimoji="1" lang="zh-CN" altLang="en-US" sz="2400" dirty="0">
                <a:latin typeface="+mn-lt"/>
                <a:ea typeface="宋体" pitchFamily="2" charset="-122"/>
              </a:rPr>
              <a:t>　　</a:t>
            </a:r>
            <a:r>
              <a:rPr kumimoji="1" lang="en-US" altLang="zh-CN" sz="2400" dirty="0">
                <a:latin typeface="+mn-lt"/>
                <a:ea typeface="宋体" pitchFamily="2" charset="-122"/>
              </a:rPr>
              <a:t>S[0] </a:t>
            </a:r>
            <a:r>
              <a:rPr kumimoji="1" lang="en-US" altLang="zh-CN" sz="2400" dirty="0">
                <a:latin typeface="黑体" pitchFamily="49" charset="-122"/>
              </a:rPr>
              <a:t>-</a:t>
            </a:r>
            <a:r>
              <a:rPr kumimoji="1" lang="en-US" altLang="zh-CN" sz="2400" dirty="0">
                <a:latin typeface="+mn-lt"/>
                <a:ea typeface="宋体" pitchFamily="2" charset="-122"/>
              </a:rPr>
              <a:t>=</a:t>
            </a:r>
            <a:r>
              <a:rPr kumimoji="1" lang="en-US" altLang="zh-CN" sz="2400" dirty="0" err="1">
                <a:latin typeface="+mn-lt"/>
                <a:ea typeface="宋体" pitchFamily="2" charset="-122"/>
              </a:rPr>
              <a:t>len</a:t>
            </a:r>
            <a:r>
              <a:rPr kumimoji="1" lang="en-US" altLang="zh-CN" sz="2400" dirty="0">
                <a:latin typeface="+mn-lt"/>
                <a:ea typeface="宋体" pitchFamily="2" charset="-122"/>
              </a:rPr>
              <a:t>;</a:t>
            </a:r>
          </a:p>
          <a:p>
            <a:pPr algn="l">
              <a:defRPr/>
            </a:pPr>
            <a:r>
              <a:rPr kumimoji="1" lang="zh-CN" altLang="en-US" sz="2400" dirty="0">
                <a:latin typeface="+mn-lt"/>
                <a:ea typeface="宋体" pitchFamily="2" charset="-122"/>
              </a:rPr>
              <a:t>　　</a:t>
            </a:r>
            <a:r>
              <a:rPr kumimoji="1" lang="en-US" altLang="zh-CN" sz="2400" dirty="0">
                <a:latin typeface="+mn-lt"/>
                <a:ea typeface="宋体" pitchFamily="2" charset="-122"/>
              </a:rPr>
              <a:t>return OK;</a:t>
            </a:r>
          </a:p>
          <a:p>
            <a:pPr algn="l">
              <a:defRPr/>
            </a:pPr>
            <a:r>
              <a:rPr kumimoji="1" lang="en-US" altLang="zh-CN" sz="2400" b="1" dirty="0">
                <a:latin typeface="+mn-lt"/>
                <a:ea typeface="宋体" pitchFamily="2" charset="-122"/>
              </a:rPr>
              <a:t>}</a:t>
            </a:r>
          </a:p>
        </p:txBody>
      </p:sp>
      <p:sp>
        <p:nvSpPr>
          <p:cNvPr id="35843" name="Rectangle 3"/>
          <p:cNvSpPr>
            <a:spLocks noChangeArrowheads="1"/>
          </p:cNvSpPr>
          <p:nvPr/>
        </p:nvSpPr>
        <p:spPr bwMode="auto">
          <a:xfrm>
            <a:off x="323850" y="260350"/>
            <a:ext cx="802798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en-US" altLang="zh-CN" sz="2800" b="1">
                <a:ea typeface="楷体_GB2312" pitchFamily="49" charset="-122"/>
              </a:rPr>
              <a:t>7</a:t>
            </a:r>
            <a:r>
              <a:rPr kumimoji="1" lang="zh-CN" altLang="en-US" sz="2800" b="1">
                <a:ea typeface="楷体_GB2312" pitchFamily="49" charset="-122"/>
              </a:rPr>
              <a:t>、串删除</a:t>
            </a:r>
            <a:r>
              <a:rPr kumimoji="1" lang="en-US" altLang="zh-CN" sz="2800" b="1">
                <a:ea typeface="楷体_GB2312" pitchFamily="49" charset="-122"/>
              </a:rPr>
              <a:t>StrDelete(&amp;S,pos,len)</a:t>
            </a:r>
          </a:p>
        </p:txBody>
      </p:sp>
      <p:sp>
        <p:nvSpPr>
          <p:cNvPr id="233476" name="Rectangle 4"/>
          <p:cNvSpPr>
            <a:spLocks noRot="1" noChangeArrowheads="1"/>
          </p:cNvSpPr>
          <p:nvPr/>
        </p:nvSpPr>
        <p:spPr bwMode="auto">
          <a:xfrm>
            <a:off x="611188" y="5013325"/>
            <a:ext cx="7772400"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Font typeface="Wingdings" pitchFamily="2" charset="2"/>
              <a:buNone/>
              <a:defRPr/>
            </a:pPr>
            <a:r>
              <a:rPr lang="en-US" altLang="zh-CN" sz="2400" dirty="0">
                <a:latin typeface="+mn-lt"/>
                <a:ea typeface="宋体" pitchFamily="2" charset="-122"/>
              </a:rPr>
              <a:t>Status </a:t>
            </a:r>
            <a:r>
              <a:rPr lang="en-US" altLang="zh-CN" sz="2400" dirty="0" err="1">
                <a:latin typeface="+mn-lt"/>
                <a:ea typeface="宋体" pitchFamily="2" charset="-122"/>
              </a:rPr>
              <a:t>ClearString</a:t>
            </a:r>
            <a:r>
              <a:rPr lang="en-US" altLang="zh-CN" sz="2400" dirty="0">
                <a:latin typeface="+mn-lt"/>
                <a:ea typeface="宋体" pitchFamily="2" charset="-122"/>
              </a:rPr>
              <a:t>(</a:t>
            </a:r>
            <a:r>
              <a:rPr lang="en-US" altLang="zh-CN" sz="2400" dirty="0" err="1">
                <a:latin typeface="+mn-lt"/>
                <a:ea typeface="宋体" pitchFamily="2" charset="-122"/>
              </a:rPr>
              <a:t>SString</a:t>
            </a:r>
            <a:r>
              <a:rPr lang="en-US" altLang="zh-CN" sz="2400" dirty="0">
                <a:latin typeface="+mn-lt"/>
                <a:ea typeface="宋体" pitchFamily="2" charset="-122"/>
              </a:rPr>
              <a:t> &amp;T) {</a:t>
            </a:r>
          </a:p>
          <a:p>
            <a:pPr marL="342900" indent="-342900" algn="l">
              <a:lnSpc>
                <a:spcPct val="80000"/>
              </a:lnSpc>
              <a:spcBef>
                <a:spcPct val="20000"/>
              </a:spcBef>
              <a:buClr>
                <a:schemeClr val="hlink"/>
              </a:buClr>
              <a:buFont typeface="Wingdings" pitchFamily="2" charset="2"/>
              <a:buNone/>
              <a:defRPr/>
            </a:pPr>
            <a:r>
              <a:rPr lang="en-US" altLang="zh-CN" sz="2400" dirty="0">
                <a:latin typeface="+mn-lt"/>
                <a:ea typeface="宋体" pitchFamily="2" charset="-122"/>
              </a:rPr>
              <a:t>	 </a:t>
            </a:r>
            <a:r>
              <a:rPr lang="en-US" altLang="zh-CN" sz="2400" dirty="0" err="1" smtClean="0">
                <a:solidFill>
                  <a:srgbClr val="008000"/>
                </a:solidFill>
                <a:latin typeface="+mn-lt"/>
                <a:ea typeface="宋体" pitchFamily="2" charset="-122"/>
              </a:rPr>
              <a:t>StrDelete</a:t>
            </a:r>
            <a:r>
              <a:rPr lang="en-US" altLang="zh-CN" sz="2400" dirty="0" smtClean="0">
                <a:solidFill>
                  <a:srgbClr val="008000"/>
                </a:solidFill>
                <a:latin typeface="+mn-lt"/>
                <a:ea typeface="宋体" pitchFamily="2" charset="-122"/>
              </a:rPr>
              <a:t>(T,1,T[0</a:t>
            </a:r>
            <a:r>
              <a:rPr lang="en-US" altLang="zh-CN" sz="2400" dirty="0">
                <a:solidFill>
                  <a:srgbClr val="008000"/>
                </a:solidFill>
                <a:latin typeface="+mn-lt"/>
                <a:ea typeface="宋体" pitchFamily="2" charset="-122"/>
              </a:rPr>
              <a:t>])</a:t>
            </a:r>
            <a:r>
              <a:rPr lang="en-US" altLang="zh-CN" sz="2400" dirty="0">
                <a:latin typeface="+mn-lt"/>
                <a:ea typeface="宋体" pitchFamily="2" charset="-122"/>
              </a:rPr>
              <a:t> ; // T[0]=0</a:t>
            </a:r>
            <a:endParaRPr lang="en-US" altLang="zh-CN" sz="2400" dirty="0">
              <a:solidFill>
                <a:srgbClr val="008000"/>
              </a:solidFill>
              <a:latin typeface="+mn-lt"/>
              <a:ea typeface="宋体" pitchFamily="2" charset="-122"/>
            </a:endParaRPr>
          </a:p>
          <a:p>
            <a:pPr marL="342900" indent="-342900" algn="l">
              <a:lnSpc>
                <a:spcPct val="80000"/>
              </a:lnSpc>
              <a:spcBef>
                <a:spcPct val="20000"/>
              </a:spcBef>
              <a:buClr>
                <a:schemeClr val="hlink"/>
              </a:buClr>
              <a:buFont typeface="Wingdings" pitchFamily="2" charset="2"/>
              <a:buNone/>
              <a:defRPr/>
            </a:pPr>
            <a:r>
              <a:rPr lang="en-US" altLang="zh-CN" sz="2400" dirty="0">
                <a:latin typeface="+mn-lt"/>
                <a:ea typeface="宋体" pitchFamily="2" charset="-122"/>
              </a:rPr>
              <a:t>    return OK;</a:t>
            </a:r>
          </a:p>
          <a:p>
            <a:pPr marL="342900" indent="-342900" algn="l">
              <a:lnSpc>
                <a:spcPct val="80000"/>
              </a:lnSpc>
              <a:spcBef>
                <a:spcPct val="20000"/>
              </a:spcBef>
              <a:buClr>
                <a:schemeClr val="hlink"/>
              </a:buClr>
              <a:buFont typeface="Wingdings" pitchFamily="2" charset="2"/>
              <a:buNone/>
              <a:defRPr/>
            </a:pPr>
            <a:r>
              <a:rPr lang="en-US" altLang="zh-CN" sz="2400" dirty="0">
                <a:latin typeface="+mn-lt"/>
                <a:ea typeface="宋体" pitchFamily="2" charset="-122"/>
              </a:rPr>
              <a:t>}</a:t>
            </a:r>
          </a:p>
        </p:txBody>
      </p:sp>
      <p:sp>
        <p:nvSpPr>
          <p:cNvPr id="233477" name="Rectangle 5"/>
          <p:cNvSpPr>
            <a:spLocks noChangeArrowheads="1"/>
          </p:cNvSpPr>
          <p:nvPr/>
        </p:nvSpPr>
        <p:spPr bwMode="auto">
          <a:xfrm>
            <a:off x="179388" y="4437063"/>
            <a:ext cx="55451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en-US" altLang="zh-CN" sz="2800" b="1">
                <a:ea typeface="楷体_GB2312" pitchFamily="49" charset="-122"/>
              </a:rPr>
              <a:t>8</a:t>
            </a:r>
            <a:r>
              <a:rPr kumimoji="1" lang="zh-CN" altLang="en-US" sz="2800" b="1">
                <a:ea typeface="楷体_GB2312" pitchFamily="49" charset="-122"/>
              </a:rPr>
              <a:t>、串清空</a:t>
            </a:r>
            <a:r>
              <a:rPr kumimoji="1" lang="en-US" altLang="zh-CN" sz="2800" b="1">
                <a:ea typeface="楷体_GB2312" pitchFamily="49" charset="-122"/>
              </a:rPr>
              <a:t>ClearString(S)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4"/>
                                        </p:tgtEl>
                                        <p:attrNameLst>
                                          <p:attrName>style.visibility</p:attrName>
                                        </p:attrNameLst>
                                      </p:cBhvr>
                                      <p:to>
                                        <p:strVal val="visible"/>
                                      </p:to>
                                    </p:set>
                                    <p:animEffect transition="in" filter="blinds(horizontal)">
                                      <p:cBhvr>
                                        <p:cTn id="7" dur="500"/>
                                        <p:tgtEl>
                                          <p:spTgt spid="233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3476"/>
                                        </p:tgtEl>
                                        <p:attrNameLst>
                                          <p:attrName>style.visibility</p:attrName>
                                        </p:attrNameLst>
                                      </p:cBhvr>
                                      <p:to>
                                        <p:strVal val="visible"/>
                                      </p:to>
                                    </p:set>
                                    <p:animEffect transition="in" filter="wipe(down)">
                                      <p:cBhvr>
                                        <p:cTn id="12" dur="500"/>
                                        <p:tgtEl>
                                          <p:spTgt spid="23347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3477"/>
                                        </p:tgtEl>
                                        <p:attrNameLst>
                                          <p:attrName>style.visibility</p:attrName>
                                        </p:attrNameLst>
                                      </p:cBhvr>
                                      <p:to>
                                        <p:strVal val="visible"/>
                                      </p:to>
                                    </p:set>
                                    <p:animEffect transition="in" filter="wipe(down)">
                                      <p:cBhvr>
                                        <p:cTn id="15" dur="500"/>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P spid="233476" grpId="0"/>
      <p:bldP spid="23347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179388" y="358775"/>
            <a:ext cx="567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60000"/>
              </a:spcBef>
            </a:pPr>
            <a:r>
              <a:rPr kumimoji="1" lang="en-US" altLang="zh-CN" sz="3200" b="1">
                <a:ea typeface="楷体_GB2312" pitchFamily="49" charset="-122"/>
              </a:rPr>
              <a:t>9</a:t>
            </a:r>
            <a:r>
              <a:rPr kumimoji="1" lang="zh-CN" altLang="en-US" sz="3200" b="1">
                <a:ea typeface="楷体_GB2312" pitchFamily="49" charset="-122"/>
              </a:rPr>
              <a:t>、串联接</a:t>
            </a:r>
            <a:r>
              <a:rPr kumimoji="1" lang="en-US" altLang="zh-CN" sz="3200" b="1">
                <a:ea typeface="楷体_GB2312" pitchFamily="49" charset="-122"/>
              </a:rPr>
              <a:t>Concat (&amp;T, S1, S2)	</a:t>
            </a:r>
          </a:p>
        </p:txBody>
      </p:sp>
      <p:sp>
        <p:nvSpPr>
          <p:cNvPr id="119814" name="Text Box 6"/>
          <p:cNvSpPr txBox="1">
            <a:spLocks noChangeArrowheads="1"/>
          </p:cNvSpPr>
          <p:nvPr/>
        </p:nvSpPr>
        <p:spPr bwMode="auto">
          <a:xfrm>
            <a:off x="395288" y="1258888"/>
            <a:ext cx="835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3200" b="1">
                <a:ea typeface="楷体_GB2312" pitchFamily="49" charset="-122"/>
              </a:rPr>
              <a:t>      </a:t>
            </a:r>
            <a:r>
              <a:rPr kumimoji="1" lang="zh-CN" altLang="en-US" sz="3200" b="1">
                <a:ea typeface="楷体_GB2312" pitchFamily="49" charset="-122"/>
              </a:rPr>
              <a:t>串</a:t>
            </a:r>
            <a:r>
              <a:rPr kumimoji="1" lang="en-US" altLang="zh-CN" sz="3200" b="1">
                <a:ea typeface="楷体_GB2312" pitchFamily="49" charset="-122"/>
              </a:rPr>
              <a:t>T</a:t>
            </a:r>
            <a:r>
              <a:rPr kumimoji="1" lang="zh-CN" altLang="en-US" sz="3200" b="1">
                <a:ea typeface="楷体_GB2312" pitchFamily="49" charset="-122"/>
              </a:rPr>
              <a:t>是由串</a:t>
            </a:r>
            <a:r>
              <a:rPr kumimoji="1" lang="en-US" altLang="zh-CN" sz="3200" b="1">
                <a:ea typeface="楷体_GB2312" pitchFamily="49" charset="-122"/>
              </a:rPr>
              <a:t>S1</a:t>
            </a:r>
            <a:r>
              <a:rPr kumimoji="1" lang="zh-CN" altLang="en-US" sz="3200" b="1">
                <a:ea typeface="楷体_GB2312" pitchFamily="49" charset="-122"/>
              </a:rPr>
              <a:t>联结串</a:t>
            </a:r>
            <a:r>
              <a:rPr kumimoji="1" lang="en-US" altLang="zh-CN" sz="3200" b="1">
                <a:ea typeface="楷体_GB2312" pitchFamily="49" charset="-122"/>
              </a:rPr>
              <a:t>S2</a:t>
            </a:r>
            <a:r>
              <a:rPr kumimoji="1" lang="zh-CN" altLang="en-US" sz="3200" b="1">
                <a:ea typeface="楷体_GB2312" pitchFamily="49" charset="-122"/>
              </a:rPr>
              <a:t>得到，使串</a:t>
            </a:r>
            <a:r>
              <a:rPr kumimoji="1" lang="en-US" altLang="zh-CN" sz="3200" b="1">
                <a:ea typeface="楷体_GB2312" pitchFamily="49" charset="-122"/>
              </a:rPr>
              <a:t>T</a:t>
            </a:r>
            <a:r>
              <a:rPr kumimoji="1" lang="zh-CN" altLang="en-US" sz="3200" b="1">
                <a:ea typeface="楷体_GB2312" pitchFamily="49" charset="-122"/>
              </a:rPr>
              <a:t>的值</a:t>
            </a:r>
          </a:p>
          <a:p>
            <a:pPr algn="l" eaLnBrk="1" hangingPunct="1">
              <a:lnSpc>
                <a:spcPct val="125000"/>
              </a:lnSpc>
            </a:pPr>
            <a:r>
              <a:rPr kumimoji="1" lang="zh-CN" altLang="en-US" sz="3200" b="1">
                <a:ea typeface="楷体_GB2312" pitchFamily="49" charset="-122"/>
              </a:rPr>
              <a:t>的前一段和串</a:t>
            </a:r>
            <a:r>
              <a:rPr kumimoji="1" lang="en-US" altLang="zh-CN" sz="3200" b="1">
                <a:ea typeface="楷体_GB2312" pitchFamily="49" charset="-122"/>
              </a:rPr>
              <a:t>S1</a:t>
            </a:r>
            <a:r>
              <a:rPr kumimoji="1" lang="zh-CN" altLang="en-US" sz="3200" b="1">
                <a:ea typeface="楷体_GB2312" pitchFamily="49" charset="-122"/>
              </a:rPr>
              <a:t>的值相等，串</a:t>
            </a:r>
            <a:r>
              <a:rPr kumimoji="1" lang="en-US" altLang="zh-CN" sz="3200" b="1">
                <a:ea typeface="楷体_GB2312" pitchFamily="49" charset="-122"/>
              </a:rPr>
              <a:t>T</a:t>
            </a:r>
            <a:r>
              <a:rPr kumimoji="1" lang="zh-CN" altLang="en-US" sz="3200" b="1">
                <a:ea typeface="楷体_GB2312" pitchFamily="49" charset="-122"/>
              </a:rPr>
              <a:t>的值的后一段和串</a:t>
            </a:r>
            <a:r>
              <a:rPr kumimoji="1" lang="en-US" altLang="zh-CN" sz="3200" b="1">
                <a:ea typeface="楷体_GB2312" pitchFamily="49" charset="-122"/>
              </a:rPr>
              <a:t>S2</a:t>
            </a:r>
            <a:r>
              <a:rPr kumimoji="1" lang="zh-CN" altLang="en-US" sz="3200" b="1">
                <a:ea typeface="楷体_GB2312" pitchFamily="49" charset="-122"/>
              </a:rPr>
              <a:t>的值相等。则只要进行相应的“串值复制”操作，对超长部分实施“截断”操作即可。</a:t>
            </a:r>
          </a:p>
        </p:txBody>
      </p:sp>
      <p:sp>
        <p:nvSpPr>
          <p:cNvPr id="119815" name="Text Box 7"/>
          <p:cNvSpPr txBox="1">
            <a:spLocks noChangeArrowheads="1"/>
          </p:cNvSpPr>
          <p:nvPr/>
        </p:nvSpPr>
        <p:spPr bwMode="auto">
          <a:xfrm>
            <a:off x="395288" y="4133850"/>
            <a:ext cx="83534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zh-CN" altLang="en-US" sz="3200" b="1">
                <a:ea typeface="楷体_GB2312" pitchFamily="49" charset="-122"/>
              </a:rPr>
              <a:t>      由于串</a:t>
            </a:r>
            <a:r>
              <a:rPr kumimoji="1" lang="en-US" altLang="zh-CN" sz="3200" b="1">
                <a:ea typeface="楷体_GB2312" pitchFamily="49" charset="-122"/>
              </a:rPr>
              <a:t>S1</a:t>
            </a:r>
            <a:r>
              <a:rPr kumimoji="1" lang="zh-CN" altLang="en-US" sz="3200" b="1">
                <a:ea typeface="楷体_GB2312" pitchFamily="49" charset="-122"/>
              </a:rPr>
              <a:t>和</a:t>
            </a:r>
            <a:r>
              <a:rPr kumimoji="1" lang="en-US" altLang="zh-CN" sz="3200" b="1">
                <a:ea typeface="楷体_GB2312" pitchFamily="49" charset="-122"/>
              </a:rPr>
              <a:t>S2</a:t>
            </a:r>
            <a:r>
              <a:rPr kumimoji="1" lang="zh-CN" altLang="en-US" sz="3200" b="1">
                <a:ea typeface="楷体_GB2312" pitchFamily="49" charset="-122"/>
              </a:rPr>
              <a:t>长度的不同情况，串</a:t>
            </a:r>
            <a:r>
              <a:rPr kumimoji="1" lang="en-US" altLang="zh-CN" sz="3200" b="1">
                <a:ea typeface="楷体_GB2312" pitchFamily="49" charset="-122"/>
              </a:rPr>
              <a:t>T</a:t>
            </a:r>
            <a:r>
              <a:rPr kumimoji="1" lang="zh-CN" altLang="en-US" sz="3200" b="1">
                <a:ea typeface="楷体_GB2312" pitchFamily="49" charset="-122"/>
              </a:rPr>
              <a:t>的值可能有如下三种情况：</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wipe(left)">
                                      <p:cBhvr>
                                        <p:cTn id="7" dur="500"/>
                                        <p:tgtEl>
                                          <p:spTgt spid="119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wipe(left)">
                                      <p:cBhvr>
                                        <p:cTn id="12"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utoUpdateAnimBg="0"/>
      <p:bldP spid="11981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17"/>
          <p:cNvSpPr txBox="1">
            <a:spLocks noChangeArrowheads="1"/>
          </p:cNvSpPr>
          <p:nvPr/>
        </p:nvSpPr>
        <p:spPr bwMode="auto">
          <a:xfrm>
            <a:off x="250825" y="206375"/>
            <a:ext cx="60483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2800" b="1">
                <a:ea typeface="楷体_GB2312" pitchFamily="49" charset="-122"/>
              </a:rPr>
              <a:t>(1) S1[0]+S2[0] ≤MAXSTRLEN</a:t>
            </a:r>
          </a:p>
        </p:txBody>
      </p:sp>
      <p:sp>
        <p:nvSpPr>
          <p:cNvPr id="130207" name="Text Box 159"/>
          <p:cNvSpPr txBox="1">
            <a:spLocks noChangeArrowheads="1"/>
          </p:cNvSpPr>
          <p:nvPr/>
        </p:nvSpPr>
        <p:spPr bwMode="auto">
          <a:xfrm>
            <a:off x="395288" y="4437063"/>
            <a:ext cx="7345362"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if (S1[0]+S2[0] &lt;= MAXSTRLEN) {</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T[1..S1[0]] = S1[1..S1[0]];</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T[S1[0]+1..S1[0]+S2[0]] = S2[1..S2[0]];</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T[0] = S1[0]+S2[0];  </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uncut = TRUE;      }</a:t>
            </a:r>
          </a:p>
        </p:txBody>
      </p:sp>
      <p:grpSp>
        <p:nvGrpSpPr>
          <p:cNvPr id="37892" name="Group 340"/>
          <p:cNvGrpSpPr>
            <a:grpSpLocks/>
          </p:cNvGrpSpPr>
          <p:nvPr/>
        </p:nvGrpSpPr>
        <p:grpSpPr bwMode="auto">
          <a:xfrm>
            <a:off x="1366838" y="1841500"/>
            <a:ext cx="2919412" cy="393700"/>
            <a:chOff x="576" y="2928"/>
            <a:chExt cx="1112" cy="192"/>
          </a:xfrm>
        </p:grpSpPr>
        <p:sp>
          <p:nvSpPr>
            <p:cNvPr id="37944" name="Rectangle 341"/>
            <p:cNvSpPr>
              <a:spLocks noChangeArrowheads="1"/>
            </p:cNvSpPr>
            <p:nvPr/>
          </p:nvSpPr>
          <p:spPr bwMode="auto">
            <a:xfrm>
              <a:off x="576" y="2928"/>
              <a:ext cx="912"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5" name="Line 342"/>
            <p:cNvSpPr>
              <a:spLocks noChangeShapeType="1"/>
            </p:cNvSpPr>
            <p:nvPr/>
          </p:nvSpPr>
          <p:spPr bwMode="auto">
            <a:xfrm>
              <a:off x="1488"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6" name="Line 343"/>
            <p:cNvSpPr>
              <a:spLocks noChangeShapeType="1"/>
            </p:cNvSpPr>
            <p:nvPr/>
          </p:nvSpPr>
          <p:spPr bwMode="auto">
            <a:xfrm>
              <a:off x="1488"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7" name="Freeform 344"/>
            <p:cNvSpPr>
              <a:spLocks/>
            </p:cNvSpPr>
            <p:nvPr/>
          </p:nvSpPr>
          <p:spPr bwMode="auto">
            <a:xfrm>
              <a:off x="1576"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8" name="Line 345"/>
            <p:cNvSpPr>
              <a:spLocks noChangeShapeType="1"/>
            </p:cNvSpPr>
            <p:nvPr/>
          </p:nvSpPr>
          <p:spPr bwMode="auto">
            <a:xfrm flipH="1">
              <a:off x="1488"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9" name="Line 346"/>
            <p:cNvSpPr>
              <a:spLocks noChangeShapeType="1"/>
            </p:cNvSpPr>
            <p:nvPr/>
          </p:nvSpPr>
          <p:spPr bwMode="auto">
            <a:xfrm flipH="1">
              <a:off x="1584"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0" name="Line 347"/>
            <p:cNvSpPr>
              <a:spLocks noChangeShapeType="1"/>
            </p:cNvSpPr>
            <p:nvPr/>
          </p:nvSpPr>
          <p:spPr bwMode="auto">
            <a:xfrm flipH="1">
              <a:off x="1488"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51" name="Line 348"/>
            <p:cNvSpPr>
              <a:spLocks noChangeShapeType="1"/>
            </p:cNvSpPr>
            <p:nvPr/>
          </p:nvSpPr>
          <p:spPr bwMode="auto">
            <a:xfrm flipH="1">
              <a:off x="1536"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893" name="Group 349"/>
          <p:cNvGrpSpPr>
            <a:grpSpLocks/>
          </p:cNvGrpSpPr>
          <p:nvPr/>
        </p:nvGrpSpPr>
        <p:grpSpPr bwMode="auto">
          <a:xfrm>
            <a:off x="5022850" y="1841500"/>
            <a:ext cx="2393950" cy="393700"/>
            <a:chOff x="1920" y="2928"/>
            <a:chExt cx="912" cy="192"/>
          </a:xfrm>
        </p:grpSpPr>
        <p:sp>
          <p:nvSpPr>
            <p:cNvPr id="37936" name="Rectangle 350"/>
            <p:cNvSpPr>
              <a:spLocks noChangeArrowheads="1"/>
            </p:cNvSpPr>
            <p:nvPr/>
          </p:nvSpPr>
          <p:spPr bwMode="auto">
            <a:xfrm>
              <a:off x="1920" y="2928"/>
              <a:ext cx="720"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7" name="Line 351"/>
            <p:cNvSpPr>
              <a:spLocks noChangeShapeType="1"/>
            </p:cNvSpPr>
            <p:nvPr/>
          </p:nvSpPr>
          <p:spPr bwMode="auto">
            <a:xfrm>
              <a:off x="2640"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8" name="Line 352"/>
            <p:cNvSpPr>
              <a:spLocks noChangeShapeType="1"/>
            </p:cNvSpPr>
            <p:nvPr/>
          </p:nvSpPr>
          <p:spPr bwMode="auto">
            <a:xfrm>
              <a:off x="2640"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9" name="Freeform 353"/>
            <p:cNvSpPr>
              <a:spLocks/>
            </p:cNvSpPr>
            <p:nvPr/>
          </p:nvSpPr>
          <p:spPr bwMode="auto">
            <a:xfrm>
              <a:off x="2720"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0" name="Line 354"/>
            <p:cNvSpPr>
              <a:spLocks noChangeShapeType="1"/>
            </p:cNvSpPr>
            <p:nvPr/>
          </p:nvSpPr>
          <p:spPr bwMode="auto">
            <a:xfrm flipH="1">
              <a:off x="2640"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1" name="Line 355"/>
            <p:cNvSpPr>
              <a:spLocks noChangeShapeType="1"/>
            </p:cNvSpPr>
            <p:nvPr/>
          </p:nvSpPr>
          <p:spPr bwMode="auto">
            <a:xfrm flipH="1">
              <a:off x="2736"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2" name="Line 356"/>
            <p:cNvSpPr>
              <a:spLocks noChangeShapeType="1"/>
            </p:cNvSpPr>
            <p:nvPr/>
          </p:nvSpPr>
          <p:spPr bwMode="auto">
            <a:xfrm flipH="1">
              <a:off x="2640"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3" name="Line 357"/>
            <p:cNvSpPr>
              <a:spLocks noChangeShapeType="1"/>
            </p:cNvSpPr>
            <p:nvPr/>
          </p:nvSpPr>
          <p:spPr bwMode="auto">
            <a:xfrm flipH="1">
              <a:off x="2688"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896" name="Line 360"/>
          <p:cNvSpPr>
            <a:spLocks noChangeShapeType="1"/>
          </p:cNvSpPr>
          <p:nvPr/>
        </p:nvSpPr>
        <p:spPr bwMode="auto">
          <a:xfrm>
            <a:off x="3765002" y="1643063"/>
            <a:ext cx="0" cy="198437"/>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7" name="Line 361"/>
          <p:cNvSpPr>
            <a:spLocks noChangeShapeType="1"/>
          </p:cNvSpPr>
          <p:nvPr/>
        </p:nvSpPr>
        <p:spPr bwMode="auto">
          <a:xfrm>
            <a:off x="6911975" y="1643063"/>
            <a:ext cx="0" cy="198437"/>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Text Box 362"/>
          <p:cNvSpPr txBox="1">
            <a:spLocks noChangeArrowheads="1"/>
          </p:cNvSpPr>
          <p:nvPr/>
        </p:nvSpPr>
        <p:spPr bwMode="auto">
          <a:xfrm>
            <a:off x="3341276" y="1268413"/>
            <a:ext cx="690562" cy="3667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S1[0]</a:t>
            </a:r>
          </a:p>
        </p:txBody>
      </p:sp>
      <p:sp>
        <p:nvSpPr>
          <p:cNvPr id="37899" name="Text Box 363"/>
          <p:cNvSpPr txBox="1">
            <a:spLocks noChangeArrowheads="1"/>
          </p:cNvSpPr>
          <p:nvPr/>
        </p:nvSpPr>
        <p:spPr bwMode="auto">
          <a:xfrm>
            <a:off x="6473726" y="1268413"/>
            <a:ext cx="690562" cy="3667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S2[0]</a:t>
            </a:r>
          </a:p>
        </p:txBody>
      </p:sp>
      <p:sp>
        <p:nvSpPr>
          <p:cNvPr id="130412" name="Rectangle 364"/>
          <p:cNvSpPr>
            <a:spLocks noChangeArrowheads="1"/>
          </p:cNvSpPr>
          <p:nvPr/>
        </p:nvSpPr>
        <p:spPr bwMode="auto">
          <a:xfrm>
            <a:off x="1346200" y="2708275"/>
            <a:ext cx="6427788" cy="3937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413" name="Line 365"/>
          <p:cNvSpPr>
            <a:spLocks noChangeShapeType="1"/>
          </p:cNvSpPr>
          <p:nvPr/>
        </p:nvSpPr>
        <p:spPr bwMode="auto">
          <a:xfrm>
            <a:off x="3779838" y="2708275"/>
            <a:ext cx="0" cy="3937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414" name="Line 366"/>
          <p:cNvSpPr>
            <a:spLocks noChangeShapeType="1"/>
          </p:cNvSpPr>
          <p:nvPr/>
        </p:nvSpPr>
        <p:spPr bwMode="auto">
          <a:xfrm>
            <a:off x="5651500" y="2708275"/>
            <a:ext cx="0" cy="3937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0415" name="Group 367"/>
          <p:cNvGrpSpPr>
            <a:grpSpLocks/>
          </p:cNvGrpSpPr>
          <p:nvPr/>
        </p:nvGrpSpPr>
        <p:grpSpPr bwMode="auto">
          <a:xfrm>
            <a:off x="5651500" y="2708275"/>
            <a:ext cx="2141538" cy="393700"/>
            <a:chOff x="4547" y="3360"/>
            <a:chExt cx="816" cy="192"/>
          </a:xfrm>
        </p:grpSpPr>
        <p:sp>
          <p:nvSpPr>
            <p:cNvPr id="37918" name="Line 368"/>
            <p:cNvSpPr>
              <a:spLocks noChangeShapeType="1"/>
            </p:cNvSpPr>
            <p:nvPr/>
          </p:nvSpPr>
          <p:spPr bwMode="auto">
            <a:xfrm flipH="1">
              <a:off x="4547" y="3360"/>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9" name="Line 369"/>
            <p:cNvSpPr>
              <a:spLocks noChangeShapeType="1"/>
            </p:cNvSpPr>
            <p:nvPr/>
          </p:nvSpPr>
          <p:spPr bwMode="auto">
            <a:xfrm flipH="1">
              <a:off x="5315" y="3456"/>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0" name="Line 370"/>
            <p:cNvSpPr>
              <a:spLocks noChangeShapeType="1"/>
            </p:cNvSpPr>
            <p:nvPr/>
          </p:nvSpPr>
          <p:spPr bwMode="auto">
            <a:xfrm flipH="1">
              <a:off x="4547"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Line 371"/>
            <p:cNvSpPr>
              <a:spLocks noChangeShapeType="1"/>
            </p:cNvSpPr>
            <p:nvPr/>
          </p:nvSpPr>
          <p:spPr bwMode="auto">
            <a:xfrm flipH="1">
              <a:off x="4595"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2" name="Line 372"/>
            <p:cNvSpPr>
              <a:spLocks noChangeShapeType="1"/>
            </p:cNvSpPr>
            <p:nvPr/>
          </p:nvSpPr>
          <p:spPr bwMode="auto">
            <a:xfrm flipH="1">
              <a:off x="4691"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3" name="Line 373"/>
            <p:cNvSpPr>
              <a:spLocks noChangeShapeType="1"/>
            </p:cNvSpPr>
            <p:nvPr/>
          </p:nvSpPr>
          <p:spPr bwMode="auto">
            <a:xfrm flipH="1">
              <a:off x="4739"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4" name="Line 374"/>
            <p:cNvSpPr>
              <a:spLocks noChangeShapeType="1"/>
            </p:cNvSpPr>
            <p:nvPr/>
          </p:nvSpPr>
          <p:spPr bwMode="auto">
            <a:xfrm flipH="1">
              <a:off x="4787"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5" name="Line 375"/>
            <p:cNvSpPr>
              <a:spLocks noChangeShapeType="1"/>
            </p:cNvSpPr>
            <p:nvPr/>
          </p:nvSpPr>
          <p:spPr bwMode="auto">
            <a:xfrm flipH="1">
              <a:off x="4835"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6" name="Line 376"/>
            <p:cNvSpPr>
              <a:spLocks noChangeShapeType="1"/>
            </p:cNvSpPr>
            <p:nvPr/>
          </p:nvSpPr>
          <p:spPr bwMode="auto">
            <a:xfrm flipH="1">
              <a:off x="4883"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7" name="Line 377"/>
            <p:cNvSpPr>
              <a:spLocks noChangeShapeType="1"/>
            </p:cNvSpPr>
            <p:nvPr/>
          </p:nvSpPr>
          <p:spPr bwMode="auto">
            <a:xfrm flipH="1">
              <a:off x="4931"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8" name="Line 378"/>
            <p:cNvSpPr>
              <a:spLocks noChangeShapeType="1"/>
            </p:cNvSpPr>
            <p:nvPr/>
          </p:nvSpPr>
          <p:spPr bwMode="auto">
            <a:xfrm flipH="1">
              <a:off x="4979"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9" name="Line 379"/>
            <p:cNvSpPr>
              <a:spLocks noChangeShapeType="1"/>
            </p:cNvSpPr>
            <p:nvPr/>
          </p:nvSpPr>
          <p:spPr bwMode="auto">
            <a:xfrm flipH="1">
              <a:off x="5027"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0" name="Line 380"/>
            <p:cNvSpPr>
              <a:spLocks noChangeShapeType="1"/>
            </p:cNvSpPr>
            <p:nvPr/>
          </p:nvSpPr>
          <p:spPr bwMode="auto">
            <a:xfrm flipH="1">
              <a:off x="5075"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1" name="Line 381"/>
            <p:cNvSpPr>
              <a:spLocks noChangeShapeType="1"/>
            </p:cNvSpPr>
            <p:nvPr/>
          </p:nvSpPr>
          <p:spPr bwMode="auto">
            <a:xfrm flipH="1">
              <a:off x="5123"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2" name="Line 382"/>
            <p:cNvSpPr>
              <a:spLocks noChangeShapeType="1"/>
            </p:cNvSpPr>
            <p:nvPr/>
          </p:nvSpPr>
          <p:spPr bwMode="auto">
            <a:xfrm flipH="1">
              <a:off x="5171"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3" name="Line 383"/>
            <p:cNvSpPr>
              <a:spLocks noChangeShapeType="1"/>
            </p:cNvSpPr>
            <p:nvPr/>
          </p:nvSpPr>
          <p:spPr bwMode="auto">
            <a:xfrm flipH="1">
              <a:off x="5219"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4" name="Line 384"/>
            <p:cNvSpPr>
              <a:spLocks noChangeShapeType="1"/>
            </p:cNvSpPr>
            <p:nvPr/>
          </p:nvSpPr>
          <p:spPr bwMode="auto">
            <a:xfrm flipH="1">
              <a:off x="5267"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5" name="Line 385"/>
            <p:cNvSpPr>
              <a:spLocks noChangeShapeType="1"/>
            </p:cNvSpPr>
            <p:nvPr/>
          </p:nvSpPr>
          <p:spPr bwMode="auto">
            <a:xfrm flipH="1">
              <a:off x="4643" y="3360"/>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904" name="Text Box 386"/>
          <p:cNvSpPr txBox="1">
            <a:spLocks noChangeArrowheads="1"/>
          </p:cNvSpPr>
          <p:nvPr/>
        </p:nvSpPr>
        <p:spPr bwMode="auto">
          <a:xfrm>
            <a:off x="881063" y="1773238"/>
            <a:ext cx="450850"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S1</a:t>
            </a:r>
          </a:p>
        </p:txBody>
      </p:sp>
      <p:sp>
        <p:nvSpPr>
          <p:cNvPr id="37905" name="Text Box 387"/>
          <p:cNvSpPr txBox="1">
            <a:spLocks noChangeArrowheads="1"/>
          </p:cNvSpPr>
          <p:nvPr/>
        </p:nvSpPr>
        <p:spPr bwMode="auto">
          <a:xfrm>
            <a:off x="4551363" y="1741488"/>
            <a:ext cx="452437"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S2</a:t>
            </a:r>
          </a:p>
        </p:txBody>
      </p:sp>
      <p:sp>
        <p:nvSpPr>
          <p:cNvPr id="37906" name="Text Box 388"/>
          <p:cNvSpPr txBox="1">
            <a:spLocks noChangeArrowheads="1"/>
          </p:cNvSpPr>
          <p:nvPr/>
        </p:nvSpPr>
        <p:spPr bwMode="auto">
          <a:xfrm>
            <a:off x="611188" y="2706688"/>
            <a:ext cx="35401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FF"/>
                </a:solidFill>
                <a:ea typeface="宋体" pitchFamily="2" charset="-122"/>
              </a:rPr>
              <a:t>T</a:t>
            </a:r>
          </a:p>
        </p:txBody>
      </p:sp>
      <p:sp>
        <p:nvSpPr>
          <p:cNvPr id="130437" name="AutoShape 389"/>
          <p:cNvSpPr>
            <a:spLocks noChangeArrowheads="1"/>
          </p:cNvSpPr>
          <p:nvPr/>
        </p:nvSpPr>
        <p:spPr bwMode="auto">
          <a:xfrm>
            <a:off x="2124075" y="2235200"/>
            <a:ext cx="250825" cy="492125"/>
          </a:xfrm>
          <a:prstGeom prst="downArrow">
            <a:avLst>
              <a:gd name="adj1" fmla="val 50000"/>
              <a:gd name="adj2" fmla="val 49051"/>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30438" name="Group 390"/>
          <p:cNvGrpSpPr>
            <a:grpSpLocks/>
          </p:cNvGrpSpPr>
          <p:nvPr/>
        </p:nvGrpSpPr>
        <p:grpSpPr bwMode="auto">
          <a:xfrm>
            <a:off x="4643438" y="2235200"/>
            <a:ext cx="1387475" cy="492125"/>
            <a:chOff x="1824" y="3120"/>
            <a:chExt cx="528" cy="240"/>
          </a:xfrm>
        </p:grpSpPr>
        <p:sp>
          <p:nvSpPr>
            <p:cNvPr id="37915" name="AutoShape 391"/>
            <p:cNvSpPr>
              <a:spLocks noChangeArrowheads="1"/>
            </p:cNvSpPr>
            <p:nvPr/>
          </p:nvSpPr>
          <p:spPr bwMode="auto">
            <a:xfrm rot="10800000">
              <a:off x="1824" y="3216"/>
              <a:ext cx="144"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Rectangle 392"/>
            <p:cNvSpPr>
              <a:spLocks noChangeArrowheads="1"/>
            </p:cNvSpPr>
            <p:nvPr/>
          </p:nvSpPr>
          <p:spPr bwMode="auto">
            <a:xfrm>
              <a:off x="1968" y="3216"/>
              <a:ext cx="384" cy="4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Rectangle 393"/>
            <p:cNvSpPr>
              <a:spLocks noChangeArrowheads="1"/>
            </p:cNvSpPr>
            <p:nvPr/>
          </p:nvSpPr>
          <p:spPr bwMode="auto">
            <a:xfrm>
              <a:off x="2304" y="3120"/>
              <a:ext cx="48" cy="96"/>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443" name="Line 395"/>
          <p:cNvSpPr>
            <a:spLocks noChangeShapeType="1"/>
          </p:cNvSpPr>
          <p:nvPr/>
        </p:nvSpPr>
        <p:spPr bwMode="auto">
          <a:xfrm flipV="1">
            <a:off x="5653088" y="3121025"/>
            <a:ext cx="0" cy="295275"/>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444" name="Text Box 396"/>
          <p:cNvSpPr txBox="1">
            <a:spLocks noChangeArrowheads="1"/>
          </p:cNvSpPr>
          <p:nvPr/>
        </p:nvSpPr>
        <p:spPr bwMode="auto">
          <a:xfrm>
            <a:off x="5345335" y="3336631"/>
            <a:ext cx="1458913" cy="6413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T[0]</a:t>
            </a:r>
          </a:p>
          <a:p>
            <a:pPr algn="l" eaLnBrk="1" hangingPunct="1"/>
            <a:r>
              <a:rPr lang="en-US" altLang="zh-CN" b="1" dirty="0">
                <a:solidFill>
                  <a:srgbClr val="0000FF"/>
                </a:solidFill>
                <a:ea typeface="宋体" pitchFamily="2" charset="-122"/>
              </a:rPr>
              <a:t>=S1[0]+S2[0]</a:t>
            </a:r>
          </a:p>
        </p:txBody>
      </p:sp>
      <p:sp>
        <p:nvSpPr>
          <p:cNvPr id="130446" name="Line 398"/>
          <p:cNvSpPr>
            <a:spLocks noChangeShapeType="1"/>
          </p:cNvSpPr>
          <p:nvPr/>
        </p:nvSpPr>
        <p:spPr bwMode="auto">
          <a:xfrm flipV="1">
            <a:off x="7783513" y="3121025"/>
            <a:ext cx="0" cy="295275"/>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447" name="Text Box 399"/>
          <p:cNvSpPr txBox="1">
            <a:spLocks noChangeArrowheads="1"/>
          </p:cNvSpPr>
          <p:nvPr/>
        </p:nvSpPr>
        <p:spPr bwMode="auto">
          <a:xfrm>
            <a:off x="7088708" y="3356992"/>
            <a:ext cx="1155700" cy="2762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1200" b="1" dirty="0">
                <a:solidFill>
                  <a:srgbClr val="000000"/>
                </a:solidFill>
                <a:ea typeface="宋体" pitchFamily="2" charset="-122"/>
              </a:rPr>
              <a:t>MAXSTRLEN</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0412"/>
                                        </p:tgtEl>
                                        <p:attrNameLst>
                                          <p:attrName>style.visibility</p:attrName>
                                        </p:attrNameLst>
                                      </p:cBhvr>
                                      <p:to>
                                        <p:strVal val="visible"/>
                                      </p:to>
                                    </p:set>
                                    <p:animEffect transition="in" filter="wipe(down)">
                                      <p:cBhvr>
                                        <p:cTn id="7" dur="500"/>
                                        <p:tgtEl>
                                          <p:spTgt spid="130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0437"/>
                                        </p:tgtEl>
                                        <p:attrNameLst>
                                          <p:attrName>style.visibility</p:attrName>
                                        </p:attrNameLst>
                                      </p:cBhvr>
                                      <p:to>
                                        <p:strVal val="visible"/>
                                      </p:to>
                                    </p:set>
                                    <p:animEffect transition="in" filter="wipe(up)">
                                      <p:cBhvr>
                                        <p:cTn id="12" dur="500"/>
                                        <p:tgtEl>
                                          <p:spTgt spid="13043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0413"/>
                                        </p:tgtEl>
                                        <p:attrNameLst>
                                          <p:attrName>style.visibility</p:attrName>
                                        </p:attrNameLst>
                                      </p:cBhvr>
                                      <p:to>
                                        <p:strVal val="visible"/>
                                      </p:to>
                                    </p:set>
                                    <p:animEffect transition="in" filter="wipe(up)">
                                      <p:cBhvr>
                                        <p:cTn id="15" dur="500"/>
                                        <p:tgtEl>
                                          <p:spTgt spid="1304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0438"/>
                                        </p:tgtEl>
                                        <p:attrNameLst>
                                          <p:attrName>style.visibility</p:attrName>
                                        </p:attrNameLst>
                                      </p:cBhvr>
                                      <p:to>
                                        <p:strVal val="visible"/>
                                      </p:to>
                                    </p:set>
                                    <p:animEffect transition="in" filter="wipe(up)">
                                      <p:cBhvr>
                                        <p:cTn id="20" dur="500"/>
                                        <p:tgtEl>
                                          <p:spTgt spid="13043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30414"/>
                                        </p:tgtEl>
                                        <p:attrNameLst>
                                          <p:attrName>style.visibility</p:attrName>
                                        </p:attrNameLst>
                                      </p:cBhvr>
                                      <p:to>
                                        <p:strVal val="visible"/>
                                      </p:to>
                                    </p:set>
                                    <p:animEffect transition="in" filter="wipe(up)">
                                      <p:cBhvr>
                                        <p:cTn id="23" dur="500"/>
                                        <p:tgtEl>
                                          <p:spTgt spid="1304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0443"/>
                                        </p:tgtEl>
                                        <p:attrNameLst>
                                          <p:attrName>style.visibility</p:attrName>
                                        </p:attrNameLst>
                                      </p:cBhvr>
                                      <p:to>
                                        <p:strVal val="visible"/>
                                      </p:to>
                                    </p:set>
                                    <p:animEffect transition="in" filter="wipe(down)">
                                      <p:cBhvr>
                                        <p:cTn id="26" dur="500"/>
                                        <p:tgtEl>
                                          <p:spTgt spid="130443"/>
                                        </p:tgtEl>
                                      </p:cBhvr>
                                    </p:animEffect>
                                  </p:childTnLst>
                                </p:cTn>
                              </p:par>
                            </p:childTnLst>
                          </p:cTn>
                        </p:par>
                        <p:par>
                          <p:cTn id="27" fill="hold" nodeType="with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30444"/>
                                        </p:tgtEl>
                                        <p:attrNameLst>
                                          <p:attrName>style.visibility</p:attrName>
                                        </p:attrNameLst>
                                      </p:cBhvr>
                                      <p:to>
                                        <p:strVal val="visible"/>
                                      </p:to>
                                    </p:set>
                                    <p:animEffect transition="in" filter="wipe(down)">
                                      <p:cBhvr>
                                        <p:cTn id="30" dur="500"/>
                                        <p:tgtEl>
                                          <p:spTgt spid="130444"/>
                                        </p:tgtEl>
                                      </p:cBhvr>
                                    </p:animEffect>
                                  </p:childTnLst>
                                </p:cTn>
                              </p:par>
                            </p:childTnLst>
                          </p:cTn>
                        </p:par>
                        <p:par>
                          <p:cTn id="31" fill="hold" nodeType="with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130415"/>
                                        </p:tgtEl>
                                        <p:attrNameLst>
                                          <p:attrName>style.visibility</p:attrName>
                                        </p:attrNameLst>
                                      </p:cBhvr>
                                      <p:to>
                                        <p:strVal val="visible"/>
                                      </p:to>
                                    </p:set>
                                    <p:animEffect transition="in" filter="wipe(left)">
                                      <p:cBhvr>
                                        <p:cTn id="34" dur="500"/>
                                        <p:tgtEl>
                                          <p:spTgt spid="1304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0446"/>
                                        </p:tgtEl>
                                        <p:attrNameLst>
                                          <p:attrName>style.visibility</p:attrName>
                                        </p:attrNameLst>
                                      </p:cBhvr>
                                      <p:to>
                                        <p:strVal val="visible"/>
                                      </p:to>
                                    </p:set>
                                    <p:animEffect transition="in" filter="wipe(down)">
                                      <p:cBhvr>
                                        <p:cTn id="37" dur="500"/>
                                        <p:tgtEl>
                                          <p:spTgt spid="13044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0447"/>
                                        </p:tgtEl>
                                        <p:attrNameLst>
                                          <p:attrName>style.visibility</p:attrName>
                                        </p:attrNameLst>
                                      </p:cBhvr>
                                      <p:to>
                                        <p:strVal val="visible"/>
                                      </p:to>
                                    </p:set>
                                    <p:animEffect transition="in" filter="wipe(down)">
                                      <p:cBhvr>
                                        <p:cTn id="40" dur="500"/>
                                        <p:tgtEl>
                                          <p:spTgt spid="1304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0207"/>
                                        </p:tgtEl>
                                        <p:attrNameLst>
                                          <p:attrName>style.visibility</p:attrName>
                                        </p:attrNameLst>
                                      </p:cBhvr>
                                      <p:to>
                                        <p:strVal val="visible"/>
                                      </p:to>
                                    </p:set>
                                    <p:anim calcmode="lin" valueType="num">
                                      <p:cBhvr additive="base">
                                        <p:cTn id="45" dur="500" fill="hold"/>
                                        <p:tgtEl>
                                          <p:spTgt spid="130207"/>
                                        </p:tgtEl>
                                        <p:attrNameLst>
                                          <p:attrName>ppt_x</p:attrName>
                                        </p:attrNameLst>
                                      </p:cBhvr>
                                      <p:tavLst>
                                        <p:tav tm="0">
                                          <p:val>
                                            <p:strVal val="#ppt_x"/>
                                          </p:val>
                                        </p:tav>
                                        <p:tav tm="100000">
                                          <p:val>
                                            <p:strVal val="#ppt_x"/>
                                          </p:val>
                                        </p:tav>
                                      </p:tavLst>
                                    </p:anim>
                                    <p:anim calcmode="lin" valueType="num">
                                      <p:cBhvr additive="base">
                                        <p:cTn id="46" dur="500" fill="hold"/>
                                        <p:tgtEl>
                                          <p:spTgt spid="130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07" grpId="0"/>
      <p:bldP spid="130412" grpId="0" animBg="1"/>
      <p:bldP spid="130413" grpId="0" animBg="1"/>
      <p:bldP spid="130414" grpId="0" animBg="1"/>
      <p:bldP spid="130437" grpId="0" animBg="1"/>
      <p:bldP spid="130443" grpId="0" animBg="1"/>
      <p:bldP spid="130444" grpId="0"/>
      <p:bldP spid="130446" grpId="0" animBg="1"/>
      <p:bldP spid="13044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50825" y="188913"/>
            <a:ext cx="842486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2800" b="1">
                <a:ea typeface="楷体_GB2312" pitchFamily="49" charset="-122"/>
              </a:rPr>
              <a:t>(2) S1[0]&lt;MAXSTRLEN</a:t>
            </a:r>
          </a:p>
          <a:p>
            <a:pPr algn="l" eaLnBrk="1" hangingPunct="1">
              <a:lnSpc>
                <a:spcPct val="125000"/>
              </a:lnSpc>
            </a:pPr>
            <a:r>
              <a:rPr kumimoji="1" lang="zh-CN" altLang="en-US" sz="2800" b="1">
                <a:ea typeface="楷体_GB2312" pitchFamily="49" charset="-122"/>
              </a:rPr>
              <a:t>且</a:t>
            </a:r>
            <a:r>
              <a:rPr kumimoji="1" lang="en-US" altLang="zh-CN" sz="2800" b="1">
                <a:ea typeface="楷体_GB2312" pitchFamily="49" charset="-122"/>
              </a:rPr>
              <a:t>S1[0]+S2[0] &gt;MAXSTRLEN</a:t>
            </a:r>
          </a:p>
        </p:txBody>
      </p:sp>
      <p:grpSp>
        <p:nvGrpSpPr>
          <p:cNvPr id="38915" name="Group 77"/>
          <p:cNvGrpSpPr>
            <a:grpSpLocks/>
          </p:cNvGrpSpPr>
          <p:nvPr/>
        </p:nvGrpSpPr>
        <p:grpSpPr bwMode="auto">
          <a:xfrm>
            <a:off x="1104900" y="2181225"/>
            <a:ext cx="3294063" cy="379413"/>
            <a:chOff x="576" y="2928"/>
            <a:chExt cx="1112" cy="192"/>
          </a:xfrm>
        </p:grpSpPr>
        <p:sp>
          <p:nvSpPr>
            <p:cNvPr id="38956" name="Rectangle 78"/>
            <p:cNvSpPr>
              <a:spLocks noChangeArrowheads="1"/>
            </p:cNvSpPr>
            <p:nvPr/>
          </p:nvSpPr>
          <p:spPr bwMode="auto">
            <a:xfrm>
              <a:off x="576" y="2928"/>
              <a:ext cx="912"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79"/>
            <p:cNvSpPr>
              <a:spLocks noChangeShapeType="1"/>
            </p:cNvSpPr>
            <p:nvPr/>
          </p:nvSpPr>
          <p:spPr bwMode="auto">
            <a:xfrm>
              <a:off x="1488"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8" name="Line 80"/>
            <p:cNvSpPr>
              <a:spLocks noChangeShapeType="1"/>
            </p:cNvSpPr>
            <p:nvPr/>
          </p:nvSpPr>
          <p:spPr bwMode="auto">
            <a:xfrm>
              <a:off x="1488"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9" name="Freeform 81"/>
            <p:cNvSpPr>
              <a:spLocks/>
            </p:cNvSpPr>
            <p:nvPr/>
          </p:nvSpPr>
          <p:spPr bwMode="auto">
            <a:xfrm>
              <a:off x="1576"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0" name="Line 82"/>
            <p:cNvSpPr>
              <a:spLocks noChangeShapeType="1"/>
            </p:cNvSpPr>
            <p:nvPr/>
          </p:nvSpPr>
          <p:spPr bwMode="auto">
            <a:xfrm flipH="1">
              <a:off x="1488"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1" name="Line 83"/>
            <p:cNvSpPr>
              <a:spLocks noChangeShapeType="1"/>
            </p:cNvSpPr>
            <p:nvPr/>
          </p:nvSpPr>
          <p:spPr bwMode="auto">
            <a:xfrm flipH="1">
              <a:off x="1584"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2" name="Line 84"/>
            <p:cNvSpPr>
              <a:spLocks noChangeShapeType="1"/>
            </p:cNvSpPr>
            <p:nvPr/>
          </p:nvSpPr>
          <p:spPr bwMode="auto">
            <a:xfrm flipH="1">
              <a:off x="1488"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3" name="Line 85"/>
            <p:cNvSpPr>
              <a:spLocks noChangeShapeType="1"/>
            </p:cNvSpPr>
            <p:nvPr/>
          </p:nvSpPr>
          <p:spPr bwMode="auto">
            <a:xfrm flipH="1">
              <a:off x="1536"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16" name="Group 86"/>
          <p:cNvGrpSpPr>
            <a:grpSpLocks/>
          </p:cNvGrpSpPr>
          <p:nvPr/>
        </p:nvGrpSpPr>
        <p:grpSpPr bwMode="auto">
          <a:xfrm>
            <a:off x="4932363" y="2205038"/>
            <a:ext cx="3600450" cy="379412"/>
            <a:chOff x="1920" y="2928"/>
            <a:chExt cx="912" cy="192"/>
          </a:xfrm>
        </p:grpSpPr>
        <p:sp>
          <p:nvSpPr>
            <p:cNvPr id="38948" name="Rectangle 87"/>
            <p:cNvSpPr>
              <a:spLocks noChangeArrowheads="1"/>
            </p:cNvSpPr>
            <p:nvPr/>
          </p:nvSpPr>
          <p:spPr bwMode="auto">
            <a:xfrm>
              <a:off x="1920" y="2928"/>
              <a:ext cx="720"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9" name="Line 88"/>
            <p:cNvSpPr>
              <a:spLocks noChangeShapeType="1"/>
            </p:cNvSpPr>
            <p:nvPr/>
          </p:nvSpPr>
          <p:spPr bwMode="auto">
            <a:xfrm>
              <a:off x="2640"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0" name="Line 89"/>
            <p:cNvSpPr>
              <a:spLocks noChangeShapeType="1"/>
            </p:cNvSpPr>
            <p:nvPr/>
          </p:nvSpPr>
          <p:spPr bwMode="auto">
            <a:xfrm>
              <a:off x="2640"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1" name="Freeform 90"/>
            <p:cNvSpPr>
              <a:spLocks/>
            </p:cNvSpPr>
            <p:nvPr/>
          </p:nvSpPr>
          <p:spPr bwMode="auto">
            <a:xfrm>
              <a:off x="2720"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2" name="Line 91"/>
            <p:cNvSpPr>
              <a:spLocks noChangeShapeType="1"/>
            </p:cNvSpPr>
            <p:nvPr/>
          </p:nvSpPr>
          <p:spPr bwMode="auto">
            <a:xfrm flipH="1">
              <a:off x="2640"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3" name="Line 92"/>
            <p:cNvSpPr>
              <a:spLocks noChangeShapeType="1"/>
            </p:cNvSpPr>
            <p:nvPr/>
          </p:nvSpPr>
          <p:spPr bwMode="auto">
            <a:xfrm flipH="1">
              <a:off x="2736"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Line 93"/>
            <p:cNvSpPr>
              <a:spLocks noChangeShapeType="1"/>
            </p:cNvSpPr>
            <p:nvPr/>
          </p:nvSpPr>
          <p:spPr bwMode="auto">
            <a:xfrm flipH="1">
              <a:off x="2640"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5" name="Line 94"/>
            <p:cNvSpPr>
              <a:spLocks noChangeShapeType="1"/>
            </p:cNvSpPr>
            <p:nvPr/>
          </p:nvSpPr>
          <p:spPr bwMode="auto">
            <a:xfrm flipH="1">
              <a:off x="2688"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19" name="Line 97"/>
          <p:cNvSpPr>
            <a:spLocks noChangeShapeType="1"/>
          </p:cNvSpPr>
          <p:nvPr/>
        </p:nvSpPr>
        <p:spPr bwMode="auto">
          <a:xfrm>
            <a:off x="3806825" y="1990725"/>
            <a:ext cx="0" cy="190500"/>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Line 98"/>
          <p:cNvSpPr>
            <a:spLocks noChangeShapeType="1"/>
          </p:cNvSpPr>
          <p:nvPr/>
        </p:nvSpPr>
        <p:spPr bwMode="auto">
          <a:xfrm>
            <a:off x="7748588" y="1990725"/>
            <a:ext cx="0" cy="190500"/>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1" name="Text Box 99"/>
          <p:cNvSpPr txBox="1">
            <a:spLocks noChangeArrowheads="1"/>
          </p:cNvSpPr>
          <p:nvPr/>
        </p:nvSpPr>
        <p:spPr bwMode="auto">
          <a:xfrm>
            <a:off x="3449390" y="1628775"/>
            <a:ext cx="690562" cy="36671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S1[0]</a:t>
            </a:r>
          </a:p>
        </p:txBody>
      </p:sp>
      <p:sp>
        <p:nvSpPr>
          <p:cNvPr id="38922" name="Text Box 100"/>
          <p:cNvSpPr txBox="1">
            <a:spLocks noChangeArrowheads="1"/>
          </p:cNvSpPr>
          <p:nvPr/>
        </p:nvSpPr>
        <p:spPr bwMode="auto">
          <a:xfrm>
            <a:off x="7334647" y="1628775"/>
            <a:ext cx="693737" cy="36671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S2[0]</a:t>
            </a:r>
          </a:p>
        </p:txBody>
      </p:sp>
      <p:sp>
        <p:nvSpPr>
          <p:cNvPr id="131173" name="Rectangle 101"/>
          <p:cNvSpPr>
            <a:spLocks noChangeArrowheads="1"/>
          </p:cNvSpPr>
          <p:nvPr/>
        </p:nvSpPr>
        <p:spPr bwMode="auto">
          <a:xfrm>
            <a:off x="1042988" y="3213100"/>
            <a:ext cx="4873625" cy="379413"/>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4" name="Line 102"/>
          <p:cNvSpPr>
            <a:spLocks noChangeShapeType="1"/>
          </p:cNvSpPr>
          <p:nvPr/>
        </p:nvSpPr>
        <p:spPr bwMode="auto">
          <a:xfrm>
            <a:off x="3779838" y="3213100"/>
            <a:ext cx="0" cy="3794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5" name="Text Box 103"/>
          <p:cNvSpPr txBox="1">
            <a:spLocks noChangeArrowheads="1"/>
          </p:cNvSpPr>
          <p:nvPr/>
        </p:nvSpPr>
        <p:spPr bwMode="auto">
          <a:xfrm>
            <a:off x="588963" y="2103438"/>
            <a:ext cx="454025"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S1</a:t>
            </a:r>
          </a:p>
        </p:txBody>
      </p:sp>
      <p:sp>
        <p:nvSpPr>
          <p:cNvPr id="38926" name="Text Box 104"/>
          <p:cNvSpPr txBox="1">
            <a:spLocks noChangeArrowheads="1"/>
          </p:cNvSpPr>
          <p:nvPr/>
        </p:nvSpPr>
        <p:spPr bwMode="auto">
          <a:xfrm>
            <a:off x="4375150" y="2085975"/>
            <a:ext cx="454025" cy="39528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S2</a:t>
            </a:r>
          </a:p>
        </p:txBody>
      </p:sp>
      <p:sp>
        <p:nvSpPr>
          <p:cNvPr id="38927" name="Text Box 105"/>
          <p:cNvSpPr txBox="1">
            <a:spLocks noChangeArrowheads="1"/>
          </p:cNvSpPr>
          <p:nvPr/>
        </p:nvSpPr>
        <p:spPr bwMode="auto">
          <a:xfrm>
            <a:off x="588963" y="3160713"/>
            <a:ext cx="352425"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T</a:t>
            </a:r>
          </a:p>
        </p:txBody>
      </p:sp>
      <p:sp>
        <p:nvSpPr>
          <p:cNvPr id="131178" name="AutoShape 106"/>
          <p:cNvSpPr>
            <a:spLocks noChangeArrowheads="1"/>
          </p:cNvSpPr>
          <p:nvPr/>
        </p:nvSpPr>
        <p:spPr bwMode="auto">
          <a:xfrm>
            <a:off x="2051050" y="2565400"/>
            <a:ext cx="212725" cy="619125"/>
          </a:xfrm>
          <a:prstGeom prst="downArrow">
            <a:avLst>
              <a:gd name="adj1" fmla="val 50000"/>
              <a:gd name="adj2" fmla="val 72761"/>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1184" name="Line 112"/>
          <p:cNvSpPr>
            <a:spLocks noChangeShapeType="1"/>
          </p:cNvSpPr>
          <p:nvPr/>
        </p:nvSpPr>
        <p:spPr bwMode="auto">
          <a:xfrm flipV="1">
            <a:off x="5932488" y="3560763"/>
            <a:ext cx="0" cy="285750"/>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85" name="Text Box 113"/>
          <p:cNvSpPr txBox="1">
            <a:spLocks noChangeArrowheads="1"/>
          </p:cNvSpPr>
          <p:nvPr/>
        </p:nvSpPr>
        <p:spPr bwMode="auto">
          <a:xfrm>
            <a:off x="4810918" y="3768725"/>
            <a:ext cx="2065338" cy="6413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T[0]</a:t>
            </a:r>
          </a:p>
          <a:p>
            <a:pPr algn="l" eaLnBrk="1" hangingPunct="1"/>
            <a:r>
              <a:rPr lang="en-US" altLang="zh-CN" b="1" dirty="0">
                <a:solidFill>
                  <a:srgbClr val="000000"/>
                </a:solidFill>
                <a:ea typeface="宋体" pitchFamily="2" charset="-122"/>
              </a:rPr>
              <a:t>=</a:t>
            </a:r>
            <a:r>
              <a:rPr lang="en-US" altLang="zh-CN" b="1" dirty="0">
                <a:solidFill>
                  <a:srgbClr val="0000FF"/>
                </a:solidFill>
                <a:ea typeface="宋体" pitchFamily="2" charset="-122"/>
              </a:rPr>
              <a:t>MAXSTRLEN</a:t>
            </a:r>
          </a:p>
        </p:txBody>
      </p:sp>
      <p:sp>
        <p:nvSpPr>
          <p:cNvPr id="131186" name="Text Box 114"/>
          <p:cNvSpPr txBox="1">
            <a:spLocks noChangeArrowheads="1"/>
          </p:cNvSpPr>
          <p:nvPr/>
        </p:nvSpPr>
        <p:spPr bwMode="auto">
          <a:xfrm>
            <a:off x="5724128" y="3787775"/>
            <a:ext cx="1155700" cy="2762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1200" b="1" dirty="0">
                <a:solidFill>
                  <a:srgbClr val="000000"/>
                </a:solidFill>
                <a:ea typeface="宋体" pitchFamily="2" charset="-122"/>
              </a:rPr>
              <a:t>MAXSTRLEN</a:t>
            </a:r>
          </a:p>
        </p:txBody>
      </p:sp>
      <p:sp>
        <p:nvSpPr>
          <p:cNvPr id="131189" name="Line 117"/>
          <p:cNvSpPr>
            <a:spLocks noChangeShapeType="1"/>
          </p:cNvSpPr>
          <p:nvPr/>
        </p:nvSpPr>
        <p:spPr bwMode="auto">
          <a:xfrm flipV="1">
            <a:off x="5221288" y="3751263"/>
            <a:ext cx="0" cy="952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90" name="Line 118"/>
          <p:cNvSpPr>
            <a:spLocks noChangeShapeType="1"/>
          </p:cNvSpPr>
          <p:nvPr/>
        </p:nvSpPr>
        <p:spPr bwMode="auto">
          <a:xfrm>
            <a:off x="5221288" y="3751263"/>
            <a:ext cx="7112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203" name="Rectangle 131"/>
          <p:cNvSpPr>
            <a:spLocks noChangeArrowheads="1"/>
          </p:cNvSpPr>
          <p:nvPr/>
        </p:nvSpPr>
        <p:spPr bwMode="auto">
          <a:xfrm>
            <a:off x="3779838" y="3213100"/>
            <a:ext cx="2133600" cy="379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204" name="Group 132"/>
          <p:cNvGrpSpPr>
            <a:grpSpLocks/>
          </p:cNvGrpSpPr>
          <p:nvPr/>
        </p:nvGrpSpPr>
        <p:grpSpPr bwMode="auto">
          <a:xfrm>
            <a:off x="4572000" y="2636838"/>
            <a:ext cx="1439863" cy="547687"/>
            <a:chOff x="1824" y="3120"/>
            <a:chExt cx="528" cy="240"/>
          </a:xfrm>
        </p:grpSpPr>
        <p:sp>
          <p:nvSpPr>
            <p:cNvPr id="38945" name="AutoShape 133"/>
            <p:cNvSpPr>
              <a:spLocks noChangeArrowheads="1"/>
            </p:cNvSpPr>
            <p:nvPr/>
          </p:nvSpPr>
          <p:spPr bwMode="auto">
            <a:xfrm rot="10800000">
              <a:off x="1824" y="3216"/>
              <a:ext cx="144"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45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6" name="Rectangle 134"/>
            <p:cNvSpPr>
              <a:spLocks noChangeArrowheads="1"/>
            </p:cNvSpPr>
            <p:nvPr/>
          </p:nvSpPr>
          <p:spPr bwMode="auto">
            <a:xfrm>
              <a:off x="1968" y="3216"/>
              <a:ext cx="384" cy="4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7" name="Rectangle 135"/>
            <p:cNvSpPr>
              <a:spLocks noChangeArrowheads="1"/>
            </p:cNvSpPr>
            <p:nvPr/>
          </p:nvSpPr>
          <p:spPr bwMode="auto">
            <a:xfrm>
              <a:off x="2304" y="3120"/>
              <a:ext cx="48" cy="96"/>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208" name="Rectangle 136"/>
          <p:cNvSpPr>
            <a:spLocks noChangeArrowheads="1"/>
          </p:cNvSpPr>
          <p:nvPr/>
        </p:nvSpPr>
        <p:spPr bwMode="auto">
          <a:xfrm>
            <a:off x="4932363" y="2205038"/>
            <a:ext cx="2133600" cy="3794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1" name="Text Box 139"/>
          <p:cNvSpPr txBox="1">
            <a:spLocks noChangeArrowheads="1"/>
          </p:cNvSpPr>
          <p:nvPr/>
        </p:nvSpPr>
        <p:spPr bwMode="auto">
          <a:xfrm>
            <a:off x="7019925" y="2852738"/>
            <a:ext cx="11525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1600" b="1" dirty="0">
                <a:solidFill>
                  <a:srgbClr val="0000FF"/>
                </a:solidFill>
                <a:latin typeface="Arial" pitchFamily="34" charset="0"/>
                <a:ea typeface="宋体" pitchFamily="2" charset="-122"/>
              </a:rPr>
              <a:t>S2</a:t>
            </a:r>
            <a:r>
              <a:rPr lang="zh-CN" altLang="en-US" sz="1600" b="1" dirty="0">
                <a:solidFill>
                  <a:srgbClr val="0000FF"/>
                </a:solidFill>
                <a:latin typeface="Arial" pitchFamily="34" charset="0"/>
                <a:ea typeface="宋体" pitchFamily="2" charset="-122"/>
              </a:rPr>
              <a:t>中被截</a:t>
            </a:r>
          </a:p>
          <a:p>
            <a:pPr algn="l" eaLnBrk="1" hangingPunct="1"/>
            <a:r>
              <a:rPr lang="zh-CN" altLang="en-US" sz="1600" b="1" dirty="0">
                <a:solidFill>
                  <a:srgbClr val="0000FF"/>
                </a:solidFill>
                <a:latin typeface="Arial" pitchFamily="34" charset="0"/>
                <a:ea typeface="宋体" pitchFamily="2" charset="-122"/>
              </a:rPr>
              <a:t>去的字符</a:t>
            </a:r>
          </a:p>
          <a:p>
            <a:pPr algn="l" eaLnBrk="1" hangingPunct="1"/>
            <a:r>
              <a:rPr lang="zh-CN" altLang="en-US" sz="1600" b="1" dirty="0">
                <a:solidFill>
                  <a:srgbClr val="0000FF"/>
                </a:solidFill>
                <a:latin typeface="Arial" pitchFamily="34" charset="0"/>
                <a:ea typeface="宋体" pitchFamily="2" charset="-122"/>
              </a:rPr>
              <a:t>序列</a:t>
            </a:r>
          </a:p>
        </p:txBody>
      </p:sp>
      <p:sp>
        <p:nvSpPr>
          <p:cNvPr id="131212" name="Rectangle 140"/>
          <p:cNvSpPr>
            <a:spLocks noChangeArrowheads="1"/>
          </p:cNvSpPr>
          <p:nvPr/>
        </p:nvSpPr>
        <p:spPr bwMode="auto">
          <a:xfrm>
            <a:off x="5940425" y="3213100"/>
            <a:ext cx="711200" cy="379413"/>
          </a:xfrm>
          <a:prstGeom prst="rect">
            <a:avLst/>
          </a:prstGeom>
          <a:noFill/>
          <a:ln w="28575">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3" name="Rectangle 141"/>
          <p:cNvSpPr>
            <a:spLocks noChangeArrowheads="1"/>
          </p:cNvSpPr>
          <p:nvPr/>
        </p:nvSpPr>
        <p:spPr bwMode="auto">
          <a:xfrm>
            <a:off x="7064375" y="2205038"/>
            <a:ext cx="711200" cy="381000"/>
          </a:xfrm>
          <a:prstGeom prst="rect">
            <a:avLst/>
          </a:prstGeom>
          <a:noFill/>
          <a:ln w="3175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4" name="Line 142"/>
          <p:cNvSpPr>
            <a:spLocks noChangeShapeType="1"/>
          </p:cNvSpPr>
          <p:nvPr/>
        </p:nvSpPr>
        <p:spPr bwMode="auto">
          <a:xfrm>
            <a:off x="7308850" y="2420938"/>
            <a:ext cx="215900" cy="503237"/>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5" name="Line 143"/>
          <p:cNvSpPr>
            <a:spLocks noChangeShapeType="1"/>
          </p:cNvSpPr>
          <p:nvPr/>
        </p:nvSpPr>
        <p:spPr bwMode="auto">
          <a:xfrm flipH="1">
            <a:off x="6516688" y="3284538"/>
            <a:ext cx="576262" cy="14446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6" name="Text Box 144"/>
          <p:cNvSpPr txBox="1">
            <a:spLocks noChangeArrowheads="1"/>
          </p:cNvSpPr>
          <p:nvPr/>
        </p:nvSpPr>
        <p:spPr bwMode="auto">
          <a:xfrm>
            <a:off x="215900" y="4508500"/>
            <a:ext cx="8459788"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90000"/>
              </a:lnSpc>
              <a:spcBef>
                <a:spcPct val="20000"/>
              </a:spcBef>
              <a:buClr>
                <a:schemeClr val="folHlink"/>
              </a:buClr>
              <a:buSzPct val="60000"/>
              <a:buFont typeface="Wingdings" pitchFamily="2" charset="2"/>
              <a:buNone/>
            </a:pPr>
            <a:r>
              <a:rPr kumimoji="1" lang="en-US" altLang="zh-CN" sz="2400" dirty="0">
                <a:solidFill>
                  <a:srgbClr val="000000"/>
                </a:solidFill>
                <a:latin typeface="Tahoma" pitchFamily="34" charset="0"/>
                <a:ea typeface="Arial Unicode MS" pitchFamily="34" charset="-122"/>
                <a:cs typeface="Arial Unicode MS" pitchFamily="34" charset="-122"/>
              </a:rPr>
              <a:t>if (S1[0] &lt;MAXSTRSIZE) { </a:t>
            </a:r>
          </a:p>
          <a:p>
            <a:pPr algn="l" eaLnBrk="1" hangingPunct="1">
              <a:lnSpc>
                <a:spcPct val="90000"/>
              </a:lnSpc>
              <a:spcBef>
                <a:spcPct val="20000"/>
              </a:spcBef>
              <a:buClr>
                <a:schemeClr val="folHlink"/>
              </a:buClr>
              <a:buSzPct val="60000"/>
              <a:buFont typeface="Wingdings" pitchFamily="2" charset="2"/>
              <a:buNone/>
            </a:pPr>
            <a:r>
              <a:rPr kumimoji="1" lang="en-US" altLang="zh-CN" sz="2400" dirty="0">
                <a:solidFill>
                  <a:srgbClr val="000000"/>
                </a:solidFill>
                <a:latin typeface="Tahoma" pitchFamily="34" charset="0"/>
                <a:ea typeface="Arial Unicode MS" pitchFamily="34" charset="-122"/>
                <a:cs typeface="Arial Unicode MS" pitchFamily="34" charset="-122"/>
              </a:rPr>
              <a:t>  T[1..S1[0]] = S1[1..S1[0]];</a:t>
            </a:r>
          </a:p>
          <a:p>
            <a:pPr algn="l" eaLnBrk="1" hangingPunct="1">
              <a:lnSpc>
                <a:spcPct val="90000"/>
              </a:lnSpc>
              <a:spcBef>
                <a:spcPct val="20000"/>
              </a:spcBef>
              <a:buClr>
                <a:schemeClr val="folHlink"/>
              </a:buClr>
              <a:buSzPct val="60000"/>
              <a:buFont typeface="Wingdings" pitchFamily="2" charset="2"/>
              <a:buNone/>
            </a:pPr>
            <a:r>
              <a:rPr kumimoji="1" lang="en-US" altLang="zh-CN" sz="2400" dirty="0">
                <a:solidFill>
                  <a:srgbClr val="000000"/>
                </a:solidFill>
                <a:latin typeface="Tahoma" pitchFamily="34" charset="0"/>
                <a:ea typeface="Arial Unicode MS" pitchFamily="34" charset="-122"/>
                <a:cs typeface="Arial Unicode MS" pitchFamily="34" charset="-122"/>
              </a:rPr>
              <a:t>  T[S1[0]+1..MAXSTRLEN] =S2[1..MAXSTRLEN-S1[0]];</a:t>
            </a:r>
          </a:p>
          <a:p>
            <a:pPr algn="l" eaLnBrk="1" hangingPunct="1">
              <a:lnSpc>
                <a:spcPct val="90000"/>
              </a:lnSpc>
              <a:spcBef>
                <a:spcPct val="20000"/>
              </a:spcBef>
              <a:buClr>
                <a:schemeClr val="folHlink"/>
              </a:buClr>
              <a:buSzPct val="60000"/>
              <a:buFont typeface="Wingdings" pitchFamily="2" charset="2"/>
              <a:buNone/>
            </a:pPr>
            <a:r>
              <a:rPr kumimoji="1" lang="en-US" altLang="zh-CN" sz="2400" dirty="0">
                <a:solidFill>
                  <a:srgbClr val="000000"/>
                </a:solidFill>
                <a:latin typeface="Tahoma" pitchFamily="34" charset="0"/>
                <a:ea typeface="Arial Unicode MS" pitchFamily="34" charset="-122"/>
                <a:cs typeface="Arial Unicode MS" pitchFamily="34" charset="-122"/>
              </a:rPr>
              <a:t>  T[0] = MAXSTRLEN;   </a:t>
            </a:r>
          </a:p>
          <a:p>
            <a:pPr algn="l" eaLnBrk="1" hangingPunct="1">
              <a:lnSpc>
                <a:spcPct val="90000"/>
              </a:lnSpc>
              <a:spcBef>
                <a:spcPct val="20000"/>
              </a:spcBef>
              <a:buClr>
                <a:schemeClr val="folHlink"/>
              </a:buClr>
              <a:buSzPct val="60000"/>
              <a:buFont typeface="Wingdings" pitchFamily="2" charset="2"/>
              <a:buNone/>
            </a:pPr>
            <a:r>
              <a:rPr kumimoji="1" lang="en-US" altLang="zh-CN" sz="2400" dirty="0">
                <a:solidFill>
                  <a:srgbClr val="000000"/>
                </a:solidFill>
                <a:latin typeface="Tahoma" pitchFamily="34" charset="0"/>
                <a:ea typeface="Arial Unicode MS" pitchFamily="34" charset="-122"/>
                <a:cs typeface="Arial Unicode MS" pitchFamily="34" charset="-122"/>
              </a:rPr>
              <a:t>  uncut = FALSE;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1173"/>
                                        </p:tgtEl>
                                        <p:attrNameLst>
                                          <p:attrName>style.visibility</p:attrName>
                                        </p:attrNameLst>
                                      </p:cBhvr>
                                      <p:to>
                                        <p:strVal val="visible"/>
                                      </p:to>
                                    </p:set>
                                    <p:animEffect transition="in" filter="wipe(down)">
                                      <p:cBhvr>
                                        <p:cTn id="7" dur="500"/>
                                        <p:tgtEl>
                                          <p:spTgt spid="131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1178"/>
                                        </p:tgtEl>
                                        <p:attrNameLst>
                                          <p:attrName>style.visibility</p:attrName>
                                        </p:attrNameLst>
                                      </p:cBhvr>
                                      <p:to>
                                        <p:strVal val="visible"/>
                                      </p:to>
                                    </p:set>
                                    <p:animEffect transition="in" filter="wipe(up)">
                                      <p:cBhvr>
                                        <p:cTn id="12" dur="500"/>
                                        <p:tgtEl>
                                          <p:spTgt spid="13117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1174"/>
                                        </p:tgtEl>
                                        <p:attrNameLst>
                                          <p:attrName>style.visibility</p:attrName>
                                        </p:attrNameLst>
                                      </p:cBhvr>
                                      <p:to>
                                        <p:strVal val="visible"/>
                                      </p:to>
                                    </p:set>
                                    <p:animEffect transition="in" filter="wipe(up)">
                                      <p:cBhvr>
                                        <p:cTn id="15" dur="500"/>
                                        <p:tgtEl>
                                          <p:spTgt spid="1311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1208"/>
                                        </p:tgtEl>
                                        <p:attrNameLst>
                                          <p:attrName>style.visibility</p:attrName>
                                        </p:attrNameLst>
                                      </p:cBhvr>
                                      <p:to>
                                        <p:strVal val="visible"/>
                                      </p:to>
                                    </p:set>
                                    <p:animEffect transition="in" filter="wipe(up)">
                                      <p:cBhvr>
                                        <p:cTn id="20" dur="500"/>
                                        <p:tgtEl>
                                          <p:spTgt spid="131208"/>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31204"/>
                                        </p:tgtEl>
                                        <p:attrNameLst>
                                          <p:attrName>style.visibility</p:attrName>
                                        </p:attrNameLst>
                                      </p:cBhvr>
                                      <p:to>
                                        <p:strVal val="visible"/>
                                      </p:to>
                                    </p:set>
                                    <p:animEffect transition="in" filter="wipe(up)">
                                      <p:cBhvr>
                                        <p:cTn id="24" dur="500"/>
                                        <p:tgtEl>
                                          <p:spTgt spid="131204"/>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31203"/>
                                        </p:tgtEl>
                                        <p:attrNameLst>
                                          <p:attrName>style.visibility</p:attrName>
                                        </p:attrNameLst>
                                      </p:cBhvr>
                                      <p:to>
                                        <p:strVal val="visible"/>
                                      </p:to>
                                    </p:set>
                                    <p:animEffect transition="in" filter="wipe(up)">
                                      <p:cBhvr>
                                        <p:cTn id="28" dur="500"/>
                                        <p:tgtEl>
                                          <p:spTgt spid="131203"/>
                                        </p:tgtEl>
                                      </p:cBhvr>
                                    </p:animEffect>
                                  </p:childTnLst>
                                </p:cTn>
                              </p:par>
                            </p:childTnLst>
                          </p:cTn>
                        </p:par>
                        <p:par>
                          <p:cTn id="29" fill="hold" nodeType="withGroup">
                            <p:stCondLst>
                              <p:cond delay="1500"/>
                            </p:stCondLst>
                            <p:childTnLst>
                              <p:par>
                                <p:cTn id="30" presetID="3" presetClass="entr" presetSubtype="10" fill="hold" grpId="0" nodeType="afterEffect">
                                  <p:stCondLst>
                                    <p:cond delay="0"/>
                                  </p:stCondLst>
                                  <p:childTnLst>
                                    <p:set>
                                      <p:cBhvr>
                                        <p:cTn id="31" dur="1" fill="hold">
                                          <p:stCondLst>
                                            <p:cond delay="0"/>
                                          </p:stCondLst>
                                        </p:cTn>
                                        <p:tgtEl>
                                          <p:spTgt spid="131213"/>
                                        </p:tgtEl>
                                        <p:attrNameLst>
                                          <p:attrName>style.visibility</p:attrName>
                                        </p:attrNameLst>
                                      </p:cBhvr>
                                      <p:to>
                                        <p:strVal val="visible"/>
                                      </p:to>
                                    </p:set>
                                    <p:animEffect transition="in" filter="blinds(horizontal)">
                                      <p:cBhvr>
                                        <p:cTn id="32" dur="500"/>
                                        <p:tgtEl>
                                          <p:spTgt spid="1312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1212"/>
                                        </p:tgtEl>
                                        <p:attrNameLst>
                                          <p:attrName>style.visibility</p:attrName>
                                        </p:attrNameLst>
                                      </p:cBhvr>
                                      <p:to>
                                        <p:strVal val="visible"/>
                                      </p:to>
                                    </p:set>
                                    <p:animEffect transition="in" filter="blinds(horizontal)">
                                      <p:cBhvr>
                                        <p:cTn id="35" dur="500"/>
                                        <p:tgtEl>
                                          <p:spTgt spid="1312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1211"/>
                                        </p:tgtEl>
                                        <p:attrNameLst>
                                          <p:attrName>style.visibility</p:attrName>
                                        </p:attrNameLst>
                                      </p:cBhvr>
                                      <p:to>
                                        <p:strVal val="visible"/>
                                      </p:to>
                                    </p:set>
                                    <p:animEffect transition="in" filter="blinds(horizontal)">
                                      <p:cBhvr>
                                        <p:cTn id="38" dur="500"/>
                                        <p:tgtEl>
                                          <p:spTgt spid="1312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31214"/>
                                        </p:tgtEl>
                                        <p:attrNameLst>
                                          <p:attrName>style.visibility</p:attrName>
                                        </p:attrNameLst>
                                      </p:cBhvr>
                                      <p:to>
                                        <p:strVal val="visible"/>
                                      </p:to>
                                    </p:set>
                                    <p:animEffect transition="in" filter="blinds(horizontal)">
                                      <p:cBhvr>
                                        <p:cTn id="41" dur="500"/>
                                        <p:tgtEl>
                                          <p:spTgt spid="13121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31215"/>
                                        </p:tgtEl>
                                        <p:attrNameLst>
                                          <p:attrName>style.visibility</p:attrName>
                                        </p:attrNameLst>
                                      </p:cBhvr>
                                      <p:to>
                                        <p:strVal val="visible"/>
                                      </p:to>
                                    </p:set>
                                    <p:animEffect transition="in" filter="blinds(horizontal)">
                                      <p:cBhvr>
                                        <p:cTn id="44" dur="500"/>
                                        <p:tgtEl>
                                          <p:spTgt spid="13121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1184"/>
                                        </p:tgtEl>
                                        <p:attrNameLst>
                                          <p:attrName>style.visibility</p:attrName>
                                        </p:attrNameLst>
                                      </p:cBhvr>
                                      <p:to>
                                        <p:strVal val="visible"/>
                                      </p:to>
                                    </p:set>
                                    <p:animEffect transition="in" filter="blinds(horizontal)">
                                      <p:cBhvr>
                                        <p:cTn id="47" dur="500"/>
                                        <p:tgtEl>
                                          <p:spTgt spid="13118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1185"/>
                                        </p:tgtEl>
                                        <p:attrNameLst>
                                          <p:attrName>style.visibility</p:attrName>
                                        </p:attrNameLst>
                                      </p:cBhvr>
                                      <p:to>
                                        <p:strVal val="visible"/>
                                      </p:to>
                                    </p:set>
                                    <p:animEffect transition="in" filter="blinds(horizontal)">
                                      <p:cBhvr>
                                        <p:cTn id="50" dur="500"/>
                                        <p:tgtEl>
                                          <p:spTgt spid="13118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31186"/>
                                        </p:tgtEl>
                                        <p:attrNameLst>
                                          <p:attrName>style.visibility</p:attrName>
                                        </p:attrNameLst>
                                      </p:cBhvr>
                                      <p:to>
                                        <p:strVal val="visible"/>
                                      </p:to>
                                    </p:set>
                                    <p:animEffect transition="in" filter="blinds(horizontal)">
                                      <p:cBhvr>
                                        <p:cTn id="53" dur="500"/>
                                        <p:tgtEl>
                                          <p:spTgt spid="13118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1189"/>
                                        </p:tgtEl>
                                        <p:attrNameLst>
                                          <p:attrName>style.visibility</p:attrName>
                                        </p:attrNameLst>
                                      </p:cBhvr>
                                      <p:to>
                                        <p:strVal val="visible"/>
                                      </p:to>
                                    </p:set>
                                    <p:animEffect transition="in" filter="blinds(horizontal)">
                                      <p:cBhvr>
                                        <p:cTn id="56" dur="500"/>
                                        <p:tgtEl>
                                          <p:spTgt spid="13118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31190"/>
                                        </p:tgtEl>
                                        <p:attrNameLst>
                                          <p:attrName>style.visibility</p:attrName>
                                        </p:attrNameLst>
                                      </p:cBhvr>
                                      <p:to>
                                        <p:strVal val="visible"/>
                                      </p:to>
                                    </p:set>
                                    <p:animEffect transition="in" filter="blinds(horizontal)">
                                      <p:cBhvr>
                                        <p:cTn id="59" dur="500"/>
                                        <p:tgtEl>
                                          <p:spTgt spid="13119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31216"/>
                                        </p:tgtEl>
                                        <p:attrNameLst>
                                          <p:attrName>style.visibility</p:attrName>
                                        </p:attrNameLst>
                                      </p:cBhvr>
                                      <p:to>
                                        <p:strVal val="visible"/>
                                      </p:to>
                                    </p:set>
                                    <p:anim calcmode="lin" valueType="num">
                                      <p:cBhvr additive="base">
                                        <p:cTn id="64" dur="500" fill="hold"/>
                                        <p:tgtEl>
                                          <p:spTgt spid="131216"/>
                                        </p:tgtEl>
                                        <p:attrNameLst>
                                          <p:attrName>ppt_x</p:attrName>
                                        </p:attrNameLst>
                                      </p:cBhvr>
                                      <p:tavLst>
                                        <p:tav tm="0">
                                          <p:val>
                                            <p:strVal val="0-#ppt_w/2"/>
                                          </p:val>
                                        </p:tav>
                                        <p:tav tm="100000">
                                          <p:val>
                                            <p:strVal val="#ppt_x"/>
                                          </p:val>
                                        </p:tav>
                                      </p:tavLst>
                                    </p:anim>
                                    <p:anim calcmode="lin" valueType="num">
                                      <p:cBhvr additive="base">
                                        <p:cTn id="65" dur="500" fill="hold"/>
                                        <p:tgtEl>
                                          <p:spTgt spid="131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3" grpId="0" animBg="1"/>
      <p:bldP spid="131174" grpId="0" animBg="1"/>
      <p:bldP spid="131178" grpId="0" animBg="1"/>
      <p:bldP spid="131184" grpId="0" animBg="1"/>
      <p:bldP spid="131185" grpId="0"/>
      <p:bldP spid="131186" grpId="0"/>
      <p:bldP spid="131189" grpId="0" animBg="1"/>
      <p:bldP spid="131190" grpId="0" animBg="1"/>
      <p:bldP spid="131203" grpId="0" animBg="1"/>
      <p:bldP spid="131208" grpId="0" animBg="1"/>
      <p:bldP spid="131211" grpId="0"/>
      <p:bldP spid="131212" grpId="0" animBg="1"/>
      <p:bldP spid="131213" grpId="0" animBg="1"/>
      <p:bldP spid="131214" grpId="0" animBg="1"/>
      <p:bldP spid="131215" grpId="0" animBg="1"/>
      <p:bldP spid="13121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50825" y="206375"/>
            <a:ext cx="842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3200" b="1">
                <a:ea typeface="楷体_GB2312" pitchFamily="49" charset="-122"/>
              </a:rPr>
              <a:t>(3) S1[0]=MAXSTRLEN</a:t>
            </a:r>
          </a:p>
        </p:txBody>
      </p:sp>
      <p:grpSp>
        <p:nvGrpSpPr>
          <p:cNvPr id="39939" name="Group 68"/>
          <p:cNvGrpSpPr>
            <a:grpSpLocks/>
          </p:cNvGrpSpPr>
          <p:nvPr/>
        </p:nvGrpSpPr>
        <p:grpSpPr bwMode="auto">
          <a:xfrm>
            <a:off x="1479550" y="1414463"/>
            <a:ext cx="2797175" cy="342900"/>
            <a:chOff x="576" y="2928"/>
            <a:chExt cx="1112" cy="192"/>
          </a:xfrm>
        </p:grpSpPr>
        <p:sp>
          <p:nvSpPr>
            <p:cNvPr id="39972" name="Rectangle 69"/>
            <p:cNvSpPr>
              <a:spLocks noChangeArrowheads="1"/>
            </p:cNvSpPr>
            <p:nvPr/>
          </p:nvSpPr>
          <p:spPr bwMode="auto">
            <a:xfrm>
              <a:off x="576" y="2928"/>
              <a:ext cx="912"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3" name="Line 70"/>
            <p:cNvSpPr>
              <a:spLocks noChangeShapeType="1"/>
            </p:cNvSpPr>
            <p:nvPr/>
          </p:nvSpPr>
          <p:spPr bwMode="auto">
            <a:xfrm>
              <a:off x="1488"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4" name="Line 71"/>
            <p:cNvSpPr>
              <a:spLocks noChangeShapeType="1"/>
            </p:cNvSpPr>
            <p:nvPr/>
          </p:nvSpPr>
          <p:spPr bwMode="auto">
            <a:xfrm>
              <a:off x="1488"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5" name="Freeform 72"/>
            <p:cNvSpPr>
              <a:spLocks/>
            </p:cNvSpPr>
            <p:nvPr/>
          </p:nvSpPr>
          <p:spPr bwMode="auto">
            <a:xfrm>
              <a:off x="1576"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73"/>
            <p:cNvSpPr>
              <a:spLocks noChangeShapeType="1"/>
            </p:cNvSpPr>
            <p:nvPr/>
          </p:nvSpPr>
          <p:spPr bwMode="auto">
            <a:xfrm flipH="1">
              <a:off x="1488"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Line 74"/>
            <p:cNvSpPr>
              <a:spLocks noChangeShapeType="1"/>
            </p:cNvSpPr>
            <p:nvPr/>
          </p:nvSpPr>
          <p:spPr bwMode="auto">
            <a:xfrm flipH="1">
              <a:off x="1584"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8" name="Line 75"/>
            <p:cNvSpPr>
              <a:spLocks noChangeShapeType="1"/>
            </p:cNvSpPr>
            <p:nvPr/>
          </p:nvSpPr>
          <p:spPr bwMode="auto">
            <a:xfrm flipH="1">
              <a:off x="1488"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9" name="Line 76"/>
            <p:cNvSpPr>
              <a:spLocks noChangeShapeType="1"/>
            </p:cNvSpPr>
            <p:nvPr/>
          </p:nvSpPr>
          <p:spPr bwMode="auto">
            <a:xfrm flipH="1">
              <a:off x="1536"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40" name="Group 77"/>
          <p:cNvGrpSpPr>
            <a:grpSpLocks/>
          </p:cNvGrpSpPr>
          <p:nvPr/>
        </p:nvGrpSpPr>
        <p:grpSpPr bwMode="auto">
          <a:xfrm>
            <a:off x="4981575" y="1414463"/>
            <a:ext cx="2293938" cy="342900"/>
            <a:chOff x="1920" y="2928"/>
            <a:chExt cx="912" cy="192"/>
          </a:xfrm>
        </p:grpSpPr>
        <p:sp>
          <p:nvSpPr>
            <p:cNvPr id="39964" name="Rectangle 78"/>
            <p:cNvSpPr>
              <a:spLocks noChangeArrowheads="1"/>
            </p:cNvSpPr>
            <p:nvPr/>
          </p:nvSpPr>
          <p:spPr bwMode="auto">
            <a:xfrm>
              <a:off x="1920" y="2928"/>
              <a:ext cx="720" cy="19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5" name="Line 79"/>
            <p:cNvSpPr>
              <a:spLocks noChangeShapeType="1"/>
            </p:cNvSpPr>
            <p:nvPr/>
          </p:nvSpPr>
          <p:spPr bwMode="auto">
            <a:xfrm>
              <a:off x="2640" y="2928"/>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6" name="Line 80"/>
            <p:cNvSpPr>
              <a:spLocks noChangeShapeType="1"/>
            </p:cNvSpPr>
            <p:nvPr/>
          </p:nvSpPr>
          <p:spPr bwMode="auto">
            <a:xfrm>
              <a:off x="2640" y="3120"/>
              <a:ext cx="14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7" name="Freeform 81"/>
            <p:cNvSpPr>
              <a:spLocks/>
            </p:cNvSpPr>
            <p:nvPr/>
          </p:nvSpPr>
          <p:spPr bwMode="auto">
            <a:xfrm>
              <a:off x="2720" y="2928"/>
              <a:ext cx="112" cy="192"/>
            </a:xfrm>
            <a:custGeom>
              <a:avLst/>
              <a:gdLst>
                <a:gd name="T0" fmla="*/ 56 w 112"/>
                <a:gd name="T1" fmla="*/ 0 h 192"/>
                <a:gd name="T2" fmla="*/ 8 w 112"/>
                <a:gd name="T3" fmla="*/ 48 h 192"/>
                <a:gd name="T4" fmla="*/ 104 w 112"/>
                <a:gd name="T5" fmla="*/ 144 h 192"/>
                <a:gd name="T6" fmla="*/ 56 w 112"/>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192">
                  <a:moveTo>
                    <a:pt x="56" y="0"/>
                  </a:moveTo>
                  <a:cubicBezTo>
                    <a:pt x="28" y="12"/>
                    <a:pt x="0" y="24"/>
                    <a:pt x="8" y="48"/>
                  </a:cubicBezTo>
                  <a:cubicBezTo>
                    <a:pt x="16" y="72"/>
                    <a:pt x="96" y="120"/>
                    <a:pt x="104" y="144"/>
                  </a:cubicBezTo>
                  <a:cubicBezTo>
                    <a:pt x="112" y="168"/>
                    <a:pt x="64" y="184"/>
                    <a:pt x="56" y="192"/>
                  </a:cubicBezTo>
                </a:path>
              </a:pathLst>
            </a:custGeom>
            <a:noFill/>
            <a:ln w="19050">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8" name="Line 82"/>
            <p:cNvSpPr>
              <a:spLocks noChangeShapeType="1"/>
            </p:cNvSpPr>
            <p:nvPr/>
          </p:nvSpPr>
          <p:spPr bwMode="auto">
            <a:xfrm flipH="1">
              <a:off x="2640" y="2928"/>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9" name="Line 83"/>
            <p:cNvSpPr>
              <a:spLocks noChangeShapeType="1"/>
            </p:cNvSpPr>
            <p:nvPr/>
          </p:nvSpPr>
          <p:spPr bwMode="auto">
            <a:xfrm flipH="1">
              <a:off x="2736" y="3024"/>
              <a:ext cx="48"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0" name="Line 84"/>
            <p:cNvSpPr>
              <a:spLocks noChangeShapeType="1"/>
            </p:cNvSpPr>
            <p:nvPr/>
          </p:nvSpPr>
          <p:spPr bwMode="auto">
            <a:xfrm flipH="1">
              <a:off x="2640" y="2928"/>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1" name="Line 85"/>
            <p:cNvSpPr>
              <a:spLocks noChangeShapeType="1"/>
            </p:cNvSpPr>
            <p:nvPr/>
          </p:nvSpPr>
          <p:spPr bwMode="auto">
            <a:xfrm flipH="1">
              <a:off x="2688" y="2976"/>
              <a:ext cx="72"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943" name="Line 88"/>
          <p:cNvSpPr>
            <a:spLocks noChangeShapeType="1"/>
          </p:cNvSpPr>
          <p:nvPr/>
        </p:nvSpPr>
        <p:spPr bwMode="auto">
          <a:xfrm>
            <a:off x="3775075" y="1243013"/>
            <a:ext cx="0" cy="171450"/>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 name="Line 89"/>
          <p:cNvSpPr>
            <a:spLocks noChangeShapeType="1"/>
          </p:cNvSpPr>
          <p:nvPr/>
        </p:nvSpPr>
        <p:spPr bwMode="auto">
          <a:xfrm>
            <a:off x="6792913" y="1243013"/>
            <a:ext cx="0" cy="171450"/>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5" name="Text Box 90"/>
          <p:cNvSpPr txBox="1">
            <a:spLocks noChangeArrowheads="1"/>
          </p:cNvSpPr>
          <p:nvPr/>
        </p:nvSpPr>
        <p:spPr bwMode="auto">
          <a:xfrm>
            <a:off x="3375794" y="915988"/>
            <a:ext cx="692150" cy="3651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S1[0]</a:t>
            </a:r>
          </a:p>
        </p:txBody>
      </p:sp>
      <p:sp>
        <p:nvSpPr>
          <p:cNvPr id="39946" name="Text Box 91"/>
          <p:cNvSpPr txBox="1">
            <a:spLocks noChangeArrowheads="1"/>
          </p:cNvSpPr>
          <p:nvPr/>
        </p:nvSpPr>
        <p:spPr bwMode="auto">
          <a:xfrm>
            <a:off x="6400130" y="915988"/>
            <a:ext cx="692150" cy="3651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dirty="0">
                <a:solidFill>
                  <a:srgbClr val="000000"/>
                </a:solidFill>
                <a:ea typeface="宋体" pitchFamily="2" charset="-122"/>
              </a:rPr>
              <a:t>S2[0]</a:t>
            </a:r>
          </a:p>
        </p:txBody>
      </p:sp>
      <p:sp>
        <p:nvSpPr>
          <p:cNvPr id="132188" name="Rectangle 92"/>
          <p:cNvSpPr>
            <a:spLocks noChangeArrowheads="1"/>
          </p:cNvSpPr>
          <p:nvPr/>
        </p:nvSpPr>
        <p:spPr bwMode="auto">
          <a:xfrm>
            <a:off x="1479550" y="2184400"/>
            <a:ext cx="2295525" cy="3429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8" name="Text Box 93"/>
          <p:cNvSpPr txBox="1">
            <a:spLocks noChangeArrowheads="1"/>
          </p:cNvSpPr>
          <p:nvPr/>
        </p:nvSpPr>
        <p:spPr bwMode="auto">
          <a:xfrm>
            <a:off x="1023938" y="1344613"/>
            <a:ext cx="452437" cy="39846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S1</a:t>
            </a:r>
          </a:p>
        </p:txBody>
      </p:sp>
      <p:sp>
        <p:nvSpPr>
          <p:cNvPr id="39949" name="Text Box 94"/>
          <p:cNvSpPr txBox="1">
            <a:spLocks noChangeArrowheads="1"/>
          </p:cNvSpPr>
          <p:nvPr/>
        </p:nvSpPr>
        <p:spPr bwMode="auto">
          <a:xfrm>
            <a:off x="4551363" y="1328738"/>
            <a:ext cx="452437"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S2</a:t>
            </a:r>
          </a:p>
        </p:txBody>
      </p:sp>
      <p:sp>
        <p:nvSpPr>
          <p:cNvPr id="132191" name="Text Box 95"/>
          <p:cNvSpPr txBox="1">
            <a:spLocks noChangeArrowheads="1"/>
          </p:cNvSpPr>
          <p:nvPr/>
        </p:nvSpPr>
        <p:spPr bwMode="auto">
          <a:xfrm>
            <a:off x="1023938" y="2166938"/>
            <a:ext cx="354012"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T</a:t>
            </a:r>
          </a:p>
        </p:txBody>
      </p:sp>
      <p:sp>
        <p:nvSpPr>
          <p:cNvPr id="132192" name="AutoShape 96"/>
          <p:cNvSpPr>
            <a:spLocks noChangeArrowheads="1"/>
          </p:cNvSpPr>
          <p:nvPr/>
        </p:nvSpPr>
        <p:spPr bwMode="auto">
          <a:xfrm>
            <a:off x="2205038" y="1757363"/>
            <a:ext cx="241300" cy="427037"/>
          </a:xfrm>
          <a:prstGeom prst="downArrow">
            <a:avLst>
              <a:gd name="adj1" fmla="val 50000"/>
              <a:gd name="adj2" fmla="val 44243"/>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2194" name="Line 98"/>
          <p:cNvSpPr>
            <a:spLocks noChangeShapeType="1"/>
          </p:cNvSpPr>
          <p:nvPr/>
        </p:nvSpPr>
        <p:spPr bwMode="auto">
          <a:xfrm flipV="1">
            <a:off x="3763963" y="2527300"/>
            <a:ext cx="0" cy="257175"/>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95" name="Text Box 99"/>
          <p:cNvSpPr txBox="1">
            <a:spLocks noChangeArrowheads="1"/>
          </p:cNvSpPr>
          <p:nvPr/>
        </p:nvSpPr>
        <p:spPr bwMode="auto">
          <a:xfrm>
            <a:off x="2813571" y="2714625"/>
            <a:ext cx="822325" cy="6429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000000"/>
                </a:solidFill>
                <a:ea typeface="宋体" pitchFamily="2" charset="-122"/>
              </a:rPr>
              <a:t>T[0]</a:t>
            </a:r>
          </a:p>
          <a:p>
            <a:pPr algn="l" eaLnBrk="1" hangingPunct="1"/>
            <a:r>
              <a:rPr lang="en-US" altLang="zh-CN" b="1">
                <a:solidFill>
                  <a:srgbClr val="000000"/>
                </a:solidFill>
                <a:ea typeface="宋体" pitchFamily="2" charset="-122"/>
              </a:rPr>
              <a:t>=S1[0]</a:t>
            </a:r>
          </a:p>
        </p:txBody>
      </p:sp>
      <p:sp>
        <p:nvSpPr>
          <p:cNvPr id="132196" name="Text Box 100"/>
          <p:cNvSpPr txBox="1">
            <a:spLocks noChangeArrowheads="1"/>
          </p:cNvSpPr>
          <p:nvPr/>
        </p:nvSpPr>
        <p:spPr bwMode="auto">
          <a:xfrm>
            <a:off x="3563888" y="2733675"/>
            <a:ext cx="1157287" cy="2746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1200" b="1" dirty="0">
                <a:solidFill>
                  <a:srgbClr val="000000"/>
                </a:solidFill>
                <a:ea typeface="宋体" pitchFamily="2" charset="-122"/>
              </a:rPr>
              <a:t>MAXSTRLEN</a:t>
            </a:r>
          </a:p>
        </p:txBody>
      </p:sp>
      <p:sp>
        <p:nvSpPr>
          <p:cNvPr id="132199" name="Line 103"/>
          <p:cNvSpPr>
            <a:spLocks noChangeShapeType="1"/>
          </p:cNvSpPr>
          <p:nvPr/>
        </p:nvSpPr>
        <p:spPr bwMode="auto">
          <a:xfrm flipV="1">
            <a:off x="3160713" y="2698750"/>
            <a:ext cx="0" cy="8572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200" name="Line 104"/>
          <p:cNvSpPr>
            <a:spLocks noChangeShapeType="1"/>
          </p:cNvSpPr>
          <p:nvPr/>
        </p:nvSpPr>
        <p:spPr bwMode="auto">
          <a:xfrm>
            <a:off x="3160713" y="2698750"/>
            <a:ext cx="6032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9" name="Text Box 105"/>
          <p:cNvSpPr txBox="1">
            <a:spLocks noChangeArrowheads="1"/>
          </p:cNvSpPr>
          <p:nvPr/>
        </p:nvSpPr>
        <p:spPr bwMode="auto">
          <a:xfrm>
            <a:off x="6189663" y="2184400"/>
            <a:ext cx="24145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1600" b="1">
                <a:solidFill>
                  <a:srgbClr val="0000FF"/>
                </a:solidFill>
                <a:latin typeface="Arial" pitchFamily="34" charset="0"/>
                <a:ea typeface="宋体" pitchFamily="2" charset="-122"/>
              </a:rPr>
              <a:t>S2</a:t>
            </a:r>
            <a:r>
              <a:rPr lang="zh-CN" altLang="en-US" sz="1600" b="1">
                <a:solidFill>
                  <a:srgbClr val="0000FF"/>
                </a:solidFill>
                <a:latin typeface="Arial" pitchFamily="34" charset="0"/>
                <a:ea typeface="宋体" pitchFamily="2" charset="-122"/>
              </a:rPr>
              <a:t>被全部截去</a:t>
            </a:r>
          </a:p>
        </p:txBody>
      </p:sp>
      <p:sp>
        <p:nvSpPr>
          <p:cNvPr id="132202" name="Rectangle 106"/>
          <p:cNvSpPr>
            <a:spLocks noChangeArrowheads="1"/>
          </p:cNvSpPr>
          <p:nvPr/>
        </p:nvSpPr>
        <p:spPr bwMode="auto">
          <a:xfrm>
            <a:off x="5003800" y="1419225"/>
            <a:ext cx="1811338" cy="342900"/>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204" name="Rectangle 108"/>
          <p:cNvSpPr>
            <a:spLocks noChangeArrowheads="1"/>
          </p:cNvSpPr>
          <p:nvPr/>
        </p:nvSpPr>
        <p:spPr bwMode="auto">
          <a:xfrm>
            <a:off x="3779838" y="2197100"/>
            <a:ext cx="1811337" cy="342900"/>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205" name="Text Box 109"/>
          <p:cNvSpPr txBox="1">
            <a:spLocks noChangeArrowheads="1"/>
          </p:cNvSpPr>
          <p:nvPr/>
        </p:nvSpPr>
        <p:spPr bwMode="auto">
          <a:xfrm>
            <a:off x="468313" y="3573463"/>
            <a:ext cx="756126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else { </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T[0..MAXSTRLEN] = S1[0..MAXSTRLEN];</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  uncut = FALSE; </a:t>
            </a:r>
          </a:p>
          <a:p>
            <a:pPr algn="l" eaLnBrk="1" hangingPunct="1">
              <a:lnSpc>
                <a:spcPct val="90000"/>
              </a:lnSpc>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ea typeface="Arial Unicode MS" pitchFamily="34" charset="-122"/>
                <a:cs typeface="Arial Unicode MS" pitchFamily="34" charset="-122"/>
              </a:rPr>
              <a:t>}</a:t>
            </a:r>
          </a:p>
        </p:txBody>
      </p:sp>
      <p:sp>
        <p:nvSpPr>
          <p:cNvPr id="44" name="Text Box 111"/>
          <p:cNvSpPr txBox="1">
            <a:spLocks noChangeArrowheads="1"/>
          </p:cNvSpPr>
          <p:nvPr/>
        </p:nvSpPr>
        <p:spPr bwMode="auto">
          <a:xfrm>
            <a:off x="250825" y="5734050"/>
            <a:ext cx="8713788"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400" b="1" dirty="0">
                <a:solidFill>
                  <a:srgbClr val="0000FF"/>
                </a:solidFill>
                <a:latin typeface="Arial" pitchFamily="34" charset="0"/>
                <a:ea typeface="隶书" pitchFamily="49" charset="-122"/>
              </a:rPr>
              <a:t>总结：顺序存储结构中，串操作的基本操作为“</a:t>
            </a:r>
            <a:r>
              <a:rPr lang="zh-CN" altLang="en-US" sz="2400" b="1" i="1" u="sng" dirty="0">
                <a:solidFill>
                  <a:srgbClr val="0000FF"/>
                </a:solidFill>
                <a:latin typeface="Arial" pitchFamily="34" charset="0"/>
                <a:ea typeface="隶书" pitchFamily="49" charset="-122"/>
              </a:rPr>
              <a:t>字符序列的复制</a:t>
            </a:r>
            <a:r>
              <a:rPr lang="zh-CN" altLang="en-US" sz="2400" b="1" dirty="0">
                <a:solidFill>
                  <a:srgbClr val="0000FF"/>
                </a:solidFill>
                <a:latin typeface="Arial" pitchFamily="34" charset="0"/>
                <a:ea typeface="隶书" pitchFamily="49" charset="-122"/>
              </a:rPr>
              <a:t>”，其时间复杂度基于复制的字符序列的长度。</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188"/>
                                        </p:tgtEl>
                                        <p:attrNameLst>
                                          <p:attrName>style.visibility</p:attrName>
                                        </p:attrNameLst>
                                      </p:cBhvr>
                                      <p:to>
                                        <p:strVal val="visible"/>
                                      </p:to>
                                    </p:set>
                                    <p:animEffect transition="in" filter="wipe(up)">
                                      <p:cBhvr>
                                        <p:cTn id="7" dur="500"/>
                                        <p:tgtEl>
                                          <p:spTgt spid="1321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2191"/>
                                        </p:tgtEl>
                                        <p:attrNameLst>
                                          <p:attrName>style.visibility</p:attrName>
                                        </p:attrNameLst>
                                      </p:cBhvr>
                                      <p:to>
                                        <p:strVal val="visible"/>
                                      </p:to>
                                    </p:set>
                                    <p:animEffect transition="in" filter="wipe(up)">
                                      <p:cBhvr>
                                        <p:cTn id="10" dur="500"/>
                                        <p:tgtEl>
                                          <p:spTgt spid="13219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2192"/>
                                        </p:tgtEl>
                                        <p:attrNameLst>
                                          <p:attrName>style.visibility</p:attrName>
                                        </p:attrNameLst>
                                      </p:cBhvr>
                                      <p:to>
                                        <p:strVal val="visible"/>
                                      </p:to>
                                    </p:set>
                                    <p:animEffect transition="in" filter="wipe(up)">
                                      <p:cBhvr>
                                        <p:cTn id="13" dur="500"/>
                                        <p:tgtEl>
                                          <p:spTgt spid="13219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2194"/>
                                        </p:tgtEl>
                                        <p:attrNameLst>
                                          <p:attrName>style.visibility</p:attrName>
                                        </p:attrNameLst>
                                      </p:cBhvr>
                                      <p:to>
                                        <p:strVal val="visible"/>
                                      </p:to>
                                    </p:set>
                                    <p:animEffect transition="in" filter="wipe(up)">
                                      <p:cBhvr>
                                        <p:cTn id="16" dur="500"/>
                                        <p:tgtEl>
                                          <p:spTgt spid="13219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195"/>
                                        </p:tgtEl>
                                        <p:attrNameLst>
                                          <p:attrName>style.visibility</p:attrName>
                                        </p:attrNameLst>
                                      </p:cBhvr>
                                      <p:to>
                                        <p:strVal val="visible"/>
                                      </p:to>
                                    </p:set>
                                    <p:animEffect transition="in" filter="wipe(up)">
                                      <p:cBhvr>
                                        <p:cTn id="19" dur="500"/>
                                        <p:tgtEl>
                                          <p:spTgt spid="13219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2196"/>
                                        </p:tgtEl>
                                        <p:attrNameLst>
                                          <p:attrName>style.visibility</p:attrName>
                                        </p:attrNameLst>
                                      </p:cBhvr>
                                      <p:to>
                                        <p:strVal val="visible"/>
                                      </p:to>
                                    </p:set>
                                    <p:animEffect transition="in" filter="wipe(up)">
                                      <p:cBhvr>
                                        <p:cTn id="22" dur="500"/>
                                        <p:tgtEl>
                                          <p:spTgt spid="13219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199"/>
                                        </p:tgtEl>
                                        <p:attrNameLst>
                                          <p:attrName>style.visibility</p:attrName>
                                        </p:attrNameLst>
                                      </p:cBhvr>
                                      <p:to>
                                        <p:strVal val="visible"/>
                                      </p:to>
                                    </p:set>
                                    <p:animEffect transition="in" filter="wipe(up)">
                                      <p:cBhvr>
                                        <p:cTn id="25" dur="500"/>
                                        <p:tgtEl>
                                          <p:spTgt spid="13219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2200"/>
                                        </p:tgtEl>
                                        <p:attrNameLst>
                                          <p:attrName>style.visibility</p:attrName>
                                        </p:attrNameLst>
                                      </p:cBhvr>
                                      <p:to>
                                        <p:strVal val="visible"/>
                                      </p:to>
                                    </p:set>
                                    <p:animEffect transition="in" filter="wipe(up)">
                                      <p:cBhvr>
                                        <p:cTn id="28" dur="500"/>
                                        <p:tgtEl>
                                          <p:spTgt spid="1322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2202"/>
                                        </p:tgtEl>
                                        <p:attrNameLst>
                                          <p:attrName>style.visibility</p:attrName>
                                        </p:attrNameLst>
                                      </p:cBhvr>
                                      <p:to>
                                        <p:strVal val="visible"/>
                                      </p:to>
                                    </p:set>
                                    <p:animEffect transition="in" filter="blinds(horizontal)">
                                      <p:cBhvr>
                                        <p:cTn id="33" dur="500"/>
                                        <p:tgtEl>
                                          <p:spTgt spid="1322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2204"/>
                                        </p:tgtEl>
                                        <p:attrNameLst>
                                          <p:attrName>style.visibility</p:attrName>
                                        </p:attrNameLst>
                                      </p:cBhvr>
                                      <p:to>
                                        <p:strVal val="visible"/>
                                      </p:to>
                                    </p:set>
                                    <p:animEffect transition="in" filter="blinds(horizontal)">
                                      <p:cBhvr>
                                        <p:cTn id="38" dur="500"/>
                                        <p:tgtEl>
                                          <p:spTgt spid="1322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2205"/>
                                        </p:tgtEl>
                                        <p:attrNameLst>
                                          <p:attrName>style.visibility</p:attrName>
                                        </p:attrNameLst>
                                      </p:cBhvr>
                                      <p:to>
                                        <p:strVal val="visible"/>
                                      </p:to>
                                    </p:set>
                                    <p:anim calcmode="lin" valueType="num">
                                      <p:cBhvr additive="base">
                                        <p:cTn id="43" dur="500" fill="hold"/>
                                        <p:tgtEl>
                                          <p:spTgt spid="132205"/>
                                        </p:tgtEl>
                                        <p:attrNameLst>
                                          <p:attrName>ppt_x</p:attrName>
                                        </p:attrNameLst>
                                      </p:cBhvr>
                                      <p:tavLst>
                                        <p:tav tm="0">
                                          <p:val>
                                            <p:strVal val="0-#ppt_w/2"/>
                                          </p:val>
                                        </p:tav>
                                        <p:tav tm="100000">
                                          <p:val>
                                            <p:strVal val="#ppt_x"/>
                                          </p:val>
                                        </p:tav>
                                      </p:tavLst>
                                    </p:anim>
                                    <p:anim calcmode="lin" valueType="num">
                                      <p:cBhvr additive="base">
                                        <p:cTn id="44" dur="500" fill="hold"/>
                                        <p:tgtEl>
                                          <p:spTgt spid="13220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88" grpId="0" animBg="1"/>
      <p:bldP spid="132191" grpId="0"/>
      <p:bldP spid="132192" grpId="0" animBg="1"/>
      <p:bldP spid="132194" grpId="0" animBg="1"/>
      <p:bldP spid="132195" grpId="0"/>
      <p:bldP spid="132196" grpId="0"/>
      <p:bldP spid="132199" grpId="0" animBg="1"/>
      <p:bldP spid="132200" grpId="0" animBg="1"/>
      <p:bldP spid="132202" grpId="0" animBg="1"/>
      <p:bldP spid="132204" grpId="0" animBg="1"/>
      <p:bldP spid="132205" grpId="0"/>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3074"/>
          <p:cNvSpPr txBox="1">
            <a:spLocks noChangeArrowheads="1"/>
          </p:cNvSpPr>
          <p:nvPr/>
        </p:nvSpPr>
        <p:spPr bwMode="auto">
          <a:xfrm>
            <a:off x="533400" y="152400"/>
            <a:ext cx="8077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20000"/>
              </a:spcBef>
            </a:pPr>
            <a:r>
              <a:rPr kumimoji="1" lang="en-US" altLang="zh-CN" sz="2800">
                <a:ea typeface="Arial Unicode MS" pitchFamily="34" charset="-122"/>
                <a:cs typeface="Arial Unicode MS" pitchFamily="34" charset="-122"/>
              </a:rPr>
              <a:t>Status Concat(SString &amp;T, SString S1, SString S2)  </a:t>
            </a:r>
            <a:r>
              <a:rPr kumimoji="1" lang="en-US" altLang="zh-CN" sz="2800" b="1">
                <a:ea typeface="Arial Unicode MS" pitchFamily="34" charset="-122"/>
                <a:cs typeface="Arial Unicode MS" pitchFamily="34" charset="-122"/>
              </a:rPr>
              <a:t>{</a:t>
            </a:r>
          </a:p>
          <a:p>
            <a:pPr algn="l" eaLnBrk="1" hangingPunct="1">
              <a:spcBef>
                <a:spcPct val="20000"/>
              </a:spcBef>
            </a:pPr>
            <a:r>
              <a:rPr kumimoji="1" lang="en-US" altLang="zh-CN" sz="2800" b="1">
                <a:ea typeface="Arial Unicode MS" pitchFamily="34" charset="-122"/>
                <a:cs typeface="Arial Unicode MS" pitchFamily="34" charset="-122"/>
              </a:rPr>
              <a:t>    </a:t>
            </a:r>
            <a:r>
              <a:rPr kumimoji="1" lang="en-US" altLang="zh-CN" sz="2800">
                <a:ea typeface="Arial Unicode MS" pitchFamily="34" charset="-122"/>
                <a:cs typeface="Arial Unicode MS" pitchFamily="34" charset="-122"/>
              </a:rPr>
              <a:t>//</a:t>
            </a:r>
            <a:r>
              <a:rPr kumimoji="1" lang="zh-CN" altLang="en-US" sz="2800">
                <a:ea typeface="Arial Unicode MS" pitchFamily="34" charset="-122"/>
                <a:cs typeface="Arial Unicode MS" pitchFamily="34" charset="-122"/>
              </a:rPr>
              <a:t>用</a:t>
            </a:r>
            <a:r>
              <a:rPr kumimoji="1" lang="en-US" altLang="zh-CN" sz="2800">
                <a:ea typeface="Arial Unicode MS" pitchFamily="34" charset="-122"/>
                <a:cs typeface="Arial Unicode MS" pitchFamily="34" charset="-122"/>
              </a:rPr>
              <a:t>T</a:t>
            </a:r>
            <a:r>
              <a:rPr kumimoji="1" lang="zh-CN" altLang="en-US" sz="2800">
                <a:ea typeface="Arial Unicode MS" pitchFamily="34" charset="-122"/>
                <a:cs typeface="Arial Unicode MS" pitchFamily="34" charset="-122"/>
              </a:rPr>
              <a:t>返回</a:t>
            </a:r>
            <a:r>
              <a:rPr kumimoji="1" lang="en-US" altLang="zh-CN" sz="2800">
                <a:ea typeface="Arial Unicode MS" pitchFamily="34" charset="-122"/>
                <a:cs typeface="Arial Unicode MS" pitchFamily="34" charset="-122"/>
              </a:rPr>
              <a:t>S1</a:t>
            </a:r>
            <a:r>
              <a:rPr kumimoji="1" lang="zh-CN" altLang="en-US" sz="2800">
                <a:ea typeface="Arial Unicode MS" pitchFamily="34" charset="-122"/>
                <a:cs typeface="Arial Unicode MS" pitchFamily="34" charset="-122"/>
              </a:rPr>
              <a:t>和</a:t>
            </a:r>
            <a:r>
              <a:rPr kumimoji="1" lang="en-US" altLang="zh-CN" sz="2800">
                <a:ea typeface="Arial Unicode MS" pitchFamily="34" charset="-122"/>
                <a:cs typeface="Arial Unicode MS" pitchFamily="34" charset="-122"/>
              </a:rPr>
              <a:t>S2</a:t>
            </a:r>
            <a:r>
              <a:rPr kumimoji="1" lang="zh-CN" altLang="en-US" sz="2800">
                <a:ea typeface="Arial Unicode MS" pitchFamily="34" charset="-122"/>
                <a:cs typeface="Arial Unicode MS" pitchFamily="34" charset="-122"/>
              </a:rPr>
              <a:t>联接成的新串，若未截断，返       </a:t>
            </a:r>
          </a:p>
          <a:p>
            <a:pPr algn="l" eaLnBrk="1" hangingPunct="1">
              <a:spcBef>
                <a:spcPct val="20000"/>
              </a:spcBef>
            </a:pPr>
            <a:r>
              <a:rPr kumimoji="1" lang="zh-CN" altLang="en-US" sz="2800">
                <a:ea typeface="Arial Unicode MS" pitchFamily="34" charset="-122"/>
                <a:cs typeface="Arial Unicode MS" pitchFamily="34" charset="-122"/>
              </a:rPr>
              <a:t>    </a:t>
            </a:r>
            <a:r>
              <a:rPr kumimoji="1" lang="en-US" altLang="zh-CN" sz="2800">
                <a:ea typeface="Arial Unicode MS" pitchFamily="34" charset="-122"/>
                <a:cs typeface="Arial Unicode MS" pitchFamily="34" charset="-122"/>
              </a:rPr>
              <a:t>//</a:t>
            </a:r>
            <a:r>
              <a:rPr kumimoji="1" lang="zh-CN" altLang="en-US" sz="2800">
                <a:ea typeface="Arial Unicode MS" pitchFamily="34" charset="-122"/>
                <a:cs typeface="Arial Unicode MS" pitchFamily="34" charset="-122"/>
              </a:rPr>
              <a:t>回</a:t>
            </a:r>
            <a:r>
              <a:rPr kumimoji="1" lang="en-US" altLang="zh-CN" sz="2800">
                <a:ea typeface="Arial Unicode MS" pitchFamily="34" charset="-122"/>
                <a:cs typeface="Arial Unicode MS" pitchFamily="34" charset="-122"/>
              </a:rPr>
              <a:t>TRUE</a:t>
            </a:r>
            <a:r>
              <a:rPr kumimoji="1" lang="zh-CN" altLang="en-US" sz="2800">
                <a:ea typeface="Arial Unicode MS" pitchFamily="34" charset="-122"/>
                <a:cs typeface="Arial Unicode MS" pitchFamily="34" charset="-122"/>
              </a:rPr>
              <a:t>，否则返回</a:t>
            </a:r>
            <a:r>
              <a:rPr kumimoji="1" lang="en-US" altLang="zh-CN" sz="2800">
                <a:ea typeface="Arial Unicode MS" pitchFamily="34" charset="-122"/>
                <a:cs typeface="Arial Unicode MS" pitchFamily="34" charset="-122"/>
              </a:rPr>
              <a:t>FALSE</a:t>
            </a:r>
            <a:endParaRPr kumimoji="1" lang="en-US" altLang="zh-CN" sz="2800">
              <a:solidFill>
                <a:srgbClr val="000000"/>
              </a:solidFill>
              <a:ea typeface="Arial Unicode MS" pitchFamily="34" charset="-122"/>
              <a:cs typeface="Arial Unicode MS" pitchFamily="34" charset="-122"/>
            </a:endParaRP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If ( S1[0] + S2[0] &lt;= MAXSTRLEN )   //</a:t>
            </a:r>
            <a:r>
              <a:rPr kumimoji="1" lang="zh-CN" altLang="en-US" sz="2800">
                <a:solidFill>
                  <a:srgbClr val="000000"/>
                </a:solidFill>
                <a:ea typeface="Arial Unicode MS" pitchFamily="34" charset="-122"/>
                <a:cs typeface="Arial Unicode MS" pitchFamily="34" charset="-122"/>
              </a:rPr>
              <a:t>未截断</a:t>
            </a:r>
          </a:p>
          <a:p>
            <a:pPr algn="l" eaLnBrk="1" hangingPunct="1">
              <a:spcBef>
                <a:spcPct val="20000"/>
              </a:spcBef>
              <a:buClr>
                <a:schemeClr val="folHlink"/>
              </a:buClr>
              <a:buSzPct val="60000"/>
              <a:buFont typeface="Wingdings" pitchFamily="2" charset="2"/>
              <a:buNone/>
            </a:pPr>
            <a:r>
              <a:rPr kumimoji="1" lang="zh-CN" altLang="en-US" sz="2800">
                <a:solidFill>
                  <a:srgbClr val="000000"/>
                </a:solidFill>
                <a:ea typeface="Arial Unicode MS" pitchFamily="34" charset="-122"/>
                <a:cs typeface="Arial Unicode MS" pitchFamily="34" charset="-122"/>
              </a:rPr>
              <a:t>   </a:t>
            </a:r>
            <a:r>
              <a:rPr kumimoji="1" lang="en-US" altLang="zh-CN" sz="2800">
                <a:solidFill>
                  <a:srgbClr val="000000"/>
                </a:solidFill>
                <a:ea typeface="Arial Unicode MS" pitchFamily="34" charset="-122"/>
                <a:cs typeface="Arial Unicode MS" pitchFamily="34" charset="-122"/>
              </a:rPr>
              <a:t>{</a:t>
            </a: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T[ 1.. S1[0] ] = S1[1.. S1[0]];</a:t>
            </a: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 S1[0] + 1 .. S1[0] + S2[0] ] = S2[1.. S2[0] ];</a:t>
            </a: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T[0] = S1[0] + S2[0];</a:t>
            </a: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uncut= TRUE;</a:t>
            </a:r>
          </a:p>
          <a:p>
            <a:pPr algn="l" eaLnBrk="1" hangingPunct="1">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a:t>
            </a:r>
          </a:p>
        </p:txBody>
      </p:sp>
    </p:spTree>
  </p:cSld>
  <p:clrMapOvr>
    <a:masterClrMapping/>
  </p:clrMapOvr>
  <p:transition spd="med"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79388" y="188913"/>
            <a:ext cx="8640762" cy="37655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else  if ( S1[0] &lt; MAXSTRLEN )  //S2</a:t>
            </a:r>
            <a:r>
              <a:rPr kumimoji="1" lang="zh-CN" altLang="en-US" sz="2800">
                <a:solidFill>
                  <a:srgbClr val="000000"/>
                </a:solidFill>
                <a:ea typeface="Arial Unicode MS" pitchFamily="34" charset="-122"/>
                <a:cs typeface="Arial Unicode MS" pitchFamily="34" charset="-122"/>
              </a:rPr>
              <a:t>部分截断</a:t>
            </a:r>
          </a:p>
          <a:p>
            <a:pPr algn="l">
              <a:lnSpc>
                <a:spcPct val="90000"/>
              </a:lnSpc>
              <a:spcBef>
                <a:spcPct val="20000"/>
              </a:spcBef>
              <a:buClr>
                <a:schemeClr val="folHlink"/>
              </a:buClr>
              <a:buSzPct val="60000"/>
              <a:buFont typeface="Wingdings" pitchFamily="2" charset="2"/>
              <a:buNone/>
            </a:pPr>
            <a:r>
              <a:rPr kumimoji="1" lang="zh-CN" altLang="en-US" sz="2800">
                <a:solidFill>
                  <a:srgbClr val="000000"/>
                </a:solidFill>
                <a:ea typeface="Arial Unicode MS" pitchFamily="34" charset="-122"/>
                <a:cs typeface="Arial Unicode MS" pitchFamily="34" charset="-122"/>
              </a:rPr>
              <a:t>     </a:t>
            </a:r>
            <a:r>
              <a:rPr kumimoji="1" lang="en-US" altLang="zh-CN" sz="2800">
                <a:solidFill>
                  <a:srgbClr val="000000"/>
                </a:solidFill>
                <a:ea typeface="Arial Unicode MS" pitchFamily="34" charset="-122"/>
                <a:cs typeface="Arial Unicode MS" pitchFamily="34" charset="-122"/>
              </a:rPr>
              <a:t>{</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T[ 1.. S1[0] ] = S1[1.. S1[0]];</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 S1[0]+1.. MAXSTRLEN ] </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 S2[1.. MAXSTRLEN–S1[0] ];</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T[0] = MAXSTRLEN;</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uncut= FALSE;</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a:t>
            </a:r>
          </a:p>
        </p:txBody>
      </p:sp>
      <p:sp>
        <p:nvSpPr>
          <p:cNvPr id="41987" name="Rectangle 5"/>
          <p:cNvSpPr>
            <a:spLocks noChangeArrowheads="1"/>
          </p:cNvSpPr>
          <p:nvPr/>
        </p:nvSpPr>
        <p:spPr bwMode="auto">
          <a:xfrm>
            <a:off x="774700" y="3860800"/>
            <a:ext cx="7110413" cy="28257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else { //S2</a:t>
            </a:r>
            <a:r>
              <a:rPr kumimoji="1" lang="zh-CN" altLang="en-US" sz="2800">
                <a:solidFill>
                  <a:srgbClr val="000000"/>
                </a:solidFill>
                <a:ea typeface="Arial Unicode MS" pitchFamily="34" charset="-122"/>
                <a:cs typeface="Arial Unicode MS" pitchFamily="34" charset="-122"/>
              </a:rPr>
              <a:t>全部截断</a:t>
            </a:r>
          </a:p>
          <a:p>
            <a:pPr algn="l">
              <a:lnSpc>
                <a:spcPct val="90000"/>
              </a:lnSpc>
              <a:spcBef>
                <a:spcPct val="20000"/>
              </a:spcBef>
              <a:buClr>
                <a:schemeClr val="folHlink"/>
              </a:buClr>
              <a:buSzPct val="60000"/>
              <a:buFont typeface="Wingdings" pitchFamily="2" charset="2"/>
              <a:buNone/>
            </a:pPr>
            <a:r>
              <a:rPr kumimoji="1" lang="zh-CN" altLang="en-US" sz="2800">
                <a:solidFill>
                  <a:srgbClr val="000000"/>
                </a:solidFill>
                <a:ea typeface="Arial Unicode MS" pitchFamily="34" charset="-122"/>
                <a:cs typeface="Arial Unicode MS" pitchFamily="34" charset="-122"/>
              </a:rPr>
              <a:t>		</a:t>
            </a:r>
            <a:r>
              <a:rPr kumimoji="1" lang="en-US" altLang="zh-CN" sz="2800">
                <a:solidFill>
                  <a:srgbClr val="000000"/>
                </a:solidFill>
                <a:ea typeface="Arial Unicode MS" pitchFamily="34" charset="-122"/>
                <a:cs typeface="Arial Unicode MS" pitchFamily="34" charset="-122"/>
              </a:rPr>
              <a:t>T[ 1.. S1[0] ] = S1[1.. S1[0]];</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T[0] = MAXSTRLEN;</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return FALSE;</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a:t>
            </a:r>
          </a:p>
          <a:p>
            <a:pPr algn="l">
              <a:lnSpc>
                <a:spcPct val="90000"/>
              </a:lnSpc>
              <a:spcBef>
                <a:spcPct val="20000"/>
              </a:spcBef>
              <a:buClr>
                <a:schemeClr val="folHlink"/>
              </a:buClr>
              <a:buSzPct val="60000"/>
              <a:buFont typeface="Wingdings" pitchFamily="2" charset="2"/>
              <a:buNone/>
            </a:pPr>
            <a:r>
              <a:rPr kumimoji="1" lang="en-US" altLang="zh-CN" sz="2800">
                <a:solidFill>
                  <a:srgbClr val="000000"/>
                </a:solidFill>
                <a:ea typeface="Arial Unicode MS" pitchFamily="34" charset="-122"/>
                <a:cs typeface="Arial Unicode MS" pitchFamily="34" charset="-122"/>
              </a:rPr>
              <a:t>}// Concat</a:t>
            </a:r>
          </a:p>
        </p:txBody>
      </p:sp>
    </p:spTree>
  </p:cSld>
  <p:clrMapOvr>
    <a:masterClrMapping/>
  </p:clrMapOvr>
  <p:transition spd="med"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539750" y="1268413"/>
            <a:ext cx="8280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通常称字符在序列中的序号为该字符在串中的</a:t>
            </a:r>
            <a:r>
              <a:rPr lang="zh-CN" altLang="en-US" sz="2800" b="1" dirty="0">
                <a:solidFill>
                  <a:schemeClr val="tx2"/>
                </a:solidFill>
                <a:latin typeface="楷体_GB2312" pitchFamily="49" charset="-122"/>
                <a:ea typeface="楷体_GB2312" pitchFamily="49" charset="-122"/>
              </a:rPr>
              <a:t>位置</a:t>
            </a:r>
            <a:r>
              <a:rPr lang="zh-CN" altLang="en-US" sz="2800" b="1" dirty="0">
                <a:latin typeface="楷体_GB2312" pitchFamily="49" charset="-122"/>
                <a:ea typeface="楷体_GB2312" pitchFamily="49" charset="-122"/>
              </a:rPr>
              <a:t>。子串在主串中的位置则以子串的第一个字符在主串中的位置来表示。</a:t>
            </a:r>
            <a:endParaRPr lang="zh-CN" altLang="en-US" sz="2800" b="1" baseline="-25000" dirty="0">
              <a:latin typeface="楷体_GB2312" pitchFamily="49" charset="-122"/>
              <a:ea typeface="楷体_GB2312" pitchFamily="49" charset="-122"/>
            </a:endParaRPr>
          </a:p>
        </p:txBody>
      </p:sp>
      <p:sp>
        <p:nvSpPr>
          <p:cNvPr id="114694" name="Rectangle 6"/>
          <p:cNvSpPr>
            <a:spLocks noChangeArrowheads="1"/>
          </p:cNvSpPr>
          <p:nvPr/>
        </p:nvSpPr>
        <p:spPr bwMode="auto">
          <a:xfrm>
            <a:off x="684213" y="2636838"/>
            <a:ext cx="68580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ea typeface="楷体_GB2312" pitchFamily="49" charset="-122"/>
              </a:rPr>
              <a:t>例： </a:t>
            </a:r>
            <a:r>
              <a:rPr lang="en-US" altLang="zh-CN" sz="2800" b="1" dirty="0">
                <a:ea typeface="楷体_GB2312" pitchFamily="49" charset="-122"/>
              </a:rPr>
              <a:t>s = ‘I am a </a:t>
            </a:r>
            <a:r>
              <a:rPr lang="en-US" altLang="zh-CN" sz="2800" b="1" dirty="0" err="1">
                <a:ea typeface="楷体_GB2312" pitchFamily="49" charset="-122"/>
              </a:rPr>
              <a:t>chinese</a:t>
            </a:r>
            <a:r>
              <a:rPr lang="en-US" altLang="zh-CN" sz="2800" b="1" dirty="0">
                <a:ea typeface="楷体_GB2312" pitchFamily="49" charset="-122"/>
              </a:rPr>
              <a:t>’;</a:t>
            </a:r>
          </a:p>
          <a:p>
            <a:pPr algn="l">
              <a:spcBef>
                <a:spcPct val="50000"/>
              </a:spcBef>
            </a:pPr>
            <a:r>
              <a:rPr lang="en-US" altLang="zh-CN" sz="2800" b="1" dirty="0">
                <a:ea typeface="楷体_GB2312" pitchFamily="49" charset="-122"/>
              </a:rPr>
              <a:t>      </a:t>
            </a:r>
            <a:r>
              <a:rPr lang="zh-CN" altLang="en-US" sz="2800" b="1" dirty="0">
                <a:ea typeface="楷体_GB2312" pitchFamily="49" charset="-122"/>
              </a:rPr>
              <a:t>子串：</a:t>
            </a:r>
            <a:r>
              <a:rPr lang="en-US" altLang="zh-CN" sz="2800" b="1" dirty="0">
                <a:ea typeface="楷体_GB2312" pitchFamily="49" charset="-122"/>
              </a:rPr>
              <a:t>s1 = ‘am’</a:t>
            </a:r>
            <a:r>
              <a:rPr lang="zh-CN" altLang="en-US" sz="2800" b="1" dirty="0">
                <a:ea typeface="楷体_GB2312" pitchFamily="49" charset="-122"/>
              </a:rPr>
              <a:t>， </a:t>
            </a:r>
            <a:r>
              <a:rPr lang="en-US" altLang="zh-CN" sz="2800" b="1" dirty="0">
                <a:ea typeface="楷体_GB2312" pitchFamily="49" charset="-122"/>
              </a:rPr>
              <a:t>s2 = ‘</a:t>
            </a:r>
            <a:r>
              <a:rPr lang="en-US" altLang="zh-CN" sz="2800" b="1" dirty="0" err="1">
                <a:ea typeface="楷体_GB2312" pitchFamily="49" charset="-122"/>
              </a:rPr>
              <a:t>chinese</a:t>
            </a:r>
            <a:r>
              <a:rPr lang="en-US" altLang="zh-CN" sz="2800" b="1" dirty="0">
                <a:ea typeface="楷体_GB2312" pitchFamily="49" charset="-122"/>
              </a:rPr>
              <a:t>’;</a:t>
            </a:r>
          </a:p>
          <a:p>
            <a:pPr algn="l">
              <a:spcBef>
                <a:spcPct val="50000"/>
              </a:spcBef>
            </a:pPr>
            <a:r>
              <a:rPr lang="en-US" altLang="zh-CN" sz="2800" b="1" dirty="0">
                <a:ea typeface="楷体_GB2312" pitchFamily="49" charset="-122"/>
              </a:rPr>
              <a:t>      </a:t>
            </a:r>
            <a:r>
              <a:rPr lang="zh-CN" altLang="en-US" sz="2800" b="1" dirty="0">
                <a:ea typeface="楷体_GB2312" pitchFamily="49" charset="-122"/>
              </a:rPr>
              <a:t>位置：  </a:t>
            </a:r>
            <a:r>
              <a:rPr lang="en-US" altLang="zh-CN" sz="2800" b="1" dirty="0">
                <a:ea typeface="楷体_GB2312" pitchFamily="49" charset="-122"/>
              </a:rPr>
              <a:t>3                   8</a:t>
            </a:r>
          </a:p>
        </p:txBody>
      </p:sp>
      <p:sp>
        <p:nvSpPr>
          <p:cNvPr id="114695" name="Rectangle 7"/>
          <p:cNvSpPr>
            <a:spLocks noChangeArrowheads="1"/>
          </p:cNvSpPr>
          <p:nvPr/>
        </p:nvSpPr>
        <p:spPr bwMode="auto">
          <a:xfrm>
            <a:off x="323850" y="4437063"/>
            <a:ext cx="8280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注意：串值必须用一对单引号括起来，但单引号本身不属于串。它的作用是为了避免与变量名或数的常量混淆。</a:t>
            </a:r>
            <a:endParaRPr lang="zh-CN" altLang="en-US" sz="2800" b="1" baseline="-25000" dirty="0">
              <a:latin typeface="楷体_GB2312" pitchFamily="49" charset="-122"/>
              <a:ea typeface="楷体_GB2312" pitchFamily="49" charset="-122"/>
            </a:endParaRPr>
          </a:p>
        </p:txBody>
      </p:sp>
      <p:sp>
        <p:nvSpPr>
          <p:cNvPr id="15365" name="Rectangle 8"/>
          <p:cNvSpPr>
            <a:spLocks noChangeArrowheads="1"/>
          </p:cNvSpPr>
          <p:nvPr/>
        </p:nvSpPr>
        <p:spPr bwMode="auto">
          <a:xfrm>
            <a:off x="323850" y="115888"/>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串中任意个连续的字符组成的子序列称为该串</a:t>
            </a:r>
            <a:r>
              <a:rPr lang="zh-CN" altLang="en-US" sz="3200" b="1" dirty="0" smtClean="0">
                <a:latin typeface="楷体_GB2312" pitchFamily="49" charset="-122"/>
                <a:ea typeface="楷体_GB2312" pitchFamily="49" charset="-122"/>
              </a:rPr>
              <a:t>的</a:t>
            </a:r>
            <a:r>
              <a:rPr lang="zh-CN" altLang="en-US" sz="3200" b="1" dirty="0">
                <a:solidFill>
                  <a:schemeClr val="tx2"/>
                </a:solidFill>
                <a:latin typeface="楷体_GB2312" pitchFamily="49" charset="-122"/>
                <a:ea typeface="楷体_GB2312" pitchFamily="49" charset="-122"/>
              </a:rPr>
              <a:t>子</a:t>
            </a:r>
            <a:r>
              <a:rPr lang="zh-CN" altLang="en-US" sz="3200" b="1" dirty="0" smtClean="0">
                <a:solidFill>
                  <a:schemeClr val="tx2"/>
                </a:solidFill>
                <a:latin typeface="楷体_GB2312" pitchFamily="49" charset="-122"/>
                <a:ea typeface="楷体_GB2312" pitchFamily="49" charset="-122"/>
              </a:rPr>
              <a:t>串</a:t>
            </a:r>
            <a:r>
              <a:rPr lang="zh-CN" altLang="en-US" sz="3200" b="1" dirty="0">
                <a:latin typeface="楷体_GB2312" pitchFamily="49" charset="-122"/>
                <a:ea typeface="楷体_GB2312" pitchFamily="49" charset="-122"/>
              </a:rPr>
              <a:t>。包含子串的串相应的称为</a:t>
            </a:r>
            <a:r>
              <a:rPr lang="zh-CN" altLang="en-US" sz="3200" b="1" dirty="0">
                <a:solidFill>
                  <a:schemeClr val="tx2"/>
                </a:solidFill>
                <a:latin typeface="楷体_GB2312" pitchFamily="49" charset="-122"/>
                <a:ea typeface="楷体_GB2312" pitchFamily="49" charset="-122"/>
              </a:rPr>
              <a:t>主串</a:t>
            </a:r>
            <a:r>
              <a:rPr lang="zh-CN" altLang="en-US" sz="3200" b="1" dirty="0">
                <a:latin typeface="楷体_GB2312" pitchFamily="49" charset="-122"/>
                <a:ea typeface="楷体_GB2312" pitchFamily="49" charset="-122"/>
              </a:rPr>
              <a:t>。</a:t>
            </a:r>
            <a:endParaRPr lang="zh-CN" altLang="en-US" sz="3200" b="1" baseline="-25000" dirty="0">
              <a:latin typeface="楷体_GB2312" pitchFamily="49" charset="-122"/>
              <a:ea typeface="楷体_GB2312" pitchFamily="49" charset="-122"/>
            </a:endParaRPr>
          </a:p>
        </p:txBody>
      </p:sp>
      <p:sp>
        <p:nvSpPr>
          <p:cNvPr id="114697" name="Rectangle 9"/>
          <p:cNvSpPr>
            <a:spLocks noChangeArrowheads="1"/>
          </p:cNvSpPr>
          <p:nvPr/>
        </p:nvSpPr>
        <p:spPr bwMode="auto">
          <a:xfrm>
            <a:off x="179388" y="5934075"/>
            <a:ext cx="9145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latin typeface="楷体_GB2312" pitchFamily="49" charset="-122"/>
                <a:ea typeface="楷体_GB2312" pitchFamily="49" charset="-122"/>
              </a:rPr>
              <a:t>特别地，空串是任意串的子串，任意串是其自身的子串。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wipe(left)">
                                      <p:cBhvr>
                                        <p:cTn id="11" dur="500"/>
                                        <p:tgtEl>
                                          <p:spTgt spid="1146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4695"/>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4" grpId="0"/>
      <p:bldP spid="114695" grpId="0"/>
      <p:bldP spid="11469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395288" y="188913"/>
            <a:ext cx="7499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60000"/>
              </a:spcBef>
            </a:pPr>
            <a:r>
              <a:rPr kumimoji="1" lang="en-US" altLang="zh-CN" sz="3200" b="1">
                <a:ea typeface="楷体_GB2312" pitchFamily="49" charset="-122"/>
              </a:rPr>
              <a:t>10</a:t>
            </a:r>
            <a:r>
              <a:rPr kumimoji="1" lang="zh-CN" altLang="en-US" sz="3200" b="1">
                <a:ea typeface="楷体_GB2312" pitchFamily="49" charset="-122"/>
              </a:rPr>
              <a:t>、求子串</a:t>
            </a:r>
            <a:r>
              <a:rPr kumimoji="1" lang="en-US" altLang="zh-CN" sz="3200" b="1">
                <a:ea typeface="楷体_GB2312" pitchFamily="49" charset="-122"/>
              </a:rPr>
              <a:t>SubString(</a:t>
            </a:r>
            <a:r>
              <a:rPr kumimoji="1" lang="en-US" altLang="zh-CN" sz="3200" b="1">
                <a:ea typeface="楷体_GB2312" pitchFamily="49" charset="-122"/>
                <a:cs typeface="Arial Unicode MS" pitchFamily="34" charset="-122"/>
              </a:rPr>
              <a:t>&amp;</a:t>
            </a:r>
            <a:r>
              <a:rPr kumimoji="1" lang="en-US" altLang="zh-CN" sz="3200" b="1">
                <a:ea typeface="楷体_GB2312" pitchFamily="49" charset="-122"/>
              </a:rPr>
              <a:t> Sub, S, pos, len)	</a:t>
            </a:r>
          </a:p>
        </p:txBody>
      </p:sp>
      <p:sp>
        <p:nvSpPr>
          <p:cNvPr id="118791" name="Text Box 7"/>
          <p:cNvSpPr txBox="1">
            <a:spLocks noChangeArrowheads="1"/>
          </p:cNvSpPr>
          <p:nvPr/>
        </p:nvSpPr>
        <p:spPr bwMode="auto">
          <a:xfrm>
            <a:off x="466725" y="1050925"/>
            <a:ext cx="835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3200" b="1" dirty="0">
                <a:ea typeface="楷体_GB2312" pitchFamily="49" charset="-122"/>
              </a:rPr>
              <a:t>       </a:t>
            </a:r>
            <a:r>
              <a:rPr kumimoji="1" lang="zh-CN" altLang="en-US" sz="3200" b="1" dirty="0">
                <a:ea typeface="楷体_GB2312" pitchFamily="49" charset="-122"/>
              </a:rPr>
              <a:t>求子串的过程即为复制字符序列的过程，将串</a:t>
            </a:r>
            <a:r>
              <a:rPr kumimoji="1" lang="en-US" altLang="zh-CN" sz="3200" b="1" dirty="0">
                <a:ea typeface="楷体_GB2312" pitchFamily="49" charset="-122"/>
              </a:rPr>
              <a:t>S</a:t>
            </a:r>
            <a:r>
              <a:rPr kumimoji="1" lang="zh-CN" altLang="en-US" sz="3200" b="1" dirty="0">
                <a:ea typeface="楷体_GB2312" pitchFamily="49" charset="-122"/>
              </a:rPr>
              <a:t>中第</a:t>
            </a:r>
            <a:r>
              <a:rPr kumimoji="1" lang="en-US" altLang="zh-CN" sz="3200" b="1" dirty="0" err="1">
                <a:ea typeface="楷体_GB2312" pitchFamily="49" charset="-122"/>
              </a:rPr>
              <a:t>pos</a:t>
            </a:r>
            <a:r>
              <a:rPr kumimoji="1" lang="zh-CN" altLang="en-US" sz="3200" b="1" dirty="0">
                <a:ea typeface="楷体_GB2312" pitchFamily="49" charset="-122"/>
              </a:rPr>
              <a:t>个字符开始长度为</a:t>
            </a:r>
            <a:r>
              <a:rPr kumimoji="1" lang="en-US" altLang="zh-CN" sz="3200" b="1" dirty="0" err="1">
                <a:ea typeface="楷体_GB2312" pitchFamily="49" charset="-122"/>
              </a:rPr>
              <a:t>len</a:t>
            </a:r>
            <a:r>
              <a:rPr kumimoji="1" lang="zh-CN" altLang="en-US" sz="3200" b="1" dirty="0">
                <a:ea typeface="楷体_GB2312" pitchFamily="49" charset="-122"/>
              </a:rPr>
              <a:t>的字符序列复制到串</a:t>
            </a:r>
            <a:r>
              <a:rPr kumimoji="1" lang="en-US" altLang="zh-CN" sz="3200" b="1" dirty="0">
                <a:ea typeface="楷体_GB2312" pitchFamily="49" charset="-122"/>
              </a:rPr>
              <a:t>Sub</a:t>
            </a:r>
            <a:r>
              <a:rPr kumimoji="1" lang="zh-CN" altLang="en-US" sz="3200" b="1" dirty="0">
                <a:ea typeface="楷体_GB2312" pitchFamily="49" charset="-122"/>
              </a:rPr>
              <a:t>中。</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Effect transition="in" filter="wipe(left)">
                                      <p:cBhvr>
                                        <p:cTn id="7"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0"/>
          <p:cNvSpPr>
            <a:spLocks noChangeArrowheads="1"/>
          </p:cNvSpPr>
          <p:nvPr/>
        </p:nvSpPr>
        <p:spPr bwMode="auto">
          <a:xfrm>
            <a:off x="260350" y="333375"/>
            <a:ext cx="888365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2800"/>
              <a:t>Status SubString(SString &amp;Sub, SString S, int pos, int len) { </a:t>
            </a:r>
          </a:p>
          <a:p>
            <a:pPr algn="l"/>
            <a:r>
              <a:rPr kumimoji="1" lang="en-US" altLang="zh-CN" sz="2800"/>
              <a:t>   </a:t>
            </a:r>
            <a:r>
              <a:rPr kumimoji="1" lang="en-US" altLang="zh-CN" sz="2000"/>
              <a:t>// </a:t>
            </a:r>
            <a:r>
              <a:rPr kumimoji="1" lang="zh-CN" altLang="en-US" sz="2000"/>
              <a:t>算法</a:t>
            </a:r>
            <a:r>
              <a:rPr kumimoji="1" lang="en-US" altLang="zh-CN" sz="2000"/>
              <a:t>4.3</a:t>
            </a:r>
          </a:p>
          <a:p>
            <a:pPr algn="l"/>
            <a:r>
              <a:rPr kumimoji="1" lang="en-US" altLang="zh-CN" sz="2000"/>
              <a:t>   // </a:t>
            </a:r>
            <a:r>
              <a:rPr kumimoji="1" lang="zh-CN" altLang="en-US" sz="2000"/>
              <a:t>用</a:t>
            </a:r>
            <a:r>
              <a:rPr kumimoji="1" lang="en-US" altLang="zh-CN" sz="2000"/>
              <a:t>Sub</a:t>
            </a:r>
            <a:r>
              <a:rPr kumimoji="1" lang="zh-CN" altLang="en-US" sz="2000"/>
              <a:t>返回串</a:t>
            </a:r>
            <a:r>
              <a:rPr kumimoji="1" lang="en-US" altLang="zh-CN" sz="2000"/>
              <a:t>S</a:t>
            </a:r>
            <a:r>
              <a:rPr kumimoji="1" lang="zh-CN" altLang="en-US" sz="2000"/>
              <a:t>的第</a:t>
            </a:r>
            <a:r>
              <a:rPr kumimoji="1" lang="en-US" altLang="zh-CN" sz="2000"/>
              <a:t>pos</a:t>
            </a:r>
            <a:r>
              <a:rPr kumimoji="1" lang="zh-CN" altLang="en-US" sz="2000"/>
              <a:t>个字符起长度为</a:t>
            </a:r>
            <a:r>
              <a:rPr kumimoji="1" lang="en-US" altLang="zh-CN" sz="2000"/>
              <a:t>len</a:t>
            </a:r>
            <a:r>
              <a:rPr kumimoji="1" lang="zh-CN" altLang="en-US" sz="2000"/>
              <a:t>的子串。</a:t>
            </a:r>
          </a:p>
          <a:p>
            <a:pPr algn="l"/>
            <a:r>
              <a:rPr kumimoji="1" lang="zh-CN" altLang="en-US" sz="2000"/>
              <a:t>   </a:t>
            </a:r>
            <a:r>
              <a:rPr kumimoji="1" lang="en-US" altLang="zh-CN" sz="2000"/>
              <a:t>// </a:t>
            </a:r>
            <a:r>
              <a:rPr kumimoji="1" lang="zh-CN" altLang="en-US" sz="2000"/>
              <a:t>其中，</a:t>
            </a:r>
            <a:r>
              <a:rPr kumimoji="1" lang="en-US" altLang="zh-CN" sz="2000"/>
              <a:t>1≤pos≤StrLength(S)</a:t>
            </a:r>
            <a:r>
              <a:rPr kumimoji="1" lang="zh-CN" altLang="en-US" sz="2000"/>
              <a:t>且</a:t>
            </a:r>
            <a:r>
              <a:rPr kumimoji="1" lang="en-US" altLang="zh-CN" sz="2000"/>
              <a:t>0≤len≤StrLength(S)-pos+1</a:t>
            </a:r>
            <a:r>
              <a:rPr kumimoji="1" lang="zh-CN" altLang="en-US" sz="2000"/>
              <a:t>。</a:t>
            </a:r>
            <a:r>
              <a:rPr kumimoji="1" lang="zh-CN" altLang="en-US" sz="2800"/>
              <a:t> </a:t>
            </a:r>
          </a:p>
          <a:p>
            <a:pPr algn="l"/>
            <a:r>
              <a:rPr kumimoji="1" lang="zh-CN" altLang="en-US" sz="2800"/>
              <a:t>   </a:t>
            </a:r>
            <a:r>
              <a:rPr kumimoji="1" lang="en-US" altLang="zh-CN" sz="2800"/>
              <a:t>int i;</a:t>
            </a:r>
          </a:p>
          <a:p>
            <a:pPr algn="l"/>
            <a:r>
              <a:rPr kumimoji="1" lang="en-US" altLang="zh-CN" sz="2800"/>
              <a:t>   if (pos &lt; 1 || pos &gt; S[0] || len &lt; 0 || len &gt; S[0] </a:t>
            </a:r>
            <a:r>
              <a:rPr kumimoji="1" lang="zh-CN" altLang="en-US"/>
              <a:t>－</a:t>
            </a:r>
            <a:r>
              <a:rPr kumimoji="1" lang="en-US" altLang="zh-CN" sz="2800"/>
              <a:t>pos+1)</a:t>
            </a:r>
          </a:p>
          <a:p>
            <a:pPr algn="l"/>
            <a:r>
              <a:rPr kumimoji="1" lang="en-US" altLang="zh-CN" sz="2800"/>
              <a:t>                   </a:t>
            </a:r>
            <a:r>
              <a:rPr kumimoji="1" lang="da-DK" altLang="zh-CN" sz="2800"/>
              <a:t>return ERROR;</a:t>
            </a:r>
          </a:p>
          <a:p>
            <a:pPr algn="l"/>
            <a:r>
              <a:rPr kumimoji="1" lang="da-DK" altLang="zh-CN" sz="2800"/>
              <a:t>   for(i=1; i&lt;=len; i++)</a:t>
            </a:r>
          </a:p>
          <a:p>
            <a:pPr algn="l"/>
            <a:r>
              <a:rPr kumimoji="1" lang="da-DK" altLang="zh-CN" sz="2800"/>
              <a:t>       </a:t>
            </a:r>
            <a:r>
              <a:rPr kumimoji="1" lang="en-US" altLang="zh-CN" sz="2800"/>
              <a:t>Sub[i] = S[pos+i</a:t>
            </a:r>
            <a:r>
              <a:rPr kumimoji="1" lang="zh-CN" altLang="en-US" b="1">
                <a:latin typeface="宋体" pitchFamily="2" charset="-122"/>
                <a:ea typeface="宋体" pitchFamily="2" charset="-122"/>
              </a:rPr>
              <a:t>－</a:t>
            </a:r>
            <a:r>
              <a:rPr kumimoji="1" lang="en-US" altLang="zh-CN" sz="2800"/>
              <a:t>1];</a:t>
            </a:r>
          </a:p>
          <a:p>
            <a:pPr algn="l"/>
            <a:r>
              <a:rPr kumimoji="1" lang="en-US" altLang="zh-CN" sz="2800"/>
              <a:t>       Sub[0] = len;</a:t>
            </a:r>
          </a:p>
          <a:p>
            <a:pPr algn="l"/>
            <a:r>
              <a:rPr kumimoji="1" lang="en-US" altLang="zh-CN" sz="2800"/>
              <a:t>   return OK;</a:t>
            </a:r>
          </a:p>
          <a:p>
            <a:pPr algn="l"/>
            <a:r>
              <a:rPr kumimoji="1" lang="en-US" altLang="zh-CN" sz="2800"/>
              <a:t>} // SubString</a:t>
            </a:r>
          </a:p>
        </p:txBody>
      </p:sp>
    </p:spTree>
  </p:cSld>
  <p:clrMapOvr>
    <a:masterClrMapping/>
  </p:clrMapOvr>
  <p:transition spd="med"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5058" name="Picture 4"/>
          <p:cNvPicPr>
            <a:picLocks noChangeAspect="1" noChangeArrowheads="1"/>
          </p:cNvPicPr>
          <p:nvPr/>
        </p:nvPicPr>
        <p:blipFill>
          <a:blip r:embed="rId2">
            <a:extLst>
              <a:ext uri="{28A0092B-C50C-407E-A947-70E740481C1C}">
                <a14:useLocalDpi xmlns:a14="http://schemas.microsoft.com/office/drawing/2010/main" val="0"/>
              </a:ext>
            </a:extLst>
          </a:blip>
          <a:srcRect l="10027" t="30983" r="62474" b="24422"/>
          <a:stretch>
            <a:fillRect/>
          </a:stretch>
        </p:blipFill>
        <p:spPr bwMode="auto">
          <a:xfrm>
            <a:off x="539750" y="115888"/>
            <a:ext cx="6985000" cy="640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a:hlinkClick r:id="rId2" action="ppaction://hlinksldjump"/>
          </p:cNvPr>
          <p:cNvSpPr txBox="1">
            <a:spLocks noChangeArrowheads="1"/>
          </p:cNvSpPr>
          <p:nvPr/>
        </p:nvSpPr>
        <p:spPr bwMode="auto">
          <a:xfrm>
            <a:off x="533400" y="381000"/>
            <a:ext cx="83820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11</a:t>
            </a:r>
            <a:r>
              <a:rPr kumimoji="1" lang="zh-CN" altLang="en-US" sz="2800" b="1">
                <a:ea typeface="楷体_GB2312" pitchFamily="49" charset="-122"/>
              </a:rPr>
              <a:t>、</a:t>
            </a:r>
            <a:r>
              <a:rPr kumimoji="1" lang="en-US" altLang="zh-CN" sz="2800" b="1">
                <a:ea typeface="楷体_GB2312" pitchFamily="49" charset="-122"/>
              </a:rPr>
              <a:t>Index ( S, T, pos)	 //</a:t>
            </a:r>
            <a:r>
              <a:rPr kumimoji="1" lang="zh-CN" altLang="en-US" sz="2800" b="1">
                <a:ea typeface="楷体_GB2312" pitchFamily="49" charset="-122"/>
              </a:rPr>
              <a:t>定位函数</a:t>
            </a:r>
          </a:p>
          <a:p>
            <a:pPr algn="l" eaLnBrk="1" hangingPunct="1">
              <a:spcBef>
                <a:spcPct val="60000"/>
              </a:spcBef>
            </a:pPr>
            <a:r>
              <a:rPr kumimoji="1" lang="zh-CN" altLang="en-US" sz="2800" b="1">
                <a:ea typeface="楷体_GB2312" pitchFamily="49" charset="-122"/>
              </a:rPr>
              <a:t>初始条件：</a:t>
            </a:r>
          </a:p>
          <a:p>
            <a:pPr algn="l" eaLnBrk="1" hangingPunct="1">
              <a:spcBef>
                <a:spcPct val="15000"/>
              </a:spcBef>
            </a:pPr>
            <a:r>
              <a:rPr kumimoji="1" lang="zh-CN" altLang="en-US" sz="2800" b="1">
                <a:ea typeface="楷体_GB2312" pitchFamily="49" charset="-122"/>
              </a:rPr>
              <a:t>	串 </a:t>
            </a:r>
            <a:r>
              <a:rPr kumimoji="1" lang="en-US" altLang="zh-CN" sz="2800" b="1">
                <a:ea typeface="楷体_GB2312" pitchFamily="49" charset="-122"/>
              </a:rPr>
              <a:t>S </a:t>
            </a:r>
            <a:r>
              <a:rPr kumimoji="1" lang="zh-CN" altLang="en-US" sz="2800" b="1">
                <a:ea typeface="楷体_GB2312" pitchFamily="49" charset="-122"/>
              </a:rPr>
              <a:t>和 </a:t>
            </a:r>
            <a:r>
              <a:rPr kumimoji="1" lang="en-US" altLang="zh-CN" sz="2800" b="1">
                <a:ea typeface="楷体_GB2312" pitchFamily="49" charset="-122"/>
              </a:rPr>
              <a:t>T </a:t>
            </a:r>
            <a:r>
              <a:rPr kumimoji="1" lang="zh-CN" altLang="en-US" sz="2800" b="1">
                <a:ea typeface="楷体_GB2312" pitchFamily="49" charset="-122"/>
              </a:rPr>
              <a:t>存在，且 </a:t>
            </a:r>
            <a:r>
              <a:rPr kumimoji="1" lang="en-US" altLang="zh-CN" sz="2800" b="1">
                <a:ea typeface="楷体_GB2312" pitchFamily="49" charset="-122"/>
              </a:rPr>
              <a:t>T </a:t>
            </a:r>
            <a:r>
              <a:rPr kumimoji="1" lang="zh-CN" altLang="en-US" sz="2800" b="1">
                <a:ea typeface="楷体_GB2312" pitchFamily="49" charset="-122"/>
              </a:rPr>
              <a:t>是非空串，</a:t>
            </a:r>
            <a:br>
              <a:rPr kumimoji="1" lang="zh-CN" altLang="en-US" sz="2800" b="1">
                <a:ea typeface="楷体_GB2312" pitchFamily="49" charset="-122"/>
              </a:rPr>
            </a:br>
            <a:r>
              <a:rPr kumimoji="1" lang="zh-CN" altLang="en-US" sz="2800" b="1">
                <a:ea typeface="楷体_GB2312" pitchFamily="49" charset="-122"/>
              </a:rPr>
              <a:t>            </a:t>
            </a:r>
            <a:r>
              <a:rPr kumimoji="1" lang="en-US" altLang="zh-CN" sz="2800" b="1">
                <a:ea typeface="楷体_GB2312" pitchFamily="49" charset="-122"/>
              </a:rPr>
              <a:t>1≤pos≤StrLength(S)</a:t>
            </a:r>
            <a:r>
              <a:rPr kumimoji="1" lang="zh-CN" altLang="en-US" sz="2800" b="1">
                <a:ea typeface="楷体_GB2312" pitchFamily="49" charset="-122"/>
              </a:rPr>
              <a:t>。</a:t>
            </a:r>
          </a:p>
          <a:p>
            <a:pPr algn="l" eaLnBrk="1" hangingPunct="1">
              <a:spcBef>
                <a:spcPct val="15000"/>
              </a:spcBef>
            </a:pPr>
            <a:r>
              <a:rPr kumimoji="1" lang="zh-CN" altLang="en-US" sz="2800" b="1">
                <a:ea typeface="楷体_GB2312" pitchFamily="49" charset="-122"/>
              </a:rPr>
              <a:t>操作结果：</a:t>
            </a:r>
          </a:p>
          <a:p>
            <a:pPr algn="l" eaLnBrk="1" hangingPunct="1">
              <a:spcBef>
                <a:spcPct val="15000"/>
              </a:spcBef>
            </a:pPr>
            <a:r>
              <a:rPr kumimoji="1" lang="zh-CN" altLang="en-US" sz="2800" b="1">
                <a:ea typeface="楷体_GB2312" pitchFamily="49" charset="-122"/>
              </a:rPr>
              <a:t>	  若主串 </a:t>
            </a:r>
            <a:r>
              <a:rPr kumimoji="1" lang="en-US" altLang="zh-CN" sz="2800" b="1">
                <a:ea typeface="楷体_GB2312" pitchFamily="49" charset="-122"/>
              </a:rPr>
              <a:t>S </a:t>
            </a:r>
            <a:r>
              <a:rPr kumimoji="1" lang="zh-CN" altLang="en-US" sz="2800" b="1">
                <a:ea typeface="楷体_GB2312" pitchFamily="49" charset="-122"/>
              </a:rPr>
              <a:t>中存在和串 </a:t>
            </a:r>
            <a:r>
              <a:rPr kumimoji="1" lang="en-US" altLang="zh-CN" sz="2800" b="1">
                <a:ea typeface="楷体_GB2312" pitchFamily="49" charset="-122"/>
              </a:rPr>
              <a:t>T </a:t>
            </a:r>
            <a:r>
              <a:rPr kumimoji="1" lang="zh-CN" altLang="en-US" sz="2800" b="1">
                <a:ea typeface="楷体_GB2312" pitchFamily="49" charset="-122"/>
              </a:rPr>
              <a:t>值相同的子串，则返   </a:t>
            </a:r>
          </a:p>
          <a:p>
            <a:pPr algn="l" eaLnBrk="1" hangingPunct="1">
              <a:spcBef>
                <a:spcPct val="15000"/>
              </a:spcBef>
            </a:pPr>
            <a:r>
              <a:rPr kumimoji="1" lang="zh-CN" altLang="en-US" sz="2800" b="1">
                <a:ea typeface="楷体_GB2312" pitchFamily="49" charset="-122"/>
              </a:rPr>
              <a:t>            回它在主串 </a:t>
            </a:r>
            <a:r>
              <a:rPr kumimoji="1" lang="en-US" altLang="zh-CN" sz="2800" b="1">
                <a:ea typeface="楷体_GB2312" pitchFamily="49" charset="-122"/>
              </a:rPr>
              <a:t>S </a:t>
            </a:r>
            <a:r>
              <a:rPr kumimoji="1" lang="zh-CN" altLang="en-US" sz="2800" b="1">
                <a:ea typeface="楷体_GB2312" pitchFamily="49" charset="-122"/>
              </a:rPr>
              <a:t>中第 </a:t>
            </a:r>
            <a:r>
              <a:rPr kumimoji="1" lang="en-US" altLang="zh-CN" sz="2800" b="1">
                <a:ea typeface="楷体_GB2312" pitchFamily="49" charset="-122"/>
              </a:rPr>
              <a:t>pos	</a:t>
            </a:r>
            <a:r>
              <a:rPr kumimoji="1" lang="zh-CN" altLang="en-US" sz="2800" b="1">
                <a:ea typeface="楷体_GB2312" pitchFamily="49" charset="-122"/>
              </a:rPr>
              <a:t>个字符之后第一次出现 </a:t>
            </a:r>
          </a:p>
          <a:p>
            <a:pPr algn="l" eaLnBrk="1" hangingPunct="1">
              <a:spcBef>
                <a:spcPct val="15000"/>
              </a:spcBef>
            </a:pPr>
            <a:r>
              <a:rPr kumimoji="1" lang="zh-CN" altLang="en-US" sz="2800" b="1">
                <a:ea typeface="楷体_GB2312" pitchFamily="49" charset="-122"/>
              </a:rPr>
              <a:t>           的位置</a:t>
            </a:r>
            <a:r>
              <a:rPr kumimoji="1" lang="en-US" altLang="zh-CN" sz="2800" b="1">
                <a:ea typeface="楷体_GB2312" pitchFamily="49" charset="-122"/>
              </a:rPr>
              <a:t>; </a:t>
            </a:r>
            <a:r>
              <a:rPr kumimoji="1" lang="zh-CN" altLang="en-US" sz="2800" b="1">
                <a:ea typeface="楷体_GB2312" pitchFamily="49" charset="-122"/>
              </a:rPr>
              <a:t>否则函数值为</a:t>
            </a:r>
            <a:r>
              <a:rPr kumimoji="1" lang="en-US" altLang="zh-CN" sz="2800" b="1">
                <a:ea typeface="楷体_GB2312" pitchFamily="49" charset="-122"/>
              </a:rPr>
              <a:t>0</a:t>
            </a:r>
            <a:r>
              <a:rPr kumimoji="1" lang="zh-CN" altLang="en-US" sz="2800" b="1">
                <a:ea typeface="楷体_GB2312" pitchFamily="49" charset="-122"/>
              </a:rPr>
              <a:t>。</a:t>
            </a:r>
          </a:p>
        </p:txBody>
      </p:sp>
    </p:spTree>
  </p:cSld>
  <p:clrMapOvr>
    <a:masterClrMapping/>
  </p:clrMapOvr>
  <p:transition spd="med"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381000" y="2571750"/>
            <a:ext cx="591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ea typeface="楷体_GB2312" pitchFamily="49" charset="-122"/>
              </a:rPr>
              <a:t>假设 </a:t>
            </a:r>
            <a:r>
              <a:rPr kumimoji="1" lang="en-US" altLang="zh-CN" sz="2800" b="1">
                <a:ea typeface="楷体_GB2312" pitchFamily="49" charset="-122"/>
              </a:rPr>
              <a:t>S = </a:t>
            </a:r>
            <a:r>
              <a:rPr kumimoji="1" lang="en-US" altLang="zh-CN" sz="2800" b="1">
                <a:ea typeface="楷体_GB2312" pitchFamily="49" charset="-122"/>
                <a:sym typeface="Symbol" pitchFamily="18" charset="2"/>
              </a:rPr>
              <a:t> abcaabcaaabc ,  T =  bca </a:t>
            </a:r>
            <a:r>
              <a:rPr kumimoji="1" lang="en-US" altLang="zh-CN" sz="2800" b="1">
                <a:ea typeface="楷体_GB2312" pitchFamily="49" charset="-122"/>
              </a:rPr>
              <a:t> </a:t>
            </a:r>
          </a:p>
        </p:txBody>
      </p:sp>
      <p:sp>
        <p:nvSpPr>
          <p:cNvPr id="241667" name="Text Box 3"/>
          <p:cNvSpPr txBox="1">
            <a:spLocks noChangeArrowheads="1"/>
          </p:cNvSpPr>
          <p:nvPr/>
        </p:nvSpPr>
        <p:spPr bwMode="auto">
          <a:xfrm>
            <a:off x="1698625" y="3559175"/>
            <a:ext cx="293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ea typeface="楷体_GB2312" pitchFamily="49" charset="-122"/>
              </a:rPr>
              <a:t>Index(S, T, 1) = 2;</a:t>
            </a:r>
          </a:p>
        </p:txBody>
      </p:sp>
      <p:sp>
        <p:nvSpPr>
          <p:cNvPr id="241668" name="Text Box 4"/>
          <p:cNvSpPr txBox="1">
            <a:spLocks noChangeArrowheads="1"/>
          </p:cNvSpPr>
          <p:nvPr/>
        </p:nvSpPr>
        <p:spPr bwMode="auto">
          <a:xfrm>
            <a:off x="1698625" y="4473575"/>
            <a:ext cx="293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ea typeface="楷体_GB2312" pitchFamily="49" charset="-122"/>
              </a:rPr>
              <a:t>Index(S, T, 3) = 6;</a:t>
            </a:r>
          </a:p>
        </p:txBody>
      </p:sp>
      <p:sp>
        <p:nvSpPr>
          <p:cNvPr id="241669" name="Text Box 5"/>
          <p:cNvSpPr txBox="1">
            <a:spLocks noChangeArrowheads="1"/>
          </p:cNvSpPr>
          <p:nvPr/>
        </p:nvSpPr>
        <p:spPr bwMode="auto">
          <a:xfrm>
            <a:off x="1706563" y="5387975"/>
            <a:ext cx="293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ea typeface="楷体_GB2312" pitchFamily="49" charset="-122"/>
              </a:rPr>
              <a:t>Index(S, T, 8) = 0;</a:t>
            </a:r>
          </a:p>
        </p:txBody>
      </p:sp>
      <p:sp>
        <p:nvSpPr>
          <p:cNvPr id="241670" name="Text Box 6"/>
          <p:cNvSpPr txBox="1">
            <a:spLocks noChangeArrowheads="1"/>
          </p:cNvSpPr>
          <p:nvPr/>
        </p:nvSpPr>
        <p:spPr bwMode="auto">
          <a:xfrm>
            <a:off x="250825" y="549275"/>
            <a:ext cx="836771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2800" b="1">
                <a:ea typeface="楷体_GB2312" pitchFamily="49" charset="-122"/>
              </a:rPr>
              <a:t>   “</a:t>
            </a:r>
            <a:r>
              <a:rPr kumimoji="1" lang="zh-CN" altLang="en-US" sz="2800" b="1">
                <a:ea typeface="楷体_GB2312" pitchFamily="49" charset="-122"/>
              </a:rPr>
              <a:t>子串在主串中的位置”意指子串中的第一个字符在主串中的“位序”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1670">
                                            <p:txEl>
                                              <p:pRg st="0" end="0"/>
                                            </p:txEl>
                                          </p:spTgt>
                                        </p:tgtEl>
                                        <p:attrNameLst>
                                          <p:attrName>style.visibility</p:attrName>
                                        </p:attrNameLst>
                                      </p:cBhvr>
                                      <p:to>
                                        <p:strVal val="visible"/>
                                      </p:to>
                                    </p:set>
                                    <p:animEffect transition="in" filter="wipe(left)">
                                      <p:cBhvr>
                                        <p:cTn id="7" dur="500"/>
                                        <p:tgtEl>
                                          <p:spTgt spid="2416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pRg st="0" end="0"/>
                                            </p:txEl>
                                          </p:spTgt>
                                        </p:tgtEl>
                                        <p:attrNameLst>
                                          <p:attrName>style.visibility</p:attrName>
                                        </p:attrNameLst>
                                      </p:cBhvr>
                                      <p:to>
                                        <p:strVal val="visible"/>
                                      </p:to>
                                    </p:set>
                                    <p:animEffect transition="in" filter="wipe(left)">
                                      <p:cBhvr>
                                        <p:cTn id="12" dur="500"/>
                                        <p:tgtEl>
                                          <p:spTgt spid="2416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7">
                                            <p:txEl>
                                              <p:pRg st="0" end="0"/>
                                            </p:txEl>
                                          </p:spTgt>
                                        </p:tgtEl>
                                        <p:attrNameLst>
                                          <p:attrName>style.visibility</p:attrName>
                                        </p:attrNameLst>
                                      </p:cBhvr>
                                      <p:to>
                                        <p:strVal val="visible"/>
                                      </p:to>
                                    </p:set>
                                    <p:animEffect transition="in" filter="wipe(left)">
                                      <p:cBhvr>
                                        <p:cTn id="17" dur="500"/>
                                        <p:tgtEl>
                                          <p:spTgt spid="2416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8">
                                            <p:txEl>
                                              <p:pRg st="0" end="0"/>
                                            </p:txEl>
                                          </p:spTgt>
                                        </p:tgtEl>
                                        <p:attrNameLst>
                                          <p:attrName>style.visibility</p:attrName>
                                        </p:attrNameLst>
                                      </p:cBhvr>
                                      <p:to>
                                        <p:strVal val="visible"/>
                                      </p:to>
                                    </p:set>
                                    <p:animEffect transition="in" filter="wipe(left)">
                                      <p:cBhvr>
                                        <p:cTn id="22" dur="500"/>
                                        <p:tgtEl>
                                          <p:spTgt spid="24166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9">
                                            <p:txEl>
                                              <p:pRg st="0" end="0"/>
                                            </p:txEl>
                                          </p:spTgt>
                                        </p:tgtEl>
                                        <p:attrNameLst>
                                          <p:attrName>style.visibility</p:attrName>
                                        </p:attrNameLst>
                                      </p:cBhvr>
                                      <p:to>
                                        <p:strVal val="visible"/>
                                      </p:to>
                                    </p:set>
                                    <p:animEffect transition="in" filter="wipe(left)">
                                      <p:cBhvr>
                                        <p:cTn id="27" dur="500"/>
                                        <p:tgtEl>
                                          <p:spTgt spid="2416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autoUpdateAnimBg="0"/>
      <p:bldP spid="241667" grpId="0" build="p" autoUpdateAnimBg="0"/>
      <p:bldP spid="241668" grpId="0" build="p" autoUpdateAnimBg="0"/>
      <p:bldP spid="241669" grpId="0" build="p" autoUpdateAnimBg="0"/>
      <p:bldP spid="241670"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46038" y="1547813"/>
            <a:ext cx="79105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StrCompare</a:t>
            </a:r>
            <a:r>
              <a:rPr kumimoji="1" lang="en-US" altLang="zh-CN" sz="2800"/>
              <a:t>(SubString(&amp;sub,S, i, StrLength(T)), T )</a:t>
            </a:r>
          </a:p>
        </p:txBody>
      </p:sp>
      <p:sp>
        <p:nvSpPr>
          <p:cNvPr id="236547" name="Text Box 3"/>
          <p:cNvSpPr txBox="1">
            <a:spLocks noChangeArrowheads="1"/>
          </p:cNvSpPr>
          <p:nvPr/>
        </p:nvSpPr>
        <p:spPr bwMode="auto">
          <a:xfrm>
            <a:off x="593725" y="4822825"/>
            <a:ext cx="7712075" cy="544513"/>
          </a:xfrm>
          <a:prstGeom prst="rect">
            <a:avLst/>
          </a:prstGeom>
          <a:solidFill>
            <a:srgbClr val="3366FF">
              <a:alpha val="50195"/>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S </a:t>
            </a:r>
            <a:r>
              <a:rPr kumimoji="1" lang="zh-CN" altLang="en-US" sz="2800"/>
              <a:t>串</a:t>
            </a:r>
            <a:endParaRPr kumimoji="1" lang="zh-CN" altLang="en-US" sz="4000"/>
          </a:p>
        </p:txBody>
      </p:sp>
      <p:sp>
        <p:nvSpPr>
          <p:cNvPr id="236548" name="Line 4"/>
          <p:cNvSpPr>
            <a:spLocks noChangeShapeType="1"/>
          </p:cNvSpPr>
          <p:nvPr/>
        </p:nvSpPr>
        <p:spPr bwMode="auto">
          <a:xfrm>
            <a:off x="2209800" y="4837113"/>
            <a:ext cx="0" cy="6096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9" name="Line 5"/>
          <p:cNvSpPr>
            <a:spLocks noChangeShapeType="1"/>
          </p:cNvSpPr>
          <p:nvPr/>
        </p:nvSpPr>
        <p:spPr bwMode="auto">
          <a:xfrm>
            <a:off x="3352800" y="4837113"/>
            <a:ext cx="0" cy="6096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0" name="Line 6"/>
          <p:cNvSpPr>
            <a:spLocks noChangeShapeType="1"/>
          </p:cNvSpPr>
          <p:nvPr/>
        </p:nvSpPr>
        <p:spPr bwMode="auto">
          <a:xfrm>
            <a:off x="2514600" y="6665913"/>
            <a:ext cx="2362200" cy="0"/>
          </a:xfrm>
          <a:prstGeom prst="line">
            <a:avLst/>
          </a:prstGeom>
          <a:noFill/>
          <a:ln w="25400">
            <a:solidFill>
              <a:srgbClr val="9900CC"/>
            </a:solidFill>
            <a:prstDash val="dash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6551" name="Group 7"/>
          <p:cNvGrpSpPr>
            <a:grpSpLocks/>
          </p:cNvGrpSpPr>
          <p:nvPr/>
        </p:nvGrpSpPr>
        <p:grpSpPr bwMode="auto">
          <a:xfrm>
            <a:off x="1600200" y="3694113"/>
            <a:ext cx="677863" cy="1069975"/>
            <a:chOff x="1008" y="2256"/>
            <a:chExt cx="427" cy="674"/>
          </a:xfrm>
        </p:grpSpPr>
        <p:sp>
          <p:nvSpPr>
            <p:cNvPr id="48168" name="Line 8"/>
            <p:cNvSpPr>
              <a:spLocks noChangeShapeType="1"/>
            </p:cNvSpPr>
            <p:nvPr/>
          </p:nvSpPr>
          <p:spPr bwMode="auto">
            <a:xfrm>
              <a:off x="1392" y="2402"/>
              <a:ext cx="0" cy="52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9" name="Text Box 9"/>
            <p:cNvSpPr txBox="1">
              <a:spLocks noChangeArrowheads="1"/>
            </p:cNvSpPr>
            <p:nvPr/>
          </p:nvSpPr>
          <p:spPr bwMode="auto">
            <a:xfrm>
              <a:off x="1008" y="2256"/>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pos</a:t>
              </a:r>
            </a:p>
          </p:txBody>
        </p:sp>
      </p:grpSp>
      <p:sp>
        <p:nvSpPr>
          <p:cNvPr id="236554" name="Text Box 10"/>
          <p:cNvSpPr txBox="1">
            <a:spLocks noChangeArrowheads="1"/>
          </p:cNvSpPr>
          <p:nvPr/>
        </p:nvSpPr>
        <p:spPr bwMode="auto">
          <a:xfrm>
            <a:off x="7086600" y="6049963"/>
            <a:ext cx="1500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n</a:t>
            </a:r>
            <a:r>
              <a:rPr kumimoji="1" lang="en-US" altLang="zh-CN" sz="2800">
                <a:latin typeface="Symbol" pitchFamily="18" charset="2"/>
              </a:rPr>
              <a:t>-</a:t>
            </a:r>
            <a:r>
              <a:rPr kumimoji="1" lang="en-US" altLang="zh-CN" sz="2800"/>
              <a:t>m+1</a:t>
            </a:r>
            <a:endParaRPr kumimoji="1" lang="en-US" altLang="zh-CN" sz="4000"/>
          </a:p>
        </p:txBody>
      </p:sp>
      <p:grpSp>
        <p:nvGrpSpPr>
          <p:cNvPr id="236555" name="Group 11"/>
          <p:cNvGrpSpPr>
            <a:grpSpLocks/>
          </p:cNvGrpSpPr>
          <p:nvPr/>
        </p:nvGrpSpPr>
        <p:grpSpPr bwMode="auto">
          <a:xfrm>
            <a:off x="7948613" y="1484313"/>
            <a:ext cx="871537" cy="642937"/>
            <a:chOff x="5409" y="1439"/>
            <a:chExt cx="760" cy="471"/>
          </a:xfrm>
        </p:grpSpPr>
        <p:sp>
          <p:nvSpPr>
            <p:cNvPr id="48164" name="Line 12"/>
            <p:cNvSpPr>
              <a:spLocks noChangeShapeType="1"/>
            </p:cNvSpPr>
            <p:nvPr/>
          </p:nvSpPr>
          <p:spPr bwMode="auto">
            <a:xfrm>
              <a:off x="5409" y="1632"/>
              <a:ext cx="384" cy="0"/>
            </a:xfrm>
            <a:prstGeom prst="line">
              <a:avLst/>
            </a:prstGeom>
            <a:noFill/>
            <a:ln w="28575">
              <a:solidFill>
                <a:srgbClr val="DE2C5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5" name="Line 13"/>
            <p:cNvSpPr>
              <a:spLocks noChangeShapeType="1"/>
            </p:cNvSpPr>
            <p:nvPr/>
          </p:nvSpPr>
          <p:spPr bwMode="auto">
            <a:xfrm>
              <a:off x="5409" y="1728"/>
              <a:ext cx="384" cy="0"/>
            </a:xfrm>
            <a:prstGeom prst="line">
              <a:avLst/>
            </a:prstGeom>
            <a:noFill/>
            <a:ln w="28575">
              <a:solidFill>
                <a:srgbClr val="C23A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Rectangle 14"/>
            <p:cNvSpPr>
              <a:spLocks noChangeArrowheads="1"/>
            </p:cNvSpPr>
            <p:nvPr/>
          </p:nvSpPr>
          <p:spPr bwMode="auto">
            <a:xfrm>
              <a:off x="5416" y="1439"/>
              <a:ext cx="31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a:t>?  </a:t>
              </a:r>
            </a:p>
          </p:txBody>
        </p:sp>
        <p:sp>
          <p:nvSpPr>
            <p:cNvPr id="48167" name="Rectangle 15"/>
            <p:cNvSpPr>
              <a:spLocks noChangeArrowheads="1"/>
            </p:cNvSpPr>
            <p:nvPr/>
          </p:nvSpPr>
          <p:spPr bwMode="auto">
            <a:xfrm>
              <a:off x="5834" y="1440"/>
              <a:ext cx="335"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t>0</a:t>
              </a:r>
            </a:p>
          </p:txBody>
        </p:sp>
      </p:grpSp>
      <p:grpSp>
        <p:nvGrpSpPr>
          <p:cNvPr id="236560" name="Group 16"/>
          <p:cNvGrpSpPr>
            <a:grpSpLocks/>
          </p:cNvGrpSpPr>
          <p:nvPr/>
        </p:nvGrpSpPr>
        <p:grpSpPr bwMode="auto">
          <a:xfrm>
            <a:off x="1927225" y="5441950"/>
            <a:ext cx="1441450" cy="1147763"/>
            <a:chOff x="1214" y="3357"/>
            <a:chExt cx="908" cy="723"/>
          </a:xfrm>
        </p:grpSpPr>
        <p:sp>
          <p:nvSpPr>
            <p:cNvPr id="48161" name="Text Box 17"/>
            <p:cNvSpPr txBox="1">
              <a:spLocks noChangeArrowheads="1"/>
            </p:cNvSpPr>
            <p:nvPr/>
          </p:nvSpPr>
          <p:spPr bwMode="auto">
            <a:xfrm>
              <a:off x="1392" y="3357"/>
              <a:ext cx="730" cy="339"/>
            </a:xfrm>
            <a:prstGeom prst="rect">
              <a:avLst/>
            </a:prstGeom>
            <a:solidFill>
              <a:schemeClr val="accent2">
                <a:alpha val="50195"/>
              </a:scheme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T </a:t>
              </a:r>
              <a:r>
                <a:rPr kumimoji="1" lang="zh-CN" altLang="en-US" sz="2800"/>
                <a:t>串</a:t>
              </a:r>
              <a:endParaRPr kumimoji="1" lang="zh-CN" altLang="en-US" sz="4000"/>
            </a:p>
          </p:txBody>
        </p:sp>
        <p:sp>
          <p:nvSpPr>
            <p:cNvPr id="48162" name="Text Box 18"/>
            <p:cNvSpPr txBox="1">
              <a:spLocks noChangeArrowheads="1"/>
            </p:cNvSpPr>
            <p:nvPr/>
          </p:nvSpPr>
          <p:spPr bwMode="auto">
            <a:xfrm>
              <a:off x="1214" y="375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i</a:t>
              </a:r>
              <a:endParaRPr kumimoji="1" lang="en-US" altLang="zh-CN" sz="4000" b="1"/>
            </a:p>
          </p:txBody>
        </p:sp>
        <p:sp>
          <p:nvSpPr>
            <p:cNvPr id="48163" name="Line 19"/>
            <p:cNvSpPr>
              <a:spLocks noChangeShapeType="1"/>
            </p:cNvSpPr>
            <p:nvPr/>
          </p:nvSpPr>
          <p:spPr bwMode="auto">
            <a:xfrm>
              <a:off x="1392" y="3360"/>
              <a:ext cx="0" cy="672"/>
            </a:xfrm>
            <a:prstGeom prst="line">
              <a:avLst/>
            </a:prstGeom>
            <a:noFill/>
            <a:ln w="31750">
              <a:solidFill>
                <a:srgbClr val="99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236564" name="Rectangle 20"/>
          <p:cNvSpPr>
            <a:spLocks noChangeArrowheads="1"/>
          </p:cNvSpPr>
          <p:nvPr/>
        </p:nvSpPr>
        <p:spPr bwMode="auto">
          <a:xfrm>
            <a:off x="1905000" y="5446713"/>
            <a:ext cx="1524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6565" name="Group 21"/>
          <p:cNvGrpSpPr>
            <a:grpSpLocks/>
          </p:cNvGrpSpPr>
          <p:nvPr/>
        </p:nvGrpSpPr>
        <p:grpSpPr bwMode="auto">
          <a:xfrm>
            <a:off x="2216150" y="5441950"/>
            <a:ext cx="1441450" cy="1147763"/>
            <a:chOff x="1214" y="3357"/>
            <a:chExt cx="908" cy="723"/>
          </a:xfrm>
        </p:grpSpPr>
        <p:sp>
          <p:nvSpPr>
            <p:cNvPr id="48158" name="Text Box 22"/>
            <p:cNvSpPr txBox="1">
              <a:spLocks noChangeArrowheads="1"/>
            </p:cNvSpPr>
            <p:nvPr/>
          </p:nvSpPr>
          <p:spPr bwMode="auto">
            <a:xfrm>
              <a:off x="1392" y="3357"/>
              <a:ext cx="730" cy="339"/>
            </a:xfrm>
            <a:prstGeom prst="rect">
              <a:avLst/>
            </a:prstGeom>
            <a:solidFill>
              <a:schemeClr val="accent2">
                <a:alpha val="50195"/>
              </a:scheme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T </a:t>
              </a:r>
              <a:r>
                <a:rPr kumimoji="1" lang="zh-CN" altLang="en-US" sz="2800"/>
                <a:t>串</a:t>
              </a:r>
              <a:endParaRPr kumimoji="1" lang="zh-CN" altLang="en-US" sz="4000"/>
            </a:p>
          </p:txBody>
        </p:sp>
        <p:sp>
          <p:nvSpPr>
            <p:cNvPr id="48159" name="Text Box 23"/>
            <p:cNvSpPr txBox="1">
              <a:spLocks noChangeArrowheads="1"/>
            </p:cNvSpPr>
            <p:nvPr/>
          </p:nvSpPr>
          <p:spPr bwMode="auto">
            <a:xfrm>
              <a:off x="1214" y="375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i</a:t>
              </a:r>
              <a:endParaRPr kumimoji="1" lang="en-US" altLang="zh-CN" sz="4000" b="1"/>
            </a:p>
          </p:txBody>
        </p:sp>
        <p:sp>
          <p:nvSpPr>
            <p:cNvPr id="48160" name="Line 24"/>
            <p:cNvSpPr>
              <a:spLocks noChangeShapeType="1"/>
            </p:cNvSpPr>
            <p:nvPr/>
          </p:nvSpPr>
          <p:spPr bwMode="auto">
            <a:xfrm>
              <a:off x="1392" y="3360"/>
              <a:ext cx="0" cy="672"/>
            </a:xfrm>
            <a:prstGeom prst="line">
              <a:avLst/>
            </a:prstGeom>
            <a:noFill/>
            <a:ln w="31750">
              <a:solidFill>
                <a:srgbClr val="99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6569" name="Line 25"/>
          <p:cNvSpPr>
            <a:spLocks noChangeShapeType="1"/>
          </p:cNvSpPr>
          <p:nvPr/>
        </p:nvSpPr>
        <p:spPr bwMode="auto">
          <a:xfrm flipV="1">
            <a:off x="2514600" y="4837113"/>
            <a:ext cx="0" cy="609600"/>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570" name="Line 26"/>
          <p:cNvSpPr>
            <a:spLocks noChangeShapeType="1"/>
          </p:cNvSpPr>
          <p:nvPr/>
        </p:nvSpPr>
        <p:spPr bwMode="auto">
          <a:xfrm flipV="1">
            <a:off x="3657600" y="4837113"/>
            <a:ext cx="0" cy="609600"/>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6571" name="Group 27"/>
          <p:cNvGrpSpPr>
            <a:grpSpLocks/>
          </p:cNvGrpSpPr>
          <p:nvPr/>
        </p:nvGrpSpPr>
        <p:grpSpPr bwMode="auto">
          <a:xfrm>
            <a:off x="4578350" y="5441950"/>
            <a:ext cx="1441450" cy="1147763"/>
            <a:chOff x="1214" y="3357"/>
            <a:chExt cx="908" cy="723"/>
          </a:xfrm>
        </p:grpSpPr>
        <p:sp>
          <p:nvSpPr>
            <p:cNvPr id="48155" name="Text Box 28"/>
            <p:cNvSpPr txBox="1">
              <a:spLocks noChangeArrowheads="1"/>
            </p:cNvSpPr>
            <p:nvPr/>
          </p:nvSpPr>
          <p:spPr bwMode="auto">
            <a:xfrm>
              <a:off x="1392" y="3357"/>
              <a:ext cx="730" cy="339"/>
            </a:xfrm>
            <a:prstGeom prst="rect">
              <a:avLst/>
            </a:prstGeom>
            <a:solidFill>
              <a:schemeClr val="accent2">
                <a:alpha val="50195"/>
              </a:scheme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T </a:t>
              </a:r>
              <a:r>
                <a:rPr kumimoji="1" lang="zh-CN" altLang="en-US" sz="2800"/>
                <a:t>串</a:t>
              </a:r>
              <a:endParaRPr kumimoji="1" lang="zh-CN" altLang="en-US" sz="4000"/>
            </a:p>
          </p:txBody>
        </p:sp>
        <p:sp>
          <p:nvSpPr>
            <p:cNvPr id="48156" name="Text Box 29"/>
            <p:cNvSpPr txBox="1">
              <a:spLocks noChangeArrowheads="1"/>
            </p:cNvSpPr>
            <p:nvPr/>
          </p:nvSpPr>
          <p:spPr bwMode="auto">
            <a:xfrm>
              <a:off x="1214" y="375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i</a:t>
              </a:r>
              <a:endParaRPr kumimoji="1" lang="en-US" altLang="zh-CN" sz="4000" b="1"/>
            </a:p>
          </p:txBody>
        </p:sp>
        <p:sp>
          <p:nvSpPr>
            <p:cNvPr id="48157" name="Line 30"/>
            <p:cNvSpPr>
              <a:spLocks noChangeShapeType="1"/>
            </p:cNvSpPr>
            <p:nvPr/>
          </p:nvSpPr>
          <p:spPr bwMode="auto">
            <a:xfrm>
              <a:off x="1392" y="3360"/>
              <a:ext cx="0" cy="672"/>
            </a:xfrm>
            <a:prstGeom prst="line">
              <a:avLst/>
            </a:prstGeom>
            <a:noFill/>
            <a:ln w="31750">
              <a:solidFill>
                <a:srgbClr val="99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6575" name="Rectangle 31" descr="30%"/>
          <p:cNvSpPr>
            <a:spLocks noChangeArrowheads="1"/>
          </p:cNvSpPr>
          <p:nvPr/>
        </p:nvSpPr>
        <p:spPr bwMode="auto">
          <a:xfrm>
            <a:off x="4876800" y="4824413"/>
            <a:ext cx="1143000" cy="533400"/>
          </a:xfrm>
          <a:prstGeom prst="rect">
            <a:avLst/>
          </a:prstGeom>
          <a:pattFill prst="pct30">
            <a:fgClr>
              <a:schemeClr val="bg1"/>
            </a:fgClr>
            <a:bgClr>
              <a:schemeClr val="accent2"/>
            </a:bgClr>
          </a:pattFill>
          <a:ln w="19050">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6576" name="Rectangle 32"/>
          <p:cNvSpPr>
            <a:spLocks noChangeArrowheads="1"/>
          </p:cNvSpPr>
          <p:nvPr/>
        </p:nvSpPr>
        <p:spPr bwMode="auto">
          <a:xfrm>
            <a:off x="4572000" y="5446713"/>
            <a:ext cx="1447800" cy="1295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6577" name="Group 33"/>
          <p:cNvGrpSpPr>
            <a:grpSpLocks/>
          </p:cNvGrpSpPr>
          <p:nvPr/>
        </p:nvGrpSpPr>
        <p:grpSpPr bwMode="auto">
          <a:xfrm>
            <a:off x="6858000" y="5441950"/>
            <a:ext cx="1441450" cy="1147763"/>
            <a:chOff x="1214" y="3357"/>
            <a:chExt cx="908" cy="723"/>
          </a:xfrm>
        </p:grpSpPr>
        <p:sp>
          <p:nvSpPr>
            <p:cNvPr id="48152" name="Text Box 34"/>
            <p:cNvSpPr txBox="1">
              <a:spLocks noChangeArrowheads="1"/>
            </p:cNvSpPr>
            <p:nvPr/>
          </p:nvSpPr>
          <p:spPr bwMode="auto">
            <a:xfrm>
              <a:off x="1392" y="3357"/>
              <a:ext cx="730" cy="339"/>
            </a:xfrm>
            <a:prstGeom prst="rect">
              <a:avLst/>
            </a:prstGeom>
            <a:solidFill>
              <a:schemeClr val="accent2">
                <a:alpha val="50195"/>
              </a:scheme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T </a:t>
              </a:r>
              <a:r>
                <a:rPr kumimoji="1" lang="zh-CN" altLang="en-US" sz="2800"/>
                <a:t>串</a:t>
              </a:r>
              <a:endParaRPr kumimoji="1" lang="zh-CN" altLang="en-US" sz="4000"/>
            </a:p>
          </p:txBody>
        </p:sp>
        <p:sp>
          <p:nvSpPr>
            <p:cNvPr id="48153" name="Text Box 35"/>
            <p:cNvSpPr txBox="1">
              <a:spLocks noChangeArrowheads="1"/>
            </p:cNvSpPr>
            <p:nvPr/>
          </p:nvSpPr>
          <p:spPr bwMode="auto">
            <a:xfrm>
              <a:off x="1214" y="375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i</a:t>
              </a:r>
              <a:endParaRPr kumimoji="1" lang="en-US" altLang="zh-CN" sz="4000" b="1"/>
            </a:p>
          </p:txBody>
        </p:sp>
        <p:sp>
          <p:nvSpPr>
            <p:cNvPr id="48154" name="Line 36"/>
            <p:cNvSpPr>
              <a:spLocks noChangeShapeType="1"/>
            </p:cNvSpPr>
            <p:nvPr/>
          </p:nvSpPr>
          <p:spPr bwMode="auto">
            <a:xfrm>
              <a:off x="1392" y="3360"/>
              <a:ext cx="0" cy="672"/>
            </a:xfrm>
            <a:prstGeom prst="line">
              <a:avLst/>
            </a:prstGeom>
            <a:noFill/>
            <a:ln w="31750">
              <a:solidFill>
                <a:srgbClr val="99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6581" name="Line 37"/>
          <p:cNvSpPr>
            <a:spLocks noChangeShapeType="1"/>
          </p:cNvSpPr>
          <p:nvPr/>
        </p:nvSpPr>
        <p:spPr bwMode="auto">
          <a:xfrm>
            <a:off x="4572000" y="6665913"/>
            <a:ext cx="2514600" cy="0"/>
          </a:xfrm>
          <a:prstGeom prst="line">
            <a:avLst/>
          </a:prstGeom>
          <a:noFill/>
          <a:ln w="25400">
            <a:solidFill>
              <a:srgbClr val="9900FF"/>
            </a:solidFill>
            <a:prstDash val="dash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582" name="Line 38"/>
          <p:cNvSpPr>
            <a:spLocks noChangeShapeType="1"/>
          </p:cNvSpPr>
          <p:nvPr/>
        </p:nvSpPr>
        <p:spPr bwMode="auto">
          <a:xfrm flipV="1">
            <a:off x="7162800" y="4837113"/>
            <a:ext cx="0" cy="609600"/>
          </a:xfrm>
          <a:prstGeom prst="line">
            <a:avLst/>
          </a:prstGeom>
          <a:noFill/>
          <a:ln w="28575">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583" name="Text Box 39"/>
          <p:cNvSpPr txBox="1">
            <a:spLocks noChangeArrowheads="1"/>
          </p:cNvSpPr>
          <p:nvPr/>
        </p:nvSpPr>
        <p:spPr bwMode="auto">
          <a:xfrm>
            <a:off x="4953000" y="60563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400" b="1"/>
              <a:t>或者</a:t>
            </a:r>
          </a:p>
        </p:txBody>
      </p:sp>
      <p:sp>
        <p:nvSpPr>
          <p:cNvPr id="236584" name="Rectangle 40"/>
          <p:cNvSpPr>
            <a:spLocks noChangeArrowheads="1"/>
          </p:cNvSpPr>
          <p:nvPr/>
        </p:nvSpPr>
        <p:spPr bwMode="auto">
          <a:xfrm>
            <a:off x="144463" y="2276475"/>
            <a:ext cx="88915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ea typeface="楷体_GB2312" pitchFamily="49" charset="-122"/>
              </a:rPr>
              <a:t>在主串</a:t>
            </a:r>
            <a:r>
              <a:rPr lang="en-US" altLang="zh-CN" sz="2800">
                <a:ea typeface="楷体_GB2312" pitchFamily="49" charset="-122"/>
              </a:rPr>
              <a:t>S</a:t>
            </a:r>
            <a:r>
              <a:rPr lang="zh-CN" altLang="en-US" sz="2800">
                <a:ea typeface="楷体_GB2312" pitchFamily="49" charset="-122"/>
              </a:rPr>
              <a:t>中从第</a:t>
            </a:r>
            <a:r>
              <a:rPr lang="en-US" altLang="zh-CN" sz="2800">
                <a:ea typeface="楷体_GB2312" pitchFamily="49" charset="-122"/>
              </a:rPr>
              <a:t>i</a:t>
            </a:r>
            <a:r>
              <a:rPr lang="zh-CN" altLang="en-US" sz="2800">
                <a:ea typeface="楷体_GB2312" pitchFamily="49" charset="-122"/>
              </a:rPr>
              <a:t>（</a:t>
            </a:r>
            <a:r>
              <a:rPr lang="en-US" altLang="zh-CN" sz="2800">
                <a:ea typeface="楷体_GB2312" pitchFamily="49" charset="-122"/>
              </a:rPr>
              <a:t>i</a:t>
            </a:r>
            <a:r>
              <a:rPr lang="zh-CN" altLang="en-US" sz="2800">
                <a:ea typeface="楷体_GB2312" pitchFamily="49" charset="-122"/>
              </a:rPr>
              <a:t>的初值为</a:t>
            </a:r>
            <a:r>
              <a:rPr lang="en-US" altLang="zh-CN" sz="2800">
                <a:ea typeface="楷体_GB2312" pitchFamily="49" charset="-122"/>
              </a:rPr>
              <a:t>pos</a:t>
            </a:r>
            <a:r>
              <a:rPr lang="zh-CN" altLang="en-US" sz="2800">
                <a:ea typeface="楷体_GB2312" pitchFamily="49" charset="-122"/>
              </a:rPr>
              <a:t>）个字符起，取长度和串</a:t>
            </a:r>
            <a:r>
              <a:rPr lang="en-US" altLang="zh-CN" sz="2800">
                <a:ea typeface="楷体_GB2312" pitchFamily="49" charset="-122"/>
              </a:rPr>
              <a:t>T</a:t>
            </a:r>
            <a:r>
              <a:rPr lang="zh-CN" altLang="en-US" sz="2800">
                <a:ea typeface="楷体_GB2312" pitchFamily="49" charset="-122"/>
              </a:rPr>
              <a:t>相等的子串与串</a:t>
            </a:r>
            <a:r>
              <a:rPr lang="en-US" altLang="zh-CN" sz="2800">
                <a:ea typeface="楷体_GB2312" pitchFamily="49" charset="-122"/>
              </a:rPr>
              <a:t>T</a:t>
            </a:r>
            <a:r>
              <a:rPr lang="zh-CN" altLang="en-US" sz="2800">
                <a:ea typeface="楷体_GB2312" pitchFamily="49" charset="-122"/>
              </a:rPr>
              <a:t>比较，若相等，则</a:t>
            </a:r>
            <a:r>
              <a:rPr lang="en-US" altLang="zh-CN" sz="2800">
                <a:ea typeface="楷体_GB2312" pitchFamily="49" charset="-122"/>
              </a:rPr>
              <a:t>index</a:t>
            </a:r>
            <a:r>
              <a:rPr lang="zh-CN" altLang="en-US" sz="2800">
                <a:ea typeface="楷体_GB2312" pitchFamily="49" charset="-122"/>
              </a:rPr>
              <a:t>函数值为</a:t>
            </a:r>
            <a:r>
              <a:rPr lang="en-US" altLang="zh-CN" sz="2800">
                <a:ea typeface="楷体_GB2312" pitchFamily="49" charset="-122"/>
              </a:rPr>
              <a:t>i</a:t>
            </a:r>
            <a:r>
              <a:rPr lang="zh-CN" altLang="en-US" sz="2800">
                <a:ea typeface="楷体_GB2312" pitchFamily="49" charset="-122"/>
              </a:rPr>
              <a:t>，否则</a:t>
            </a:r>
            <a:r>
              <a:rPr lang="en-US" altLang="zh-CN" sz="2800">
                <a:ea typeface="楷体_GB2312" pitchFamily="49" charset="-122"/>
              </a:rPr>
              <a:t>i</a:t>
            </a:r>
            <a:r>
              <a:rPr lang="zh-CN" altLang="en-US" sz="2800">
                <a:ea typeface="楷体_GB2312" pitchFamily="49" charset="-122"/>
              </a:rPr>
              <a:t>值增</a:t>
            </a:r>
            <a:r>
              <a:rPr lang="en-US" altLang="zh-CN" sz="2800">
                <a:ea typeface="楷体_GB2312" pitchFamily="49" charset="-122"/>
              </a:rPr>
              <a:t>1</a:t>
            </a:r>
            <a:r>
              <a:rPr lang="zh-CN" altLang="en-US" sz="2800">
                <a:ea typeface="楷体_GB2312" pitchFamily="49" charset="-122"/>
              </a:rPr>
              <a:t>直至串</a:t>
            </a:r>
            <a:r>
              <a:rPr lang="en-US" altLang="zh-CN" sz="2800">
                <a:ea typeface="楷体_GB2312" pitchFamily="49" charset="-122"/>
              </a:rPr>
              <a:t>S</a:t>
            </a:r>
            <a:r>
              <a:rPr lang="zh-CN" altLang="en-US" sz="2800">
                <a:ea typeface="楷体_GB2312" pitchFamily="49" charset="-122"/>
              </a:rPr>
              <a:t>中不存在和串</a:t>
            </a:r>
            <a:r>
              <a:rPr lang="en-US" altLang="zh-CN" sz="2800">
                <a:ea typeface="楷体_GB2312" pitchFamily="49" charset="-122"/>
              </a:rPr>
              <a:t>T</a:t>
            </a:r>
            <a:r>
              <a:rPr lang="zh-CN" altLang="en-US" sz="2800">
                <a:ea typeface="楷体_GB2312" pitchFamily="49" charset="-122"/>
              </a:rPr>
              <a:t>相等的子串为止。</a:t>
            </a:r>
          </a:p>
        </p:txBody>
      </p:sp>
      <p:sp>
        <p:nvSpPr>
          <p:cNvPr id="48151" name="Comment 41"/>
          <p:cNvSpPr>
            <a:spLocks noChangeArrowheads="1"/>
          </p:cNvSpPr>
          <p:nvPr/>
        </p:nvSpPr>
        <p:spPr bwMode="auto">
          <a:xfrm>
            <a:off x="71438" y="76200"/>
            <a:ext cx="8964612" cy="9556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l">
              <a:spcBef>
                <a:spcPct val="50000"/>
              </a:spcBef>
            </a:pPr>
            <a:r>
              <a:rPr kumimoji="1" lang="zh-CN" altLang="en-US" sz="2800" b="1">
                <a:latin typeface="宋体" pitchFamily="2" charset="-122"/>
                <a:ea typeface="宋体" pitchFamily="2" charset="-122"/>
                <a:cs typeface="Times New Roman" pitchFamily="18" charset="0"/>
              </a:rPr>
              <a:t>利用</a:t>
            </a:r>
            <a:r>
              <a:rPr kumimoji="1" lang="zh-CN" altLang="zh-CN" sz="2800" b="1">
                <a:latin typeface="宋体" pitchFamily="2" charset="-122"/>
                <a:ea typeface="宋体" pitchFamily="2" charset="-122"/>
                <a:cs typeface="Times New Roman" pitchFamily="18" charset="0"/>
              </a:rPr>
              <a:t>串比较</a:t>
            </a:r>
            <a:r>
              <a:rPr kumimoji="1" lang="zh-CN" altLang="en-US" sz="2800" b="1">
                <a:latin typeface="宋体" pitchFamily="2" charset="-122"/>
                <a:ea typeface="宋体" pitchFamily="2" charset="-122"/>
                <a:cs typeface="Times New Roman" pitchFamily="18" charset="0"/>
              </a:rPr>
              <a:t>、求串长和求子串等操作实现定位函数</a:t>
            </a:r>
            <a:r>
              <a:rPr kumimoji="1" lang="en-US" altLang="zh-CN" sz="2800" b="1">
                <a:ea typeface="宋体" pitchFamily="2" charset="-122"/>
                <a:cs typeface="Times New Roman" pitchFamily="18" charset="0"/>
              </a:rPr>
              <a:t>Index( S, T, pos )</a:t>
            </a:r>
            <a:r>
              <a:rPr kumimoji="1" lang="zh-CN" altLang="en-US" sz="2800" b="1">
                <a:latin typeface="宋体" pitchFamily="2" charset="-122"/>
                <a:ea typeface="宋体" pitchFamily="2" charset="-122"/>
                <a:cs typeface="Times New Roman" pitchFamily="18" charset="0"/>
              </a:rPr>
              <a:t>算法的基本思想为：</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wipe(left)">
                                      <p:cBhvr>
                                        <p:cTn id="7" dur="500"/>
                                        <p:tgtEl>
                                          <p:spTgt spid="23654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6555"/>
                                        </p:tgtEl>
                                        <p:attrNameLst>
                                          <p:attrName>style.visibility</p:attrName>
                                        </p:attrNameLst>
                                      </p:cBhvr>
                                      <p:to>
                                        <p:strVal val="visible"/>
                                      </p:to>
                                    </p:set>
                                    <p:animEffect transition="in" filter="wipe(left)">
                                      <p:cBhvr>
                                        <p:cTn id="11" dur="500"/>
                                        <p:tgtEl>
                                          <p:spTgt spid="2365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6584"/>
                                        </p:tgtEl>
                                        <p:attrNameLst>
                                          <p:attrName>style.visibility</p:attrName>
                                        </p:attrNameLst>
                                      </p:cBhvr>
                                      <p:to>
                                        <p:strVal val="visible"/>
                                      </p:to>
                                    </p:set>
                                    <p:animEffect transition="in" filter="wipe(down)">
                                      <p:cBhvr>
                                        <p:cTn id="16" dur="500"/>
                                        <p:tgtEl>
                                          <p:spTgt spid="2365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6547"/>
                                        </p:tgtEl>
                                        <p:attrNameLst>
                                          <p:attrName>style.visibility</p:attrName>
                                        </p:attrNameLst>
                                      </p:cBhvr>
                                      <p:to>
                                        <p:strVal val="visible"/>
                                      </p:to>
                                    </p:set>
                                    <p:animEffect transition="in" filter="wipe(left)">
                                      <p:cBhvr>
                                        <p:cTn id="21" dur="500"/>
                                        <p:tgtEl>
                                          <p:spTgt spid="236547"/>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236551"/>
                                        </p:tgtEl>
                                        <p:attrNameLst>
                                          <p:attrName>style.visibility</p:attrName>
                                        </p:attrNameLst>
                                      </p:cBhvr>
                                      <p:to>
                                        <p:strVal val="visible"/>
                                      </p:to>
                                    </p:set>
                                    <p:animEffect transition="in" filter="slide(fromTop)">
                                      <p:cBhvr>
                                        <p:cTn id="25" dur="500"/>
                                        <p:tgtEl>
                                          <p:spTgt spid="2365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36560"/>
                                        </p:tgtEl>
                                        <p:attrNameLst>
                                          <p:attrName>style.visibility</p:attrName>
                                        </p:attrNameLst>
                                      </p:cBhvr>
                                      <p:to>
                                        <p:strVal val="visible"/>
                                      </p:to>
                                    </p:set>
                                    <p:animEffect transition="in" filter="slide(fromBottom)">
                                      <p:cBhvr>
                                        <p:cTn id="30" dur="500"/>
                                        <p:tgtEl>
                                          <p:spTgt spid="236560"/>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36548"/>
                                        </p:tgtEl>
                                        <p:attrNameLst>
                                          <p:attrName>style.visibility</p:attrName>
                                        </p:attrNameLst>
                                      </p:cBhvr>
                                      <p:to>
                                        <p:strVal val="visible"/>
                                      </p:to>
                                    </p:set>
                                    <p:animEffect transition="in" filter="wipe(down)">
                                      <p:cBhvr>
                                        <p:cTn id="34" dur="500"/>
                                        <p:tgtEl>
                                          <p:spTgt spid="236548"/>
                                        </p:tgtEl>
                                      </p:cBhvr>
                                    </p:animEffec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236549"/>
                                        </p:tgtEl>
                                        <p:attrNameLst>
                                          <p:attrName>style.visibility</p:attrName>
                                        </p:attrNameLst>
                                      </p:cBhvr>
                                      <p:to>
                                        <p:strVal val="visible"/>
                                      </p:to>
                                    </p:set>
                                    <p:animEffect transition="in" filter="wipe(down)">
                                      <p:cBhvr>
                                        <p:cTn id="38" dur="500"/>
                                        <p:tgtEl>
                                          <p:spTgt spid="23654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6564"/>
                                        </p:tgtEl>
                                        <p:attrNameLst>
                                          <p:attrName>style.visibility</p:attrName>
                                        </p:attrNameLst>
                                      </p:cBhvr>
                                      <p:to>
                                        <p:strVal val="visible"/>
                                      </p:to>
                                    </p:set>
                                    <p:animEffect transition="in" filter="wipe(left)">
                                      <p:cBhvr>
                                        <p:cTn id="43" dur="500"/>
                                        <p:tgtEl>
                                          <p:spTgt spid="236564"/>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236565"/>
                                        </p:tgtEl>
                                        <p:attrNameLst>
                                          <p:attrName>style.visibility</p:attrName>
                                        </p:attrNameLst>
                                      </p:cBhvr>
                                      <p:to>
                                        <p:strVal val="visible"/>
                                      </p:to>
                                    </p:set>
                                    <p:animEffect transition="in" filter="wipe(left)">
                                      <p:cBhvr>
                                        <p:cTn id="47" dur="500"/>
                                        <p:tgtEl>
                                          <p:spTgt spid="236565"/>
                                        </p:tgtEl>
                                      </p:cBhvr>
                                    </p:animEffect>
                                  </p:childTnLst>
                                </p:cTn>
                              </p:par>
                            </p:childTnLst>
                          </p:cTn>
                        </p:par>
                        <p:par>
                          <p:cTn id="48" fill="hold" nodeType="afterGroup">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236569"/>
                                        </p:tgtEl>
                                        <p:attrNameLst>
                                          <p:attrName>style.visibility</p:attrName>
                                        </p:attrNameLst>
                                      </p:cBhvr>
                                      <p:to>
                                        <p:strVal val="visible"/>
                                      </p:to>
                                    </p:set>
                                    <p:animEffect transition="in" filter="wipe(down)">
                                      <p:cBhvr>
                                        <p:cTn id="51" dur="500"/>
                                        <p:tgtEl>
                                          <p:spTgt spid="236569"/>
                                        </p:tgtEl>
                                      </p:cBhvr>
                                    </p:animEffect>
                                  </p:childTnLst>
                                </p:cTn>
                              </p:par>
                            </p:childTnLst>
                          </p:cTn>
                        </p:par>
                        <p:par>
                          <p:cTn id="52" fill="hold" nodeType="afterGroup">
                            <p:stCondLst>
                              <p:cond delay="1500"/>
                            </p:stCondLst>
                            <p:childTnLst>
                              <p:par>
                                <p:cTn id="53" presetID="22" presetClass="entr" presetSubtype="4" fill="hold" grpId="0" nodeType="afterEffect">
                                  <p:stCondLst>
                                    <p:cond delay="0"/>
                                  </p:stCondLst>
                                  <p:childTnLst>
                                    <p:set>
                                      <p:cBhvr>
                                        <p:cTn id="54" dur="1" fill="hold">
                                          <p:stCondLst>
                                            <p:cond delay="0"/>
                                          </p:stCondLst>
                                        </p:cTn>
                                        <p:tgtEl>
                                          <p:spTgt spid="236570"/>
                                        </p:tgtEl>
                                        <p:attrNameLst>
                                          <p:attrName>style.visibility</p:attrName>
                                        </p:attrNameLst>
                                      </p:cBhvr>
                                      <p:to>
                                        <p:strVal val="visible"/>
                                      </p:to>
                                    </p:set>
                                    <p:animEffect transition="in" filter="wipe(down)">
                                      <p:cBhvr>
                                        <p:cTn id="55" dur="500"/>
                                        <p:tgtEl>
                                          <p:spTgt spid="23657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6550"/>
                                        </p:tgtEl>
                                        <p:attrNameLst>
                                          <p:attrName>style.visibility</p:attrName>
                                        </p:attrNameLst>
                                      </p:cBhvr>
                                      <p:to>
                                        <p:strVal val="visible"/>
                                      </p:to>
                                    </p:set>
                                    <p:animEffect transition="in" filter="wipe(left)">
                                      <p:cBhvr>
                                        <p:cTn id="60" dur="500"/>
                                        <p:tgtEl>
                                          <p:spTgt spid="236550"/>
                                        </p:tgtEl>
                                      </p:cBhvr>
                                    </p:animEffect>
                                  </p:childTnLst>
                                </p:cTn>
                              </p:par>
                            </p:childTnLst>
                          </p:cTn>
                        </p:par>
                        <p:par>
                          <p:cTn id="61" fill="hold" nodeType="afterGroup">
                            <p:stCondLst>
                              <p:cond delay="500"/>
                            </p:stCondLst>
                            <p:childTnLst>
                              <p:par>
                                <p:cTn id="62" presetID="12" presetClass="entr" presetSubtype="8" fill="hold" nodeType="afterEffect">
                                  <p:stCondLst>
                                    <p:cond delay="0"/>
                                  </p:stCondLst>
                                  <p:childTnLst>
                                    <p:set>
                                      <p:cBhvr>
                                        <p:cTn id="63" dur="1" fill="hold">
                                          <p:stCondLst>
                                            <p:cond delay="0"/>
                                          </p:stCondLst>
                                        </p:cTn>
                                        <p:tgtEl>
                                          <p:spTgt spid="236571"/>
                                        </p:tgtEl>
                                        <p:attrNameLst>
                                          <p:attrName>style.visibility</p:attrName>
                                        </p:attrNameLst>
                                      </p:cBhvr>
                                      <p:to>
                                        <p:strVal val="visible"/>
                                      </p:to>
                                    </p:set>
                                    <p:animEffect transition="in" filter="slide(fromLeft)">
                                      <p:cBhvr>
                                        <p:cTn id="64" dur="500"/>
                                        <p:tgtEl>
                                          <p:spTgt spid="236571"/>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36575"/>
                                        </p:tgtEl>
                                        <p:attrNameLst>
                                          <p:attrName>style.visibility</p:attrName>
                                        </p:attrNameLst>
                                      </p:cBhvr>
                                      <p:to>
                                        <p:strVal val="visible"/>
                                      </p:to>
                                    </p:set>
                                    <p:animEffect transition="in" filter="wipe(left)">
                                      <p:cBhvr>
                                        <p:cTn id="68" dur="500"/>
                                        <p:tgtEl>
                                          <p:spTgt spid="23657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36576"/>
                                        </p:tgtEl>
                                        <p:attrNameLst>
                                          <p:attrName>style.visibility</p:attrName>
                                        </p:attrNameLst>
                                      </p:cBhvr>
                                      <p:to>
                                        <p:strVal val="visible"/>
                                      </p:to>
                                    </p:set>
                                    <p:animEffect transition="in" filter="wipe(up)">
                                      <p:cBhvr>
                                        <p:cTn id="73" dur="500"/>
                                        <p:tgtEl>
                                          <p:spTgt spid="236576"/>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36583"/>
                                        </p:tgtEl>
                                        <p:attrNameLst>
                                          <p:attrName>style.visibility</p:attrName>
                                        </p:attrNameLst>
                                      </p:cBhvr>
                                      <p:to>
                                        <p:strVal val="visible"/>
                                      </p:to>
                                    </p:set>
                                    <p:animEffect transition="in" filter="wipe(left)">
                                      <p:cBhvr>
                                        <p:cTn id="77" dur="500"/>
                                        <p:tgtEl>
                                          <p:spTgt spid="236583"/>
                                        </p:tgtEl>
                                      </p:cBhvr>
                                    </p:animEffec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36581"/>
                                        </p:tgtEl>
                                        <p:attrNameLst>
                                          <p:attrName>style.visibility</p:attrName>
                                        </p:attrNameLst>
                                      </p:cBhvr>
                                      <p:to>
                                        <p:strVal val="visible"/>
                                      </p:to>
                                    </p:set>
                                    <p:animEffect transition="in" filter="wipe(left)">
                                      <p:cBhvr>
                                        <p:cTn id="81" dur="500"/>
                                        <p:tgtEl>
                                          <p:spTgt spid="236581"/>
                                        </p:tgtEl>
                                      </p:cBhvr>
                                    </p:animEffect>
                                  </p:childTnLst>
                                </p:cTn>
                              </p:par>
                            </p:childTnLst>
                          </p:cTn>
                        </p:par>
                        <p:par>
                          <p:cTn id="82" fill="hold" nodeType="afterGroup">
                            <p:stCondLst>
                              <p:cond delay="1500"/>
                            </p:stCondLst>
                            <p:childTnLst>
                              <p:par>
                                <p:cTn id="83" presetID="12" presetClass="entr" presetSubtype="8" fill="hold" nodeType="afterEffect">
                                  <p:stCondLst>
                                    <p:cond delay="0"/>
                                  </p:stCondLst>
                                  <p:childTnLst>
                                    <p:set>
                                      <p:cBhvr>
                                        <p:cTn id="84" dur="1" fill="hold">
                                          <p:stCondLst>
                                            <p:cond delay="0"/>
                                          </p:stCondLst>
                                        </p:cTn>
                                        <p:tgtEl>
                                          <p:spTgt spid="236577"/>
                                        </p:tgtEl>
                                        <p:attrNameLst>
                                          <p:attrName>style.visibility</p:attrName>
                                        </p:attrNameLst>
                                      </p:cBhvr>
                                      <p:to>
                                        <p:strVal val="visible"/>
                                      </p:to>
                                    </p:set>
                                    <p:animEffect transition="in" filter="slide(fromLeft)">
                                      <p:cBhvr>
                                        <p:cTn id="85" dur="500"/>
                                        <p:tgtEl>
                                          <p:spTgt spid="236577"/>
                                        </p:tgtEl>
                                      </p:cBhvr>
                                    </p:animEffect>
                                  </p:childTnLst>
                                </p:cTn>
                              </p:par>
                            </p:childTnLst>
                          </p:cTn>
                        </p:par>
                        <p:par>
                          <p:cTn id="86" fill="hold" nodeType="afterGroup">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236582"/>
                                        </p:tgtEl>
                                        <p:attrNameLst>
                                          <p:attrName>style.visibility</p:attrName>
                                        </p:attrNameLst>
                                      </p:cBhvr>
                                      <p:to>
                                        <p:strVal val="visible"/>
                                      </p:to>
                                    </p:set>
                                    <p:animEffect transition="in" filter="wipe(down)">
                                      <p:cBhvr>
                                        <p:cTn id="89" dur="500"/>
                                        <p:tgtEl>
                                          <p:spTgt spid="236582"/>
                                        </p:tgtEl>
                                      </p:cBhvr>
                                    </p:animEffect>
                                  </p:childTnLst>
                                </p:cTn>
                              </p:par>
                            </p:childTnLst>
                          </p:cTn>
                        </p:par>
                        <p:par>
                          <p:cTn id="90" fill="hold" nodeType="afterGroup">
                            <p:stCondLst>
                              <p:cond delay="2500"/>
                            </p:stCondLst>
                            <p:childTnLst>
                              <p:par>
                                <p:cTn id="91" presetID="22" presetClass="entr" presetSubtype="8" fill="hold" grpId="0" nodeType="afterEffect">
                                  <p:stCondLst>
                                    <p:cond delay="0"/>
                                  </p:stCondLst>
                                  <p:childTnLst>
                                    <p:set>
                                      <p:cBhvr>
                                        <p:cTn id="92" dur="1" fill="hold">
                                          <p:stCondLst>
                                            <p:cond delay="0"/>
                                          </p:stCondLst>
                                        </p:cTn>
                                        <p:tgtEl>
                                          <p:spTgt spid="236554"/>
                                        </p:tgtEl>
                                        <p:attrNameLst>
                                          <p:attrName>style.visibility</p:attrName>
                                        </p:attrNameLst>
                                      </p:cBhvr>
                                      <p:to>
                                        <p:strVal val="visible"/>
                                      </p:to>
                                    </p:set>
                                    <p:animEffect transition="in" filter="wipe(left)">
                                      <p:cBhvr>
                                        <p:cTn id="93" dur="500"/>
                                        <p:tgtEl>
                                          <p:spTgt spid="236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47" grpId="0" animBg="1" autoUpdateAnimBg="0"/>
      <p:bldP spid="236548" grpId="0" animBg="1"/>
      <p:bldP spid="236549" grpId="0" animBg="1"/>
      <p:bldP spid="236550" grpId="0" animBg="1"/>
      <p:bldP spid="236554" grpId="0" autoUpdateAnimBg="0"/>
      <p:bldP spid="236564" grpId="0" animBg="1"/>
      <p:bldP spid="236569" grpId="0" animBg="1"/>
      <p:bldP spid="236570" grpId="0" animBg="1"/>
      <p:bldP spid="236575" grpId="0" animBg="1"/>
      <p:bldP spid="236576" grpId="0" animBg="1"/>
      <p:bldP spid="236581" grpId="0" animBg="1"/>
      <p:bldP spid="236582" grpId="0" animBg="1"/>
      <p:bldP spid="236583" grpId="0" autoUpdateAnimBg="0"/>
      <p:bldP spid="23658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Text Box 2">
            <a:hlinkClick r:id="" action="ppaction://hlinkshowjump?jump=firstslide"/>
          </p:cNvPr>
          <p:cNvSpPr txBox="1">
            <a:spLocks noChangeArrowheads="1"/>
          </p:cNvSpPr>
          <p:nvPr/>
        </p:nvSpPr>
        <p:spPr bwMode="auto">
          <a:xfrm>
            <a:off x="166688" y="152400"/>
            <a:ext cx="8886825" cy="673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b="1"/>
              <a:t>int</a:t>
            </a:r>
            <a:r>
              <a:rPr kumimoji="1" lang="en-US" altLang="zh-CN" sz="3200"/>
              <a:t> Index (String S, String T, </a:t>
            </a:r>
            <a:r>
              <a:rPr kumimoji="1" lang="en-US" altLang="zh-CN" sz="3200" b="1"/>
              <a:t>int</a:t>
            </a:r>
            <a:r>
              <a:rPr kumimoji="1" lang="en-US" altLang="zh-CN" sz="3200"/>
              <a:t> pos) </a:t>
            </a:r>
            <a:r>
              <a:rPr kumimoji="1" lang="en-US" altLang="zh-CN" sz="3200" b="1"/>
              <a:t>{</a:t>
            </a:r>
            <a:endParaRPr kumimoji="1" lang="en-US" altLang="zh-CN" sz="3200"/>
          </a:p>
          <a:p>
            <a:pPr algn="l" eaLnBrk="1" hangingPunct="1"/>
            <a:r>
              <a:rPr kumimoji="1" lang="en-US" altLang="zh-CN" sz="3200"/>
              <a:t> </a:t>
            </a:r>
            <a:r>
              <a:rPr kumimoji="1" lang="en-US" altLang="zh-CN" sz="2400"/>
              <a:t>// T</a:t>
            </a:r>
            <a:r>
              <a:rPr kumimoji="1" lang="zh-CN" altLang="en-US" sz="2400"/>
              <a:t>为非空串。若主串</a:t>
            </a:r>
            <a:r>
              <a:rPr kumimoji="1" lang="en-US" altLang="zh-CN" sz="2400"/>
              <a:t>S</a:t>
            </a:r>
            <a:r>
              <a:rPr kumimoji="1" lang="zh-CN" altLang="en-US" sz="2400"/>
              <a:t>中第</a:t>
            </a:r>
            <a:r>
              <a:rPr kumimoji="1" lang="en-US" altLang="zh-CN" sz="2400"/>
              <a:t>pos</a:t>
            </a:r>
            <a:r>
              <a:rPr kumimoji="1" lang="zh-CN" altLang="en-US" sz="2400"/>
              <a:t>个字符之后存在与 </a:t>
            </a:r>
            <a:r>
              <a:rPr kumimoji="1" lang="en-US" altLang="zh-CN" sz="2400"/>
              <a:t>T</a:t>
            </a:r>
            <a:r>
              <a:rPr kumimoji="1" lang="zh-CN" altLang="en-US" sz="2400"/>
              <a:t>相等的子串，</a:t>
            </a:r>
          </a:p>
          <a:p>
            <a:pPr algn="l" eaLnBrk="1" hangingPunct="1"/>
            <a:r>
              <a:rPr kumimoji="1" lang="zh-CN" altLang="en-US" sz="2400"/>
              <a:t> </a:t>
            </a:r>
            <a:r>
              <a:rPr kumimoji="1" lang="en-US" altLang="zh-CN" sz="2400"/>
              <a:t>// </a:t>
            </a:r>
            <a:r>
              <a:rPr kumimoji="1" lang="zh-CN" altLang="en-US" sz="2400"/>
              <a:t>则返回第一个这样的子串在</a:t>
            </a:r>
            <a:r>
              <a:rPr kumimoji="1" lang="en-US" altLang="zh-CN" sz="2400"/>
              <a:t>S</a:t>
            </a:r>
            <a:r>
              <a:rPr kumimoji="1" lang="zh-CN" altLang="en-US" sz="2400"/>
              <a:t>中的位置，否则返回</a:t>
            </a:r>
            <a:r>
              <a:rPr kumimoji="1" lang="en-US" altLang="zh-CN" sz="2400"/>
              <a:t>0</a:t>
            </a:r>
          </a:p>
          <a:p>
            <a:pPr algn="l" eaLnBrk="1" hangingPunct="1"/>
            <a:r>
              <a:rPr kumimoji="1" lang="en-US" altLang="zh-CN" sz="3200"/>
              <a:t>   </a:t>
            </a:r>
            <a:r>
              <a:rPr kumimoji="1" lang="en-US" altLang="zh-CN" sz="3200" b="1"/>
              <a:t>if</a:t>
            </a:r>
            <a:r>
              <a:rPr kumimoji="1" lang="en-US" altLang="zh-CN" sz="3200"/>
              <a:t> (pos </a:t>
            </a:r>
            <a:r>
              <a:rPr kumimoji="1" lang="en-US" altLang="zh-CN" sz="3200" b="1"/>
              <a:t>&gt;</a:t>
            </a:r>
            <a:r>
              <a:rPr kumimoji="1" lang="en-US" altLang="zh-CN" sz="3200"/>
              <a:t> 0) </a:t>
            </a:r>
            <a:r>
              <a:rPr kumimoji="1" lang="en-US" altLang="zh-CN" sz="3200" b="1"/>
              <a:t>{</a:t>
            </a:r>
            <a:endParaRPr kumimoji="1" lang="en-US" altLang="zh-CN" sz="3200"/>
          </a:p>
          <a:p>
            <a:pPr algn="l" eaLnBrk="1" hangingPunct="1"/>
            <a:endParaRPr kumimoji="1" lang="en-US" altLang="zh-CN" sz="3200" b="1"/>
          </a:p>
          <a:p>
            <a:pPr algn="l" eaLnBrk="1" hangingPunct="1"/>
            <a:endParaRPr kumimoji="1" lang="en-US" altLang="zh-CN" sz="3200" b="1"/>
          </a:p>
          <a:p>
            <a:pPr algn="l" eaLnBrk="1" hangingPunct="1"/>
            <a:endParaRPr kumimoji="1" lang="en-US" altLang="zh-CN" sz="3200" b="1"/>
          </a:p>
          <a:p>
            <a:pPr algn="l" eaLnBrk="1" hangingPunct="1"/>
            <a:endParaRPr kumimoji="1" lang="en-US" altLang="zh-CN" sz="3200" b="1"/>
          </a:p>
          <a:p>
            <a:pPr algn="l" eaLnBrk="1" hangingPunct="1"/>
            <a:endParaRPr kumimoji="1" lang="en-US" altLang="zh-CN" sz="3200" b="1"/>
          </a:p>
          <a:p>
            <a:pPr algn="l" eaLnBrk="1" hangingPunct="1"/>
            <a:endParaRPr kumimoji="1" lang="en-US" altLang="zh-CN" sz="3200" b="1"/>
          </a:p>
          <a:p>
            <a:pPr algn="l" eaLnBrk="1" hangingPunct="1"/>
            <a:endParaRPr kumimoji="1" lang="en-US" altLang="zh-CN" sz="3200" b="1"/>
          </a:p>
          <a:p>
            <a:pPr algn="l" eaLnBrk="1" hangingPunct="1"/>
            <a:r>
              <a:rPr kumimoji="1" lang="en-US" altLang="zh-CN" sz="3200" b="1"/>
              <a:t>   } </a:t>
            </a:r>
            <a:r>
              <a:rPr kumimoji="1" lang="en-US" altLang="zh-CN" sz="3200"/>
              <a:t>// if</a:t>
            </a:r>
          </a:p>
          <a:p>
            <a:pPr algn="l" eaLnBrk="1" hangingPunct="1"/>
            <a:r>
              <a:rPr kumimoji="1" lang="en-US" altLang="zh-CN" sz="3200"/>
              <a:t>   </a:t>
            </a:r>
            <a:r>
              <a:rPr kumimoji="1" lang="en-US" altLang="zh-CN" sz="3200" b="1"/>
              <a:t>return</a:t>
            </a:r>
            <a:r>
              <a:rPr kumimoji="1" lang="en-US" altLang="zh-CN" sz="3200"/>
              <a:t> 0;          </a:t>
            </a:r>
            <a:r>
              <a:rPr kumimoji="1" lang="en-US" altLang="zh-CN" sz="2400"/>
              <a:t>// S</a:t>
            </a:r>
            <a:r>
              <a:rPr kumimoji="1" lang="zh-CN" altLang="en-US" sz="2400"/>
              <a:t>中不存在与</a:t>
            </a:r>
            <a:r>
              <a:rPr kumimoji="1" lang="en-US" altLang="zh-CN" sz="2400"/>
              <a:t>T</a:t>
            </a:r>
            <a:r>
              <a:rPr kumimoji="1" lang="zh-CN" altLang="en-US" sz="2400"/>
              <a:t>相等的子串</a:t>
            </a:r>
          </a:p>
          <a:p>
            <a:pPr algn="l" eaLnBrk="1" hangingPunct="1"/>
            <a:r>
              <a:rPr kumimoji="1" lang="en-US" altLang="zh-CN" sz="2800" b="1"/>
              <a:t>}</a:t>
            </a:r>
            <a:r>
              <a:rPr kumimoji="1" lang="en-US" altLang="zh-CN" sz="2800"/>
              <a:t> // Index</a:t>
            </a:r>
            <a:endParaRPr kumimoji="1" lang="en-US" altLang="zh-CN" sz="3200"/>
          </a:p>
        </p:txBody>
      </p:sp>
      <p:sp>
        <p:nvSpPr>
          <p:cNvPr id="237571" name="Rectangle 3"/>
          <p:cNvSpPr>
            <a:spLocks noChangeArrowheads="1"/>
          </p:cNvSpPr>
          <p:nvPr/>
        </p:nvSpPr>
        <p:spPr bwMode="auto">
          <a:xfrm>
            <a:off x="838200" y="1905000"/>
            <a:ext cx="8001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3200"/>
              <a:t>n = StrLength(S);  m = StrLength(T);  i = pos;</a:t>
            </a:r>
          </a:p>
        </p:txBody>
      </p:sp>
      <p:sp>
        <p:nvSpPr>
          <p:cNvPr id="237572" name="Rectangle 4"/>
          <p:cNvSpPr>
            <a:spLocks noChangeArrowheads="1"/>
          </p:cNvSpPr>
          <p:nvPr/>
        </p:nvSpPr>
        <p:spPr bwMode="auto">
          <a:xfrm>
            <a:off x="838200" y="2438400"/>
            <a:ext cx="4191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3200" b="1"/>
              <a:t>while</a:t>
            </a:r>
            <a:r>
              <a:rPr kumimoji="1" lang="en-US" altLang="zh-CN" sz="3200"/>
              <a:t> ( i &lt;= n</a:t>
            </a:r>
            <a:r>
              <a:rPr kumimoji="1" lang="en-US" altLang="zh-CN" sz="3200">
                <a:latin typeface="Symbol" pitchFamily="18" charset="2"/>
              </a:rPr>
              <a:t>-</a:t>
            </a:r>
            <a:r>
              <a:rPr kumimoji="1" lang="en-US" altLang="zh-CN" sz="3200"/>
              <a:t>m+1) </a:t>
            </a:r>
            <a:r>
              <a:rPr kumimoji="1" lang="en-US" altLang="zh-CN" sz="3200" b="1"/>
              <a:t>{</a:t>
            </a:r>
            <a:endParaRPr kumimoji="1" lang="en-US" altLang="zh-CN" sz="3200"/>
          </a:p>
          <a:p>
            <a:pPr algn="l">
              <a:lnSpc>
                <a:spcPct val="120000"/>
              </a:lnSpc>
            </a:pPr>
            <a:endParaRPr kumimoji="1" lang="en-US" altLang="zh-CN" sz="3200" b="1"/>
          </a:p>
          <a:p>
            <a:pPr algn="l">
              <a:lnSpc>
                <a:spcPct val="120000"/>
              </a:lnSpc>
            </a:pPr>
            <a:endParaRPr kumimoji="1" lang="en-US" altLang="zh-CN" sz="3200" b="1"/>
          </a:p>
          <a:p>
            <a:pPr algn="l">
              <a:lnSpc>
                <a:spcPct val="120000"/>
              </a:lnSpc>
            </a:pPr>
            <a:endParaRPr kumimoji="1" lang="en-US" altLang="zh-CN" sz="3200" b="1"/>
          </a:p>
          <a:p>
            <a:pPr algn="l">
              <a:lnSpc>
                <a:spcPct val="120000"/>
              </a:lnSpc>
            </a:pPr>
            <a:r>
              <a:rPr kumimoji="1" lang="en-US" altLang="zh-CN" sz="3200" b="1"/>
              <a:t>} </a:t>
            </a:r>
            <a:r>
              <a:rPr kumimoji="1" lang="en-US" altLang="zh-CN" sz="3200"/>
              <a:t>// while</a:t>
            </a:r>
          </a:p>
        </p:txBody>
      </p:sp>
      <p:sp>
        <p:nvSpPr>
          <p:cNvPr id="237573" name="Rectangle 5"/>
          <p:cNvSpPr>
            <a:spLocks noChangeArrowheads="1"/>
          </p:cNvSpPr>
          <p:nvPr/>
        </p:nvSpPr>
        <p:spPr bwMode="auto">
          <a:xfrm>
            <a:off x="1447800" y="3124200"/>
            <a:ext cx="60198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en-US" altLang="zh-CN" sz="3200"/>
              <a:t>SubString (&amp;sub, S, i, m);</a:t>
            </a:r>
          </a:p>
          <a:p>
            <a:pPr algn="l">
              <a:lnSpc>
                <a:spcPct val="110000"/>
              </a:lnSpc>
            </a:pPr>
            <a:r>
              <a:rPr kumimoji="1" lang="en-US" altLang="zh-CN" sz="3200" b="1"/>
              <a:t>if</a:t>
            </a:r>
            <a:r>
              <a:rPr kumimoji="1" lang="en-US" altLang="zh-CN" sz="3200"/>
              <a:t> (StrCompare(sub,T) </a:t>
            </a:r>
            <a:r>
              <a:rPr kumimoji="1" lang="en-US" altLang="zh-CN" sz="3200" b="1"/>
              <a:t>!=</a:t>
            </a:r>
            <a:r>
              <a:rPr kumimoji="1" lang="en-US" altLang="zh-CN" sz="3200"/>
              <a:t> 0)   ++i ;</a:t>
            </a:r>
          </a:p>
          <a:p>
            <a:pPr algn="l">
              <a:lnSpc>
                <a:spcPct val="110000"/>
              </a:lnSpc>
            </a:pPr>
            <a:r>
              <a:rPr kumimoji="1" lang="en-US" altLang="zh-CN" sz="3200" b="1"/>
              <a:t>else</a:t>
            </a:r>
            <a:r>
              <a:rPr kumimoji="1" lang="en-US" altLang="zh-CN" sz="3200"/>
              <a:t> </a:t>
            </a:r>
            <a:r>
              <a:rPr kumimoji="1" lang="en-US" altLang="zh-CN" sz="3200" b="1"/>
              <a:t>return</a:t>
            </a:r>
            <a:r>
              <a:rPr kumimoji="1" lang="en-US" altLang="zh-CN" sz="3200"/>
              <a:t> i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strips(downRight)">
                                      <p:cBhvr>
                                        <p:cTn id="7" dur="500"/>
                                        <p:tgtEl>
                                          <p:spTgt spid="237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strips(down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237573"/>
                                        </p:tgtEl>
                                        <p:attrNameLst>
                                          <p:attrName>style.visibility</p:attrName>
                                        </p:attrNameLst>
                                      </p:cBhvr>
                                      <p:to>
                                        <p:strVal val="visible"/>
                                      </p:to>
                                    </p:set>
                                    <p:animEffect transition="in" filter="strips(downRight)">
                                      <p:cBhvr>
                                        <p:cTn id="17" dur="75"/>
                                        <p:tgtEl>
                                          <p:spTgt spid="237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strips(downRight)">
                                      <p:cBhvr>
                                        <p:cTn id="2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utoUpdateAnimBg="0"/>
      <p:bldP spid="237571" grpId="0" autoUpdateAnimBg="0"/>
      <p:bldP spid="237572" grpId="0" autoUpdateAnimBg="0"/>
      <p:bldP spid="23757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79388" y="115888"/>
            <a:ext cx="8153400"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2800" b="1">
                <a:ea typeface="楷体_GB2312" pitchFamily="49" charset="-122"/>
              </a:rPr>
              <a:t>12</a:t>
            </a:r>
            <a:r>
              <a:rPr kumimoji="1" lang="zh-CN" altLang="en-US" sz="2800" b="1">
                <a:ea typeface="楷体_GB2312" pitchFamily="49" charset="-122"/>
              </a:rPr>
              <a:t>、</a:t>
            </a:r>
            <a:r>
              <a:rPr kumimoji="1" lang="en-US" altLang="zh-CN" sz="2800" b="1">
                <a:ea typeface="楷体_GB2312" pitchFamily="49" charset="-122"/>
              </a:rPr>
              <a:t>Replace (&amp;S, T, V)	//</a:t>
            </a:r>
            <a:r>
              <a:rPr kumimoji="1" lang="zh-CN" altLang="en-US" sz="2800" b="1">
                <a:ea typeface="楷体_GB2312" pitchFamily="49" charset="-122"/>
              </a:rPr>
              <a:t>串置换</a:t>
            </a:r>
          </a:p>
          <a:p>
            <a:pPr algn="l">
              <a:spcBef>
                <a:spcPct val="60000"/>
              </a:spcBef>
            </a:pPr>
            <a:r>
              <a:rPr kumimoji="1" lang="zh-CN" altLang="en-US" sz="2800" b="1">
                <a:ea typeface="楷体_GB2312" pitchFamily="49" charset="-122"/>
              </a:rPr>
              <a:t>初始条件：</a:t>
            </a:r>
          </a:p>
          <a:p>
            <a:pPr algn="l">
              <a:spcBef>
                <a:spcPct val="15000"/>
              </a:spcBef>
            </a:pPr>
            <a:r>
              <a:rPr kumimoji="1" lang="zh-CN" altLang="en-US" sz="2800" b="1">
                <a:ea typeface="楷体_GB2312" pitchFamily="49" charset="-122"/>
              </a:rPr>
              <a:t>	串 </a:t>
            </a:r>
            <a:r>
              <a:rPr kumimoji="1" lang="en-US" altLang="zh-CN" sz="2800" b="1">
                <a:ea typeface="楷体_GB2312" pitchFamily="49" charset="-122"/>
              </a:rPr>
              <a:t>S, T </a:t>
            </a:r>
            <a:r>
              <a:rPr kumimoji="1" lang="zh-CN" altLang="en-US" sz="2800" b="1">
                <a:ea typeface="楷体_GB2312" pitchFamily="49" charset="-122"/>
              </a:rPr>
              <a:t>和 </a:t>
            </a:r>
            <a:r>
              <a:rPr kumimoji="1" lang="en-US" altLang="zh-CN" sz="2800" b="1">
                <a:ea typeface="楷体_GB2312" pitchFamily="49" charset="-122"/>
              </a:rPr>
              <a:t>V </a:t>
            </a:r>
            <a:r>
              <a:rPr kumimoji="1" lang="zh-CN" altLang="en-US" sz="2800" b="1">
                <a:ea typeface="楷体_GB2312" pitchFamily="49" charset="-122"/>
              </a:rPr>
              <a:t>均已存在， </a:t>
            </a:r>
            <a:r>
              <a:rPr kumimoji="1" lang="en-US" altLang="zh-CN" sz="2800" b="1">
                <a:ea typeface="楷体_GB2312" pitchFamily="49" charset="-122"/>
              </a:rPr>
              <a:t>T </a:t>
            </a:r>
            <a:r>
              <a:rPr kumimoji="1" lang="zh-CN" altLang="en-US" sz="2800" b="1">
                <a:ea typeface="楷体_GB2312" pitchFamily="49" charset="-122"/>
              </a:rPr>
              <a:t>是非空串。</a:t>
            </a:r>
          </a:p>
          <a:p>
            <a:pPr algn="l">
              <a:spcBef>
                <a:spcPct val="50000"/>
              </a:spcBef>
            </a:pPr>
            <a:r>
              <a:rPr kumimoji="1" lang="zh-CN" altLang="en-US" sz="2800" b="1">
                <a:ea typeface="楷体_GB2312" pitchFamily="49" charset="-122"/>
              </a:rPr>
              <a:t>操作结果：</a:t>
            </a:r>
          </a:p>
          <a:p>
            <a:pPr algn="l">
              <a:spcBef>
                <a:spcPct val="20000"/>
              </a:spcBef>
            </a:pPr>
            <a:r>
              <a:rPr kumimoji="1" lang="zh-CN" altLang="en-US" sz="2800" b="1">
                <a:ea typeface="楷体_GB2312" pitchFamily="49" charset="-122"/>
              </a:rPr>
              <a:t>	用 </a:t>
            </a:r>
            <a:r>
              <a:rPr kumimoji="1" lang="en-US" altLang="zh-CN" sz="2800" b="1">
                <a:ea typeface="楷体_GB2312" pitchFamily="49" charset="-122"/>
              </a:rPr>
              <a:t>V </a:t>
            </a:r>
            <a:r>
              <a:rPr kumimoji="1" lang="zh-CN" altLang="en-US" sz="2800" b="1">
                <a:ea typeface="楷体_GB2312" pitchFamily="49" charset="-122"/>
              </a:rPr>
              <a:t>替换主串 </a:t>
            </a:r>
            <a:r>
              <a:rPr kumimoji="1" lang="en-US" altLang="zh-CN" sz="2800" b="1">
                <a:ea typeface="楷体_GB2312" pitchFamily="49" charset="-122"/>
              </a:rPr>
              <a:t>S </a:t>
            </a:r>
            <a:r>
              <a:rPr kumimoji="1" lang="zh-CN" altLang="en-US" sz="2800" b="1">
                <a:ea typeface="楷体_GB2312" pitchFamily="49" charset="-122"/>
              </a:rPr>
              <a:t>中出现的所有与</a:t>
            </a:r>
          </a:p>
          <a:p>
            <a:pPr algn="l">
              <a:spcBef>
                <a:spcPct val="20000"/>
              </a:spcBef>
            </a:pPr>
            <a:r>
              <a:rPr kumimoji="1" lang="zh-CN" altLang="en-US" sz="2800" b="1">
                <a:ea typeface="楷体_GB2312" pitchFamily="49" charset="-122"/>
              </a:rPr>
              <a:t>	（模式串）</a:t>
            </a:r>
            <a:r>
              <a:rPr kumimoji="1" lang="en-US" altLang="zh-CN" sz="2800" b="1">
                <a:ea typeface="楷体_GB2312" pitchFamily="49" charset="-122"/>
              </a:rPr>
              <a:t>T </a:t>
            </a:r>
            <a:r>
              <a:rPr kumimoji="1" lang="zh-CN" altLang="en-US" sz="2800" b="1">
                <a:ea typeface="楷体_GB2312" pitchFamily="49" charset="-122"/>
              </a:rPr>
              <a:t>相等的不重叠的子串。</a:t>
            </a:r>
          </a:p>
        </p:txBody>
      </p:sp>
      <p:sp>
        <p:nvSpPr>
          <p:cNvPr id="50179" name="Text Box 3"/>
          <p:cNvSpPr txBox="1">
            <a:spLocks noChangeArrowheads="1"/>
          </p:cNvSpPr>
          <p:nvPr/>
        </p:nvSpPr>
        <p:spPr bwMode="auto">
          <a:xfrm>
            <a:off x="533400" y="36845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ea typeface="楷体_GB2312" pitchFamily="49" charset="-122"/>
              </a:rPr>
              <a:t>例如：</a:t>
            </a:r>
          </a:p>
        </p:txBody>
      </p:sp>
      <p:sp>
        <p:nvSpPr>
          <p:cNvPr id="242692" name="Text Box 4"/>
          <p:cNvSpPr txBox="1">
            <a:spLocks noChangeArrowheads="1"/>
          </p:cNvSpPr>
          <p:nvPr/>
        </p:nvSpPr>
        <p:spPr bwMode="auto">
          <a:xfrm>
            <a:off x="1584325" y="3706813"/>
            <a:ext cx="6000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ea typeface="楷体_GB2312" pitchFamily="49" charset="-122"/>
              </a:rPr>
              <a:t>假设 </a:t>
            </a:r>
            <a:r>
              <a:rPr kumimoji="1" lang="en-US" altLang="zh-CN" sz="2800" b="1">
                <a:ea typeface="楷体_GB2312" pitchFamily="49" charset="-122"/>
              </a:rPr>
              <a:t>S = </a:t>
            </a:r>
            <a:r>
              <a:rPr kumimoji="1" lang="en-US" altLang="zh-CN" sz="2800" b="1">
                <a:ea typeface="楷体_GB2312" pitchFamily="49" charset="-122"/>
                <a:sym typeface="Symbol" pitchFamily="18" charset="2"/>
              </a:rPr>
              <a:t> abcaabcaaabca ,  T =  bca </a:t>
            </a:r>
          </a:p>
        </p:txBody>
      </p:sp>
      <p:sp>
        <p:nvSpPr>
          <p:cNvPr id="242693" name="Text Box 5"/>
          <p:cNvSpPr txBox="1">
            <a:spLocks noChangeArrowheads="1"/>
          </p:cNvSpPr>
          <p:nvPr/>
        </p:nvSpPr>
        <p:spPr bwMode="auto">
          <a:xfrm>
            <a:off x="817563" y="4365625"/>
            <a:ext cx="44767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zh-CN" altLang="en-US" sz="2800" b="1" dirty="0">
                <a:ea typeface="楷体_GB2312" pitchFamily="49" charset="-122"/>
              </a:rPr>
              <a:t>若 </a:t>
            </a:r>
            <a:r>
              <a:rPr kumimoji="1" lang="en-US" altLang="zh-CN" sz="2800" b="1" dirty="0">
                <a:ea typeface="楷体_GB2312" pitchFamily="49" charset="-122"/>
              </a:rPr>
              <a:t>V = </a:t>
            </a:r>
            <a:r>
              <a:rPr kumimoji="1" lang="en-US" altLang="zh-CN" sz="2800" b="1" dirty="0" smtClean="0">
                <a:ea typeface="楷体_GB2312" pitchFamily="49" charset="-122"/>
                <a:sym typeface="Symbol" pitchFamily="18" charset="2"/>
              </a:rPr>
              <a:t>x</a:t>
            </a:r>
            <a:r>
              <a:rPr kumimoji="1" lang="en-US" altLang="zh-CN" sz="2800" b="1" dirty="0">
                <a:ea typeface="楷体_GB2312" pitchFamily="49" charset="-122"/>
                <a:sym typeface="Symbol" pitchFamily="18" charset="2"/>
              </a:rPr>
              <a:t>, </a:t>
            </a:r>
            <a:r>
              <a:rPr kumimoji="1" lang="zh-CN" altLang="en-US" sz="2800" b="1" dirty="0">
                <a:ea typeface="楷体_GB2312" pitchFamily="49" charset="-122"/>
                <a:sym typeface="Symbol" pitchFamily="18" charset="2"/>
              </a:rPr>
              <a:t>则经置换后得到</a:t>
            </a:r>
          </a:p>
          <a:p>
            <a:pPr algn="l" eaLnBrk="1" hangingPunct="1">
              <a:lnSpc>
                <a:spcPct val="120000"/>
              </a:lnSpc>
            </a:pPr>
            <a:r>
              <a:rPr kumimoji="1" lang="zh-CN" altLang="en-US" sz="2800" b="1" dirty="0">
                <a:ea typeface="楷体_GB2312" pitchFamily="49" charset="-122"/>
                <a:sym typeface="Symbol" pitchFamily="18" charset="2"/>
              </a:rPr>
              <a:t>    </a:t>
            </a:r>
            <a:r>
              <a:rPr kumimoji="1" lang="en-US" altLang="zh-CN" sz="2800" b="1" dirty="0">
                <a:ea typeface="楷体_GB2312" pitchFamily="49" charset="-122"/>
                <a:sym typeface="Symbol" pitchFamily="18" charset="2"/>
              </a:rPr>
              <a:t>S = </a:t>
            </a:r>
            <a:r>
              <a:rPr kumimoji="1" lang="en-US" altLang="zh-CN" sz="2800" b="1" dirty="0" smtClean="0">
                <a:ea typeface="楷体_GB2312" pitchFamily="49" charset="-122"/>
                <a:sym typeface="Symbol" pitchFamily="18" charset="2"/>
              </a:rPr>
              <a:t></a:t>
            </a:r>
            <a:r>
              <a:rPr kumimoji="1" lang="en-US" altLang="zh-CN" sz="2800" b="1" dirty="0" err="1" smtClean="0">
                <a:ea typeface="楷体_GB2312" pitchFamily="49" charset="-122"/>
                <a:sym typeface="Symbol" pitchFamily="18" charset="2"/>
              </a:rPr>
              <a:t>axaxaax</a:t>
            </a:r>
            <a:r>
              <a:rPr kumimoji="1" lang="en-US" altLang="zh-CN" sz="2800" b="1" dirty="0" smtClean="0">
                <a:ea typeface="楷体_GB2312" pitchFamily="49" charset="-122"/>
                <a:sym typeface="Symbol" pitchFamily="18" charset="2"/>
              </a:rPr>
              <a:t></a:t>
            </a:r>
            <a:endParaRPr kumimoji="1" lang="en-US" altLang="zh-CN" sz="2800" b="1" dirty="0">
              <a:ea typeface="楷体_GB2312" pitchFamily="49" charset="-122"/>
              <a:sym typeface="Symbol" pitchFamily="18" charset="2"/>
            </a:endParaRPr>
          </a:p>
        </p:txBody>
      </p:sp>
      <p:sp>
        <p:nvSpPr>
          <p:cNvPr id="242694" name="Rectangle 6"/>
          <p:cNvSpPr>
            <a:spLocks noChangeArrowheads="1"/>
          </p:cNvSpPr>
          <p:nvPr/>
        </p:nvSpPr>
        <p:spPr bwMode="auto">
          <a:xfrm>
            <a:off x="820738" y="5573713"/>
            <a:ext cx="46545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zh-CN" altLang="zh-CN" sz="2800" b="1" dirty="0">
                <a:ea typeface="楷体_GB2312" pitchFamily="49" charset="-122"/>
                <a:sym typeface="Symbol" pitchFamily="18" charset="2"/>
              </a:rPr>
              <a:t>若 </a:t>
            </a:r>
            <a:r>
              <a:rPr kumimoji="1" lang="en-US" altLang="zh-CN" sz="2800" b="1" dirty="0">
                <a:ea typeface="楷体_GB2312" pitchFamily="49" charset="-122"/>
                <a:sym typeface="Symbol" pitchFamily="18" charset="2"/>
              </a:rPr>
              <a:t>V = </a:t>
            </a:r>
            <a:r>
              <a:rPr kumimoji="1" lang="en-US" altLang="zh-CN" sz="2800" b="1" dirty="0" smtClean="0">
                <a:ea typeface="楷体_GB2312" pitchFamily="49" charset="-122"/>
                <a:sym typeface="Symbol" pitchFamily="18" charset="2"/>
              </a:rPr>
              <a:t></a:t>
            </a:r>
            <a:r>
              <a:rPr kumimoji="1" lang="en-US" altLang="zh-CN" sz="2800" b="1" dirty="0" err="1" smtClean="0">
                <a:ea typeface="楷体_GB2312" pitchFamily="49" charset="-122"/>
                <a:sym typeface="Symbol" pitchFamily="18" charset="2"/>
              </a:rPr>
              <a:t>bc</a:t>
            </a:r>
            <a:r>
              <a:rPr kumimoji="1" lang="en-US" altLang="zh-CN" sz="2800" b="1" dirty="0" smtClean="0">
                <a:ea typeface="楷体_GB2312" pitchFamily="49" charset="-122"/>
                <a:sym typeface="Symbol" pitchFamily="18" charset="2"/>
              </a:rPr>
              <a:t></a:t>
            </a:r>
            <a:r>
              <a:rPr kumimoji="1" lang="en-US" altLang="zh-CN" sz="2800" b="1" dirty="0">
                <a:ea typeface="楷体_GB2312" pitchFamily="49" charset="-122"/>
                <a:sym typeface="Symbol" pitchFamily="18" charset="2"/>
              </a:rPr>
              <a:t>, </a:t>
            </a:r>
            <a:r>
              <a:rPr kumimoji="1" lang="zh-CN" altLang="en-US" sz="2800" b="1" dirty="0">
                <a:ea typeface="楷体_GB2312" pitchFamily="49" charset="-122"/>
                <a:sym typeface="Symbol" pitchFamily="18" charset="2"/>
              </a:rPr>
              <a:t>则经置换后得到</a:t>
            </a:r>
          </a:p>
          <a:p>
            <a:pPr algn="l">
              <a:lnSpc>
                <a:spcPct val="120000"/>
              </a:lnSpc>
            </a:pPr>
            <a:r>
              <a:rPr kumimoji="1" lang="zh-CN" altLang="en-US" sz="2800" b="1" dirty="0">
                <a:ea typeface="楷体_GB2312" pitchFamily="49" charset="-122"/>
                <a:sym typeface="Symbol" pitchFamily="18" charset="2"/>
              </a:rPr>
              <a:t>     </a:t>
            </a:r>
            <a:r>
              <a:rPr kumimoji="1" lang="en-US" altLang="zh-CN" sz="2800" b="1" dirty="0">
                <a:ea typeface="楷体_GB2312" pitchFamily="49" charset="-122"/>
                <a:sym typeface="Symbol" pitchFamily="18" charset="2"/>
              </a:rPr>
              <a:t>S = </a:t>
            </a:r>
            <a:r>
              <a:rPr kumimoji="1" lang="en-US" altLang="zh-CN" sz="2800" b="1" dirty="0" smtClean="0">
                <a:ea typeface="楷体_GB2312" pitchFamily="49" charset="-122"/>
                <a:sym typeface="Symbol" pitchFamily="18" charset="2"/>
              </a:rPr>
              <a:t></a:t>
            </a:r>
            <a:r>
              <a:rPr kumimoji="1" lang="en-US" altLang="zh-CN" sz="2800" b="1" dirty="0" err="1" smtClean="0">
                <a:ea typeface="楷体_GB2312" pitchFamily="49" charset="-122"/>
                <a:sym typeface="Symbol" pitchFamily="18" charset="2"/>
              </a:rPr>
              <a:t>abcabcaabc</a:t>
            </a:r>
            <a:r>
              <a:rPr kumimoji="1" lang="en-US" altLang="zh-CN" sz="2800" b="1" dirty="0" smtClean="0">
                <a:ea typeface="楷体_GB2312" pitchFamily="49" charset="-122"/>
                <a:sym typeface="Symbol" pitchFamily="18" charset="2"/>
              </a:rPr>
              <a:t></a:t>
            </a:r>
            <a:endParaRPr kumimoji="1" lang="en-US" altLang="zh-CN" sz="2800" b="1" dirty="0">
              <a:ea typeface="楷体_GB2312" pitchFamily="49" charset="-122"/>
              <a:sym typeface="Symbol" pitchFamily="18" charset="2"/>
            </a:endParaRPr>
          </a:p>
        </p:txBody>
      </p:sp>
      <p:sp>
        <p:nvSpPr>
          <p:cNvPr id="242695" name="Rectangle 7"/>
          <p:cNvSpPr>
            <a:spLocks noChangeArrowheads="1"/>
          </p:cNvSpPr>
          <p:nvPr/>
        </p:nvSpPr>
        <p:spPr bwMode="auto">
          <a:xfrm>
            <a:off x="3327400" y="370681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CC"/>
                </a:solidFill>
                <a:ea typeface="楷体_GB2312" pitchFamily="49" charset="-122"/>
                <a:sym typeface="Symbol" pitchFamily="18" charset="2"/>
              </a:rPr>
              <a:t>bca</a:t>
            </a:r>
          </a:p>
        </p:txBody>
      </p:sp>
      <p:sp>
        <p:nvSpPr>
          <p:cNvPr id="242696" name="Rectangle 8"/>
          <p:cNvSpPr>
            <a:spLocks noChangeArrowheads="1"/>
          </p:cNvSpPr>
          <p:nvPr/>
        </p:nvSpPr>
        <p:spPr bwMode="auto">
          <a:xfrm>
            <a:off x="4030663" y="370681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CC"/>
                </a:solidFill>
                <a:ea typeface="楷体_GB2312" pitchFamily="49" charset="-122"/>
                <a:sym typeface="Symbol" pitchFamily="18" charset="2"/>
              </a:rPr>
              <a:t>bca</a:t>
            </a:r>
          </a:p>
        </p:txBody>
      </p:sp>
      <p:sp>
        <p:nvSpPr>
          <p:cNvPr id="242697" name="Rectangle 9"/>
          <p:cNvSpPr>
            <a:spLocks noChangeArrowheads="1"/>
          </p:cNvSpPr>
          <p:nvPr/>
        </p:nvSpPr>
        <p:spPr bwMode="auto">
          <a:xfrm>
            <a:off x="4924425" y="370681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00CC"/>
                </a:solidFill>
                <a:ea typeface="楷体_GB2312" pitchFamily="49" charset="-122"/>
                <a:sym typeface="Symbol" pitchFamily="18" charset="2"/>
              </a:rPr>
              <a:t>bca</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left)">
                                      <p:cBhvr>
                                        <p:cTn id="7" dur="500"/>
                                        <p:tgtEl>
                                          <p:spTgt spid="242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5"/>
                                        </p:tgtEl>
                                        <p:attrNameLst>
                                          <p:attrName>style.visibility</p:attrName>
                                        </p:attrNameLst>
                                      </p:cBhvr>
                                      <p:to>
                                        <p:strVal val="visible"/>
                                      </p:to>
                                    </p:set>
                                    <p:animEffect transition="in" filter="wipe(left)">
                                      <p:cBhvr>
                                        <p:cTn id="12" dur="500"/>
                                        <p:tgtEl>
                                          <p:spTgt spid="242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6"/>
                                        </p:tgtEl>
                                        <p:attrNameLst>
                                          <p:attrName>style.visibility</p:attrName>
                                        </p:attrNameLst>
                                      </p:cBhvr>
                                      <p:to>
                                        <p:strVal val="visible"/>
                                      </p:to>
                                    </p:set>
                                    <p:animEffect transition="in" filter="wipe(left)">
                                      <p:cBhvr>
                                        <p:cTn id="17" dur="500"/>
                                        <p:tgtEl>
                                          <p:spTgt spid="242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7"/>
                                        </p:tgtEl>
                                        <p:attrNameLst>
                                          <p:attrName>style.visibility</p:attrName>
                                        </p:attrNameLst>
                                      </p:cBhvr>
                                      <p:to>
                                        <p:strVal val="visible"/>
                                      </p:to>
                                    </p:set>
                                    <p:animEffect transition="in" filter="wipe(left)">
                                      <p:cBhvr>
                                        <p:cTn id="22" dur="500"/>
                                        <p:tgtEl>
                                          <p:spTgt spid="2426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2693"/>
                                        </p:tgtEl>
                                        <p:attrNameLst>
                                          <p:attrName>style.visibility</p:attrName>
                                        </p:attrNameLst>
                                      </p:cBhvr>
                                      <p:to>
                                        <p:strVal val="visible"/>
                                      </p:to>
                                    </p:set>
                                    <p:animEffect transition="in" filter="strips(downRight)">
                                      <p:cBhvr>
                                        <p:cTn id="27" dur="500"/>
                                        <p:tgtEl>
                                          <p:spTgt spid="2426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42694"/>
                                        </p:tgtEl>
                                        <p:attrNameLst>
                                          <p:attrName>style.visibility</p:attrName>
                                        </p:attrNameLst>
                                      </p:cBhvr>
                                      <p:to>
                                        <p:strVal val="visible"/>
                                      </p:to>
                                    </p:set>
                                    <p:animEffect transition="in" filter="strips(downRight)">
                                      <p:cBhvr>
                                        <p:cTn id="32" dur="5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P spid="242693" grpId="0" autoUpdateAnimBg="0"/>
      <p:bldP spid="242694" grpId="0" autoUpdateAnimBg="0"/>
      <p:bldP spid="242695" grpId="0" autoUpdateAnimBg="0"/>
      <p:bldP spid="242696" grpId="0" autoUpdateAnimBg="0"/>
      <p:bldP spid="24269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631825" y="2430463"/>
            <a:ext cx="7826375" cy="544512"/>
          </a:xfrm>
          <a:prstGeom prst="rect">
            <a:avLst/>
          </a:prstGeom>
          <a:solidFill>
            <a:schemeClr val="accent2">
              <a:alpha val="50195"/>
            </a:schemeClr>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t>                                     S </a:t>
            </a:r>
            <a:r>
              <a:rPr kumimoji="1" lang="zh-CN" altLang="en-US" sz="2800"/>
              <a:t>串</a:t>
            </a:r>
            <a:endParaRPr kumimoji="1" lang="zh-CN" altLang="en-US" sz="4000"/>
          </a:p>
        </p:txBody>
      </p:sp>
      <p:sp>
        <p:nvSpPr>
          <p:cNvPr id="238595" name="Text Box 3"/>
          <p:cNvSpPr txBox="1">
            <a:spLocks noChangeArrowheads="1"/>
          </p:cNvSpPr>
          <p:nvPr/>
        </p:nvSpPr>
        <p:spPr bwMode="auto">
          <a:xfrm>
            <a:off x="1889125" y="3341688"/>
            <a:ext cx="1463675" cy="544512"/>
          </a:xfrm>
          <a:prstGeom prst="rect">
            <a:avLst/>
          </a:prstGeom>
          <a:solidFill>
            <a:schemeClr val="hlink">
              <a:alpha val="50195"/>
            </a:schemeClr>
          </a:solidFill>
          <a:ln w="254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T </a:t>
            </a:r>
            <a:r>
              <a:rPr kumimoji="1" lang="zh-CN" altLang="en-US" sz="2800"/>
              <a:t>串</a:t>
            </a:r>
            <a:endParaRPr kumimoji="1" lang="zh-CN" altLang="en-US" sz="4000"/>
          </a:p>
        </p:txBody>
      </p:sp>
      <p:sp>
        <p:nvSpPr>
          <p:cNvPr id="238596" name="Text Box 4"/>
          <p:cNvSpPr txBox="1">
            <a:spLocks noChangeArrowheads="1"/>
          </p:cNvSpPr>
          <p:nvPr/>
        </p:nvSpPr>
        <p:spPr bwMode="auto">
          <a:xfrm>
            <a:off x="5105400" y="3352800"/>
            <a:ext cx="1752600" cy="544513"/>
          </a:xfrm>
          <a:prstGeom prst="rect">
            <a:avLst/>
          </a:prstGeom>
          <a:solidFill>
            <a:srgbClr val="FFCC99">
              <a:alpha val="50195"/>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t>     V </a:t>
            </a:r>
            <a:r>
              <a:rPr kumimoji="1" lang="zh-CN" altLang="en-US" sz="2800"/>
              <a:t>串</a:t>
            </a:r>
            <a:endParaRPr kumimoji="1" lang="zh-CN" altLang="en-US" sz="4000"/>
          </a:p>
        </p:txBody>
      </p:sp>
      <p:sp>
        <p:nvSpPr>
          <p:cNvPr id="238597" name="Line 5"/>
          <p:cNvSpPr>
            <a:spLocks noChangeShapeType="1"/>
          </p:cNvSpPr>
          <p:nvPr/>
        </p:nvSpPr>
        <p:spPr bwMode="auto">
          <a:xfrm>
            <a:off x="2362200" y="2438400"/>
            <a:ext cx="0" cy="533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8" name="Line 6"/>
          <p:cNvSpPr>
            <a:spLocks noChangeShapeType="1"/>
          </p:cNvSpPr>
          <p:nvPr/>
        </p:nvSpPr>
        <p:spPr bwMode="auto">
          <a:xfrm>
            <a:off x="3810000" y="2438400"/>
            <a:ext cx="0" cy="533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9" name="Line 7"/>
          <p:cNvSpPr>
            <a:spLocks noChangeShapeType="1"/>
          </p:cNvSpPr>
          <p:nvPr/>
        </p:nvSpPr>
        <p:spPr bwMode="auto">
          <a:xfrm flipH="1">
            <a:off x="1905000" y="2971800"/>
            <a:ext cx="457200" cy="381000"/>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0" name="Line 8"/>
          <p:cNvSpPr>
            <a:spLocks noChangeShapeType="1"/>
          </p:cNvSpPr>
          <p:nvPr/>
        </p:nvSpPr>
        <p:spPr bwMode="auto">
          <a:xfrm flipH="1">
            <a:off x="3352800" y="2971800"/>
            <a:ext cx="457200" cy="381000"/>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1" name="Text Box 9"/>
          <p:cNvSpPr txBox="1">
            <a:spLocks noChangeArrowheads="1"/>
          </p:cNvSpPr>
          <p:nvPr/>
        </p:nvSpPr>
        <p:spPr bwMode="auto">
          <a:xfrm>
            <a:off x="2362200" y="5405438"/>
            <a:ext cx="1752600" cy="544512"/>
          </a:xfrm>
          <a:prstGeom prst="rect">
            <a:avLst/>
          </a:prstGeom>
          <a:solidFill>
            <a:srgbClr val="FFCC99">
              <a:alpha val="50195"/>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t>     V </a:t>
            </a:r>
            <a:r>
              <a:rPr kumimoji="1" lang="zh-CN" altLang="en-US" sz="2800"/>
              <a:t>串</a:t>
            </a:r>
            <a:endParaRPr kumimoji="1" lang="zh-CN" altLang="en-US" sz="4000"/>
          </a:p>
        </p:txBody>
      </p:sp>
      <p:grpSp>
        <p:nvGrpSpPr>
          <p:cNvPr id="238602" name="Group 10"/>
          <p:cNvGrpSpPr>
            <a:grpSpLocks/>
          </p:cNvGrpSpPr>
          <p:nvPr/>
        </p:nvGrpSpPr>
        <p:grpSpPr bwMode="auto">
          <a:xfrm>
            <a:off x="593725" y="1447800"/>
            <a:ext cx="698500" cy="914400"/>
            <a:chOff x="374" y="672"/>
            <a:chExt cx="440" cy="576"/>
          </a:xfrm>
        </p:grpSpPr>
        <p:sp>
          <p:nvSpPr>
            <p:cNvPr id="51233" name="Line 11"/>
            <p:cNvSpPr>
              <a:spLocks noChangeShapeType="1"/>
            </p:cNvSpPr>
            <p:nvPr/>
          </p:nvSpPr>
          <p:spPr bwMode="auto">
            <a:xfrm>
              <a:off x="384" y="816"/>
              <a:ext cx="0" cy="432"/>
            </a:xfrm>
            <a:prstGeom prst="line">
              <a:avLst/>
            </a:prstGeom>
            <a:noFill/>
            <a:ln w="25400">
              <a:solidFill>
                <a:srgbClr val="99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Text Box 12"/>
            <p:cNvSpPr txBox="1">
              <a:spLocks noChangeArrowheads="1"/>
            </p:cNvSpPr>
            <p:nvPr/>
          </p:nvSpPr>
          <p:spPr bwMode="auto">
            <a:xfrm>
              <a:off x="374" y="672"/>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pos</a:t>
              </a:r>
              <a:endParaRPr kumimoji="1" lang="en-US" altLang="zh-CN" sz="4000"/>
            </a:p>
          </p:txBody>
        </p:sp>
      </p:grpSp>
      <p:grpSp>
        <p:nvGrpSpPr>
          <p:cNvPr id="238605" name="Group 13"/>
          <p:cNvGrpSpPr>
            <a:grpSpLocks/>
          </p:cNvGrpSpPr>
          <p:nvPr/>
        </p:nvGrpSpPr>
        <p:grpSpPr bwMode="auto">
          <a:xfrm>
            <a:off x="3794125" y="1430338"/>
            <a:ext cx="1677988" cy="990600"/>
            <a:chOff x="2390" y="624"/>
            <a:chExt cx="1057" cy="624"/>
          </a:xfrm>
        </p:grpSpPr>
        <p:sp>
          <p:nvSpPr>
            <p:cNvPr id="51231" name="Line 14"/>
            <p:cNvSpPr>
              <a:spLocks noChangeShapeType="1"/>
            </p:cNvSpPr>
            <p:nvPr/>
          </p:nvSpPr>
          <p:spPr bwMode="auto">
            <a:xfrm>
              <a:off x="2400" y="816"/>
              <a:ext cx="0" cy="432"/>
            </a:xfrm>
            <a:prstGeom prst="line">
              <a:avLst/>
            </a:prstGeom>
            <a:noFill/>
            <a:ln w="28575">
              <a:solidFill>
                <a:srgbClr val="99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2" name="Text Box 15"/>
            <p:cNvSpPr txBox="1">
              <a:spLocks noChangeArrowheads="1"/>
            </p:cNvSpPr>
            <p:nvPr/>
          </p:nvSpPr>
          <p:spPr bwMode="auto">
            <a:xfrm>
              <a:off x="2390" y="624"/>
              <a:ext cx="10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pos = i+m</a:t>
              </a:r>
            </a:p>
          </p:txBody>
        </p:sp>
      </p:grpSp>
      <p:sp>
        <p:nvSpPr>
          <p:cNvPr id="238608" name="Text Box 16"/>
          <p:cNvSpPr txBox="1">
            <a:spLocks noChangeArrowheads="1"/>
          </p:cNvSpPr>
          <p:nvPr/>
        </p:nvSpPr>
        <p:spPr bwMode="auto">
          <a:xfrm>
            <a:off x="609600" y="5405438"/>
            <a:ext cx="1752600" cy="544512"/>
          </a:xfrm>
          <a:prstGeom prst="rect">
            <a:avLst/>
          </a:prstGeom>
          <a:solidFill>
            <a:schemeClr val="accent2">
              <a:alpha val="50195"/>
            </a:schemeClr>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sub</a:t>
            </a:r>
            <a:endParaRPr kumimoji="1" lang="en-US" altLang="zh-CN" sz="4000"/>
          </a:p>
        </p:txBody>
      </p:sp>
      <p:grpSp>
        <p:nvGrpSpPr>
          <p:cNvPr id="238609" name="Group 17"/>
          <p:cNvGrpSpPr>
            <a:grpSpLocks/>
          </p:cNvGrpSpPr>
          <p:nvPr/>
        </p:nvGrpSpPr>
        <p:grpSpPr bwMode="auto">
          <a:xfrm>
            <a:off x="2079625" y="1447800"/>
            <a:ext cx="282575" cy="990600"/>
            <a:chOff x="1310" y="624"/>
            <a:chExt cx="178" cy="624"/>
          </a:xfrm>
        </p:grpSpPr>
        <p:sp>
          <p:nvSpPr>
            <p:cNvPr id="51229" name="Line 18"/>
            <p:cNvSpPr>
              <a:spLocks noChangeShapeType="1"/>
            </p:cNvSpPr>
            <p:nvPr/>
          </p:nvSpPr>
          <p:spPr bwMode="auto">
            <a:xfrm>
              <a:off x="1488" y="768"/>
              <a:ext cx="0" cy="480"/>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Text Box 19"/>
            <p:cNvSpPr txBox="1">
              <a:spLocks noChangeArrowheads="1"/>
            </p:cNvSpPr>
            <p:nvPr/>
          </p:nvSpPr>
          <p:spPr bwMode="auto">
            <a:xfrm>
              <a:off x="1310" y="62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i</a:t>
              </a:r>
              <a:endParaRPr kumimoji="1" lang="en-US" altLang="zh-CN" sz="4000"/>
            </a:p>
          </p:txBody>
        </p:sp>
      </p:grpSp>
      <p:sp>
        <p:nvSpPr>
          <p:cNvPr id="238612" name="Text Box 20"/>
          <p:cNvSpPr txBox="1">
            <a:spLocks noChangeArrowheads="1"/>
          </p:cNvSpPr>
          <p:nvPr/>
        </p:nvSpPr>
        <p:spPr bwMode="auto">
          <a:xfrm>
            <a:off x="0" y="4652963"/>
            <a:ext cx="1370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a:t>new </a:t>
            </a:r>
            <a:r>
              <a:rPr kumimoji="1" lang="zh-CN" altLang="en-US" sz="3200"/>
              <a:t>串</a:t>
            </a:r>
            <a:endParaRPr kumimoji="1" lang="zh-CN" altLang="en-US" sz="4000"/>
          </a:p>
        </p:txBody>
      </p:sp>
      <p:sp>
        <p:nvSpPr>
          <p:cNvPr id="238613" name="Text Box 21"/>
          <p:cNvSpPr txBox="1">
            <a:spLocks noChangeArrowheads="1"/>
          </p:cNvSpPr>
          <p:nvPr/>
        </p:nvSpPr>
        <p:spPr bwMode="auto">
          <a:xfrm>
            <a:off x="1143000" y="2438400"/>
            <a:ext cx="677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sub</a:t>
            </a:r>
            <a:endParaRPr kumimoji="1" lang="en-US" altLang="zh-CN" sz="4000"/>
          </a:p>
        </p:txBody>
      </p:sp>
      <p:grpSp>
        <p:nvGrpSpPr>
          <p:cNvPr id="238614" name="Group 22"/>
          <p:cNvGrpSpPr>
            <a:grpSpLocks/>
          </p:cNvGrpSpPr>
          <p:nvPr/>
        </p:nvGrpSpPr>
        <p:grpSpPr bwMode="auto">
          <a:xfrm>
            <a:off x="7010400" y="1365250"/>
            <a:ext cx="2062163" cy="1073150"/>
            <a:chOff x="4416" y="860"/>
            <a:chExt cx="1299" cy="676"/>
          </a:xfrm>
        </p:grpSpPr>
        <p:sp>
          <p:nvSpPr>
            <p:cNvPr id="51227" name="Line 23"/>
            <p:cNvSpPr>
              <a:spLocks noChangeShapeType="1"/>
            </p:cNvSpPr>
            <p:nvPr/>
          </p:nvSpPr>
          <p:spPr bwMode="auto">
            <a:xfrm>
              <a:off x="4416" y="1104"/>
              <a:ext cx="0" cy="432"/>
            </a:xfrm>
            <a:prstGeom prst="line">
              <a:avLst/>
            </a:prstGeom>
            <a:noFill/>
            <a:ln w="28575">
              <a:solidFill>
                <a:srgbClr val="99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Text Box 24"/>
            <p:cNvSpPr txBox="1">
              <a:spLocks noChangeArrowheads="1"/>
            </p:cNvSpPr>
            <p:nvPr/>
          </p:nvSpPr>
          <p:spPr bwMode="auto">
            <a:xfrm>
              <a:off x="4416" y="860"/>
              <a:ext cx="12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pos= n</a:t>
              </a:r>
              <a:r>
                <a:rPr kumimoji="1" lang="en-US" altLang="zh-CN" sz="2800" b="1">
                  <a:latin typeface="Symbol" pitchFamily="18" charset="2"/>
                </a:rPr>
                <a:t>-</a:t>
              </a:r>
              <a:r>
                <a:rPr kumimoji="1" lang="en-US" altLang="zh-CN" sz="2800" b="1"/>
                <a:t>m+1</a:t>
              </a:r>
            </a:p>
          </p:txBody>
        </p:sp>
      </p:grpSp>
      <p:sp>
        <p:nvSpPr>
          <p:cNvPr id="238617" name="Line 25"/>
          <p:cNvSpPr>
            <a:spLocks noChangeShapeType="1"/>
          </p:cNvSpPr>
          <p:nvPr/>
        </p:nvSpPr>
        <p:spPr bwMode="auto">
          <a:xfrm>
            <a:off x="7010400" y="2438400"/>
            <a:ext cx="0" cy="533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8" name="AutoShape 26"/>
          <p:cNvSpPr>
            <a:spLocks/>
          </p:cNvSpPr>
          <p:nvPr/>
        </p:nvSpPr>
        <p:spPr bwMode="auto">
          <a:xfrm rot="-5394514">
            <a:off x="2477293" y="3313907"/>
            <a:ext cx="303213" cy="1447800"/>
          </a:xfrm>
          <a:prstGeom prst="leftBrace">
            <a:avLst>
              <a:gd name="adj1" fmla="val 39791"/>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19" name="Text Box 27"/>
          <p:cNvSpPr txBox="1">
            <a:spLocks noChangeArrowheads="1"/>
          </p:cNvSpPr>
          <p:nvPr/>
        </p:nvSpPr>
        <p:spPr bwMode="auto">
          <a:xfrm>
            <a:off x="2438400" y="4114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400"/>
              <a:t>m</a:t>
            </a:r>
          </a:p>
        </p:txBody>
      </p:sp>
      <p:sp>
        <p:nvSpPr>
          <p:cNvPr id="238620" name="Line 28"/>
          <p:cNvSpPr>
            <a:spLocks noChangeShapeType="1"/>
          </p:cNvSpPr>
          <p:nvPr/>
        </p:nvSpPr>
        <p:spPr bwMode="auto">
          <a:xfrm>
            <a:off x="3810000" y="2057400"/>
            <a:ext cx="3200400" cy="0"/>
          </a:xfrm>
          <a:prstGeom prst="line">
            <a:avLst/>
          </a:prstGeom>
          <a:noFill/>
          <a:ln w="25400">
            <a:solidFill>
              <a:srgbClr val="9966FF"/>
            </a:solidFill>
            <a:prstDash val="dash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1" name="Comment 29"/>
          <p:cNvSpPr>
            <a:spLocks noChangeArrowheads="1"/>
          </p:cNvSpPr>
          <p:nvPr/>
        </p:nvSpPr>
        <p:spPr bwMode="auto">
          <a:xfrm>
            <a:off x="179388" y="188913"/>
            <a:ext cx="8305800" cy="528637"/>
          </a:xfrm>
          <a:prstGeom prst="rect">
            <a:avLst/>
          </a:prstGeom>
          <a:solidFill>
            <a:srgbClr val="FCFDC6"/>
          </a:solidFill>
          <a:ln w="9525" algn="ctr">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l">
              <a:spcBef>
                <a:spcPct val="50000"/>
              </a:spcBef>
            </a:pPr>
            <a:r>
              <a:rPr kumimoji="1" lang="zh-CN" altLang="en-US" sz="2800" b="1">
                <a:ea typeface="宋体" pitchFamily="2" charset="-122"/>
                <a:cs typeface="Times New Roman" pitchFamily="18" charset="0"/>
              </a:rPr>
              <a:t>实现置换函数</a:t>
            </a:r>
            <a:r>
              <a:rPr kumimoji="1" lang="en-US" altLang="zh-CN" sz="2800" b="1">
                <a:ea typeface="宋体" pitchFamily="2" charset="-122"/>
                <a:cs typeface="Times New Roman" pitchFamily="18" charset="0"/>
              </a:rPr>
              <a:t>Replace( &amp;S, T, V)</a:t>
            </a:r>
            <a:r>
              <a:rPr kumimoji="1" lang="zh-CN" altLang="en-US" sz="2800" b="1">
                <a:latin typeface="宋体" pitchFamily="2" charset="-122"/>
                <a:ea typeface="宋体" pitchFamily="2" charset="-122"/>
                <a:cs typeface="Times New Roman" pitchFamily="18" charset="0"/>
              </a:rPr>
              <a:t>算法的基本思想为：</a:t>
            </a:r>
          </a:p>
        </p:txBody>
      </p:sp>
      <p:sp useBgFill="1">
        <p:nvSpPr>
          <p:cNvPr id="238622" name="Rectangle 30"/>
          <p:cNvSpPr>
            <a:spLocks noChangeArrowheads="1"/>
          </p:cNvSpPr>
          <p:nvPr/>
        </p:nvSpPr>
        <p:spPr bwMode="auto">
          <a:xfrm>
            <a:off x="533400" y="1524000"/>
            <a:ext cx="6858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27" name="Line 35"/>
          <p:cNvSpPr>
            <a:spLocks noChangeShapeType="1"/>
          </p:cNvSpPr>
          <p:nvPr/>
        </p:nvSpPr>
        <p:spPr bwMode="auto">
          <a:xfrm>
            <a:off x="1476375" y="3141663"/>
            <a:ext cx="0" cy="2232025"/>
          </a:xfrm>
          <a:prstGeom prst="line">
            <a:avLst/>
          </a:prstGeom>
          <a:noFill/>
          <a:ln w="50800">
            <a:solidFill>
              <a:srgbClr val="00007D"/>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8" name="Text Box 36"/>
          <p:cNvSpPr txBox="1">
            <a:spLocks noChangeArrowheads="1"/>
          </p:cNvSpPr>
          <p:nvPr/>
        </p:nvSpPr>
        <p:spPr bwMode="auto">
          <a:xfrm>
            <a:off x="395288" y="3573463"/>
            <a:ext cx="1101725"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solidFill>
                  <a:srgbClr val="000000"/>
                </a:solidFill>
                <a:ea typeface="宋体" pitchFamily="2" charset="-122"/>
              </a:rPr>
              <a:t>StrCopy</a:t>
            </a:r>
          </a:p>
        </p:txBody>
      </p:sp>
      <p:sp>
        <p:nvSpPr>
          <p:cNvPr id="238629" name="Line 37"/>
          <p:cNvSpPr>
            <a:spLocks noChangeShapeType="1"/>
          </p:cNvSpPr>
          <p:nvPr/>
        </p:nvSpPr>
        <p:spPr bwMode="auto">
          <a:xfrm flipH="1">
            <a:off x="3563938" y="3644900"/>
            <a:ext cx="1512887" cy="1630363"/>
          </a:xfrm>
          <a:prstGeom prst="line">
            <a:avLst/>
          </a:prstGeom>
          <a:noFill/>
          <a:ln w="47625">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31" name="Text Box 39"/>
          <p:cNvSpPr txBox="1">
            <a:spLocks noChangeArrowheads="1"/>
          </p:cNvSpPr>
          <p:nvPr/>
        </p:nvSpPr>
        <p:spPr bwMode="auto">
          <a:xfrm>
            <a:off x="4356100" y="443706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a:ea typeface="宋体" pitchFamily="2" charset="-122"/>
              </a:rPr>
              <a:t>StrCopy</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4"/>
                                        </p:tgtEl>
                                        <p:attrNameLst>
                                          <p:attrName>style.visibility</p:attrName>
                                        </p:attrNameLst>
                                      </p:cBhvr>
                                      <p:to>
                                        <p:strVal val="visible"/>
                                      </p:to>
                                    </p:set>
                                    <p:animEffect transition="in" filter="wipe(left)">
                                      <p:cBhvr>
                                        <p:cTn id="7" dur="500"/>
                                        <p:tgtEl>
                                          <p:spTgt spid="2385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8595"/>
                                        </p:tgtEl>
                                        <p:attrNameLst>
                                          <p:attrName>style.visibility</p:attrName>
                                        </p:attrNameLst>
                                      </p:cBhvr>
                                      <p:to>
                                        <p:strVal val="visible"/>
                                      </p:to>
                                    </p:set>
                                    <p:animEffect transition="in" filter="wipe(left)">
                                      <p:cBhvr>
                                        <p:cTn id="11" dur="500"/>
                                        <p:tgtEl>
                                          <p:spTgt spid="23859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8596"/>
                                        </p:tgtEl>
                                        <p:attrNameLst>
                                          <p:attrName>style.visibility</p:attrName>
                                        </p:attrNameLst>
                                      </p:cBhvr>
                                      <p:to>
                                        <p:strVal val="visible"/>
                                      </p:to>
                                    </p:set>
                                    <p:animEffect transition="in" filter="wipe(left)">
                                      <p:cBhvr>
                                        <p:cTn id="15" dur="500"/>
                                        <p:tgtEl>
                                          <p:spTgt spid="2385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8612"/>
                                        </p:tgtEl>
                                        <p:attrNameLst>
                                          <p:attrName>style.visibility</p:attrName>
                                        </p:attrNameLst>
                                      </p:cBhvr>
                                      <p:to>
                                        <p:strVal val="visible"/>
                                      </p:to>
                                    </p:set>
                                    <p:animEffect transition="in" filter="wipe(left)">
                                      <p:cBhvr>
                                        <p:cTn id="20" dur="500"/>
                                        <p:tgtEl>
                                          <p:spTgt spid="2386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38602"/>
                                        </p:tgtEl>
                                        <p:attrNameLst>
                                          <p:attrName>style.visibility</p:attrName>
                                        </p:attrNameLst>
                                      </p:cBhvr>
                                      <p:to>
                                        <p:strVal val="visible"/>
                                      </p:to>
                                    </p:set>
                                    <p:animEffect transition="in" filter="slide(fromTop)">
                                      <p:cBhvr>
                                        <p:cTn id="25" dur="500"/>
                                        <p:tgtEl>
                                          <p:spTgt spid="2386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238609"/>
                                        </p:tgtEl>
                                        <p:attrNameLst>
                                          <p:attrName>style.visibility</p:attrName>
                                        </p:attrNameLst>
                                      </p:cBhvr>
                                      <p:to>
                                        <p:strVal val="visible"/>
                                      </p:to>
                                    </p:set>
                                    <p:animEffect transition="in" filter="slide(fromLeft)">
                                      <p:cBhvr>
                                        <p:cTn id="30" dur="500"/>
                                        <p:tgtEl>
                                          <p:spTgt spid="238609"/>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38618"/>
                                        </p:tgtEl>
                                        <p:attrNameLst>
                                          <p:attrName>style.visibility</p:attrName>
                                        </p:attrNameLst>
                                      </p:cBhvr>
                                      <p:to>
                                        <p:strVal val="visible"/>
                                      </p:to>
                                    </p:set>
                                    <p:animEffect transition="in" filter="wipe(left)">
                                      <p:cBhvr>
                                        <p:cTn id="34" dur="500"/>
                                        <p:tgtEl>
                                          <p:spTgt spid="238618"/>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38619"/>
                                        </p:tgtEl>
                                        <p:attrNameLst>
                                          <p:attrName>style.visibility</p:attrName>
                                        </p:attrNameLst>
                                      </p:cBhvr>
                                      <p:to>
                                        <p:strVal val="visible"/>
                                      </p:to>
                                    </p:set>
                                    <p:animEffect transition="in" filter="wipe(left)">
                                      <p:cBhvr>
                                        <p:cTn id="38" dur="500"/>
                                        <p:tgtEl>
                                          <p:spTgt spid="238619"/>
                                        </p:tgtEl>
                                      </p:cBhvr>
                                    </p:animEffect>
                                  </p:childTnLst>
                                </p:cTn>
                              </p:par>
                            </p:childTnLst>
                          </p:cTn>
                        </p:par>
                        <p:par>
                          <p:cTn id="39" fill="hold" nodeType="afterGroup">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238599"/>
                                        </p:tgtEl>
                                        <p:attrNameLst>
                                          <p:attrName>style.visibility</p:attrName>
                                        </p:attrNameLst>
                                      </p:cBhvr>
                                      <p:to>
                                        <p:strVal val="visible"/>
                                      </p:to>
                                    </p:set>
                                    <p:animEffect transition="in" filter="wipe(down)">
                                      <p:cBhvr>
                                        <p:cTn id="42" dur="500"/>
                                        <p:tgtEl>
                                          <p:spTgt spid="238599"/>
                                        </p:tgtEl>
                                      </p:cBhvr>
                                    </p:animEffect>
                                  </p:childTnLst>
                                </p:cTn>
                              </p:par>
                            </p:childTnLst>
                          </p:cTn>
                        </p:par>
                        <p:par>
                          <p:cTn id="43" fill="hold" nodeType="afterGroup">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238597"/>
                                        </p:tgtEl>
                                        <p:attrNameLst>
                                          <p:attrName>style.visibility</p:attrName>
                                        </p:attrNameLst>
                                      </p:cBhvr>
                                      <p:to>
                                        <p:strVal val="visible"/>
                                      </p:to>
                                    </p:set>
                                    <p:animEffect transition="in" filter="wipe(down)">
                                      <p:cBhvr>
                                        <p:cTn id="46" dur="500"/>
                                        <p:tgtEl>
                                          <p:spTgt spid="238597"/>
                                        </p:tgtEl>
                                      </p:cBhvr>
                                    </p:animEffect>
                                  </p:childTnLst>
                                </p:cTn>
                              </p:par>
                            </p:childTnLst>
                          </p:cTn>
                        </p:par>
                        <p:par>
                          <p:cTn id="47" fill="hold" nodeType="afterGroup">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238600"/>
                                        </p:tgtEl>
                                        <p:attrNameLst>
                                          <p:attrName>style.visibility</p:attrName>
                                        </p:attrNameLst>
                                      </p:cBhvr>
                                      <p:to>
                                        <p:strVal val="visible"/>
                                      </p:to>
                                    </p:set>
                                    <p:animEffect transition="in" filter="wipe(down)">
                                      <p:cBhvr>
                                        <p:cTn id="50" dur="500"/>
                                        <p:tgtEl>
                                          <p:spTgt spid="238600"/>
                                        </p:tgtEl>
                                      </p:cBhvr>
                                    </p:animEffect>
                                  </p:childTnLst>
                                </p:cTn>
                              </p:par>
                            </p:childTnLst>
                          </p:cTn>
                        </p:par>
                        <p:par>
                          <p:cTn id="51" fill="hold" nodeType="afterGroup">
                            <p:stCondLst>
                              <p:cond delay="3000"/>
                            </p:stCondLst>
                            <p:childTnLst>
                              <p:par>
                                <p:cTn id="52" presetID="22" presetClass="entr" presetSubtype="4" fill="hold" grpId="0" nodeType="afterEffect">
                                  <p:stCondLst>
                                    <p:cond delay="0"/>
                                  </p:stCondLst>
                                  <p:childTnLst>
                                    <p:set>
                                      <p:cBhvr>
                                        <p:cTn id="53" dur="1" fill="hold">
                                          <p:stCondLst>
                                            <p:cond delay="0"/>
                                          </p:stCondLst>
                                        </p:cTn>
                                        <p:tgtEl>
                                          <p:spTgt spid="238598"/>
                                        </p:tgtEl>
                                        <p:attrNameLst>
                                          <p:attrName>style.visibility</p:attrName>
                                        </p:attrNameLst>
                                      </p:cBhvr>
                                      <p:to>
                                        <p:strVal val="visible"/>
                                      </p:to>
                                    </p:set>
                                    <p:animEffect transition="in" filter="wipe(down)">
                                      <p:cBhvr>
                                        <p:cTn id="54" dur="500"/>
                                        <p:tgtEl>
                                          <p:spTgt spid="23859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8613"/>
                                        </p:tgtEl>
                                        <p:attrNameLst>
                                          <p:attrName>style.visibility</p:attrName>
                                        </p:attrNameLst>
                                      </p:cBhvr>
                                      <p:to>
                                        <p:strVal val="visible"/>
                                      </p:to>
                                    </p:set>
                                    <p:animEffect transition="in" filter="wipe(left)">
                                      <p:cBhvr>
                                        <p:cTn id="59" dur="500"/>
                                        <p:tgtEl>
                                          <p:spTgt spid="238613"/>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38608"/>
                                        </p:tgtEl>
                                        <p:attrNameLst>
                                          <p:attrName>style.visibility</p:attrName>
                                        </p:attrNameLst>
                                      </p:cBhvr>
                                      <p:to>
                                        <p:strVal val="visible"/>
                                      </p:to>
                                    </p:set>
                                    <p:animEffect transition="in" filter="wipe(left)">
                                      <p:cBhvr>
                                        <p:cTn id="63" dur="500"/>
                                        <p:tgtEl>
                                          <p:spTgt spid="238608"/>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38601"/>
                                        </p:tgtEl>
                                        <p:attrNameLst>
                                          <p:attrName>style.visibility</p:attrName>
                                        </p:attrNameLst>
                                      </p:cBhvr>
                                      <p:to>
                                        <p:strVal val="visible"/>
                                      </p:to>
                                    </p:set>
                                    <p:animEffect transition="in" filter="wipe(left)">
                                      <p:cBhvr>
                                        <p:cTn id="67" dur="500"/>
                                        <p:tgtEl>
                                          <p:spTgt spid="2386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8622"/>
                                        </p:tgtEl>
                                        <p:attrNameLst>
                                          <p:attrName>style.visibility</p:attrName>
                                        </p:attrNameLst>
                                      </p:cBhvr>
                                      <p:to>
                                        <p:strVal val="visible"/>
                                      </p:to>
                                    </p:set>
                                    <p:animEffect transition="in" filter="wipe(left)">
                                      <p:cBhvr>
                                        <p:cTn id="72" dur="500"/>
                                        <p:tgtEl>
                                          <p:spTgt spid="238622"/>
                                        </p:tgtEl>
                                      </p:cBhvr>
                                    </p:animEffect>
                                  </p:childTnLst>
                                </p:cTn>
                              </p:par>
                            </p:childTnLst>
                          </p:cTn>
                        </p:par>
                        <p:par>
                          <p:cTn id="73" fill="hold" nodeType="afterGroup">
                            <p:stCondLst>
                              <p:cond delay="500"/>
                            </p:stCondLst>
                            <p:childTnLst>
                              <p:par>
                                <p:cTn id="74" presetID="12" presetClass="entr" presetSubtype="8" fill="hold" nodeType="afterEffect">
                                  <p:stCondLst>
                                    <p:cond delay="0"/>
                                  </p:stCondLst>
                                  <p:childTnLst>
                                    <p:set>
                                      <p:cBhvr>
                                        <p:cTn id="75" dur="1" fill="hold">
                                          <p:stCondLst>
                                            <p:cond delay="0"/>
                                          </p:stCondLst>
                                        </p:cTn>
                                        <p:tgtEl>
                                          <p:spTgt spid="238605"/>
                                        </p:tgtEl>
                                        <p:attrNameLst>
                                          <p:attrName>style.visibility</p:attrName>
                                        </p:attrNameLst>
                                      </p:cBhvr>
                                      <p:to>
                                        <p:strVal val="visible"/>
                                      </p:to>
                                    </p:set>
                                    <p:animEffect transition="in" filter="slide(fromLeft)">
                                      <p:cBhvr>
                                        <p:cTn id="76" dur="500"/>
                                        <p:tgtEl>
                                          <p:spTgt spid="23860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8620"/>
                                        </p:tgtEl>
                                        <p:attrNameLst>
                                          <p:attrName>style.visibility</p:attrName>
                                        </p:attrNameLst>
                                      </p:cBhvr>
                                      <p:to>
                                        <p:strVal val="visible"/>
                                      </p:to>
                                    </p:set>
                                    <p:animEffect transition="in" filter="wipe(left)">
                                      <p:cBhvr>
                                        <p:cTn id="81" dur="500"/>
                                        <p:tgtEl>
                                          <p:spTgt spid="238620"/>
                                        </p:tgtEl>
                                      </p:cBhvr>
                                    </p:animEffect>
                                  </p:childTnLst>
                                </p:cTn>
                              </p:par>
                            </p:childTnLst>
                          </p:cTn>
                        </p:par>
                        <p:par>
                          <p:cTn id="82" fill="hold" nodeType="afterGroup">
                            <p:stCondLst>
                              <p:cond delay="500"/>
                            </p:stCondLst>
                            <p:childTnLst>
                              <p:par>
                                <p:cTn id="83" presetID="12" presetClass="entr" presetSubtype="8" fill="hold" nodeType="afterEffect">
                                  <p:stCondLst>
                                    <p:cond delay="0"/>
                                  </p:stCondLst>
                                  <p:childTnLst>
                                    <p:set>
                                      <p:cBhvr>
                                        <p:cTn id="84" dur="1" fill="hold">
                                          <p:stCondLst>
                                            <p:cond delay="0"/>
                                          </p:stCondLst>
                                        </p:cTn>
                                        <p:tgtEl>
                                          <p:spTgt spid="238614"/>
                                        </p:tgtEl>
                                        <p:attrNameLst>
                                          <p:attrName>style.visibility</p:attrName>
                                        </p:attrNameLst>
                                      </p:cBhvr>
                                      <p:to>
                                        <p:strVal val="visible"/>
                                      </p:to>
                                    </p:set>
                                    <p:animEffect transition="in" filter="slide(fromLeft)">
                                      <p:cBhvr>
                                        <p:cTn id="85" dur="500"/>
                                        <p:tgtEl>
                                          <p:spTgt spid="238614"/>
                                        </p:tgtEl>
                                      </p:cBhvr>
                                    </p:animEffect>
                                  </p:childTnLst>
                                </p:cTn>
                              </p:par>
                            </p:childTnLst>
                          </p:cTn>
                        </p:par>
                        <p:par>
                          <p:cTn id="86" fill="hold" nodeType="afterGroup">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238617"/>
                                        </p:tgtEl>
                                        <p:attrNameLst>
                                          <p:attrName>style.visibility</p:attrName>
                                        </p:attrNameLst>
                                      </p:cBhvr>
                                      <p:to>
                                        <p:strVal val="visible"/>
                                      </p:to>
                                    </p:set>
                                    <p:animEffect transition="in" filter="wipe(up)">
                                      <p:cBhvr>
                                        <p:cTn id="89" dur="500"/>
                                        <p:tgtEl>
                                          <p:spTgt spid="2386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38628"/>
                                        </p:tgtEl>
                                        <p:attrNameLst>
                                          <p:attrName>style.visibility</p:attrName>
                                        </p:attrNameLst>
                                      </p:cBhvr>
                                      <p:to>
                                        <p:strVal val="visible"/>
                                      </p:to>
                                    </p:set>
                                    <p:animEffect transition="in" filter="wipe(up)">
                                      <p:cBhvr>
                                        <p:cTn id="94" dur="500"/>
                                        <p:tgtEl>
                                          <p:spTgt spid="238628"/>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238627"/>
                                        </p:tgtEl>
                                        <p:attrNameLst>
                                          <p:attrName>style.visibility</p:attrName>
                                        </p:attrNameLst>
                                      </p:cBhvr>
                                      <p:to>
                                        <p:strVal val="visible"/>
                                      </p:to>
                                    </p:set>
                                    <p:animEffect transition="in" filter="wipe(up)">
                                      <p:cBhvr>
                                        <p:cTn id="97" dur="500"/>
                                        <p:tgtEl>
                                          <p:spTgt spid="23862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38629"/>
                                        </p:tgtEl>
                                        <p:attrNameLst>
                                          <p:attrName>style.visibility</p:attrName>
                                        </p:attrNameLst>
                                      </p:cBhvr>
                                      <p:to>
                                        <p:strVal val="visible"/>
                                      </p:to>
                                    </p:set>
                                    <p:animEffect transition="in" filter="wipe(up)">
                                      <p:cBhvr>
                                        <p:cTn id="102" dur="500"/>
                                        <p:tgtEl>
                                          <p:spTgt spid="238629"/>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238631"/>
                                        </p:tgtEl>
                                        <p:attrNameLst>
                                          <p:attrName>style.visibility</p:attrName>
                                        </p:attrNameLst>
                                      </p:cBhvr>
                                      <p:to>
                                        <p:strVal val="visible"/>
                                      </p:to>
                                    </p:set>
                                    <p:animEffect transition="in" filter="wipe(up)">
                                      <p:cBhvr>
                                        <p:cTn id="105" dur="500"/>
                                        <p:tgtEl>
                                          <p:spTgt spid="238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nimBg="1" autoUpdateAnimBg="0"/>
      <p:bldP spid="238595" grpId="0" animBg="1" autoUpdateAnimBg="0"/>
      <p:bldP spid="238596" grpId="0" animBg="1" autoUpdateAnimBg="0"/>
      <p:bldP spid="238597" grpId="0" animBg="1"/>
      <p:bldP spid="238598" grpId="0" animBg="1"/>
      <p:bldP spid="238599" grpId="0" animBg="1"/>
      <p:bldP spid="238600" grpId="0" animBg="1"/>
      <p:bldP spid="238601" grpId="0" animBg="1" autoUpdateAnimBg="0"/>
      <p:bldP spid="238608" grpId="0" animBg="1" autoUpdateAnimBg="0"/>
      <p:bldP spid="238612" grpId="0" autoUpdateAnimBg="0"/>
      <p:bldP spid="238613" grpId="0" autoUpdateAnimBg="0"/>
      <p:bldP spid="238617" grpId="0" animBg="1"/>
      <p:bldP spid="238618" grpId="0" animBg="1"/>
      <p:bldP spid="238619" grpId="0" autoUpdateAnimBg="0"/>
      <p:bldP spid="238620" grpId="0" animBg="1"/>
      <p:bldP spid="238622" grpId="0" animBg="1"/>
      <p:bldP spid="238627" grpId="0" animBg="1"/>
      <p:bldP spid="238628" grpId="0"/>
      <p:bldP spid="238629" grpId="0" animBg="1"/>
      <p:bldP spid="23863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65125" y="-76200"/>
            <a:ext cx="7621588" cy="698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a:t>void Replace(String&amp; S, String T, String V) </a:t>
            </a:r>
            <a:r>
              <a:rPr kumimoji="1" lang="en-US" altLang="zh-CN" sz="3200" b="1"/>
              <a:t>{</a:t>
            </a:r>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endParaRPr kumimoji="1" lang="en-US" altLang="zh-CN" sz="2800"/>
          </a:p>
          <a:p>
            <a:pPr algn="l" eaLnBrk="1" hangingPunct="1"/>
            <a:r>
              <a:rPr kumimoji="1" lang="en-US" altLang="zh-CN" sz="2800" b="1"/>
              <a:t>}</a:t>
            </a:r>
          </a:p>
        </p:txBody>
      </p:sp>
      <p:sp>
        <p:nvSpPr>
          <p:cNvPr id="239619" name="Rectangle 3"/>
          <p:cNvSpPr>
            <a:spLocks noChangeArrowheads="1"/>
          </p:cNvSpPr>
          <p:nvPr/>
        </p:nvSpPr>
        <p:spPr bwMode="auto">
          <a:xfrm>
            <a:off x="838200" y="1555750"/>
            <a:ext cx="83058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a:t>while ( pos &lt;= n</a:t>
            </a:r>
            <a:r>
              <a:rPr kumimoji="1" lang="en-US" altLang="zh-CN" sz="3200">
                <a:latin typeface="Symbol" pitchFamily="18" charset="2"/>
              </a:rPr>
              <a:t>-</a:t>
            </a:r>
            <a:r>
              <a:rPr kumimoji="1" lang="en-US" altLang="zh-CN" sz="3200"/>
              <a:t>m+1 &amp;&amp; i) {</a:t>
            </a:r>
          </a:p>
          <a:p>
            <a:pPr algn="l"/>
            <a:r>
              <a:rPr kumimoji="1" lang="en-US" altLang="zh-CN" sz="3200"/>
              <a:t>     i=Index(S, T, pos);</a:t>
            </a:r>
          </a:p>
          <a:p>
            <a:pPr algn="l"/>
            <a:r>
              <a:rPr kumimoji="1" lang="en-US" altLang="zh-CN" sz="3200"/>
              <a:t>     if (i!=0) {</a:t>
            </a:r>
          </a:p>
          <a:p>
            <a:pPr algn="l"/>
            <a:r>
              <a:rPr kumimoji="1" lang="en-US" altLang="zh-CN" sz="3200"/>
              <a:t>       SubString(&amp;sub, S, pos, i</a:t>
            </a:r>
            <a:r>
              <a:rPr kumimoji="1" lang="en-US" altLang="zh-CN" sz="3200">
                <a:latin typeface="Symbol" pitchFamily="18" charset="2"/>
              </a:rPr>
              <a:t>-</a:t>
            </a:r>
            <a:r>
              <a:rPr kumimoji="1" lang="en-US" altLang="zh-CN" sz="3200"/>
              <a:t>pos); </a:t>
            </a:r>
            <a:r>
              <a:rPr kumimoji="1" lang="en-US" altLang="zh-CN" sz="2400"/>
              <a:t>// </a:t>
            </a:r>
            <a:r>
              <a:rPr kumimoji="1" lang="zh-CN" altLang="en-US" sz="2400"/>
              <a:t>不置换的子串</a:t>
            </a:r>
          </a:p>
          <a:p>
            <a:pPr algn="l"/>
            <a:r>
              <a:rPr kumimoji="1" lang="zh-CN" altLang="en-US" sz="3200"/>
              <a:t>        </a:t>
            </a:r>
            <a:r>
              <a:rPr kumimoji="1" lang="en-US" altLang="zh-CN" sz="3200"/>
              <a:t>Concat(&amp;new, sub, V); </a:t>
            </a:r>
          </a:p>
          <a:p>
            <a:pPr algn="l"/>
            <a:r>
              <a:rPr kumimoji="1" lang="en-US" altLang="zh-CN" sz="3200"/>
              <a:t>        pos = i+m;</a:t>
            </a:r>
          </a:p>
          <a:p>
            <a:pPr algn="l"/>
            <a:r>
              <a:rPr kumimoji="1" lang="en-US" altLang="zh-CN" sz="3200"/>
              <a:t>     </a:t>
            </a:r>
            <a:r>
              <a:rPr kumimoji="1" lang="en-US" altLang="zh-CN" sz="2800"/>
              <a:t>}//if</a:t>
            </a:r>
          </a:p>
          <a:p>
            <a:pPr algn="l"/>
            <a:r>
              <a:rPr kumimoji="1" lang="en-US" altLang="zh-CN" sz="3200"/>
              <a:t>}//while</a:t>
            </a:r>
          </a:p>
        </p:txBody>
      </p:sp>
      <p:sp>
        <p:nvSpPr>
          <p:cNvPr id="239620" name="Rectangle 4"/>
          <p:cNvSpPr>
            <a:spLocks noChangeArrowheads="1"/>
          </p:cNvSpPr>
          <p:nvPr/>
        </p:nvSpPr>
        <p:spPr bwMode="auto">
          <a:xfrm>
            <a:off x="838200" y="54864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a:t>SubString(&amp;sub, S, pos, n</a:t>
            </a:r>
            <a:r>
              <a:rPr kumimoji="1" lang="en-US" altLang="zh-CN" sz="3200">
                <a:latin typeface="Symbol" pitchFamily="18" charset="2"/>
              </a:rPr>
              <a:t>-</a:t>
            </a:r>
            <a:r>
              <a:rPr kumimoji="1" lang="en-US" altLang="zh-CN" sz="3200"/>
              <a:t>pos+1);  </a:t>
            </a:r>
            <a:r>
              <a:rPr kumimoji="1" lang="en-US" altLang="zh-CN" sz="2400"/>
              <a:t>// </a:t>
            </a:r>
            <a:r>
              <a:rPr kumimoji="1" lang="zh-CN" altLang="en-US" sz="2400"/>
              <a:t>剩余串</a:t>
            </a:r>
          </a:p>
          <a:p>
            <a:pPr algn="l"/>
            <a:r>
              <a:rPr kumimoji="1" lang="en-US" altLang="zh-CN" sz="3200"/>
              <a:t>Concat( &amp;S, new, sub );</a:t>
            </a:r>
          </a:p>
        </p:txBody>
      </p:sp>
      <p:sp>
        <p:nvSpPr>
          <p:cNvPr id="239621" name="Rectangle 5"/>
          <p:cNvSpPr>
            <a:spLocks noChangeArrowheads="1"/>
          </p:cNvSpPr>
          <p:nvPr/>
        </p:nvSpPr>
        <p:spPr bwMode="auto">
          <a:xfrm>
            <a:off x="838200" y="533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a:t>n=StrLength(S);  m=StrLength(T);  pos = 1;</a:t>
            </a:r>
          </a:p>
          <a:p>
            <a:pPr algn="l"/>
            <a:r>
              <a:rPr kumimoji="1" lang="en-US" altLang="zh-CN" sz="3200"/>
              <a:t>StrAssign(new, NullStr</a:t>
            </a:r>
            <a:r>
              <a:rPr kumimoji="1" lang="en-US" altLang="zh-CN" sz="3200">
                <a:sym typeface="Symbol" pitchFamily="18" charset="2"/>
              </a:rPr>
              <a:t>);  i=1;</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21">
                                            <p:txEl>
                                              <p:pRg st="0" end="0"/>
                                            </p:txEl>
                                          </p:spTgt>
                                        </p:tgtEl>
                                        <p:attrNameLst>
                                          <p:attrName>style.visibility</p:attrName>
                                        </p:attrNameLst>
                                      </p:cBhvr>
                                      <p:to>
                                        <p:strVal val="visible"/>
                                      </p:to>
                                    </p:set>
                                    <p:animEffect transition="in" filter="wipe(left)">
                                      <p:cBhvr>
                                        <p:cTn id="7" dur="500"/>
                                        <p:tgtEl>
                                          <p:spTgt spid="2396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21">
                                            <p:txEl>
                                              <p:pRg st="1" end="1"/>
                                            </p:txEl>
                                          </p:spTgt>
                                        </p:tgtEl>
                                        <p:attrNameLst>
                                          <p:attrName>style.visibility</p:attrName>
                                        </p:attrNameLst>
                                      </p:cBhvr>
                                      <p:to>
                                        <p:strVal val="visible"/>
                                      </p:to>
                                    </p:set>
                                    <p:animEffect transition="in" filter="wipe(left)">
                                      <p:cBhvr>
                                        <p:cTn id="12" dur="500"/>
                                        <p:tgtEl>
                                          <p:spTgt spid="2396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0" end="0"/>
                                            </p:txEl>
                                          </p:spTgt>
                                        </p:tgtEl>
                                        <p:attrNameLst>
                                          <p:attrName>style.visibility</p:attrName>
                                        </p:attrNameLst>
                                      </p:cBhvr>
                                      <p:to>
                                        <p:strVal val="visible"/>
                                      </p:to>
                                    </p:set>
                                    <p:animEffect transition="in" filter="wipe(left)">
                                      <p:cBhvr>
                                        <p:cTn id="17" dur="500"/>
                                        <p:tgtEl>
                                          <p:spTgt spid="2396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19">
                                            <p:txEl>
                                              <p:pRg st="1" end="1"/>
                                            </p:txEl>
                                          </p:spTgt>
                                        </p:tgtEl>
                                        <p:attrNameLst>
                                          <p:attrName>style.visibility</p:attrName>
                                        </p:attrNameLst>
                                      </p:cBhvr>
                                      <p:to>
                                        <p:strVal val="visible"/>
                                      </p:to>
                                    </p:set>
                                    <p:animEffect transition="in" filter="wipe(left)">
                                      <p:cBhvr>
                                        <p:cTn id="22" dur="500"/>
                                        <p:tgtEl>
                                          <p:spTgt spid="23961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9619">
                                            <p:txEl>
                                              <p:pRg st="2" end="2"/>
                                            </p:txEl>
                                          </p:spTgt>
                                        </p:tgtEl>
                                        <p:attrNameLst>
                                          <p:attrName>style.visibility</p:attrName>
                                        </p:attrNameLst>
                                      </p:cBhvr>
                                      <p:to>
                                        <p:strVal val="visible"/>
                                      </p:to>
                                    </p:set>
                                    <p:animEffect transition="in" filter="wipe(left)">
                                      <p:cBhvr>
                                        <p:cTn id="27" dur="500"/>
                                        <p:tgtEl>
                                          <p:spTgt spid="23961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9619">
                                            <p:txEl>
                                              <p:pRg st="3" end="3"/>
                                            </p:txEl>
                                          </p:spTgt>
                                        </p:tgtEl>
                                        <p:attrNameLst>
                                          <p:attrName>style.visibility</p:attrName>
                                        </p:attrNameLst>
                                      </p:cBhvr>
                                      <p:to>
                                        <p:strVal val="visible"/>
                                      </p:to>
                                    </p:set>
                                    <p:animEffect transition="in" filter="wipe(left)">
                                      <p:cBhvr>
                                        <p:cTn id="32" dur="500"/>
                                        <p:tgtEl>
                                          <p:spTgt spid="23961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9619">
                                            <p:txEl>
                                              <p:pRg st="4" end="4"/>
                                            </p:txEl>
                                          </p:spTgt>
                                        </p:tgtEl>
                                        <p:attrNameLst>
                                          <p:attrName>style.visibility</p:attrName>
                                        </p:attrNameLst>
                                      </p:cBhvr>
                                      <p:to>
                                        <p:strVal val="visible"/>
                                      </p:to>
                                    </p:set>
                                    <p:animEffect transition="in" filter="wipe(left)">
                                      <p:cBhvr>
                                        <p:cTn id="37" dur="500"/>
                                        <p:tgtEl>
                                          <p:spTgt spid="23961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9619">
                                            <p:txEl>
                                              <p:pRg st="5" end="5"/>
                                            </p:txEl>
                                          </p:spTgt>
                                        </p:tgtEl>
                                        <p:attrNameLst>
                                          <p:attrName>style.visibility</p:attrName>
                                        </p:attrNameLst>
                                      </p:cBhvr>
                                      <p:to>
                                        <p:strVal val="visible"/>
                                      </p:to>
                                    </p:set>
                                    <p:animEffect transition="in" filter="wipe(left)">
                                      <p:cBhvr>
                                        <p:cTn id="42" dur="500"/>
                                        <p:tgtEl>
                                          <p:spTgt spid="23961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9619">
                                            <p:txEl>
                                              <p:pRg st="6" end="6"/>
                                            </p:txEl>
                                          </p:spTgt>
                                        </p:tgtEl>
                                        <p:attrNameLst>
                                          <p:attrName>style.visibility</p:attrName>
                                        </p:attrNameLst>
                                      </p:cBhvr>
                                      <p:to>
                                        <p:strVal val="visible"/>
                                      </p:to>
                                    </p:set>
                                    <p:animEffect transition="in" filter="wipe(left)">
                                      <p:cBhvr>
                                        <p:cTn id="47" dur="500"/>
                                        <p:tgtEl>
                                          <p:spTgt spid="23961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9619">
                                            <p:txEl>
                                              <p:pRg st="7" end="7"/>
                                            </p:txEl>
                                          </p:spTgt>
                                        </p:tgtEl>
                                        <p:attrNameLst>
                                          <p:attrName>style.visibility</p:attrName>
                                        </p:attrNameLst>
                                      </p:cBhvr>
                                      <p:to>
                                        <p:strVal val="visible"/>
                                      </p:to>
                                    </p:set>
                                    <p:animEffect transition="in" filter="wipe(left)">
                                      <p:cBhvr>
                                        <p:cTn id="52" dur="500"/>
                                        <p:tgtEl>
                                          <p:spTgt spid="239619">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9620">
                                            <p:txEl>
                                              <p:pRg st="0" end="0"/>
                                            </p:txEl>
                                          </p:spTgt>
                                        </p:tgtEl>
                                        <p:attrNameLst>
                                          <p:attrName>style.visibility</p:attrName>
                                        </p:attrNameLst>
                                      </p:cBhvr>
                                      <p:to>
                                        <p:strVal val="visible"/>
                                      </p:to>
                                    </p:set>
                                    <p:animEffect transition="in" filter="wipe(left)">
                                      <p:cBhvr>
                                        <p:cTn id="57" dur="500"/>
                                        <p:tgtEl>
                                          <p:spTgt spid="23962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9620">
                                            <p:txEl>
                                              <p:pRg st="1" end="1"/>
                                            </p:txEl>
                                          </p:spTgt>
                                        </p:tgtEl>
                                        <p:attrNameLst>
                                          <p:attrName>style.visibility</p:attrName>
                                        </p:attrNameLst>
                                      </p:cBhvr>
                                      <p:to>
                                        <p:strVal val="visible"/>
                                      </p:to>
                                    </p:set>
                                    <p:animEffect transition="in" filter="wipe(left)">
                                      <p:cBhvr>
                                        <p:cTn id="62" dur="500"/>
                                        <p:tgtEl>
                                          <p:spTgt spid="2396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P spid="239620" grpId="0" build="p" autoUpdateAnimBg="0"/>
      <p:bldP spid="23962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50825" y="260350"/>
            <a:ext cx="220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ADT String {</a:t>
            </a:r>
            <a:endParaRPr kumimoji="1" lang="en-US" altLang="zh-CN" sz="2800"/>
          </a:p>
        </p:txBody>
      </p:sp>
      <p:sp>
        <p:nvSpPr>
          <p:cNvPr id="16387" name="Text Box 4"/>
          <p:cNvSpPr txBox="1">
            <a:spLocks noChangeArrowheads="1"/>
          </p:cNvSpPr>
          <p:nvPr/>
        </p:nvSpPr>
        <p:spPr bwMode="auto">
          <a:xfrm>
            <a:off x="685800" y="893763"/>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zh-CN" altLang="en-US" sz="2800" b="1"/>
              <a:t>数据对象</a:t>
            </a:r>
            <a:r>
              <a:rPr kumimoji="1" lang="zh-CN" altLang="en-US" sz="2800"/>
              <a:t>：</a:t>
            </a:r>
          </a:p>
        </p:txBody>
      </p:sp>
      <p:sp>
        <p:nvSpPr>
          <p:cNvPr id="16388" name="Text Box 5"/>
          <p:cNvSpPr txBox="1">
            <a:spLocks noChangeArrowheads="1"/>
          </p:cNvSpPr>
          <p:nvPr/>
        </p:nvSpPr>
        <p:spPr bwMode="auto">
          <a:xfrm>
            <a:off x="2555875" y="836613"/>
            <a:ext cx="4000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2800"/>
              <a:t>D</a:t>
            </a:r>
            <a:r>
              <a:rPr kumimoji="1" lang="zh-CN" altLang="en-US" sz="2800"/>
              <a:t>＝</a:t>
            </a:r>
            <a:r>
              <a:rPr kumimoji="1" lang="en-US" altLang="zh-CN" sz="2800" b="1"/>
              <a:t>{ </a:t>
            </a:r>
            <a:r>
              <a:rPr kumimoji="1" lang="en-US" altLang="zh-CN" sz="2800"/>
              <a:t>a</a:t>
            </a:r>
            <a:r>
              <a:rPr kumimoji="1" lang="en-US" altLang="zh-CN" sz="2800" baseline="-25000"/>
              <a:t>i</a:t>
            </a:r>
            <a:r>
              <a:rPr kumimoji="1" lang="en-US" altLang="zh-CN" sz="2800"/>
              <a:t> |a</a:t>
            </a:r>
            <a:r>
              <a:rPr kumimoji="1" lang="en-US" altLang="zh-CN" sz="2800" baseline="-25000"/>
              <a:t>i</a:t>
            </a:r>
            <a:r>
              <a:rPr kumimoji="1" lang="en-US" altLang="zh-CN" sz="2800"/>
              <a:t>∈ CharacterSet,</a:t>
            </a:r>
          </a:p>
          <a:p>
            <a:pPr algn="l" eaLnBrk="1" hangingPunct="1">
              <a:lnSpc>
                <a:spcPct val="120000"/>
              </a:lnSpc>
            </a:pPr>
            <a:r>
              <a:rPr kumimoji="1" lang="en-US" altLang="zh-CN" sz="2800"/>
              <a:t>         i=1,2,...,n,       n≥0 </a:t>
            </a:r>
            <a:r>
              <a:rPr kumimoji="1" lang="en-US" altLang="zh-CN" sz="2800" b="1"/>
              <a:t>}</a:t>
            </a:r>
          </a:p>
        </p:txBody>
      </p:sp>
      <p:sp>
        <p:nvSpPr>
          <p:cNvPr id="16389" name="Text Box 6"/>
          <p:cNvSpPr txBox="1">
            <a:spLocks noChangeArrowheads="1"/>
          </p:cNvSpPr>
          <p:nvPr/>
        </p:nvSpPr>
        <p:spPr bwMode="auto">
          <a:xfrm>
            <a:off x="685800" y="2044700"/>
            <a:ext cx="196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t>数据关系</a:t>
            </a:r>
            <a:r>
              <a:rPr kumimoji="1" lang="zh-CN" altLang="en-US" sz="2800"/>
              <a:t>：</a:t>
            </a:r>
          </a:p>
        </p:txBody>
      </p:sp>
      <p:sp>
        <p:nvSpPr>
          <p:cNvPr id="16390" name="Text Box 7"/>
          <p:cNvSpPr txBox="1">
            <a:spLocks noChangeArrowheads="1"/>
          </p:cNvSpPr>
          <p:nvPr/>
        </p:nvSpPr>
        <p:spPr bwMode="auto">
          <a:xfrm>
            <a:off x="2484438" y="1989138"/>
            <a:ext cx="4533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2800"/>
              <a:t>R</a:t>
            </a:r>
            <a:r>
              <a:rPr kumimoji="1" lang="en-US" altLang="zh-CN" sz="2800" baseline="-25000"/>
              <a:t>1</a:t>
            </a:r>
            <a:r>
              <a:rPr kumimoji="1" lang="zh-CN" altLang="en-US" sz="2800"/>
              <a:t>＝</a:t>
            </a:r>
            <a:r>
              <a:rPr kumimoji="1" lang="en-US" altLang="zh-CN" sz="2800" b="1"/>
              <a:t>{ </a:t>
            </a:r>
            <a:r>
              <a:rPr kumimoji="1" lang="en-US" altLang="zh-CN" sz="2800"/>
              <a:t>&lt; a</a:t>
            </a:r>
            <a:r>
              <a:rPr kumimoji="1" lang="en-US" altLang="zh-CN" sz="2800" baseline="-25000"/>
              <a:t>i-1</a:t>
            </a:r>
            <a:r>
              <a:rPr kumimoji="1" lang="en-US" altLang="zh-CN" sz="2800"/>
              <a:t>, a</a:t>
            </a:r>
            <a:r>
              <a:rPr kumimoji="1" lang="en-US" altLang="zh-CN" sz="2800" baseline="-25000"/>
              <a:t>i</a:t>
            </a:r>
            <a:r>
              <a:rPr kumimoji="1" lang="en-US" altLang="zh-CN" sz="2800"/>
              <a:t> &gt; | a</a:t>
            </a:r>
            <a:r>
              <a:rPr kumimoji="1" lang="en-US" altLang="zh-CN" sz="2800" baseline="-25000"/>
              <a:t>i-1</a:t>
            </a:r>
            <a:r>
              <a:rPr kumimoji="1" lang="en-US" altLang="zh-CN" sz="2800"/>
              <a:t>, a</a:t>
            </a:r>
            <a:r>
              <a:rPr kumimoji="1" lang="en-US" altLang="zh-CN" sz="2800" baseline="-25000"/>
              <a:t>i</a:t>
            </a:r>
            <a:r>
              <a:rPr kumimoji="1" lang="en-US" altLang="zh-CN" sz="2800"/>
              <a:t> ∈D,</a:t>
            </a:r>
          </a:p>
          <a:p>
            <a:pPr algn="l" eaLnBrk="1" hangingPunct="1">
              <a:lnSpc>
                <a:spcPct val="120000"/>
              </a:lnSpc>
            </a:pPr>
            <a:r>
              <a:rPr kumimoji="1" lang="en-US" altLang="zh-CN" sz="2800"/>
              <a:t>                                  i=2,...,n </a:t>
            </a:r>
            <a:r>
              <a:rPr kumimoji="1" lang="en-US" altLang="zh-CN" sz="2800" b="1"/>
              <a:t>}</a:t>
            </a:r>
            <a:endParaRPr kumimoji="1" lang="en-US" altLang="zh-CN" sz="2800"/>
          </a:p>
        </p:txBody>
      </p:sp>
      <p:sp>
        <p:nvSpPr>
          <p:cNvPr id="16391" name="Text Box 9"/>
          <p:cNvSpPr txBox="1">
            <a:spLocks noChangeArrowheads="1"/>
          </p:cNvSpPr>
          <p:nvPr/>
        </p:nvSpPr>
        <p:spPr bwMode="auto">
          <a:xfrm>
            <a:off x="611188" y="3141663"/>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zh-CN" altLang="en-US" sz="2800" b="1" u="sng"/>
              <a:t>基本操作</a:t>
            </a:r>
            <a:r>
              <a:rPr kumimoji="1" lang="zh-CN" altLang="en-US" sz="2800"/>
              <a:t>：</a:t>
            </a:r>
          </a:p>
        </p:txBody>
      </p:sp>
      <p:sp>
        <p:nvSpPr>
          <p:cNvPr id="16392" name="Text Box 18"/>
          <p:cNvSpPr txBox="1">
            <a:spLocks noChangeArrowheads="1"/>
          </p:cNvSpPr>
          <p:nvPr/>
        </p:nvSpPr>
        <p:spPr bwMode="auto">
          <a:xfrm>
            <a:off x="395288" y="3789363"/>
            <a:ext cx="2201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 ADT String</a:t>
            </a:r>
          </a:p>
        </p:txBody>
      </p:sp>
    </p:spTree>
  </p:cSld>
  <p:clrMapOvr>
    <a:masterClrMapping/>
  </p:clrMapOvr>
  <p:transition spd="med"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3850" y="188913"/>
            <a:ext cx="8229600" cy="838200"/>
          </a:xfrm>
        </p:spPr>
        <p:txBody>
          <a:bodyPr/>
          <a:lstStyle/>
          <a:p>
            <a:pPr eaLnBrk="1" hangingPunct="1"/>
            <a:r>
              <a:rPr lang="zh-CN" altLang="en-US" smtClean="0"/>
              <a:t>课堂练习</a:t>
            </a:r>
          </a:p>
        </p:txBody>
      </p:sp>
      <p:sp>
        <p:nvSpPr>
          <p:cNvPr id="53251" name="Rectangle 3"/>
          <p:cNvSpPr>
            <a:spLocks noGrp="1" noChangeArrowheads="1"/>
          </p:cNvSpPr>
          <p:nvPr>
            <p:ph type="body" idx="1"/>
          </p:nvPr>
        </p:nvSpPr>
        <p:spPr>
          <a:xfrm>
            <a:off x="468313" y="1341438"/>
            <a:ext cx="8229600" cy="5257800"/>
          </a:xfrm>
        </p:spPr>
        <p:txBody>
          <a:bodyPr/>
          <a:lstStyle/>
          <a:p>
            <a:pPr eaLnBrk="1" hangingPunct="1">
              <a:buFont typeface="Wingdings" pitchFamily="2" charset="2"/>
              <a:buNone/>
            </a:pPr>
            <a:r>
              <a:rPr lang="zh-CN" altLang="en-US" sz="2400" dirty="0" smtClean="0"/>
              <a:t>已知：</a:t>
            </a:r>
            <a:r>
              <a:rPr lang="en-US" altLang="zh-CN" sz="2400" dirty="0" smtClean="0"/>
              <a:t>a=</a:t>
            </a:r>
            <a:r>
              <a:rPr lang="en-US" altLang="zh-CN" sz="2400" dirty="0" smtClean="0">
                <a:latin typeface="Courier New" pitchFamily="49" charset="0"/>
              </a:rPr>
              <a:t>‘</a:t>
            </a:r>
            <a:r>
              <a:rPr lang="en-US" altLang="zh-CN" sz="2400" dirty="0" smtClean="0"/>
              <a:t>THIS</a:t>
            </a:r>
            <a:r>
              <a:rPr lang="en-US" altLang="zh-CN" sz="2400" dirty="0" smtClean="0">
                <a:latin typeface="Courier New" pitchFamily="49" charset="0"/>
              </a:rPr>
              <a:t>’</a:t>
            </a:r>
            <a:r>
              <a:rPr lang="en-US" altLang="zh-CN" sz="2400" dirty="0" smtClean="0"/>
              <a:t>, f=</a:t>
            </a:r>
            <a:r>
              <a:rPr lang="en-US" altLang="zh-CN" sz="2400" dirty="0" smtClean="0">
                <a:latin typeface="Courier New" pitchFamily="49" charset="0"/>
              </a:rPr>
              <a:t>‘</a:t>
            </a:r>
            <a:r>
              <a:rPr lang="en-US" altLang="zh-CN" sz="2400" dirty="0" smtClean="0"/>
              <a:t>A  SAMPLE</a:t>
            </a:r>
            <a:r>
              <a:rPr lang="en-US" altLang="zh-CN" sz="2400" dirty="0" smtClean="0">
                <a:latin typeface="Courier New" pitchFamily="49" charset="0"/>
              </a:rPr>
              <a:t>’</a:t>
            </a:r>
            <a:r>
              <a:rPr lang="en-US" altLang="zh-CN" sz="2400" dirty="0" smtClean="0"/>
              <a:t>, c=</a:t>
            </a:r>
            <a:r>
              <a:rPr lang="en-US" altLang="zh-CN" sz="2400" dirty="0" smtClean="0">
                <a:latin typeface="Courier New" pitchFamily="49" charset="0"/>
              </a:rPr>
              <a:t>‘</a:t>
            </a:r>
            <a:r>
              <a:rPr lang="en-US" altLang="zh-CN" sz="2400" dirty="0" smtClean="0"/>
              <a:t>GOOD</a:t>
            </a:r>
            <a:r>
              <a:rPr lang="en-US" altLang="zh-CN" sz="2400" dirty="0" smtClean="0">
                <a:latin typeface="Courier New" pitchFamily="49" charset="0"/>
              </a:rPr>
              <a:t>’</a:t>
            </a:r>
            <a:r>
              <a:rPr lang="en-US" altLang="zh-CN" sz="2400" dirty="0" smtClean="0"/>
              <a:t>, d=</a:t>
            </a:r>
            <a:r>
              <a:rPr lang="en-US" altLang="zh-CN" sz="2400" dirty="0" smtClean="0">
                <a:latin typeface="Courier New" pitchFamily="49" charset="0"/>
              </a:rPr>
              <a:t>‘</a:t>
            </a:r>
            <a:r>
              <a:rPr lang="en-US" altLang="zh-CN" sz="2400" dirty="0" smtClean="0"/>
              <a:t>NE</a:t>
            </a:r>
            <a:r>
              <a:rPr lang="en-US" altLang="zh-CN" sz="2400" dirty="0" smtClean="0">
                <a:latin typeface="Courier New" pitchFamily="49" charset="0"/>
              </a:rPr>
              <a:t>’</a:t>
            </a:r>
            <a:r>
              <a:rPr lang="en-US" altLang="zh-CN" sz="2400" dirty="0" smtClean="0"/>
              <a:t>, b=</a:t>
            </a:r>
            <a:r>
              <a:rPr lang="en-US" altLang="zh-CN" sz="2400" dirty="0" smtClean="0">
                <a:latin typeface="Courier New" pitchFamily="49" charset="0"/>
              </a:rPr>
              <a:t>‘</a:t>
            </a:r>
            <a:r>
              <a:rPr lang="en-US" altLang="zh-CN" sz="2400" dirty="0" smtClean="0"/>
              <a:t> </a:t>
            </a:r>
            <a:r>
              <a:rPr lang="en-US" altLang="zh-CN" sz="2400" dirty="0" smtClean="0">
                <a:latin typeface="Courier New" pitchFamily="49" charset="0"/>
              </a:rPr>
              <a:t>‘</a:t>
            </a:r>
            <a:r>
              <a:rPr lang="en-US" altLang="zh-CN" sz="2400" dirty="0" smtClean="0"/>
              <a:t>, g=</a:t>
            </a:r>
            <a:r>
              <a:rPr lang="en-US" altLang="zh-CN" sz="2400" dirty="0" smtClean="0">
                <a:latin typeface="Arial" pitchFamily="34" charset="0"/>
              </a:rPr>
              <a:t>‘</a:t>
            </a:r>
            <a:r>
              <a:rPr lang="en-US" altLang="zh-CN" sz="2400" dirty="0" smtClean="0"/>
              <a:t>IS</a:t>
            </a:r>
            <a:r>
              <a:rPr lang="en-US" altLang="zh-CN" sz="2400" dirty="0" smtClean="0">
                <a:latin typeface="Arial" pitchFamily="34" charset="0"/>
              </a:rPr>
              <a:t>’</a:t>
            </a:r>
            <a:r>
              <a:rPr lang="en-US" altLang="zh-CN" sz="2400" dirty="0" smtClean="0"/>
              <a:t>,</a:t>
            </a:r>
            <a:r>
              <a:rPr lang="zh-CN" altLang="en-US" sz="2400" dirty="0" smtClean="0"/>
              <a:t>求：</a:t>
            </a:r>
            <a:endParaRPr lang="en-US" altLang="zh-CN" sz="2400" dirty="0" smtClean="0"/>
          </a:p>
          <a:p>
            <a:pPr eaLnBrk="1" hangingPunct="1">
              <a:buFont typeface="Wingdings" pitchFamily="2" charset="2"/>
              <a:buNone/>
            </a:pPr>
            <a:r>
              <a:rPr lang="en-US" altLang="zh-CN" sz="2400" dirty="0" smtClean="0"/>
              <a:t>(1)</a:t>
            </a:r>
            <a:r>
              <a:rPr lang="en-US" altLang="zh-CN" sz="2400" dirty="0" err="1" smtClean="0"/>
              <a:t>Concat</a:t>
            </a:r>
            <a:r>
              <a:rPr lang="en-US" altLang="zh-CN" sz="2400" dirty="0" smtClean="0"/>
              <a:t>(&amp;t3, a, </a:t>
            </a:r>
            <a:r>
              <a:rPr lang="en-US" altLang="zh-CN" sz="2400" dirty="0" err="1" smtClean="0"/>
              <a:t>Concat</a:t>
            </a:r>
            <a:r>
              <a:rPr lang="en-US" altLang="zh-CN" sz="2400" dirty="0" smtClean="0"/>
              <a:t>(&amp;t1, </a:t>
            </a:r>
            <a:r>
              <a:rPr lang="en-US" altLang="zh-CN" sz="2400" dirty="0" err="1" smtClean="0"/>
              <a:t>SubString</a:t>
            </a:r>
            <a:r>
              <a:rPr lang="en-US" altLang="zh-CN" sz="2400" dirty="0" smtClean="0"/>
              <a:t>(&amp;sub1, f, 2, 7), </a:t>
            </a:r>
            <a:r>
              <a:rPr lang="en-US" altLang="zh-CN" sz="2400" dirty="0" err="1" smtClean="0"/>
              <a:t>Concat</a:t>
            </a:r>
            <a:r>
              <a:rPr lang="en-US" altLang="zh-CN" sz="2400" dirty="0" smtClean="0"/>
              <a:t>(&amp;t2, b, </a:t>
            </a:r>
            <a:r>
              <a:rPr lang="en-US" altLang="zh-CN" sz="2400" dirty="0" err="1" smtClean="0"/>
              <a:t>SubString</a:t>
            </a:r>
            <a:r>
              <a:rPr lang="en-US" altLang="zh-CN" sz="2400" dirty="0" smtClean="0"/>
              <a:t>(&amp;sub2, a, 3, 2))))</a:t>
            </a:r>
          </a:p>
          <a:p>
            <a:pPr eaLnBrk="1" hangingPunct="1">
              <a:buFont typeface="Wingdings" pitchFamily="2" charset="2"/>
              <a:buNone/>
            </a:pPr>
            <a:r>
              <a:rPr lang="en-US" altLang="zh-CN" sz="2400" dirty="0" smtClean="0"/>
              <a:t>(2)Replace</a:t>
            </a:r>
            <a:r>
              <a:rPr lang="en-US" altLang="zh-CN" sz="2400" dirty="0" smtClean="0"/>
              <a:t>(&amp;f, </a:t>
            </a:r>
            <a:r>
              <a:rPr lang="en-US" altLang="zh-CN" sz="2400" dirty="0" err="1" smtClean="0"/>
              <a:t>SubString</a:t>
            </a:r>
            <a:r>
              <a:rPr lang="en-US" altLang="zh-CN" sz="2400" dirty="0" smtClean="0"/>
              <a:t>(&amp;sub3, f, 3, 6), c)</a:t>
            </a:r>
          </a:p>
          <a:p>
            <a:pPr eaLnBrk="1" hangingPunct="1">
              <a:buFont typeface="Wingdings" pitchFamily="2" charset="2"/>
              <a:buNone/>
            </a:pPr>
            <a:r>
              <a:rPr lang="en-US" altLang="zh-CN" sz="2400" dirty="0" smtClean="0"/>
              <a:t>(3)</a:t>
            </a:r>
            <a:r>
              <a:rPr lang="en-US" altLang="zh-CN" sz="2400" dirty="0" err="1" smtClean="0"/>
              <a:t>Concat</a:t>
            </a:r>
            <a:r>
              <a:rPr lang="en-US" altLang="zh-CN" sz="2400" dirty="0" smtClean="0"/>
              <a:t>(&amp;t4, </a:t>
            </a:r>
            <a:r>
              <a:rPr lang="en-US" altLang="zh-CN" sz="2400" dirty="0" err="1" smtClean="0"/>
              <a:t>SubString</a:t>
            </a:r>
            <a:r>
              <a:rPr lang="en-US" altLang="zh-CN" sz="2400" dirty="0" smtClean="0"/>
              <a:t>(&amp;sub4, c, 3, 1), d) </a:t>
            </a:r>
          </a:p>
          <a:p>
            <a:pPr eaLnBrk="1" hangingPunct="1">
              <a:buFont typeface="Wingdings" pitchFamily="2" charset="2"/>
              <a:buNone/>
            </a:pPr>
            <a:r>
              <a:rPr lang="en-US" altLang="zh-CN" sz="2400" dirty="0" smtClean="0"/>
              <a:t>(4)</a:t>
            </a:r>
            <a:r>
              <a:rPr lang="en-US" altLang="zh-CN" sz="2400" dirty="0" err="1" smtClean="0"/>
              <a:t>Concat</a:t>
            </a:r>
            <a:r>
              <a:rPr lang="en-US" altLang="zh-CN" sz="2400" dirty="0" smtClean="0"/>
              <a:t>(&amp;t8, s, </a:t>
            </a:r>
            <a:r>
              <a:rPr lang="en-US" altLang="zh-CN" sz="2400" dirty="0" err="1" smtClean="0"/>
              <a:t>Concat</a:t>
            </a:r>
            <a:r>
              <a:rPr lang="en-US" altLang="zh-CN" sz="2400" dirty="0" smtClean="0"/>
              <a:t>(&amp;t7, b, </a:t>
            </a:r>
            <a:r>
              <a:rPr lang="en-US" altLang="zh-CN" sz="2400" dirty="0" err="1" smtClean="0"/>
              <a:t>Concat</a:t>
            </a:r>
            <a:r>
              <a:rPr lang="en-US" altLang="zh-CN" sz="2400" dirty="0" smtClean="0"/>
              <a:t>(&amp;t6, t, </a:t>
            </a:r>
            <a:r>
              <a:rPr lang="en-US" altLang="zh-CN" sz="2400" dirty="0" err="1" smtClean="0"/>
              <a:t>Concat</a:t>
            </a:r>
            <a:r>
              <a:rPr lang="en-US" altLang="zh-CN" sz="2400" dirty="0" smtClean="0"/>
              <a:t>(&amp;t5, b, u))))</a:t>
            </a:r>
          </a:p>
          <a:p>
            <a:pPr eaLnBrk="1" hangingPunct="1">
              <a:buFont typeface="Wingdings" pitchFamily="2" charset="2"/>
              <a:buNone/>
            </a:pPr>
            <a:r>
              <a:rPr lang="en-US" altLang="zh-CN" sz="2400" dirty="0" smtClean="0"/>
              <a:t>(5)</a:t>
            </a:r>
            <a:r>
              <a:rPr lang="en-US" altLang="zh-CN" sz="2400" dirty="0" err="1" smtClean="0"/>
              <a:t>StrLength</a:t>
            </a:r>
            <a:r>
              <a:rPr lang="en-US" altLang="zh-CN" sz="2400" dirty="0" smtClean="0"/>
              <a:t>(s), Index(v</a:t>
            </a:r>
            <a:r>
              <a:rPr lang="en-US" altLang="zh-CN" sz="2400" dirty="0" smtClean="0"/>
              <a:t>, g,1), Index(u, g,1)</a:t>
            </a:r>
            <a:r>
              <a:rPr lang="zh-CN" altLang="en-US" sz="2400" dirty="0" smtClean="0"/>
              <a:t>各是什么？</a:t>
            </a:r>
          </a:p>
        </p:txBody>
      </p:sp>
      <p:sp>
        <p:nvSpPr>
          <p:cNvPr id="259076" name="Text Box 4"/>
          <p:cNvSpPr txBox="1">
            <a:spLocks noChangeArrowheads="1"/>
          </p:cNvSpPr>
          <p:nvPr/>
        </p:nvSpPr>
        <p:spPr bwMode="auto">
          <a:xfrm>
            <a:off x="5868144" y="1916832"/>
            <a:ext cx="28953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dirty="0" smtClean="0">
                <a:solidFill>
                  <a:srgbClr val="0000FF"/>
                </a:solidFill>
                <a:latin typeface="+mn-lt"/>
                <a:ea typeface="宋体" pitchFamily="2" charset="-122"/>
              </a:rPr>
              <a:t>t3=‘</a:t>
            </a:r>
            <a:r>
              <a:rPr lang="en-US" altLang="zh-CN" sz="2000" b="1" dirty="0" smtClean="0">
                <a:solidFill>
                  <a:srgbClr val="0000FF"/>
                </a:solidFill>
                <a:latin typeface="+mn-lt"/>
                <a:ea typeface="宋体" pitchFamily="2" charset="-122"/>
              </a:rPr>
              <a:t>THIS  </a:t>
            </a:r>
            <a:r>
              <a:rPr lang="en-US" altLang="zh-CN" sz="2000" b="1" dirty="0">
                <a:solidFill>
                  <a:srgbClr val="0000FF"/>
                </a:solidFill>
                <a:latin typeface="+mn-lt"/>
                <a:ea typeface="宋体" pitchFamily="2" charset="-122"/>
              </a:rPr>
              <a:t>SAMPLE  IS’</a:t>
            </a:r>
          </a:p>
        </p:txBody>
      </p:sp>
      <p:sp>
        <p:nvSpPr>
          <p:cNvPr id="259077" name="Text Box 5"/>
          <p:cNvSpPr txBox="1">
            <a:spLocks noChangeArrowheads="1"/>
          </p:cNvSpPr>
          <p:nvPr/>
        </p:nvSpPr>
        <p:spPr bwMode="auto">
          <a:xfrm>
            <a:off x="6165850" y="3032125"/>
            <a:ext cx="16677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dirty="0" smtClean="0">
                <a:solidFill>
                  <a:srgbClr val="0000FF"/>
                </a:solidFill>
                <a:latin typeface="+mn-lt"/>
                <a:ea typeface="宋体" pitchFamily="2" charset="-122"/>
              </a:rPr>
              <a:t>f=‘</a:t>
            </a:r>
            <a:r>
              <a:rPr lang="en-US" altLang="zh-CN" sz="2000" b="1" dirty="0" smtClean="0">
                <a:solidFill>
                  <a:srgbClr val="0000FF"/>
                </a:solidFill>
                <a:latin typeface="+mn-lt"/>
                <a:ea typeface="宋体" pitchFamily="2" charset="-122"/>
              </a:rPr>
              <a:t>A  </a:t>
            </a:r>
            <a:r>
              <a:rPr lang="en-US" altLang="zh-CN" sz="2000" b="1" dirty="0">
                <a:solidFill>
                  <a:srgbClr val="0000FF"/>
                </a:solidFill>
                <a:latin typeface="+mn-lt"/>
                <a:ea typeface="宋体" pitchFamily="2" charset="-122"/>
              </a:rPr>
              <a:t>GOOD’</a:t>
            </a:r>
          </a:p>
        </p:txBody>
      </p:sp>
      <p:sp>
        <p:nvSpPr>
          <p:cNvPr id="259078" name="Text Box 6"/>
          <p:cNvSpPr txBox="1">
            <a:spLocks noChangeArrowheads="1"/>
          </p:cNvSpPr>
          <p:nvPr/>
        </p:nvSpPr>
        <p:spPr bwMode="auto">
          <a:xfrm>
            <a:off x="6411913" y="3489325"/>
            <a:ext cx="12698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dirty="0" smtClean="0">
                <a:solidFill>
                  <a:srgbClr val="0000FF"/>
                </a:solidFill>
                <a:latin typeface="+mn-lt"/>
                <a:ea typeface="宋体" pitchFamily="2" charset="-122"/>
              </a:rPr>
              <a:t>t4=‘</a:t>
            </a:r>
            <a:r>
              <a:rPr lang="en-US" altLang="zh-CN" sz="2000" b="1" dirty="0" smtClean="0">
                <a:solidFill>
                  <a:srgbClr val="0000FF"/>
                </a:solidFill>
                <a:latin typeface="+mn-lt"/>
                <a:ea typeface="宋体" pitchFamily="2" charset="-122"/>
              </a:rPr>
              <a:t>ONE</a:t>
            </a:r>
            <a:r>
              <a:rPr lang="en-US" altLang="zh-CN" sz="2000" b="1" dirty="0">
                <a:solidFill>
                  <a:srgbClr val="0000FF"/>
                </a:solidFill>
                <a:latin typeface="+mn-lt"/>
                <a:ea typeface="宋体" pitchFamily="2" charset="-122"/>
              </a:rPr>
              <a:t>’</a:t>
            </a:r>
          </a:p>
        </p:txBody>
      </p:sp>
      <p:sp>
        <p:nvSpPr>
          <p:cNvPr id="259079" name="Text Box 7"/>
          <p:cNvSpPr txBox="1">
            <a:spLocks noChangeArrowheads="1"/>
          </p:cNvSpPr>
          <p:nvPr/>
        </p:nvSpPr>
        <p:spPr bwMode="auto">
          <a:xfrm>
            <a:off x="1331640" y="5445224"/>
            <a:ext cx="18790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dirty="0" err="1"/>
              <a:t>StrLength</a:t>
            </a:r>
            <a:r>
              <a:rPr lang="en-US" altLang="zh-CN" sz="2000" dirty="0"/>
              <a:t>(s</a:t>
            </a:r>
            <a:r>
              <a:rPr lang="en-US" altLang="zh-CN" sz="2000" dirty="0" smtClean="0"/>
              <a:t>)=</a:t>
            </a:r>
            <a:r>
              <a:rPr lang="en-US" altLang="zh-CN" sz="2000" b="1" dirty="0" smtClean="0">
                <a:solidFill>
                  <a:srgbClr val="0000FF"/>
                </a:solidFill>
                <a:ea typeface="宋体" pitchFamily="2" charset="-122"/>
              </a:rPr>
              <a:t>14</a:t>
            </a:r>
            <a:endParaRPr lang="en-US" altLang="zh-CN" sz="2000" b="1" dirty="0">
              <a:solidFill>
                <a:srgbClr val="0000FF"/>
              </a:solidFill>
              <a:ea typeface="宋体" pitchFamily="2" charset="-122"/>
            </a:endParaRPr>
          </a:p>
        </p:txBody>
      </p:sp>
      <p:sp>
        <p:nvSpPr>
          <p:cNvPr id="259080" name="Text Box 8"/>
          <p:cNvSpPr txBox="1">
            <a:spLocks noChangeArrowheads="1"/>
          </p:cNvSpPr>
          <p:nvPr/>
        </p:nvSpPr>
        <p:spPr bwMode="auto">
          <a:xfrm>
            <a:off x="3491880" y="5445224"/>
            <a:ext cx="1770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dirty="0"/>
              <a:t>Index(v, g,1</a:t>
            </a:r>
            <a:r>
              <a:rPr lang="en-US" altLang="zh-CN" sz="2000" dirty="0" smtClean="0"/>
              <a:t>)=</a:t>
            </a:r>
            <a:r>
              <a:rPr lang="en-US" altLang="zh-CN" sz="2000" b="1" dirty="0" smtClean="0">
                <a:solidFill>
                  <a:srgbClr val="0000FF"/>
                </a:solidFill>
                <a:ea typeface="宋体" pitchFamily="2" charset="-122"/>
              </a:rPr>
              <a:t>3</a:t>
            </a:r>
            <a:endParaRPr lang="en-US" altLang="zh-CN" sz="2000" b="1" dirty="0">
              <a:solidFill>
                <a:srgbClr val="0000FF"/>
              </a:solidFill>
              <a:ea typeface="宋体" pitchFamily="2" charset="-122"/>
            </a:endParaRPr>
          </a:p>
        </p:txBody>
      </p:sp>
      <p:sp>
        <p:nvSpPr>
          <p:cNvPr id="259081" name="Text Box 9"/>
          <p:cNvSpPr txBox="1">
            <a:spLocks noChangeArrowheads="1"/>
          </p:cNvSpPr>
          <p:nvPr/>
        </p:nvSpPr>
        <p:spPr bwMode="auto">
          <a:xfrm>
            <a:off x="5771982" y="5445224"/>
            <a:ext cx="1851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dirty="0"/>
              <a:t>Index(u, g,1) </a:t>
            </a:r>
            <a:r>
              <a:rPr lang="en-US" altLang="zh-CN" sz="2000" dirty="0" smtClean="0"/>
              <a:t>=</a:t>
            </a:r>
            <a:r>
              <a:rPr lang="en-US" altLang="zh-CN" sz="2000" b="1" dirty="0" smtClean="0">
                <a:solidFill>
                  <a:srgbClr val="0000FF"/>
                </a:solidFill>
                <a:ea typeface="宋体" pitchFamily="2" charset="-122"/>
              </a:rPr>
              <a:t>0</a:t>
            </a:r>
            <a:endParaRPr lang="en-US" altLang="zh-CN" sz="2000" b="1" dirty="0">
              <a:solidFill>
                <a:srgbClr val="0000FF"/>
              </a:solidFill>
              <a:ea typeface="宋体" pitchFamily="2" charset="-122"/>
            </a:endParaRPr>
          </a:p>
        </p:txBody>
      </p:sp>
      <p:sp>
        <p:nvSpPr>
          <p:cNvPr id="259082" name="Text Box 10"/>
          <p:cNvSpPr txBox="1">
            <a:spLocks noChangeArrowheads="1"/>
          </p:cNvSpPr>
          <p:nvPr/>
        </p:nvSpPr>
        <p:spPr bwMode="auto">
          <a:xfrm>
            <a:off x="2081213" y="4292600"/>
            <a:ext cx="481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dirty="0" smtClean="0">
                <a:solidFill>
                  <a:srgbClr val="0000FF"/>
                </a:solidFill>
                <a:latin typeface="+mn-lt"/>
                <a:ea typeface="宋体" pitchFamily="2" charset="-122"/>
              </a:rPr>
              <a:t>t8=‘</a:t>
            </a:r>
            <a:r>
              <a:rPr lang="en-US" altLang="zh-CN" sz="2000" b="1" dirty="0">
                <a:solidFill>
                  <a:srgbClr val="0000FF"/>
                </a:solidFill>
                <a:latin typeface="+mn-lt"/>
                <a:ea typeface="宋体" pitchFamily="2" charset="-122"/>
              </a:rPr>
              <a:t>THIS  SAMPLE  IS  A  GOOD  ONE’</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wipe(left)">
                                      <p:cBhvr>
                                        <p:cTn id="7" dur="500"/>
                                        <p:tgtEl>
                                          <p:spTgt spid="259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7"/>
                                        </p:tgtEl>
                                        <p:attrNameLst>
                                          <p:attrName>style.visibility</p:attrName>
                                        </p:attrNameLst>
                                      </p:cBhvr>
                                      <p:to>
                                        <p:strVal val="visible"/>
                                      </p:to>
                                    </p:set>
                                    <p:animEffect transition="in" filter="wipe(left)">
                                      <p:cBhvr>
                                        <p:cTn id="12" dur="500"/>
                                        <p:tgtEl>
                                          <p:spTgt spid="259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8"/>
                                        </p:tgtEl>
                                        <p:attrNameLst>
                                          <p:attrName>style.visibility</p:attrName>
                                        </p:attrNameLst>
                                      </p:cBhvr>
                                      <p:to>
                                        <p:strVal val="visible"/>
                                      </p:to>
                                    </p:set>
                                    <p:animEffect transition="in" filter="wipe(left)">
                                      <p:cBhvr>
                                        <p:cTn id="17" dur="500"/>
                                        <p:tgtEl>
                                          <p:spTgt spid="259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82"/>
                                        </p:tgtEl>
                                        <p:attrNameLst>
                                          <p:attrName>style.visibility</p:attrName>
                                        </p:attrNameLst>
                                      </p:cBhvr>
                                      <p:to>
                                        <p:strVal val="visible"/>
                                      </p:to>
                                    </p:set>
                                    <p:animEffect transition="in" filter="wipe(left)">
                                      <p:cBhvr>
                                        <p:cTn id="22" dur="500"/>
                                        <p:tgtEl>
                                          <p:spTgt spid="2590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9079"/>
                                        </p:tgtEl>
                                        <p:attrNameLst>
                                          <p:attrName>style.visibility</p:attrName>
                                        </p:attrNameLst>
                                      </p:cBhvr>
                                      <p:to>
                                        <p:strVal val="visible"/>
                                      </p:to>
                                    </p:set>
                                    <p:animEffect transition="in" filter="wipe(up)">
                                      <p:cBhvr>
                                        <p:cTn id="27" dur="500"/>
                                        <p:tgtEl>
                                          <p:spTgt spid="2590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9080"/>
                                        </p:tgtEl>
                                        <p:attrNameLst>
                                          <p:attrName>style.visibility</p:attrName>
                                        </p:attrNameLst>
                                      </p:cBhvr>
                                      <p:to>
                                        <p:strVal val="visible"/>
                                      </p:to>
                                    </p:set>
                                    <p:animEffect transition="in" filter="wipe(up)">
                                      <p:cBhvr>
                                        <p:cTn id="32" dur="500"/>
                                        <p:tgtEl>
                                          <p:spTgt spid="2590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9081"/>
                                        </p:tgtEl>
                                        <p:attrNameLst>
                                          <p:attrName>style.visibility</p:attrName>
                                        </p:attrNameLst>
                                      </p:cBhvr>
                                      <p:to>
                                        <p:strVal val="visible"/>
                                      </p:to>
                                    </p:set>
                                    <p:animEffect transition="in" filter="wipe(up)">
                                      <p:cBhvr>
                                        <p:cTn id="37" dur="500"/>
                                        <p:tgtEl>
                                          <p:spTgt spid="259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77" grpId="0"/>
      <p:bldP spid="259078" grpId="0"/>
      <p:bldP spid="259079" grpId="0"/>
      <p:bldP spid="259080" grpId="0"/>
      <p:bldP spid="259081" grpId="0"/>
      <p:bldP spid="25908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50825" y="188913"/>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a:ea typeface="楷体_GB2312" pitchFamily="49" charset="-122"/>
              </a:rPr>
              <a:t> </a:t>
            </a:r>
            <a:r>
              <a:rPr kumimoji="1" lang="zh-CN" altLang="en-US" sz="3200">
                <a:ea typeface="楷体_GB2312" pitchFamily="49" charset="-122"/>
              </a:rPr>
              <a:t>例：编写算法，从串</a:t>
            </a:r>
            <a:r>
              <a:rPr kumimoji="1" lang="en-US" altLang="zh-CN" sz="3200">
                <a:ea typeface="楷体_GB2312" pitchFamily="49" charset="-122"/>
              </a:rPr>
              <a:t>S</a:t>
            </a:r>
            <a:r>
              <a:rPr kumimoji="1" lang="zh-CN" altLang="en-US" sz="3200">
                <a:ea typeface="楷体_GB2312" pitchFamily="49" charset="-122"/>
              </a:rPr>
              <a:t>中删除所有和串</a:t>
            </a:r>
            <a:r>
              <a:rPr kumimoji="1" lang="en-US" altLang="zh-CN" sz="3200">
                <a:ea typeface="楷体_GB2312" pitchFamily="49" charset="-122"/>
              </a:rPr>
              <a:t>T</a:t>
            </a:r>
            <a:r>
              <a:rPr kumimoji="1" lang="zh-CN" altLang="en-US" sz="3200">
                <a:ea typeface="楷体_GB2312" pitchFamily="49" charset="-122"/>
              </a:rPr>
              <a:t>相同的子串。说明算法所用的存储结构。</a:t>
            </a:r>
          </a:p>
        </p:txBody>
      </p:sp>
      <p:sp>
        <p:nvSpPr>
          <p:cNvPr id="54275" name="Rectangle 3"/>
          <p:cNvSpPr>
            <a:spLocks noChangeArrowheads="1"/>
          </p:cNvSpPr>
          <p:nvPr/>
        </p:nvSpPr>
        <p:spPr bwMode="auto">
          <a:xfrm>
            <a:off x="71438" y="1625600"/>
            <a:ext cx="8964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a:ea typeface="楷体_GB2312" pitchFamily="49" charset="-122"/>
              </a:rPr>
              <a:t> #define MaxStrSize 256    //</a:t>
            </a:r>
            <a:r>
              <a:rPr kumimoji="1" lang="zh-CN" altLang="en-US" sz="3200">
                <a:ea typeface="楷体_GB2312" pitchFamily="49" charset="-122"/>
              </a:rPr>
              <a:t>定义串可能的最大长度</a:t>
            </a:r>
          </a:p>
        </p:txBody>
      </p:sp>
      <p:sp>
        <p:nvSpPr>
          <p:cNvPr id="54276" name="Rectangle 4"/>
          <p:cNvSpPr>
            <a:spLocks noChangeArrowheads="1"/>
          </p:cNvSpPr>
          <p:nvPr/>
        </p:nvSpPr>
        <p:spPr bwMode="auto">
          <a:xfrm>
            <a:off x="250825" y="2357438"/>
            <a:ext cx="856932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a:ea typeface="楷体_GB2312" pitchFamily="49" charset="-122"/>
              </a:rPr>
              <a:t>typedef char SString[MAXSTRLEN]   </a:t>
            </a:r>
          </a:p>
          <a:p>
            <a:pPr algn="l">
              <a:spcBef>
                <a:spcPct val="60000"/>
              </a:spcBef>
            </a:pPr>
            <a:r>
              <a:rPr kumimoji="1" lang="en-US" altLang="zh-CN" sz="3200">
                <a:ea typeface="楷体_GB2312" pitchFamily="49" charset="-122"/>
              </a:rPr>
              <a:t>                                 //</a:t>
            </a:r>
            <a:r>
              <a:rPr kumimoji="1" lang="zh-CN" altLang="en-US" sz="3200">
                <a:ea typeface="楷体_GB2312" pitchFamily="49" charset="-122"/>
              </a:rPr>
              <a:t>定义串的顺序存储结构</a:t>
            </a:r>
          </a:p>
        </p:txBody>
      </p:sp>
    </p:spTree>
  </p:cSld>
  <p:clrMapOvr>
    <a:masterClrMapping/>
  </p:clrMapOvr>
  <p:transition spd="med"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1438" y="25400"/>
            <a:ext cx="9072562"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40000"/>
              </a:lnSpc>
            </a:pPr>
            <a:r>
              <a:rPr kumimoji="1" lang="en-US" altLang="zh-CN" sz="2400"/>
              <a:t>void Delete_SubString(SString *S, SSting T){</a:t>
            </a:r>
          </a:p>
          <a:p>
            <a:pPr algn="l">
              <a:lnSpc>
                <a:spcPct val="140000"/>
              </a:lnSpc>
            </a:pPr>
            <a:r>
              <a:rPr kumimoji="1" lang="en-US" altLang="zh-CN" sz="2400"/>
              <a:t>  for (n=0, i=1; i&lt;=Strlen(S)-Strlen(T)+1;i++) </a:t>
            </a:r>
          </a:p>
          <a:p>
            <a:pPr algn="l">
              <a:lnSpc>
                <a:spcPct val="140000"/>
              </a:lnSpc>
            </a:pPr>
            <a:r>
              <a:rPr kumimoji="1" lang="en-US" altLang="zh-CN" sz="2400"/>
              <a:t>   if( !StrCompare(SubString(&amp;sub1,S,i,Strlen(T)), T)) </a:t>
            </a:r>
            <a:r>
              <a:rPr kumimoji="1" lang="en-US" altLang="zh-CN"/>
              <a:t>//</a:t>
            </a:r>
            <a:r>
              <a:rPr kumimoji="1" lang="zh-CN" altLang="en-US"/>
              <a:t>找到与</a:t>
            </a:r>
            <a:r>
              <a:rPr kumimoji="1" lang="en-US" altLang="zh-CN"/>
              <a:t>T</a:t>
            </a:r>
            <a:r>
              <a:rPr kumimoji="1" lang="zh-CN" altLang="en-US"/>
              <a:t>匹配的子串</a:t>
            </a:r>
          </a:p>
          <a:p>
            <a:pPr algn="l">
              <a:lnSpc>
                <a:spcPct val="140000"/>
              </a:lnSpc>
            </a:pPr>
            <a:r>
              <a:rPr kumimoji="1" lang="zh-CN" altLang="en-US" sz="2400"/>
              <a:t>    </a:t>
            </a:r>
            <a:r>
              <a:rPr kumimoji="1" lang="en-US" altLang="zh-CN" sz="2400"/>
              <a:t>{ //</a:t>
            </a:r>
            <a:r>
              <a:rPr kumimoji="1" lang="zh-CN" altLang="en-US" sz="2400"/>
              <a:t>分别把</a:t>
            </a:r>
            <a:r>
              <a:rPr kumimoji="1" lang="en-US" altLang="zh-CN" sz="2400"/>
              <a:t>T</a:t>
            </a:r>
            <a:r>
              <a:rPr kumimoji="1" lang="zh-CN" altLang="en-US" sz="2400"/>
              <a:t>的前面和后面部分保存为</a:t>
            </a:r>
            <a:r>
              <a:rPr kumimoji="1" lang="en-US" altLang="zh-CN" sz="2400"/>
              <a:t>head</a:t>
            </a:r>
            <a:r>
              <a:rPr kumimoji="1" lang="zh-CN" altLang="en-US" sz="2400"/>
              <a:t>和</a:t>
            </a:r>
            <a:r>
              <a:rPr kumimoji="1" lang="en-US" altLang="zh-CN" sz="2400"/>
              <a:t>tail</a:t>
            </a:r>
          </a:p>
          <a:p>
            <a:pPr algn="l">
              <a:lnSpc>
                <a:spcPct val="140000"/>
              </a:lnSpc>
            </a:pPr>
            <a:r>
              <a:rPr kumimoji="1" lang="en-US" altLang="zh-CN" sz="2400"/>
              <a:t>       StrAssign( &amp;head, SubString(&amp;sub2, S, 1, i</a:t>
            </a:r>
            <a:r>
              <a:rPr kumimoji="1" lang="zh-CN" altLang="en-US" sz="1400">
                <a:latin typeface="黑体" pitchFamily="49" charset="-122"/>
              </a:rPr>
              <a:t>－</a:t>
            </a:r>
            <a:r>
              <a:rPr kumimoji="1" lang="en-US" altLang="zh-CN" sz="2400"/>
              <a:t>1));</a:t>
            </a:r>
          </a:p>
          <a:p>
            <a:pPr algn="l">
              <a:lnSpc>
                <a:spcPct val="140000"/>
              </a:lnSpc>
            </a:pPr>
            <a:r>
              <a:rPr kumimoji="1" lang="en-US" altLang="zh-CN" sz="2400"/>
              <a:t>       StrAssign( &amp;tail, SubString(&amp;sub3, S, i+Strlen(T), Strlen(S)</a:t>
            </a:r>
            <a:r>
              <a:rPr kumimoji="1" lang="zh-CN" altLang="en-US" sz="1400">
                <a:solidFill>
                  <a:srgbClr val="000000"/>
                </a:solidFill>
                <a:latin typeface="黑体" pitchFamily="49" charset="-122"/>
              </a:rPr>
              <a:t>－</a:t>
            </a:r>
            <a:r>
              <a:rPr kumimoji="1" lang="en-US" altLang="zh-CN" sz="2400"/>
              <a:t>i</a:t>
            </a:r>
            <a:r>
              <a:rPr kumimoji="1" lang="zh-CN" altLang="en-US" sz="1400">
                <a:solidFill>
                  <a:srgbClr val="000000"/>
                </a:solidFill>
                <a:latin typeface="黑体" pitchFamily="49" charset="-122"/>
              </a:rPr>
              <a:t>－ </a:t>
            </a:r>
            <a:r>
              <a:rPr kumimoji="1" lang="en-US" altLang="zh-CN" sz="2400"/>
              <a:t>Strlen(T)+1));</a:t>
            </a:r>
          </a:p>
          <a:p>
            <a:pPr algn="l">
              <a:lnSpc>
                <a:spcPct val="140000"/>
              </a:lnSpc>
            </a:pPr>
            <a:r>
              <a:rPr kumimoji="1" lang="en-US" altLang="zh-CN" sz="2400"/>
              <a:t>       StrAssign( &amp;S, Concat(&amp;R, head, tail)); </a:t>
            </a:r>
            <a:r>
              <a:rPr kumimoji="1" lang="en-US" altLang="zh-CN" sz="2000"/>
              <a:t>//</a:t>
            </a:r>
            <a:r>
              <a:rPr kumimoji="1" lang="zh-CN" altLang="en-US" sz="2000"/>
              <a:t>把</a:t>
            </a:r>
            <a:r>
              <a:rPr kumimoji="1" lang="en-US" altLang="zh-CN" sz="2000"/>
              <a:t>head,tail</a:t>
            </a:r>
            <a:r>
              <a:rPr kumimoji="1" lang="zh-CN" altLang="en-US" sz="2000"/>
              <a:t>连接为新串赋给</a:t>
            </a:r>
            <a:r>
              <a:rPr kumimoji="1" lang="en-US" altLang="zh-CN" sz="2000"/>
              <a:t>S</a:t>
            </a:r>
          </a:p>
          <a:p>
            <a:pPr algn="l">
              <a:lnSpc>
                <a:spcPct val="140000"/>
              </a:lnSpc>
            </a:pPr>
            <a:r>
              <a:rPr kumimoji="1" lang="en-US" altLang="zh-CN" sz="2400"/>
              <a:t>   }</a:t>
            </a:r>
          </a:p>
          <a:p>
            <a:pPr algn="l">
              <a:lnSpc>
                <a:spcPct val="140000"/>
              </a:lnSpc>
            </a:pPr>
            <a:r>
              <a:rPr kumimoji="1" lang="en-US" altLang="zh-CN" sz="2400"/>
              <a:t>  return S;</a:t>
            </a:r>
          </a:p>
          <a:p>
            <a:pPr algn="l">
              <a:lnSpc>
                <a:spcPct val="140000"/>
              </a:lnSpc>
            </a:pPr>
            <a:r>
              <a:rPr kumimoji="1" lang="en-US" altLang="zh-CN" sz="2400"/>
              <a:t>}</a:t>
            </a:r>
          </a:p>
        </p:txBody>
      </p:sp>
    </p:spTree>
  </p:cSld>
  <p:clrMapOvr>
    <a:masterClrMapping/>
  </p:clrMapOvr>
  <p:transition spd="med"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50825" y="188913"/>
            <a:ext cx="8280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a:ea typeface="楷体_GB2312" pitchFamily="49" charset="-122"/>
              </a:rPr>
              <a:t> </a:t>
            </a:r>
            <a:r>
              <a:rPr kumimoji="1" lang="zh-CN" altLang="en-US" sz="3200">
                <a:ea typeface="楷体_GB2312" pitchFamily="49" charset="-122"/>
              </a:rPr>
              <a:t>例：编写算法，将串中所有字符逆序排列。</a:t>
            </a:r>
          </a:p>
        </p:txBody>
      </p:sp>
      <p:sp>
        <p:nvSpPr>
          <p:cNvPr id="268291" name="Rectangle 3"/>
          <p:cNvSpPr>
            <a:spLocks noChangeArrowheads="1"/>
          </p:cNvSpPr>
          <p:nvPr/>
        </p:nvSpPr>
        <p:spPr bwMode="auto">
          <a:xfrm>
            <a:off x="215900" y="1779588"/>
            <a:ext cx="867727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40000"/>
              </a:lnSpc>
            </a:pPr>
            <a:r>
              <a:rPr kumimoji="1" lang="en-US" altLang="zh-CN" sz="2400" dirty="0"/>
              <a:t>void </a:t>
            </a:r>
            <a:r>
              <a:rPr kumimoji="1" lang="en-US" altLang="zh-CN" sz="2400" dirty="0" err="1"/>
              <a:t>String_Reverse</a:t>
            </a:r>
            <a:r>
              <a:rPr kumimoji="1" lang="en-US" altLang="zh-CN" sz="2400" dirty="0"/>
              <a:t> (</a:t>
            </a:r>
            <a:r>
              <a:rPr kumimoji="1" lang="en-US" altLang="zh-CN" sz="2400" dirty="0" err="1"/>
              <a:t>SSting</a:t>
            </a:r>
            <a:r>
              <a:rPr kumimoji="1" lang="en-US" altLang="zh-CN" sz="2400" dirty="0"/>
              <a:t> &amp;R,  </a:t>
            </a:r>
            <a:r>
              <a:rPr kumimoji="1" lang="en-US" altLang="zh-CN" sz="2400" dirty="0" err="1"/>
              <a:t>SString</a:t>
            </a:r>
            <a:r>
              <a:rPr kumimoji="1" lang="en-US" altLang="zh-CN" sz="2400" dirty="0"/>
              <a:t> S){ //</a:t>
            </a:r>
            <a:r>
              <a:rPr kumimoji="1" lang="zh-CN" altLang="en-US" sz="2400" dirty="0"/>
              <a:t>求</a:t>
            </a:r>
            <a:r>
              <a:rPr kumimoji="1" lang="en-US" altLang="zh-CN" sz="2400" dirty="0"/>
              <a:t>S</a:t>
            </a:r>
            <a:r>
              <a:rPr kumimoji="1" lang="zh-CN" altLang="en-US" sz="2400" dirty="0"/>
              <a:t>的逆串</a:t>
            </a:r>
            <a:r>
              <a:rPr kumimoji="1" lang="en-US" altLang="zh-CN" sz="2400" dirty="0"/>
              <a:t>R</a:t>
            </a:r>
          </a:p>
          <a:p>
            <a:pPr algn="l">
              <a:lnSpc>
                <a:spcPct val="140000"/>
              </a:lnSpc>
            </a:pPr>
            <a:r>
              <a:rPr kumimoji="1" lang="en-US" altLang="zh-CN" sz="2400" dirty="0"/>
              <a:t>   </a:t>
            </a:r>
            <a:r>
              <a:rPr kumimoji="1" lang="en-US" altLang="zh-CN" sz="2400" dirty="0" err="1"/>
              <a:t>StrAssign</a:t>
            </a:r>
            <a:r>
              <a:rPr kumimoji="1" lang="en-US" altLang="zh-CN" sz="2400" dirty="0"/>
              <a:t>( R,’’);  //</a:t>
            </a:r>
            <a:r>
              <a:rPr kumimoji="1" lang="zh-CN" altLang="en-US" sz="2400" dirty="0"/>
              <a:t>初始化</a:t>
            </a:r>
            <a:r>
              <a:rPr kumimoji="1" lang="en-US" altLang="zh-CN" sz="2400" dirty="0"/>
              <a:t>R</a:t>
            </a:r>
            <a:r>
              <a:rPr kumimoji="1" lang="zh-CN" altLang="en-US" sz="2400" dirty="0"/>
              <a:t>为空串</a:t>
            </a:r>
          </a:p>
          <a:p>
            <a:pPr algn="l">
              <a:lnSpc>
                <a:spcPct val="140000"/>
              </a:lnSpc>
            </a:pPr>
            <a:r>
              <a:rPr kumimoji="1" lang="zh-CN" altLang="en-US" sz="2400" dirty="0"/>
              <a:t>  </a:t>
            </a:r>
            <a:r>
              <a:rPr kumimoji="1" lang="en-US" altLang="zh-CN" sz="2400" dirty="0"/>
              <a:t>for (i= </a:t>
            </a:r>
            <a:r>
              <a:rPr kumimoji="1" lang="en-US" altLang="zh-CN" sz="2400" dirty="0" err="1"/>
              <a:t>Strlen</a:t>
            </a:r>
            <a:r>
              <a:rPr kumimoji="1" lang="en-US" altLang="zh-CN" sz="2400" dirty="0"/>
              <a:t>(S); </a:t>
            </a:r>
            <a:r>
              <a:rPr kumimoji="1" lang="en-US" altLang="zh-CN" sz="2400" dirty="0" smtClean="0"/>
              <a:t>i&gt;0; </a:t>
            </a:r>
            <a:r>
              <a:rPr kumimoji="1" lang="en-US" altLang="zh-CN" sz="2400" dirty="0"/>
              <a:t>i--)</a:t>
            </a:r>
          </a:p>
          <a:p>
            <a:pPr algn="l">
              <a:lnSpc>
                <a:spcPct val="140000"/>
              </a:lnSpc>
            </a:pPr>
            <a:r>
              <a:rPr kumimoji="1" lang="en-US" altLang="zh-CN" sz="2400" dirty="0"/>
              <a:t>   { </a:t>
            </a:r>
            <a:r>
              <a:rPr kumimoji="1" lang="en-US" altLang="zh-CN" sz="2400" dirty="0" err="1"/>
              <a:t>StrAssign</a:t>
            </a:r>
            <a:r>
              <a:rPr kumimoji="1" lang="en-US" altLang="zh-CN" sz="2400" dirty="0"/>
              <a:t>( &amp;C, </a:t>
            </a:r>
            <a:r>
              <a:rPr kumimoji="1" lang="en-US" altLang="zh-CN" sz="2400" dirty="0" err="1"/>
              <a:t>SubString</a:t>
            </a:r>
            <a:r>
              <a:rPr kumimoji="1" lang="en-US" altLang="zh-CN" sz="2400" dirty="0"/>
              <a:t>(&amp;sub1, S, i, 1));</a:t>
            </a:r>
          </a:p>
          <a:p>
            <a:pPr algn="l">
              <a:lnSpc>
                <a:spcPct val="140000"/>
              </a:lnSpc>
            </a:pPr>
            <a:r>
              <a:rPr kumimoji="1" lang="en-US" altLang="zh-CN" sz="2400" dirty="0"/>
              <a:t>     </a:t>
            </a:r>
            <a:r>
              <a:rPr kumimoji="1" lang="en-US" altLang="zh-CN" sz="2400" dirty="0" err="1"/>
              <a:t>StrAssign</a:t>
            </a:r>
            <a:r>
              <a:rPr kumimoji="1" lang="en-US" altLang="zh-CN" sz="2400" dirty="0"/>
              <a:t>( &amp;R, </a:t>
            </a:r>
            <a:r>
              <a:rPr kumimoji="1" lang="en-US" altLang="zh-CN" sz="2400" dirty="0" err="1"/>
              <a:t>Concat</a:t>
            </a:r>
            <a:r>
              <a:rPr kumimoji="1" lang="en-US" altLang="zh-CN" sz="2400" dirty="0"/>
              <a:t>(&amp;T, R, C)); </a:t>
            </a:r>
            <a:r>
              <a:rPr kumimoji="1" lang="en-US" altLang="zh-CN" sz="2000" dirty="0"/>
              <a:t>//</a:t>
            </a:r>
            <a:r>
              <a:rPr kumimoji="1" lang="zh-CN" altLang="en-US" sz="2000" dirty="0"/>
              <a:t>把</a:t>
            </a:r>
            <a:r>
              <a:rPr kumimoji="1" lang="en-US" altLang="zh-CN" sz="2000" dirty="0"/>
              <a:t>S</a:t>
            </a:r>
            <a:r>
              <a:rPr kumimoji="1" lang="zh-CN" altLang="en-US" sz="2000" dirty="0"/>
              <a:t>的字符从后往前添加到</a:t>
            </a:r>
            <a:r>
              <a:rPr kumimoji="1" lang="en-US" altLang="zh-CN" sz="2000" dirty="0"/>
              <a:t>R</a:t>
            </a:r>
            <a:r>
              <a:rPr kumimoji="1" lang="zh-CN" altLang="en-US" sz="2000" dirty="0"/>
              <a:t>中</a:t>
            </a:r>
          </a:p>
          <a:p>
            <a:pPr algn="l">
              <a:lnSpc>
                <a:spcPct val="140000"/>
              </a:lnSpc>
            </a:pPr>
            <a:r>
              <a:rPr kumimoji="1" lang="zh-CN" altLang="en-US" sz="2400" dirty="0"/>
              <a:t>   </a:t>
            </a:r>
            <a:r>
              <a:rPr kumimoji="1" lang="en-US" altLang="zh-CN" sz="2400" dirty="0"/>
              <a:t>}</a:t>
            </a:r>
          </a:p>
          <a:p>
            <a:pPr algn="l">
              <a:lnSpc>
                <a:spcPct val="140000"/>
              </a:lnSpc>
            </a:pPr>
            <a:r>
              <a:rPr kumimoji="1" lang="en-US" altLang="zh-CN" sz="2400" dirty="0"/>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2" name="Text Box 8"/>
          <p:cNvSpPr txBox="1">
            <a:spLocks noChangeArrowheads="1"/>
          </p:cNvSpPr>
          <p:nvPr/>
        </p:nvSpPr>
        <p:spPr bwMode="auto">
          <a:xfrm>
            <a:off x="196850" y="1031875"/>
            <a:ext cx="88392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35000"/>
              </a:lnSpc>
            </a:pPr>
            <a:r>
              <a:rPr kumimoji="1" lang="zh-CN" altLang="en-US" sz="2800" b="1" dirty="0">
                <a:ea typeface="楷体_GB2312" pitchFamily="49" charset="-122"/>
              </a:rPr>
              <a:t>特点</a:t>
            </a:r>
            <a:r>
              <a:rPr kumimoji="1" lang="en-US" altLang="zh-CN" sz="2800" b="1" dirty="0">
                <a:ea typeface="楷体_GB2312" pitchFamily="49" charset="-122"/>
              </a:rPr>
              <a:t>:</a:t>
            </a:r>
            <a:endParaRPr kumimoji="1" lang="zh-CN" altLang="en-US" sz="2800" b="1" dirty="0">
              <a:ea typeface="楷体_GB2312" pitchFamily="49" charset="-122"/>
            </a:endParaRPr>
          </a:p>
          <a:p>
            <a:pPr algn="l" eaLnBrk="1" hangingPunct="1">
              <a:lnSpc>
                <a:spcPct val="135000"/>
              </a:lnSpc>
            </a:pPr>
            <a:r>
              <a:rPr kumimoji="1" lang="zh-CN" altLang="en-US" sz="2000" b="1" dirty="0">
                <a:solidFill>
                  <a:srgbClr val="0000FF"/>
                </a:solidFill>
                <a:ea typeface="楷体_GB2312" pitchFamily="49" charset="-122"/>
              </a:rPr>
              <a:t> </a:t>
            </a:r>
            <a:r>
              <a:rPr kumimoji="1" lang="zh-CN" altLang="en-US" sz="2800" b="1" dirty="0">
                <a:ea typeface="楷体_GB2312" pitchFamily="49" charset="-122"/>
              </a:rPr>
              <a:t>以一组地址连续的存储空间</a:t>
            </a:r>
            <a:r>
              <a:rPr kumimoji="1" lang="en-US" altLang="zh-CN" sz="2800" b="1" dirty="0">
                <a:ea typeface="楷体_GB2312" pitchFamily="49" charset="-122"/>
              </a:rPr>
              <a:t>(</a:t>
            </a:r>
            <a:r>
              <a:rPr kumimoji="1" lang="zh-CN" altLang="en-US" sz="2800" b="1" dirty="0">
                <a:ea typeface="楷体_GB2312" pitchFamily="49" charset="-122"/>
              </a:rPr>
              <a:t>称为“堆”</a:t>
            </a:r>
            <a:r>
              <a:rPr kumimoji="1" lang="en-US" altLang="zh-CN" sz="2800" b="1" dirty="0">
                <a:ea typeface="楷体_GB2312" pitchFamily="49" charset="-122"/>
              </a:rPr>
              <a:t>)</a:t>
            </a:r>
            <a:r>
              <a:rPr kumimoji="1" lang="zh-CN" altLang="en-US" sz="2800" b="1" dirty="0">
                <a:ea typeface="楷体_GB2312" pitchFamily="49" charset="-122"/>
              </a:rPr>
              <a:t>存储串值，串变量的存储空间是在程序执行过程中利用 </a:t>
            </a:r>
            <a:r>
              <a:rPr kumimoji="1" lang="en-US" altLang="zh-CN" sz="2800" b="1" dirty="0">
                <a:ea typeface="楷体_GB2312" pitchFamily="49" charset="-122"/>
              </a:rPr>
              <a:t>C </a:t>
            </a:r>
            <a:r>
              <a:rPr kumimoji="1" lang="zh-CN" altLang="en-US" sz="2800" b="1" dirty="0">
                <a:ea typeface="楷体_GB2312" pitchFamily="49" charset="-122"/>
              </a:rPr>
              <a:t>语言的动态分配函数</a:t>
            </a:r>
            <a:r>
              <a:rPr kumimoji="1" lang="en-US" altLang="zh-CN" sz="2800" b="1" dirty="0" err="1">
                <a:ea typeface="楷体_GB2312" pitchFamily="49" charset="-122"/>
              </a:rPr>
              <a:t>malloc</a:t>
            </a:r>
            <a:r>
              <a:rPr kumimoji="1" lang="en-US" altLang="zh-CN" sz="2800" b="1" dirty="0">
                <a:ea typeface="楷体_GB2312" pitchFamily="49" charset="-122"/>
              </a:rPr>
              <a:t>()</a:t>
            </a:r>
            <a:r>
              <a:rPr kumimoji="1" lang="zh-CN" altLang="en-US" sz="2800" b="1" dirty="0">
                <a:ea typeface="楷体_GB2312" pitchFamily="49" charset="-122"/>
              </a:rPr>
              <a:t>和</a:t>
            </a:r>
            <a:r>
              <a:rPr kumimoji="1" lang="en-US" altLang="zh-CN" sz="2800" b="1" dirty="0">
                <a:ea typeface="楷体_GB2312" pitchFamily="49" charset="-122"/>
              </a:rPr>
              <a:t>free()</a:t>
            </a:r>
            <a:r>
              <a:rPr kumimoji="1" lang="zh-CN" altLang="en-US" sz="2800" b="1" dirty="0">
                <a:ea typeface="楷体_GB2312" pitchFamily="49" charset="-122"/>
              </a:rPr>
              <a:t>进行动态分配得到的。</a:t>
            </a:r>
            <a:endParaRPr kumimoji="1" lang="zh-CN" altLang="en-US" sz="3200" dirty="0">
              <a:latin typeface="楷体_GB2312" pitchFamily="49" charset="-122"/>
              <a:ea typeface="楷体_GB2312" pitchFamily="49" charset="-122"/>
            </a:endParaRPr>
          </a:p>
        </p:txBody>
      </p:sp>
      <p:sp>
        <p:nvSpPr>
          <p:cNvPr id="57347" name="Text Box 3">
            <a:hlinkClick r:id="rId2" action="ppaction://hlinksldjump" highlightClick="1"/>
          </p:cNvPr>
          <p:cNvSpPr txBox="1">
            <a:spLocks noChangeArrowheads="1"/>
          </p:cNvSpPr>
          <p:nvPr/>
        </p:nvSpPr>
        <p:spPr bwMode="auto">
          <a:xfrm>
            <a:off x="179388" y="257175"/>
            <a:ext cx="487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b="1">
                <a:latin typeface="楷体_GB2312" pitchFamily="49" charset="-122"/>
                <a:ea typeface="楷体_GB2312" pitchFamily="49" charset="-122"/>
              </a:rPr>
              <a:t>4.2.2</a:t>
            </a:r>
            <a:r>
              <a:rPr kumimoji="1" lang="zh-CN" altLang="en-US" sz="3200" b="1">
                <a:latin typeface="楷体_GB2312" pitchFamily="49" charset="-122"/>
                <a:ea typeface="楷体_GB2312" pitchFamily="49" charset="-122"/>
              </a:rPr>
              <a:t>串的堆分配存储表示</a:t>
            </a:r>
          </a:p>
        </p:txBody>
      </p:sp>
      <p:sp>
        <p:nvSpPr>
          <p:cNvPr id="57348" name="Rectangle 5"/>
          <p:cNvSpPr>
            <a:spLocks noChangeArrowheads="1"/>
          </p:cNvSpPr>
          <p:nvPr/>
        </p:nvSpPr>
        <p:spPr bwMode="auto">
          <a:xfrm>
            <a:off x="250825" y="3789363"/>
            <a:ext cx="8569325" cy="247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5000"/>
              </a:lnSpc>
            </a:pPr>
            <a:r>
              <a:rPr kumimoji="1" lang="zh-CN" altLang="en-US" sz="2800" b="1">
                <a:ea typeface="楷体_GB2312" pitchFamily="49" charset="-122"/>
              </a:rPr>
              <a:t>所有串变量的值都存储在一个称之为“堆”的共享空间中。利用函数</a:t>
            </a:r>
            <a:r>
              <a:rPr kumimoji="1" lang="en-US" altLang="zh-CN" sz="2800" b="1">
                <a:ea typeface="楷体_GB2312" pitchFamily="49" charset="-122"/>
              </a:rPr>
              <a:t>malloc</a:t>
            </a:r>
            <a:r>
              <a:rPr kumimoji="1" lang="zh-CN" altLang="en-US" sz="2800" b="1">
                <a:ea typeface="楷体_GB2312" pitchFamily="49" charset="-122"/>
              </a:rPr>
              <a:t>为每个新产生的串分配一个实际串长所需的存储空间，若分配成功，则返回一个指向起始地址的指针，作为串的基址</a:t>
            </a:r>
            <a:r>
              <a:rPr kumimoji="1" lang="zh-CN" altLang="en-US" sz="3200">
                <a:latin typeface="楷体_GB2312" pitchFamily="49" charset="-122"/>
                <a:ea typeface="楷体_GB2312" pitchFamily="49" charset="-122"/>
              </a:rPr>
              <a:t>。</a:t>
            </a:r>
          </a:p>
        </p:txBody>
      </p:sp>
    </p:spTree>
  </p:cSld>
  <p:clrMapOvr>
    <a:masterClrMapping/>
  </p:clrMapOvr>
  <p:transition spd="med"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395288" y="822325"/>
            <a:ext cx="78486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Clr>
                <a:schemeClr val="folHlink"/>
              </a:buClr>
              <a:buSzPct val="60000"/>
              <a:buFont typeface="Wingdings" pitchFamily="2" charset="2"/>
              <a:buNone/>
            </a:pPr>
            <a:r>
              <a:rPr kumimoji="1" lang="en-US" altLang="zh-CN" sz="3200">
                <a:solidFill>
                  <a:srgbClr val="000000"/>
                </a:solidFill>
                <a:ea typeface="宋体" pitchFamily="2" charset="-122"/>
                <a:cs typeface="Times New Roman" pitchFamily="18" charset="0"/>
              </a:rPr>
              <a:t>typedef struct {</a:t>
            </a:r>
          </a:p>
          <a:p>
            <a:pPr algn="just">
              <a:lnSpc>
                <a:spcPct val="90000"/>
              </a:lnSpc>
              <a:spcBef>
                <a:spcPct val="20000"/>
              </a:spcBef>
              <a:buClr>
                <a:schemeClr val="folHlink"/>
              </a:buClr>
              <a:buSzPct val="60000"/>
              <a:buFont typeface="Wingdings" pitchFamily="2" charset="2"/>
              <a:buNone/>
            </a:pPr>
            <a:r>
              <a:rPr kumimoji="1" lang="en-US" altLang="zh-CN" sz="3200">
                <a:solidFill>
                  <a:srgbClr val="000000"/>
                </a:solidFill>
                <a:ea typeface="宋体" pitchFamily="2" charset="-122"/>
                <a:cs typeface="Times New Roman" pitchFamily="18" charset="0"/>
              </a:rPr>
              <a:t>    char    *ch;        // ch = NULL</a:t>
            </a:r>
            <a:r>
              <a:rPr kumimoji="1" lang="zh-CN" altLang="en-US" sz="3200">
                <a:solidFill>
                  <a:srgbClr val="000000"/>
                </a:solidFill>
                <a:ea typeface="宋体" pitchFamily="2" charset="-122"/>
                <a:cs typeface="Times New Roman" pitchFamily="18" charset="0"/>
              </a:rPr>
              <a:t>表示空串</a:t>
            </a:r>
          </a:p>
          <a:p>
            <a:pPr algn="just">
              <a:lnSpc>
                <a:spcPct val="90000"/>
              </a:lnSpc>
              <a:spcBef>
                <a:spcPct val="20000"/>
              </a:spcBef>
              <a:buClr>
                <a:schemeClr val="folHlink"/>
              </a:buClr>
              <a:buSzPct val="60000"/>
              <a:buFont typeface="Wingdings" pitchFamily="2" charset="2"/>
              <a:buNone/>
            </a:pPr>
            <a:r>
              <a:rPr kumimoji="1" lang="zh-CN" altLang="en-US" sz="3200">
                <a:solidFill>
                  <a:srgbClr val="000000"/>
                </a:solidFill>
                <a:ea typeface="宋体" pitchFamily="2" charset="-122"/>
                <a:cs typeface="Times New Roman" pitchFamily="18" charset="0"/>
              </a:rPr>
              <a:t>    </a:t>
            </a:r>
            <a:r>
              <a:rPr kumimoji="1" lang="en-US" altLang="zh-CN" sz="3200">
                <a:solidFill>
                  <a:srgbClr val="000000"/>
                </a:solidFill>
                <a:ea typeface="宋体" pitchFamily="2" charset="-122"/>
                <a:cs typeface="Times New Roman" pitchFamily="18" charset="0"/>
              </a:rPr>
              <a:t>int      Length;  //</a:t>
            </a:r>
            <a:r>
              <a:rPr kumimoji="1" lang="zh-CN" altLang="en-US" sz="3200">
                <a:solidFill>
                  <a:srgbClr val="000000"/>
                </a:solidFill>
                <a:ea typeface="宋体" pitchFamily="2" charset="-122"/>
                <a:cs typeface="Times New Roman" pitchFamily="18" charset="0"/>
              </a:rPr>
              <a:t>串长度</a:t>
            </a:r>
          </a:p>
          <a:p>
            <a:pPr algn="just">
              <a:lnSpc>
                <a:spcPct val="90000"/>
              </a:lnSpc>
              <a:spcBef>
                <a:spcPct val="20000"/>
              </a:spcBef>
              <a:buClr>
                <a:schemeClr val="folHlink"/>
              </a:buClr>
              <a:buSzPct val="60000"/>
              <a:buFont typeface="Wingdings" pitchFamily="2" charset="2"/>
              <a:buNone/>
            </a:pPr>
            <a:r>
              <a:rPr kumimoji="1" lang="en-US" altLang="zh-CN" sz="3200">
                <a:solidFill>
                  <a:srgbClr val="000000"/>
                </a:solidFill>
                <a:ea typeface="宋体" pitchFamily="2" charset="-122"/>
                <a:cs typeface="Times New Roman" pitchFamily="18" charset="0"/>
              </a:rPr>
              <a:t>}HString;</a:t>
            </a:r>
          </a:p>
        </p:txBody>
      </p:sp>
      <p:sp>
        <p:nvSpPr>
          <p:cNvPr id="58371" name="Rectangle 7"/>
          <p:cNvSpPr>
            <a:spLocks noChangeArrowheads="1"/>
          </p:cNvSpPr>
          <p:nvPr/>
        </p:nvSpPr>
        <p:spPr bwMode="auto">
          <a:xfrm>
            <a:off x="128588" y="212725"/>
            <a:ext cx="2143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00"/>
                </a:solidFill>
                <a:ea typeface="宋体" pitchFamily="2" charset="-122"/>
                <a:cs typeface="Times New Roman" pitchFamily="18" charset="0"/>
              </a:rPr>
              <a:t>// </a:t>
            </a:r>
            <a:r>
              <a:rPr kumimoji="1" lang="zh-CN" altLang="en-US" sz="3200" b="1">
                <a:solidFill>
                  <a:srgbClr val="000000"/>
                </a:solidFill>
                <a:ea typeface="宋体" pitchFamily="2" charset="-122"/>
                <a:cs typeface="Times New Roman" pitchFamily="18" charset="0"/>
              </a:rPr>
              <a:t>结构定义</a:t>
            </a:r>
          </a:p>
        </p:txBody>
      </p:sp>
      <p:sp>
        <p:nvSpPr>
          <p:cNvPr id="133128" name="Text Box 8"/>
          <p:cNvSpPr txBox="1">
            <a:spLocks noChangeArrowheads="1"/>
          </p:cNvSpPr>
          <p:nvPr/>
        </p:nvSpPr>
        <p:spPr bwMode="auto">
          <a:xfrm>
            <a:off x="250825" y="3241675"/>
            <a:ext cx="835342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en-US" altLang="zh-CN" sz="3200">
                <a:ea typeface="楷体_GB2312" pitchFamily="49" charset="-122"/>
              </a:rPr>
              <a:t> </a:t>
            </a:r>
            <a:r>
              <a:rPr kumimoji="1" lang="zh-CN" altLang="en-US" sz="2800" b="1">
                <a:ea typeface="楷体_GB2312" pitchFamily="49" charset="-122"/>
              </a:rPr>
              <a:t>这种存储结构表示时的串操作仍是基于“字符序列的复制”进行的。</a:t>
            </a:r>
          </a:p>
        </p:txBody>
      </p:sp>
      <p:sp>
        <p:nvSpPr>
          <p:cNvPr id="133132" name="Rectangle 12"/>
          <p:cNvSpPr>
            <a:spLocks noChangeArrowheads="1"/>
          </p:cNvSpPr>
          <p:nvPr/>
        </p:nvSpPr>
        <p:spPr bwMode="auto">
          <a:xfrm>
            <a:off x="468313" y="4724400"/>
            <a:ext cx="7632700" cy="139541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SzPct val="60000"/>
              <a:buFont typeface="Wingdings" pitchFamily="2" charset="2"/>
              <a:buChar char="n"/>
            </a:pPr>
            <a:r>
              <a:rPr kumimoji="1" lang="zh-CN" altLang="en-US" sz="2800" b="1">
                <a:solidFill>
                  <a:srgbClr val="000000"/>
                </a:solidFill>
                <a:ea typeface="楷体_GB2312" pitchFamily="49" charset="-122"/>
              </a:rPr>
              <a:t>串操作的基本思想</a:t>
            </a:r>
            <a:r>
              <a:rPr kumimoji="1" lang="en-US" altLang="zh-CN" sz="2800" b="1">
                <a:solidFill>
                  <a:srgbClr val="000000"/>
                </a:solidFill>
                <a:latin typeface="Tahoma" pitchFamily="34" charset="0"/>
                <a:ea typeface="楷体_GB2312" pitchFamily="49" charset="-122"/>
              </a:rPr>
              <a:t>:</a:t>
            </a:r>
          </a:p>
          <a:p>
            <a:pPr lvl="1" algn="just">
              <a:spcBef>
                <a:spcPct val="20000"/>
              </a:spcBef>
              <a:buClr>
                <a:schemeClr val="hlink"/>
              </a:buClr>
              <a:buSzPct val="55000"/>
              <a:buFont typeface="Wingdings" pitchFamily="2" charset="2"/>
              <a:buChar char="n"/>
            </a:pPr>
            <a:r>
              <a:rPr kumimoji="1" lang="zh-CN" altLang="en-US" sz="2400" b="1">
                <a:solidFill>
                  <a:srgbClr val="000000"/>
                </a:solidFill>
                <a:ea typeface="楷体_GB2312" pitchFamily="49" charset="-122"/>
              </a:rPr>
              <a:t>为新生成的串</a:t>
            </a:r>
            <a:r>
              <a:rPr kumimoji="1" lang="zh-CN" altLang="en-US" sz="2400" b="1">
                <a:solidFill>
                  <a:srgbClr val="C91907"/>
                </a:solidFill>
                <a:ea typeface="楷体_GB2312" pitchFamily="49" charset="-122"/>
              </a:rPr>
              <a:t>分配</a:t>
            </a:r>
            <a:r>
              <a:rPr kumimoji="1" lang="zh-CN" altLang="en-US" sz="2400" b="1">
                <a:solidFill>
                  <a:srgbClr val="000000"/>
                </a:solidFill>
                <a:ea typeface="楷体_GB2312" pitchFamily="49" charset="-122"/>
              </a:rPr>
              <a:t>存储空间</a:t>
            </a:r>
          </a:p>
          <a:p>
            <a:pPr lvl="1" algn="just">
              <a:spcBef>
                <a:spcPct val="20000"/>
              </a:spcBef>
              <a:buClr>
                <a:schemeClr val="hlink"/>
              </a:buClr>
              <a:buSzPct val="55000"/>
              <a:buFont typeface="Wingdings" pitchFamily="2" charset="2"/>
              <a:buChar char="n"/>
            </a:pPr>
            <a:r>
              <a:rPr kumimoji="1" lang="zh-CN" altLang="en-US" sz="2400" b="1">
                <a:solidFill>
                  <a:srgbClr val="000000"/>
                </a:solidFill>
                <a:ea typeface="楷体_GB2312" pitchFamily="49" charset="-122"/>
              </a:rPr>
              <a:t>串值的</a:t>
            </a:r>
            <a:r>
              <a:rPr kumimoji="1" lang="zh-CN" altLang="en-US" sz="2400" b="1">
                <a:solidFill>
                  <a:srgbClr val="C91907"/>
                </a:solidFill>
                <a:ea typeface="楷体_GB2312" pitchFamily="49" charset="-122"/>
              </a:rPr>
              <a:t>复制</a:t>
            </a:r>
            <a:r>
              <a:rPr kumimoji="1" lang="zh-CN" altLang="en-US" sz="2400" b="1">
                <a:solidFill>
                  <a:srgbClr val="000000"/>
                </a:solidFill>
                <a:ea typeface="楷体_GB2312" pitchFamily="49" charset="-12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8"/>
                                        </p:tgtEl>
                                        <p:attrNameLst>
                                          <p:attrName>style.visibility</p:attrName>
                                        </p:attrNameLst>
                                      </p:cBhvr>
                                      <p:to>
                                        <p:strVal val="visible"/>
                                      </p:to>
                                    </p:set>
                                    <p:animEffect transition="in" filter="wipe(left)">
                                      <p:cBhvr>
                                        <p:cTn id="7" dur="500"/>
                                        <p:tgtEl>
                                          <p:spTgt spid="1331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32"/>
                                        </p:tgtEl>
                                        <p:attrNameLst>
                                          <p:attrName>style.visibility</p:attrName>
                                        </p:attrNameLst>
                                      </p:cBhvr>
                                      <p:to>
                                        <p:strVal val="visible"/>
                                      </p:to>
                                    </p:set>
                                    <p:animEffect transition="in" filter="blinds(horizontal)">
                                      <p:cBhvr>
                                        <p:cTn id="12" dur="500"/>
                                        <p:tgtEl>
                                          <p:spTgt spid="13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autoUpdateAnimBg="0"/>
      <p:bldP spid="133132"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7"/>
          <p:cNvSpPr>
            <a:spLocks noChangeArrowheads="1"/>
          </p:cNvSpPr>
          <p:nvPr/>
        </p:nvSpPr>
        <p:spPr bwMode="auto">
          <a:xfrm>
            <a:off x="250825" y="1028700"/>
            <a:ext cx="76676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2400"/>
              <a:t>Status StrInsert(HString &amp;S, int pos, HString T) {  // </a:t>
            </a:r>
            <a:r>
              <a:rPr kumimoji="1" lang="zh-CN" altLang="en-US" sz="2400"/>
              <a:t>算法</a:t>
            </a:r>
            <a:r>
              <a:rPr kumimoji="1" lang="en-US" altLang="zh-CN" sz="2400"/>
              <a:t>4.4</a:t>
            </a:r>
          </a:p>
          <a:p>
            <a:pPr algn="l"/>
            <a:r>
              <a:rPr kumimoji="1" lang="en-US" altLang="zh-CN" sz="2400"/>
              <a:t>if (pos &lt; 1 || pos &gt; S.length+1)  // pos</a:t>
            </a:r>
            <a:r>
              <a:rPr kumimoji="1" lang="zh-CN" altLang="en-US" sz="2400"/>
              <a:t>不合法</a:t>
            </a:r>
          </a:p>
          <a:p>
            <a:pPr algn="l"/>
            <a:r>
              <a:rPr kumimoji="1" lang="zh-CN" altLang="en-US" sz="2400"/>
              <a:t>         </a:t>
            </a:r>
            <a:r>
              <a:rPr kumimoji="1" lang="en-US" altLang="zh-CN" sz="2400"/>
              <a:t>return ERROR;  </a:t>
            </a:r>
          </a:p>
          <a:p>
            <a:pPr algn="l"/>
            <a:r>
              <a:rPr kumimoji="1" lang="en-US" altLang="zh-CN" sz="2400"/>
              <a:t>   if (T.length) {    // T</a:t>
            </a:r>
            <a:r>
              <a:rPr kumimoji="1" lang="zh-CN" altLang="en-US" sz="2400"/>
              <a:t>非空</a:t>
            </a:r>
            <a:r>
              <a:rPr kumimoji="1" lang="en-US" altLang="zh-CN" sz="2400"/>
              <a:t>,</a:t>
            </a:r>
            <a:r>
              <a:rPr kumimoji="1" lang="zh-CN" altLang="en-US" sz="2400"/>
              <a:t>则重新分配空间</a:t>
            </a:r>
            <a:r>
              <a:rPr kumimoji="1" lang="en-US" altLang="zh-CN" sz="2400"/>
              <a:t>,</a:t>
            </a:r>
            <a:r>
              <a:rPr kumimoji="1" lang="zh-CN" altLang="en-US" sz="2400"/>
              <a:t>插入</a:t>
            </a:r>
            <a:r>
              <a:rPr kumimoji="1" lang="en-US" altLang="zh-CN" sz="2400"/>
              <a:t>T</a:t>
            </a:r>
          </a:p>
          <a:p>
            <a:pPr algn="l"/>
            <a:r>
              <a:rPr kumimoji="1" lang="en-US" altLang="zh-CN" sz="2400"/>
              <a:t>      if (!(S.ch = (char *)realloc(S.ch,(S.length+T.length+1)</a:t>
            </a:r>
          </a:p>
          <a:p>
            <a:pPr algn="l"/>
            <a:r>
              <a:rPr kumimoji="1" lang="en-US" altLang="zh-CN" sz="2400"/>
              <a:t>                                        *sizeof(char))))</a:t>
            </a:r>
          </a:p>
          <a:p>
            <a:pPr algn="l"/>
            <a:r>
              <a:rPr kumimoji="1" lang="en-US" altLang="zh-CN" sz="2400"/>
              <a:t>            return ERROR;</a:t>
            </a:r>
          </a:p>
          <a:p>
            <a:pPr algn="l"/>
            <a:r>
              <a:rPr kumimoji="1" lang="en-US" altLang="zh-CN" sz="2400"/>
              <a:t>      for (i=S.length-1; i&gt;=pos-1; --i)  // </a:t>
            </a:r>
            <a:r>
              <a:rPr kumimoji="1" lang="zh-CN" altLang="en-US" sz="2400"/>
              <a:t>为插入</a:t>
            </a:r>
            <a:r>
              <a:rPr kumimoji="1" lang="en-US" altLang="zh-CN" sz="2400"/>
              <a:t>T</a:t>
            </a:r>
            <a:r>
              <a:rPr kumimoji="1" lang="zh-CN" altLang="en-US" sz="2400"/>
              <a:t>而腾出位置</a:t>
            </a:r>
          </a:p>
          <a:p>
            <a:pPr algn="l"/>
            <a:r>
              <a:rPr kumimoji="1" lang="zh-CN" altLang="en-US" sz="2400"/>
              <a:t>         </a:t>
            </a:r>
            <a:r>
              <a:rPr kumimoji="1" lang="en-US" altLang="zh-CN" sz="2400"/>
              <a:t>S.ch[i+T.length] = S.ch[i];</a:t>
            </a:r>
          </a:p>
          <a:p>
            <a:pPr algn="l"/>
            <a:r>
              <a:rPr kumimoji="1" lang="en-US" altLang="zh-CN" sz="2400"/>
              <a:t>      for (i=0; i&lt;T.length; i++)         // </a:t>
            </a:r>
            <a:r>
              <a:rPr kumimoji="1" lang="zh-CN" altLang="en-US" sz="2400"/>
              <a:t>插入</a:t>
            </a:r>
            <a:r>
              <a:rPr kumimoji="1" lang="en-US" altLang="zh-CN" sz="2400"/>
              <a:t>T</a:t>
            </a:r>
          </a:p>
          <a:p>
            <a:pPr algn="l"/>
            <a:r>
              <a:rPr kumimoji="1" lang="en-US" altLang="zh-CN" sz="2400"/>
              <a:t>         S.ch[pos-1+i] = T.ch[i]; </a:t>
            </a:r>
          </a:p>
          <a:p>
            <a:pPr algn="l"/>
            <a:r>
              <a:rPr kumimoji="1" lang="en-US" altLang="zh-CN" sz="2400"/>
              <a:t>      S.length += T.length;</a:t>
            </a:r>
          </a:p>
          <a:p>
            <a:pPr algn="l"/>
            <a:r>
              <a:rPr kumimoji="1" lang="en-US" altLang="zh-CN" sz="2400"/>
              <a:t>   }</a:t>
            </a:r>
          </a:p>
          <a:p>
            <a:pPr algn="l"/>
            <a:r>
              <a:rPr kumimoji="1" lang="en-US" altLang="zh-CN" sz="2400"/>
              <a:t>   return OK;</a:t>
            </a:r>
          </a:p>
          <a:p>
            <a:pPr algn="l"/>
            <a:r>
              <a:rPr kumimoji="1" lang="en-US" altLang="zh-CN" sz="2400"/>
              <a:t>} // StrInsert</a:t>
            </a:r>
          </a:p>
        </p:txBody>
      </p:sp>
      <p:sp>
        <p:nvSpPr>
          <p:cNvPr id="59395" name="Rectangle 9"/>
          <p:cNvSpPr>
            <a:spLocks noChangeArrowheads="1"/>
          </p:cNvSpPr>
          <p:nvPr/>
        </p:nvSpPr>
        <p:spPr bwMode="auto">
          <a:xfrm>
            <a:off x="250825" y="260350"/>
            <a:ext cx="7010400" cy="6413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kumimoji="1" lang="en-US" altLang="zh-CN" sz="2800" b="1">
                <a:solidFill>
                  <a:srgbClr val="333399"/>
                </a:solidFill>
                <a:ea typeface="楷体_GB2312" pitchFamily="49" charset="-122"/>
              </a:rPr>
              <a:t>1</a:t>
            </a:r>
            <a:r>
              <a:rPr kumimoji="1" lang="zh-CN" altLang="en-US" sz="2800" b="1">
                <a:solidFill>
                  <a:srgbClr val="333399"/>
                </a:solidFill>
                <a:ea typeface="楷体_GB2312" pitchFamily="49" charset="-122"/>
              </a:rPr>
              <a:t>、串插入</a:t>
            </a:r>
            <a:r>
              <a:rPr kumimoji="1" lang="en-US" altLang="zh-CN" sz="2800" b="1">
                <a:solidFill>
                  <a:srgbClr val="333399"/>
                </a:solidFill>
                <a:ea typeface="楷体_GB2312" pitchFamily="49" charset="-122"/>
              </a:rPr>
              <a:t>StrInsert(&amp;S,pos,T)</a:t>
            </a:r>
          </a:p>
        </p:txBody>
      </p:sp>
    </p:spTree>
  </p:cSld>
  <p:clrMapOvr>
    <a:masterClrMapping/>
  </p:clrMapOvr>
  <p:transition spd="med"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l="2040" t="12579" r="64284" b="43925"/>
          <a:stretch>
            <a:fillRect/>
          </a:stretch>
        </p:blipFill>
        <p:spPr bwMode="auto">
          <a:xfrm>
            <a:off x="395288" y="404813"/>
            <a:ext cx="80645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395288" y="333375"/>
            <a:ext cx="7793037" cy="560388"/>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b"/>
          <a:lstStyle/>
          <a:p>
            <a:pPr algn="l" eaLnBrk="1" hangingPunct="1"/>
            <a:r>
              <a:rPr kumimoji="1" lang="en-US" altLang="zh-CN" sz="2800" b="1" smtClean="0">
                <a:solidFill>
                  <a:srgbClr val="333399"/>
                </a:solidFill>
                <a:latin typeface="Times New Roman" pitchFamily="18" charset="0"/>
                <a:ea typeface="楷体_GB2312" pitchFamily="49" charset="-122"/>
              </a:rPr>
              <a:t>2</a:t>
            </a:r>
            <a:r>
              <a:rPr kumimoji="1" lang="zh-CN" altLang="en-US" sz="2800" b="1" smtClean="0">
                <a:solidFill>
                  <a:srgbClr val="333399"/>
                </a:solidFill>
                <a:latin typeface="Times New Roman" pitchFamily="18" charset="0"/>
                <a:ea typeface="楷体_GB2312" pitchFamily="49" charset="-122"/>
              </a:rPr>
              <a:t>、串复制</a:t>
            </a:r>
            <a:r>
              <a:rPr kumimoji="1" lang="en-US" altLang="zh-CN" sz="2800" b="1" smtClean="0">
                <a:solidFill>
                  <a:srgbClr val="333399"/>
                </a:solidFill>
                <a:latin typeface="Times New Roman" pitchFamily="18" charset="0"/>
                <a:ea typeface="楷体_GB2312" pitchFamily="49" charset="-122"/>
              </a:rPr>
              <a:t>StrCopy(&amp;T,S)</a:t>
            </a:r>
          </a:p>
        </p:txBody>
      </p:sp>
      <p:sp>
        <p:nvSpPr>
          <p:cNvPr id="61443" name="Rectangle 3"/>
          <p:cNvSpPr>
            <a:spLocks noGrp="1" noRot="1" noChangeArrowheads="1"/>
          </p:cNvSpPr>
          <p:nvPr>
            <p:ph type="body" idx="1"/>
          </p:nvPr>
        </p:nvSpPr>
        <p:spPr>
          <a:xfrm>
            <a:off x="539750" y="1125538"/>
            <a:ext cx="8231188" cy="5327650"/>
          </a:xfrm>
        </p:spPr>
        <p:txBody>
          <a:bodyPr/>
          <a:lstStyle/>
          <a:p>
            <a:pPr algn="just" eaLnBrk="1" hangingPunct="1">
              <a:lnSpc>
                <a:spcPct val="90000"/>
              </a:lnSpc>
              <a:buFont typeface="Wingdings" pitchFamily="2" charset="2"/>
              <a:buNone/>
            </a:pPr>
            <a:r>
              <a:rPr lang="en-US" altLang="zh-CN" sz="2400" b="1" smtClean="0">
                <a:latin typeface="Times New Roman" pitchFamily="18" charset="0"/>
              </a:rPr>
              <a:t>Status  StrCopy(HString S</a:t>
            </a:r>
            <a:r>
              <a:rPr lang="zh-CN" altLang="en-US" sz="2400" b="1" smtClean="0">
                <a:latin typeface="Times New Roman" pitchFamily="18" charset="0"/>
              </a:rPr>
              <a:t>，</a:t>
            </a:r>
            <a:r>
              <a:rPr lang="en-US" altLang="zh-CN" sz="2400" b="1" smtClean="0">
                <a:latin typeface="Times New Roman" pitchFamily="18" charset="0"/>
              </a:rPr>
              <a:t>HString &amp;T) //</a:t>
            </a:r>
            <a:r>
              <a:rPr lang="zh-CN" altLang="en-US" sz="2400" b="1" smtClean="0">
                <a:latin typeface="Times New Roman" pitchFamily="18" charset="0"/>
                <a:ea typeface="楷体_GB2312" pitchFamily="49" charset="-122"/>
              </a:rPr>
              <a:t>将串</a:t>
            </a:r>
            <a:r>
              <a:rPr lang="en-US" altLang="zh-CN" sz="2400" b="1" smtClean="0">
                <a:latin typeface="Times New Roman" pitchFamily="18" charset="0"/>
                <a:ea typeface="楷体_GB2312" pitchFamily="49" charset="-122"/>
              </a:rPr>
              <a:t>S</a:t>
            </a:r>
            <a:r>
              <a:rPr lang="zh-CN" altLang="en-US" sz="2400" b="1" smtClean="0">
                <a:latin typeface="Times New Roman" pitchFamily="18" charset="0"/>
                <a:ea typeface="楷体_GB2312" pitchFamily="49" charset="-122"/>
              </a:rPr>
              <a:t>复制到串</a:t>
            </a:r>
            <a:r>
              <a:rPr lang="en-US" altLang="zh-CN" sz="2400" b="1" smtClean="0">
                <a:latin typeface="Times New Roman" pitchFamily="18" charset="0"/>
                <a:ea typeface="楷体_GB2312" pitchFamily="49" charset="-122"/>
              </a:rPr>
              <a:t>T</a:t>
            </a:r>
            <a:endParaRPr lang="en-US" altLang="zh-CN" sz="2400" b="1" smtClean="0">
              <a:latin typeface="Times New Roman" pitchFamily="18" charset="0"/>
            </a:endParaRPr>
          </a:p>
          <a:p>
            <a:pPr algn="just" eaLnBrk="1" hangingPunct="1">
              <a:lnSpc>
                <a:spcPct val="90000"/>
              </a:lnSpc>
              <a:buFont typeface="Wingdings" pitchFamily="2" charset="2"/>
              <a:buNone/>
            </a:pPr>
            <a:r>
              <a:rPr lang="en-US" altLang="zh-CN" sz="2400" b="1" smtClean="0">
                <a:latin typeface="Times New Roman" pitchFamily="18" charset="0"/>
              </a:rPr>
              <a:t>{    if(T.ch) free(T.ch);</a:t>
            </a:r>
          </a:p>
          <a:p>
            <a:pPr algn="just" eaLnBrk="1" hangingPunct="1">
              <a:lnSpc>
                <a:spcPct val="90000"/>
              </a:lnSpc>
              <a:buFont typeface="Wingdings" pitchFamily="2" charset="2"/>
              <a:buNone/>
            </a:pPr>
            <a:r>
              <a:rPr lang="en-US" altLang="zh-CN" sz="2400" b="1" smtClean="0">
                <a:latin typeface="Times New Roman" pitchFamily="18" charset="0"/>
              </a:rPr>
              <a:t>      if(!S.length)  </a:t>
            </a:r>
            <a:r>
              <a:rPr lang="en-US" altLang="zh-CN" sz="2400" b="1" smtClean="0">
                <a:latin typeface="Times New Roman" pitchFamily="18" charset="0"/>
                <a:ea typeface="楷体_GB2312" pitchFamily="49" charset="-122"/>
              </a:rPr>
              <a:t>//</a:t>
            </a:r>
            <a:r>
              <a:rPr lang="zh-CN" altLang="en-US" sz="2400" b="1" smtClean="0">
                <a:latin typeface="Times New Roman" pitchFamily="18" charset="0"/>
                <a:ea typeface="楷体_GB2312" pitchFamily="49" charset="-122"/>
              </a:rPr>
              <a:t>若</a:t>
            </a:r>
            <a:r>
              <a:rPr lang="en-US" altLang="zh-CN" sz="2400" b="1" smtClean="0">
                <a:latin typeface="Times New Roman" pitchFamily="18" charset="0"/>
                <a:ea typeface="楷体_GB2312" pitchFamily="49" charset="-122"/>
              </a:rPr>
              <a:t>S</a:t>
            </a:r>
            <a:r>
              <a:rPr lang="zh-CN" altLang="en-US" sz="2400" b="1" smtClean="0">
                <a:latin typeface="Times New Roman" pitchFamily="18" charset="0"/>
                <a:ea typeface="楷体_GB2312" pitchFamily="49" charset="-122"/>
              </a:rPr>
              <a:t>为空串</a:t>
            </a:r>
          </a:p>
          <a:p>
            <a:pPr algn="just" eaLnBrk="1" hangingPunct="1">
              <a:lnSpc>
                <a:spcPct val="90000"/>
              </a:lnSpc>
              <a:buFont typeface="Wingdings" pitchFamily="2" charset="2"/>
              <a:buNone/>
            </a:pPr>
            <a:r>
              <a:rPr lang="zh-CN" altLang="en-US" sz="2400" b="1" smtClean="0">
                <a:latin typeface="Times New Roman" pitchFamily="18" charset="0"/>
                <a:ea typeface="楷体_GB2312" pitchFamily="49" charset="-122"/>
              </a:rPr>
              <a:t>     </a:t>
            </a:r>
            <a:r>
              <a:rPr lang="en-US" altLang="zh-CN" sz="2400" b="1" smtClean="0">
                <a:latin typeface="Times New Roman" pitchFamily="18" charset="0"/>
                <a:ea typeface="楷体_GB2312" pitchFamily="49" charset="-122"/>
              </a:rPr>
              <a:t>{  T.ch=NULL; T.length=0;}</a:t>
            </a:r>
          </a:p>
          <a:p>
            <a:pPr algn="just" eaLnBrk="1" hangingPunct="1">
              <a:lnSpc>
                <a:spcPct val="90000"/>
              </a:lnSpc>
              <a:buFont typeface="Wingdings" pitchFamily="2" charset="2"/>
              <a:buNone/>
            </a:pPr>
            <a:r>
              <a:rPr lang="en-US" altLang="zh-CN" sz="2400" b="1" smtClean="0">
                <a:latin typeface="Times New Roman" pitchFamily="18" charset="0"/>
                <a:ea typeface="楷体_GB2312" pitchFamily="49" charset="-122"/>
              </a:rPr>
              <a:t>     else</a:t>
            </a:r>
          </a:p>
          <a:p>
            <a:pPr algn="just" eaLnBrk="1" hangingPunct="1">
              <a:lnSpc>
                <a:spcPct val="90000"/>
              </a:lnSpc>
              <a:buFont typeface="Wingdings" pitchFamily="2" charset="2"/>
              <a:buNone/>
            </a:pPr>
            <a:r>
              <a:rPr lang="en-US" altLang="zh-CN" sz="2400" b="1" smtClean="0">
                <a:latin typeface="Times New Roman" pitchFamily="18" charset="0"/>
              </a:rPr>
              <a:t>    {   if(!(T.ch=(char*)malloc(S.length*sizeof(char)))</a:t>
            </a:r>
          </a:p>
          <a:p>
            <a:pPr algn="just" eaLnBrk="1" hangingPunct="1">
              <a:lnSpc>
                <a:spcPct val="90000"/>
              </a:lnSpc>
              <a:buFont typeface="Wingdings" pitchFamily="2" charset="2"/>
              <a:buNone/>
            </a:pPr>
            <a:r>
              <a:rPr lang="en-US" altLang="zh-CN" sz="2400" b="1" smtClean="0">
                <a:latin typeface="Times New Roman" pitchFamily="18" charset="0"/>
              </a:rPr>
              <a:t>               exit(OVERFLOW); </a:t>
            </a:r>
            <a:r>
              <a:rPr lang="en-US" altLang="zh-CN" sz="2400" b="1" smtClean="0">
                <a:latin typeface="Times New Roman" pitchFamily="18" charset="0"/>
                <a:ea typeface="楷体_GB2312" pitchFamily="49" charset="-122"/>
              </a:rPr>
              <a:t>//</a:t>
            </a:r>
            <a:r>
              <a:rPr lang="zh-CN" altLang="en-US" sz="2400" b="1" smtClean="0">
                <a:latin typeface="Times New Roman" pitchFamily="18" charset="0"/>
                <a:ea typeface="楷体_GB2312" pitchFamily="49" charset="-122"/>
              </a:rPr>
              <a:t>为</a:t>
            </a:r>
            <a:r>
              <a:rPr lang="en-US" altLang="zh-CN" sz="2400" b="1" smtClean="0">
                <a:latin typeface="Times New Roman" pitchFamily="18" charset="0"/>
                <a:ea typeface="楷体_GB2312" pitchFamily="49" charset="-122"/>
              </a:rPr>
              <a:t>T</a:t>
            </a:r>
            <a:r>
              <a:rPr lang="zh-CN" altLang="en-US" sz="2400" b="1" smtClean="0">
                <a:latin typeface="Times New Roman" pitchFamily="18" charset="0"/>
                <a:ea typeface="楷体_GB2312" pitchFamily="49" charset="-122"/>
              </a:rPr>
              <a:t>分配</a:t>
            </a:r>
            <a:r>
              <a:rPr lang="en-US" altLang="zh-CN" sz="2400" b="1" smtClean="0">
                <a:latin typeface="Times New Roman" pitchFamily="18" charset="0"/>
                <a:ea typeface="楷体_GB2312" pitchFamily="49" charset="-122"/>
              </a:rPr>
              <a:t>S</a:t>
            </a:r>
            <a:r>
              <a:rPr lang="zh-CN" altLang="en-US" sz="2400" b="1" smtClean="0">
                <a:latin typeface="Times New Roman" pitchFamily="18" charset="0"/>
                <a:ea typeface="楷体_GB2312" pitchFamily="49" charset="-122"/>
              </a:rPr>
              <a:t>长度的空间</a:t>
            </a:r>
          </a:p>
          <a:p>
            <a:pPr algn="just" eaLnBrk="1" hangingPunct="1">
              <a:lnSpc>
                <a:spcPct val="9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for(i=0;i &lt;S.length;++i)  </a:t>
            </a:r>
            <a:r>
              <a:rPr lang="en-US" altLang="zh-CN" sz="2400" b="1" smtClean="0">
                <a:latin typeface="Times New Roman" pitchFamily="18" charset="0"/>
                <a:ea typeface="楷体_GB2312" pitchFamily="49" charset="-122"/>
              </a:rPr>
              <a:t>//</a:t>
            </a:r>
            <a:r>
              <a:rPr lang="zh-CN" altLang="en-US" sz="2400" b="1" smtClean="0">
                <a:latin typeface="Times New Roman" pitchFamily="18" charset="0"/>
                <a:ea typeface="楷体_GB2312" pitchFamily="49" charset="-122"/>
              </a:rPr>
              <a:t>字符序列的复制</a:t>
            </a:r>
          </a:p>
          <a:p>
            <a:pPr algn="just" eaLnBrk="1" hangingPunct="1">
              <a:lnSpc>
                <a:spcPct val="9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T.ch[i] = S.ch[i];</a:t>
            </a:r>
          </a:p>
          <a:p>
            <a:pPr algn="just" eaLnBrk="1" hangingPunct="1">
              <a:lnSpc>
                <a:spcPct val="90000"/>
              </a:lnSpc>
              <a:buFont typeface="Wingdings" pitchFamily="2" charset="2"/>
              <a:buNone/>
            </a:pPr>
            <a:r>
              <a:rPr lang="en-US" altLang="zh-CN" sz="2400" b="1" smtClean="0">
                <a:latin typeface="Times New Roman" pitchFamily="18" charset="0"/>
              </a:rPr>
              <a:t>        T.length=S.length;</a:t>
            </a:r>
          </a:p>
          <a:p>
            <a:pPr algn="just" eaLnBrk="1" hangingPunct="1">
              <a:lnSpc>
                <a:spcPct val="90000"/>
              </a:lnSpc>
              <a:buFont typeface="Wingdings" pitchFamily="2" charset="2"/>
              <a:buNone/>
            </a:pPr>
            <a:r>
              <a:rPr lang="en-US" altLang="zh-CN" sz="2400" b="1" smtClean="0">
                <a:latin typeface="Times New Roman" pitchFamily="18" charset="0"/>
              </a:rPr>
              <a:t>     }</a:t>
            </a:r>
          </a:p>
          <a:p>
            <a:pPr algn="just" eaLnBrk="1" hangingPunct="1">
              <a:lnSpc>
                <a:spcPct val="90000"/>
              </a:lnSpc>
              <a:buFont typeface="Wingdings" pitchFamily="2" charset="2"/>
              <a:buNone/>
            </a:pPr>
            <a:r>
              <a:rPr lang="en-US" altLang="zh-CN" sz="2400" b="1" smtClean="0">
                <a:latin typeface="Times New Roman" pitchFamily="18" charset="0"/>
              </a:rPr>
              <a:t>     return OK;</a:t>
            </a:r>
          </a:p>
          <a:p>
            <a:pPr algn="just" eaLnBrk="1" hangingPunct="1">
              <a:lnSpc>
                <a:spcPct val="90000"/>
              </a:lnSpc>
              <a:buFont typeface="Wingdings" pitchFamily="2" charset="2"/>
              <a:buNone/>
            </a:pPr>
            <a:r>
              <a:rPr lang="en-US" altLang="zh-CN" sz="2400" b="1" smtClean="0">
                <a:latin typeface="Times New Roman" pitchFamily="18" charset="0"/>
              </a:rPr>
              <a:t>}</a:t>
            </a:r>
            <a:endParaRPr lang="en-US" altLang="zh-CN" sz="2400" smtClean="0"/>
          </a:p>
        </p:txBody>
      </p:sp>
      <p:sp>
        <p:nvSpPr>
          <p:cNvPr id="61444" name="Rectangle 4"/>
          <p:cNvSpPr>
            <a:spLocks noChangeArrowheads="1"/>
          </p:cNvSpPr>
          <p:nvPr/>
        </p:nvSpPr>
        <p:spPr bwMode="auto">
          <a:xfrm>
            <a:off x="990600" y="16764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chemeClr val="folHlink"/>
              </a:buClr>
              <a:buSzPct val="60000"/>
              <a:buFont typeface="Wingdings" pitchFamily="2" charset="2"/>
              <a:buNone/>
            </a:pPr>
            <a:endParaRPr kumimoji="1" lang="zh-CN" altLang="zh-CN" sz="2400" b="1">
              <a:ea typeface="宋体" pitchFamily="2" charset="-122"/>
            </a:endParaRPr>
          </a:p>
        </p:txBody>
      </p:sp>
    </p:spTree>
  </p:cSld>
  <p:clrMapOvr>
    <a:masterClrMapping/>
  </p:clrMapOvr>
  <p:transition spd="med"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Rot="1" noChangeArrowheads="1"/>
          </p:cNvSpPr>
          <p:nvPr>
            <p:ph type="body" idx="1"/>
          </p:nvPr>
        </p:nvSpPr>
        <p:spPr>
          <a:xfrm>
            <a:off x="827088" y="1052513"/>
            <a:ext cx="6161087" cy="4114800"/>
          </a:xfrm>
        </p:spPr>
        <p:txBody>
          <a:bodyPr/>
          <a:lstStyle/>
          <a:p>
            <a:pPr eaLnBrk="1" hangingPunct="1">
              <a:lnSpc>
                <a:spcPct val="125000"/>
              </a:lnSpc>
              <a:spcBef>
                <a:spcPts val="300"/>
              </a:spcBef>
              <a:buFont typeface="Wingdings" pitchFamily="2" charset="2"/>
              <a:buNone/>
            </a:pPr>
            <a:r>
              <a:rPr lang="en-US" altLang="zh-CN" sz="2800" b="1" smtClean="0">
                <a:latin typeface="Times New Roman" pitchFamily="18" charset="0"/>
              </a:rPr>
              <a:t>Status StringEmpty(HString S)</a:t>
            </a:r>
          </a:p>
          <a:p>
            <a:pPr eaLnBrk="1" hangingPunct="1">
              <a:lnSpc>
                <a:spcPct val="125000"/>
              </a:lnSpc>
              <a:buFont typeface="Wingdings" pitchFamily="2" charset="2"/>
              <a:buNone/>
            </a:pPr>
            <a:r>
              <a:rPr lang="en-US" altLang="zh-CN" sz="2800" b="1" smtClean="0">
                <a:latin typeface="Times New Roman" pitchFamily="18" charset="0"/>
              </a:rPr>
              <a:t>{</a:t>
            </a:r>
          </a:p>
          <a:p>
            <a:pPr eaLnBrk="1" hangingPunct="1">
              <a:lnSpc>
                <a:spcPct val="125000"/>
              </a:lnSpc>
              <a:buFont typeface="Wingdings" pitchFamily="2" charset="2"/>
              <a:buNone/>
            </a:pPr>
            <a:r>
              <a:rPr lang="en-US" altLang="zh-CN" sz="2800" b="1" smtClean="0">
                <a:latin typeface="Times New Roman" pitchFamily="18" charset="0"/>
              </a:rPr>
              <a:t>    if (!S.length) //if(!StrLength(s))</a:t>
            </a:r>
          </a:p>
          <a:p>
            <a:pPr eaLnBrk="1" hangingPunct="1">
              <a:lnSpc>
                <a:spcPct val="125000"/>
              </a:lnSpc>
              <a:buFont typeface="Wingdings" pitchFamily="2" charset="2"/>
              <a:buNone/>
            </a:pPr>
            <a:r>
              <a:rPr lang="en-US" altLang="zh-CN" sz="2800" b="1" smtClean="0">
                <a:latin typeface="Times New Roman" pitchFamily="18" charset="0"/>
              </a:rPr>
              <a:t>          return TRUE;</a:t>
            </a:r>
          </a:p>
          <a:p>
            <a:pPr eaLnBrk="1" hangingPunct="1">
              <a:lnSpc>
                <a:spcPct val="125000"/>
              </a:lnSpc>
              <a:buFont typeface="Wingdings" pitchFamily="2" charset="2"/>
              <a:buNone/>
            </a:pPr>
            <a:r>
              <a:rPr lang="en-US" altLang="zh-CN" sz="2800" b="1" smtClean="0">
                <a:latin typeface="Times New Roman" pitchFamily="18" charset="0"/>
              </a:rPr>
              <a:t>    else </a:t>
            </a:r>
          </a:p>
          <a:p>
            <a:pPr eaLnBrk="1" hangingPunct="1">
              <a:lnSpc>
                <a:spcPct val="125000"/>
              </a:lnSpc>
              <a:buFont typeface="Wingdings" pitchFamily="2" charset="2"/>
              <a:buNone/>
            </a:pPr>
            <a:r>
              <a:rPr lang="en-US" altLang="zh-CN" sz="2800" b="1" smtClean="0">
                <a:latin typeface="Times New Roman" pitchFamily="18" charset="0"/>
              </a:rPr>
              <a:t>          return FALSE;</a:t>
            </a:r>
          </a:p>
          <a:p>
            <a:pPr eaLnBrk="1" hangingPunct="1">
              <a:lnSpc>
                <a:spcPct val="125000"/>
              </a:lnSpc>
              <a:buFont typeface="Wingdings" pitchFamily="2" charset="2"/>
              <a:buNone/>
            </a:pPr>
            <a:r>
              <a:rPr lang="en-US" altLang="zh-CN" sz="2800" b="1" smtClean="0">
                <a:latin typeface="Times New Roman" pitchFamily="18" charset="0"/>
              </a:rPr>
              <a:t>}</a:t>
            </a:r>
          </a:p>
        </p:txBody>
      </p:sp>
      <p:sp>
        <p:nvSpPr>
          <p:cNvPr id="62467" name="Rectangle 3"/>
          <p:cNvSpPr>
            <a:spLocks noGrp="1" noRot="1" noChangeArrowheads="1"/>
          </p:cNvSpPr>
          <p:nvPr>
            <p:ph type="title"/>
          </p:nvPr>
        </p:nvSpPr>
        <p:spPr>
          <a:xfrm>
            <a:off x="323850" y="260350"/>
            <a:ext cx="7793038" cy="51117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b"/>
          <a:lstStyle/>
          <a:p>
            <a:pPr algn="l" eaLnBrk="1" hangingPunct="1"/>
            <a:r>
              <a:rPr kumimoji="1" lang="en-US" altLang="zh-CN" sz="2800" b="1" smtClean="0">
                <a:solidFill>
                  <a:srgbClr val="333399"/>
                </a:solidFill>
                <a:latin typeface="Times New Roman" pitchFamily="18" charset="0"/>
                <a:ea typeface="楷体_GB2312" pitchFamily="49" charset="-122"/>
              </a:rPr>
              <a:t>3</a:t>
            </a:r>
            <a:r>
              <a:rPr kumimoji="1" lang="zh-CN" altLang="en-US" sz="2800" b="1" smtClean="0">
                <a:solidFill>
                  <a:srgbClr val="333399"/>
                </a:solidFill>
                <a:latin typeface="Times New Roman" pitchFamily="18" charset="0"/>
                <a:ea typeface="楷体_GB2312" pitchFamily="49" charset="-122"/>
              </a:rPr>
              <a:t>、串判空</a:t>
            </a:r>
            <a:r>
              <a:rPr kumimoji="1" lang="en-US" altLang="zh-CN" sz="2800" b="1" smtClean="0">
                <a:solidFill>
                  <a:srgbClr val="333399"/>
                </a:solidFill>
                <a:latin typeface="Times New Roman" pitchFamily="18" charset="0"/>
                <a:ea typeface="楷体_GB2312" pitchFamily="49" charset="-122"/>
              </a:rPr>
              <a:t>StrEmpty(HString s)</a:t>
            </a:r>
          </a:p>
        </p:txBody>
      </p:sp>
    </p:spTree>
  </p:cSld>
  <p:clrMapOvr>
    <a:masterClrMapping/>
  </p:clrMapOvr>
  <p:transition spd="med"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3">
            <a:hlinkClick r:id="rId2" action="ppaction://hlinksldjump"/>
          </p:cNvPr>
          <p:cNvSpPr txBox="1">
            <a:spLocks noChangeArrowheads="1"/>
          </p:cNvSpPr>
          <p:nvPr/>
        </p:nvSpPr>
        <p:spPr bwMode="auto">
          <a:xfrm>
            <a:off x="4932363" y="2133600"/>
            <a:ext cx="2735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Index </a:t>
            </a:r>
            <a:r>
              <a:rPr kumimoji="1" lang="en-US" altLang="zh-CN" sz="2800"/>
              <a:t>(S, T, pos)</a:t>
            </a:r>
          </a:p>
        </p:txBody>
      </p:sp>
      <p:sp>
        <p:nvSpPr>
          <p:cNvPr id="17411" name="Text Box 4">
            <a:hlinkClick r:id="rId3" action="ppaction://hlinksldjump" highlightClick="1"/>
          </p:cNvPr>
          <p:cNvSpPr txBox="1">
            <a:spLocks noChangeArrowheads="1"/>
          </p:cNvSpPr>
          <p:nvPr/>
        </p:nvSpPr>
        <p:spPr bwMode="auto">
          <a:xfrm>
            <a:off x="250825" y="4724400"/>
            <a:ext cx="312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Replace </a:t>
            </a:r>
            <a:r>
              <a:rPr kumimoji="1" lang="en-US" altLang="zh-CN" sz="2800"/>
              <a:t>(</a:t>
            </a:r>
            <a:r>
              <a:rPr kumimoji="1" lang="en-US" altLang="zh-CN" sz="2800" b="1"/>
              <a:t>&amp;</a:t>
            </a:r>
            <a:r>
              <a:rPr kumimoji="1" lang="en-US" altLang="zh-CN" sz="2800"/>
              <a:t>S, T, V)</a:t>
            </a:r>
          </a:p>
        </p:txBody>
      </p:sp>
      <p:sp>
        <p:nvSpPr>
          <p:cNvPr id="17412" name="Text Box 5">
            <a:hlinkClick r:id="rId4" action="ppaction://hlinksldjump" highlightClick="1"/>
          </p:cNvPr>
          <p:cNvSpPr txBox="1">
            <a:spLocks noChangeArrowheads="1"/>
          </p:cNvSpPr>
          <p:nvPr/>
        </p:nvSpPr>
        <p:spPr bwMode="auto">
          <a:xfrm>
            <a:off x="323850" y="5373688"/>
            <a:ext cx="3455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StrInsert </a:t>
            </a:r>
            <a:r>
              <a:rPr kumimoji="1" lang="en-US" altLang="zh-CN" sz="2800"/>
              <a:t>(</a:t>
            </a:r>
            <a:r>
              <a:rPr kumimoji="1" lang="en-US" altLang="zh-CN" sz="2800" b="1"/>
              <a:t>&amp;</a:t>
            </a:r>
            <a:r>
              <a:rPr kumimoji="1" lang="en-US" altLang="zh-CN" sz="2800"/>
              <a:t>S, pos, T)</a:t>
            </a:r>
          </a:p>
        </p:txBody>
      </p:sp>
      <p:sp>
        <p:nvSpPr>
          <p:cNvPr id="17413" name="Text Box 6">
            <a:hlinkClick r:id="rId5" action="ppaction://hlinksldjump"/>
          </p:cNvPr>
          <p:cNvSpPr txBox="1">
            <a:spLocks noChangeArrowheads="1"/>
          </p:cNvSpPr>
          <p:nvPr/>
        </p:nvSpPr>
        <p:spPr bwMode="auto">
          <a:xfrm>
            <a:off x="250825" y="6021388"/>
            <a:ext cx="3798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 StrDelete </a:t>
            </a:r>
            <a:r>
              <a:rPr kumimoji="1" lang="en-US" altLang="zh-CN" sz="2800"/>
              <a:t>(</a:t>
            </a:r>
            <a:r>
              <a:rPr kumimoji="1" lang="en-US" altLang="zh-CN" sz="2800" b="1"/>
              <a:t>&amp;</a:t>
            </a:r>
            <a:r>
              <a:rPr kumimoji="1" lang="en-US" altLang="zh-CN" sz="2800"/>
              <a:t>S, pos, len)</a:t>
            </a:r>
          </a:p>
        </p:txBody>
      </p:sp>
      <p:sp>
        <p:nvSpPr>
          <p:cNvPr id="17414" name="Text Box 7">
            <a:hlinkClick r:id="rId2" action="ppaction://hlinksldjump"/>
          </p:cNvPr>
          <p:cNvSpPr txBox="1">
            <a:spLocks noChangeArrowheads="1"/>
          </p:cNvSpPr>
          <p:nvPr/>
        </p:nvSpPr>
        <p:spPr bwMode="auto">
          <a:xfrm>
            <a:off x="179388" y="2636838"/>
            <a:ext cx="2892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ClearString </a:t>
            </a:r>
            <a:r>
              <a:rPr kumimoji="1" lang="en-US" altLang="zh-CN" sz="2800"/>
              <a:t>(</a:t>
            </a:r>
            <a:r>
              <a:rPr kumimoji="1" lang="en-US" altLang="zh-CN" sz="2800" b="1"/>
              <a:t>&amp;</a:t>
            </a:r>
            <a:r>
              <a:rPr kumimoji="1" lang="en-US" altLang="zh-CN" sz="2800"/>
              <a:t>S)</a:t>
            </a:r>
          </a:p>
        </p:txBody>
      </p:sp>
      <p:sp>
        <p:nvSpPr>
          <p:cNvPr id="17415" name="Text Box 12">
            <a:hlinkClick r:id="rId6" action="ppaction://hlinksldjump"/>
          </p:cNvPr>
          <p:cNvSpPr txBox="1">
            <a:spLocks noChangeArrowheads="1"/>
          </p:cNvSpPr>
          <p:nvPr/>
        </p:nvSpPr>
        <p:spPr bwMode="auto">
          <a:xfrm>
            <a:off x="250825" y="677863"/>
            <a:ext cx="352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StrAssign (&amp;</a:t>
            </a:r>
            <a:r>
              <a:rPr kumimoji="1" lang="en-US" altLang="zh-CN" sz="2800"/>
              <a:t>T, chars)</a:t>
            </a:r>
          </a:p>
        </p:txBody>
      </p:sp>
      <p:sp>
        <p:nvSpPr>
          <p:cNvPr id="17416" name="Text Box 13">
            <a:hlinkClick r:id="rId7" action="ppaction://hlinksldjump"/>
          </p:cNvPr>
          <p:cNvSpPr txBox="1">
            <a:spLocks noChangeArrowheads="1"/>
          </p:cNvSpPr>
          <p:nvPr/>
        </p:nvSpPr>
        <p:spPr bwMode="auto">
          <a:xfrm>
            <a:off x="4859338" y="1412875"/>
            <a:ext cx="2776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StrCopy </a:t>
            </a:r>
            <a:r>
              <a:rPr kumimoji="1" lang="en-US" altLang="zh-CN" sz="2800"/>
              <a:t>(</a:t>
            </a:r>
            <a:r>
              <a:rPr kumimoji="1" lang="en-US" altLang="zh-CN" sz="2800" b="1"/>
              <a:t>&amp;</a:t>
            </a:r>
            <a:r>
              <a:rPr kumimoji="1" lang="en-US" altLang="zh-CN" sz="2800"/>
              <a:t>T, S)</a:t>
            </a:r>
          </a:p>
        </p:txBody>
      </p:sp>
      <p:sp>
        <p:nvSpPr>
          <p:cNvPr id="17417" name="Text Box 14">
            <a:hlinkClick r:id="rId7" action="ppaction://hlinksldjump"/>
          </p:cNvPr>
          <p:cNvSpPr txBox="1">
            <a:spLocks noChangeArrowheads="1"/>
          </p:cNvSpPr>
          <p:nvPr/>
        </p:nvSpPr>
        <p:spPr bwMode="auto">
          <a:xfrm>
            <a:off x="250825" y="1325563"/>
            <a:ext cx="3311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DestroyString</a:t>
            </a:r>
            <a:r>
              <a:rPr kumimoji="1" lang="en-US" altLang="zh-CN" sz="2800"/>
              <a:t>(</a:t>
            </a:r>
            <a:r>
              <a:rPr kumimoji="1" lang="en-US" altLang="zh-CN" sz="2800" b="1"/>
              <a:t>&amp;</a:t>
            </a:r>
            <a:r>
              <a:rPr kumimoji="1" lang="en-US" altLang="zh-CN" sz="2800"/>
              <a:t>S)</a:t>
            </a:r>
          </a:p>
        </p:txBody>
      </p:sp>
      <p:sp>
        <p:nvSpPr>
          <p:cNvPr id="17418" name="Text Box 15">
            <a:hlinkClick r:id="rId8" action="ppaction://hlinksldjump"/>
          </p:cNvPr>
          <p:cNvSpPr txBox="1">
            <a:spLocks noChangeArrowheads="1"/>
          </p:cNvSpPr>
          <p:nvPr/>
        </p:nvSpPr>
        <p:spPr bwMode="auto">
          <a:xfrm>
            <a:off x="179388" y="3284538"/>
            <a:ext cx="3224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StrLength</a:t>
            </a:r>
            <a:r>
              <a:rPr kumimoji="1" lang="en-US" altLang="zh-CN" sz="2800"/>
              <a:t>(S)</a:t>
            </a:r>
          </a:p>
        </p:txBody>
      </p:sp>
      <p:sp>
        <p:nvSpPr>
          <p:cNvPr id="17419" name="Text Box 16">
            <a:hlinkClick r:id="rId9" action="ppaction://hlinksldjump"/>
          </p:cNvPr>
          <p:cNvSpPr txBox="1">
            <a:spLocks noChangeArrowheads="1"/>
          </p:cNvSpPr>
          <p:nvPr/>
        </p:nvSpPr>
        <p:spPr bwMode="auto">
          <a:xfrm>
            <a:off x="250825" y="1989138"/>
            <a:ext cx="230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StrEmpty </a:t>
            </a:r>
            <a:r>
              <a:rPr kumimoji="1" lang="en-US" altLang="zh-CN" sz="2800"/>
              <a:t>(S)</a:t>
            </a:r>
          </a:p>
        </p:txBody>
      </p:sp>
      <p:sp>
        <p:nvSpPr>
          <p:cNvPr id="17420" name="Text Box 17">
            <a:hlinkClick r:id="rId10" action="ppaction://hlinksldjump"/>
          </p:cNvPr>
          <p:cNvSpPr txBox="1">
            <a:spLocks noChangeArrowheads="1"/>
          </p:cNvSpPr>
          <p:nvPr/>
        </p:nvSpPr>
        <p:spPr bwMode="auto">
          <a:xfrm>
            <a:off x="4859338" y="765175"/>
            <a:ext cx="3090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StrCompare </a:t>
            </a:r>
            <a:r>
              <a:rPr kumimoji="1" lang="en-US" altLang="zh-CN" sz="2800"/>
              <a:t>(S, T)</a:t>
            </a:r>
          </a:p>
        </p:txBody>
      </p:sp>
      <p:sp>
        <p:nvSpPr>
          <p:cNvPr id="17421" name="Text Box 18">
            <a:hlinkClick r:id="rId4" action="ppaction://hlinksldjump"/>
          </p:cNvPr>
          <p:cNvSpPr txBox="1">
            <a:spLocks noChangeArrowheads="1"/>
          </p:cNvSpPr>
          <p:nvPr/>
        </p:nvSpPr>
        <p:spPr bwMode="auto">
          <a:xfrm>
            <a:off x="4932363" y="2852738"/>
            <a:ext cx="3309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en-US" altLang="zh-CN" sz="2800" b="1"/>
              <a:t>Concat </a:t>
            </a:r>
            <a:r>
              <a:rPr kumimoji="1" lang="en-US" altLang="zh-CN" sz="2800"/>
              <a:t>(</a:t>
            </a:r>
            <a:r>
              <a:rPr kumimoji="1" lang="en-US" altLang="zh-CN" sz="2800" b="1"/>
              <a:t>&amp;</a:t>
            </a:r>
            <a:r>
              <a:rPr kumimoji="1" lang="en-US" altLang="zh-CN" sz="2800"/>
              <a:t>T, S1, S2)</a:t>
            </a:r>
          </a:p>
        </p:txBody>
      </p:sp>
      <p:sp>
        <p:nvSpPr>
          <p:cNvPr id="17422" name="Text Box 19">
            <a:hlinkClick r:id="rId5" action="ppaction://hlinksldjump"/>
          </p:cNvPr>
          <p:cNvSpPr txBox="1">
            <a:spLocks noChangeArrowheads="1"/>
          </p:cNvSpPr>
          <p:nvPr/>
        </p:nvSpPr>
        <p:spPr bwMode="auto">
          <a:xfrm>
            <a:off x="250825" y="4005263"/>
            <a:ext cx="4565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b="1"/>
              <a:t>SubString </a:t>
            </a:r>
            <a:r>
              <a:rPr kumimoji="1" lang="en-US" altLang="zh-CN" sz="2800"/>
              <a:t>(</a:t>
            </a:r>
            <a:r>
              <a:rPr kumimoji="1" lang="en-US" altLang="zh-CN" sz="2800" b="1"/>
              <a:t>&amp;</a:t>
            </a:r>
            <a:r>
              <a:rPr kumimoji="1" lang="en-US" altLang="zh-CN" sz="2800"/>
              <a:t>Sub, S, pos, len)</a:t>
            </a:r>
          </a:p>
        </p:txBody>
      </p:sp>
      <p:sp>
        <p:nvSpPr>
          <p:cNvPr id="17423" name="Text Box 20"/>
          <p:cNvSpPr txBox="1">
            <a:spLocks noChangeArrowheads="1"/>
          </p:cNvSpPr>
          <p:nvPr/>
        </p:nvSpPr>
        <p:spPr bwMode="auto">
          <a:xfrm>
            <a:off x="179388" y="188913"/>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t> </a:t>
            </a:r>
            <a:r>
              <a:rPr kumimoji="1" lang="zh-CN" altLang="en-US" sz="2800" b="1" u="sng"/>
              <a:t>基本操作</a:t>
            </a:r>
            <a:r>
              <a:rPr kumimoji="1" lang="zh-CN" altLang="en-US" sz="2800"/>
              <a:t>：</a:t>
            </a:r>
          </a:p>
        </p:txBody>
      </p:sp>
    </p:spTree>
  </p:cSld>
  <p:clrMapOvr>
    <a:masterClrMapping/>
  </p:clrMapOvr>
  <p:transition spd="med"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Rot="1" noChangeArrowheads="1"/>
          </p:cNvSpPr>
          <p:nvPr>
            <p:ph type="body" idx="1"/>
          </p:nvPr>
        </p:nvSpPr>
        <p:spPr>
          <a:xfrm>
            <a:off x="611188" y="1341438"/>
            <a:ext cx="8153400" cy="4824412"/>
          </a:xfrm>
        </p:spPr>
        <p:txBody>
          <a:bodyPr/>
          <a:lstStyle/>
          <a:p>
            <a:pPr eaLnBrk="1" hangingPunct="1">
              <a:lnSpc>
                <a:spcPct val="110000"/>
              </a:lnSpc>
              <a:buFont typeface="Wingdings" pitchFamily="2" charset="2"/>
              <a:buNone/>
            </a:pPr>
            <a:r>
              <a:rPr lang="en-US" altLang="zh-CN" sz="2400" b="1" smtClean="0">
                <a:latin typeface="Times New Roman" pitchFamily="18" charset="0"/>
              </a:rPr>
              <a:t>Status Index(HString s1,Hstring s2)</a:t>
            </a:r>
          </a:p>
          <a:p>
            <a:pPr eaLnBrk="1" hangingPunct="1">
              <a:lnSpc>
                <a:spcPct val="110000"/>
              </a:lnSpc>
              <a:buFont typeface="Wingdings" pitchFamily="2" charset="2"/>
              <a:buNone/>
            </a:pPr>
            <a:r>
              <a:rPr lang="en-US" altLang="zh-CN" sz="2400" b="1" smtClean="0">
                <a:latin typeface="Times New Roman" pitchFamily="18" charset="0"/>
              </a:rPr>
              <a:t>{   len1=StrLength(s1);  len2=StrLength(s2); </a:t>
            </a:r>
          </a:p>
          <a:p>
            <a:pPr eaLnBrk="1" hangingPunct="1">
              <a:lnSpc>
                <a:spcPct val="110000"/>
              </a:lnSpc>
              <a:buFont typeface="Wingdings" pitchFamily="2" charset="2"/>
              <a:buNone/>
            </a:pPr>
            <a:r>
              <a:rPr lang="en-US" altLang="zh-CN" sz="2400" b="1" smtClean="0">
                <a:latin typeface="Times New Roman" pitchFamily="18" charset="0"/>
              </a:rPr>
              <a:t>    i=0;  j=0; </a:t>
            </a:r>
          </a:p>
          <a:p>
            <a:pPr eaLnBrk="1" hangingPunct="1">
              <a:lnSpc>
                <a:spcPct val="110000"/>
              </a:lnSpc>
              <a:buFont typeface="Wingdings" pitchFamily="2" charset="2"/>
              <a:buNone/>
            </a:pPr>
            <a:r>
              <a:rPr lang="en-US" altLang="zh-CN" sz="2400" b="1" smtClean="0">
                <a:latin typeface="Times New Roman" pitchFamily="18" charset="0"/>
              </a:rPr>
              <a:t>    while (i&lt;len1&amp;&amp;j&lt;len2) {     </a:t>
            </a:r>
          </a:p>
          <a:p>
            <a:pPr eaLnBrk="1" hangingPunct="1">
              <a:lnSpc>
                <a:spcPct val="110000"/>
              </a:lnSpc>
              <a:buFont typeface="Wingdings" pitchFamily="2" charset="2"/>
              <a:buNone/>
            </a:pPr>
            <a:r>
              <a:rPr lang="en-US" altLang="zh-CN" sz="2400" b="1" smtClean="0">
                <a:latin typeface="Times New Roman" pitchFamily="18" charset="0"/>
              </a:rPr>
              <a:t>        if (s1.str[i]==s2.str[j]) { i++;  j++;  }</a:t>
            </a:r>
          </a:p>
          <a:p>
            <a:pPr eaLnBrk="1" hangingPunct="1">
              <a:lnSpc>
                <a:spcPct val="110000"/>
              </a:lnSpc>
              <a:buFont typeface="Wingdings" pitchFamily="2" charset="2"/>
              <a:buNone/>
            </a:pPr>
            <a:r>
              <a:rPr lang="en-US" altLang="zh-CN" sz="2400" b="1" smtClean="0">
                <a:latin typeface="Times New Roman" pitchFamily="18" charset="0"/>
              </a:rPr>
              <a:t>       else {i=i-j+1;  j=0;}     //</a:t>
            </a:r>
            <a:r>
              <a:rPr lang="zh-CN" altLang="en-US" sz="2400" b="1" smtClean="0">
                <a:latin typeface="Times New Roman" pitchFamily="18" charset="0"/>
              </a:rPr>
              <a:t>对应字符不相等时，重新比较</a:t>
            </a:r>
          </a:p>
          <a:p>
            <a:pPr eaLnBrk="1" hangingPunct="1">
              <a:lnSpc>
                <a:spcPct val="11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a:t>
            </a:r>
          </a:p>
          <a:p>
            <a:pPr eaLnBrk="1" hangingPunct="1">
              <a:lnSpc>
                <a:spcPct val="110000"/>
              </a:lnSpc>
              <a:buFont typeface="Wingdings" pitchFamily="2" charset="2"/>
              <a:buNone/>
            </a:pPr>
            <a:r>
              <a:rPr lang="en-US" altLang="zh-CN" sz="2400" b="1" smtClean="0">
                <a:latin typeface="Times New Roman" pitchFamily="18" charset="0"/>
              </a:rPr>
              <a:t>   if (j==len2) return i-len2+1;</a:t>
            </a:r>
          </a:p>
          <a:p>
            <a:pPr eaLnBrk="1" hangingPunct="1">
              <a:lnSpc>
                <a:spcPct val="110000"/>
              </a:lnSpc>
              <a:buFont typeface="Wingdings" pitchFamily="2" charset="2"/>
              <a:buNone/>
            </a:pPr>
            <a:r>
              <a:rPr lang="en-US" altLang="zh-CN" sz="2400" b="1" smtClean="0">
                <a:latin typeface="Times New Roman" pitchFamily="18" charset="0"/>
              </a:rPr>
              <a:t>   else return 0;</a:t>
            </a:r>
          </a:p>
          <a:p>
            <a:pPr eaLnBrk="1" hangingPunct="1">
              <a:lnSpc>
                <a:spcPct val="110000"/>
              </a:lnSpc>
              <a:buFont typeface="Wingdings" pitchFamily="2" charset="2"/>
              <a:buNone/>
            </a:pPr>
            <a:r>
              <a:rPr lang="en-US" altLang="zh-CN" sz="2400" b="1" smtClean="0">
                <a:latin typeface="Times New Roman" pitchFamily="18" charset="0"/>
              </a:rPr>
              <a:t>}</a:t>
            </a:r>
          </a:p>
        </p:txBody>
      </p:sp>
      <p:sp>
        <p:nvSpPr>
          <p:cNvPr id="63491" name="Rectangle 3"/>
          <p:cNvSpPr>
            <a:spLocks noGrp="1" noRot="1" noChangeArrowheads="1"/>
          </p:cNvSpPr>
          <p:nvPr>
            <p:ph type="title"/>
          </p:nvPr>
        </p:nvSpPr>
        <p:spPr>
          <a:xfrm>
            <a:off x="539750" y="333375"/>
            <a:ext cx="7772400" cy="641350"/>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b"/>
          <a:lstStyle/>
          <a:p>
            <a:pPr algn="l" eaLnBrk="1" hangingPunct="1"/>
            <a:r>
              <a:rPr kumimoji="1" lang="en-US" altLang="zh-CN" sz="2800" b="1" smtClean="0">
                <a:solidFill>
                  <a:srgbClr val="333399"/>
                </a:solidFill>
                <a:latin typeface="Times New Roman" pitchFamily="18" charset="0"/>
                <a:ea typeface="楷体_GB2312" pitchFamily="49" charset="-122"/>
              </a:rPr>
              <a:t>4</a:t>
            </a:r>
            <a:r>
              <a:rPr kumimoji="1" lang="zh-CN" altLang="en-US" sz="2800" b="1" smtClean="0">
                <a:solidFill>
                  <a:srgbClr val="333399"/>
                </a:solidFill>
                <a:latin typeface="Times New Roman" pitchFamily="18" charset="0"/>
                <a:ea typeface="楷体_GB2312" pitchFamily="49" charset="-122"/>
              </a:rPr>
              <a:t>、串的定位</a:t>
            </a:r>
            <a:r>
              <a:rPr kumimoji="1" lang="en-US" altLang="zh-CN" sz="2800" b="1" smtClean="0">
                <a:solidFill>
                  <a:srgbClr val="333399"/>
                </a:solidFill>
                <a:latin typeface="Times New Roman" pitchFamily="18" charset="0"/>
                <a:ea typeface="楷体_GB2312" pitchFamily="49" charset="-122"/>
              </a:rPr>
              <a:t>Index(s1,s2)</a:t>
            </a:r>
          </a:p>
        </p:txBody>
      </p:sp>
    </p:spTree>
  </p:cSld>
  <p:clrMapOvr>
    <a:masterClrMapping/>
  </p:clrMapOvr>
  <p:transition spd="med"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468313" y="404813"/>
            <a:ext cx="7793037" cy="60642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b"/>
          <a:lstStyle/>
          <a:p>
            <a:pPr algn="l" eaLnBrk="1" hangingPunct="1"/>
            <a:r>
              <a:rPr kumimoji="1" lang="en-US" altLang="zh-CN" sz="2800" b="1" smtClean="0">
                <a:solidFill>
                  <a:srgbClr val="333399"/>
                </a:solidFill>
                <a:latin typeface="Times New Roman" pitchFamily="18" charset="0"/>
                <a:ea typeface="楷体_GB2312" pitchFamily="49" charset="-122"/>
              </a:rPr>
              <a:t>5</a:t>
            </a:r>
            <a:r>
              <a:rPr kumimoji="1" lang="zh-CN" altLang="en-US" sz="2800" b="1" smtClean="0">
                <a:solidFill>
                  <a:srgbClr val="333399"/>
                </a:solidFill>
                <a:latin typeface="Times New Roman" pitchFamily="18" charset="0"/>
                <a:ea typeface="楷体_GB2312" pitchFamily="49" charset="-122"/>
              </a:rPr>
              <a:t>、串删除</a:t>
            </a:r>
            <a:r>
              <a:rPr kumimoji="1" lang="en-US" altLang="zh-CN" sz="2800" b="1" smtClean="0">
                <a:solidFill>
                  <a:srgbClr val="333399"/>
                </a:solidFill>
                <a:latin typeface="Times New Roman" pitchFamily="18" charset="0"/>
                <a:ea typeface="楷体_GB2312" pitchFamily="49" charset="-122"/>
              </a:rPr>
              <a:t>StrDelete(&amp;S,pos,len)</a:t>
            </a:r>
          </a:p>
        </p:txBody>
      </p:sp>
      <p:sp>
        <p:nvSpPr>
          <p:cNvPr id="64515" name="Rectangle 3"/>
          <p:cNvSpPr>
            <a:spLocks noGrp="1" noRot="1" noChangeArrowheads="1"/>
          </p:cNvSpPr>
          <p:nvPr>
            <p:ph type="body" idx="1"/>
          </p:nvPr>
        </p:nvSpPr>
        <p:spPr>
          <a:xfrm>
            <a:off x="611188" y="1628775"/>
            <a:ext cx="8153400" cy="4498975"/>
          </a:xfrm>
        </p:spPr>
        <p:txBody>
          <a:bodyPr/>
          <a:lstStyle/>
          <a:p>
            <a:pPr eaLnBrk="1" hangingPunct="1">
              <a:lnSpc>
                <a:spcPct val="90000"/>
              </a:lnSpc>
              <a:buFont typeface="Wingdings" pitchFamily="2" charset="2"/>
              <a:buNone/>
            </a:pPr>
            <a:r>
              <a:rPr lang="en-US" altLang="zh-CN" sz="2400" b="1" smtClean="0">
                <a:latin typeface="Times New Roman" pitchFamily="18" charset="0"/>
              </a:rPr>
              <a:t>Status StrDelete(HString &amp;S,int pos,int len)</a:t>
            </a:r>
          </a:p>
          <a:p>
            <a:pPr eaLnBrk="1" hangingPunct="1">
              <a:lnSpc>
                <a:spcPct val="90000"/>
              </a:lnSpc>
              <a:buFont typeface="Wingdings" pitchFamily="2" charset="2"/>
              <a:buNone/>
            </a:pPr>
            <a:r>
              <a:rPr lang="en-US" altLang="zh-CN" sz="2400" b="1" smtClean="0">
                <a:latin typeface="Times New Roman" pitchFamily="18" charset="0"/>
              </a:rPr>
              <a:t>{   if(pos&lt;1||pos&gt;S.length||len&lt;0||len&gt;S.length-pos+1)</a:t>
            </a:r>
          </a:p>
          <a:p>
            <a:pPr eaLnBrk="1" hangingPunct="1">
              <a:lnSpc>
                <a:spcPct val="9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return ERROR;</a:t>
            </a:r>
          </a:p>
          <a:p>
            <a:pPr eaLnBrk="1" hangingPunct="1">
              <a:lnSpc>
                <a:spcPct val="90000"/>
              </a:lnSpc>
              <a:buFont typeface="Wingdings" pitchFamily="2" charset="2"/>
              <a:buNone/>
            </a:pPr>
            <a:r>
              <a:rPr lang="en-US" altLang="zh-CN" sz="2400" b="1" smtClean="0">
                <a:latin typeface="Times New Roman" pitchFamily="18" charset="0"/>
              </a:rPr>
              <a:t>     for(i=pos-1;i&lt;=S.length-len;i++)</a:t>
            </a:r>
          </a:p>
          <a:p>
            <a:pPr eaLnBrk="1" hangingPunct="1">
              <a:lnSpc>
                <a:spcPct val="90000"/>
              </a:lnSpc>
              <a:buFont typeface="Wingdings" pitchFamily="2" charset="2"/>
              <a:buNone/>
            </a:pPr>
            <a:r>
              <a:rPr lang="en-US" altLang="zh-CN" sz="2400" b="1" smtClean="0">
                <a:latin typeface="Times New Roman" pitchFamily="18" charset="0"/>
              </a:rPr>
              <a:t>     </a:t>
            </a:r>
            <a:r>
              <a:rPr lang="zh-CN" altLang="en-US" sz="2400" b="1" smtClean="0">
                <a:latin typeface="Times New Roman" pitchFamily="18" charset="0"/>
              </a:rPr>
              <a:t>　　</a:t>
            </a:r>
            <a:r>
              <a:rPr lang="en-US" altLang="zh-CN" sz="2400" b="1" smtClean="0">
                <a:latin typeface="Times New Roman" pitchFamily="18" charset="0"/>
              </a:rPr>
              <a:t>S.ch[i]=S.ch[i+len];</a:t>
            </a:r>
          </a:p>
          <a:p>
            <a:pPr eaLnBrk="1" hangingPunct="1">
              <a:lnSpc>
                <a:spcPct val="9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S.length-=len;</a:t>
            </a:r>
          </a:p>
          <a:p>
            <a:pPr eaLnBrk="1" hangingPunct="1">
              <a:lnSpc>
                <a:spcPct val="90000"/>
              </a:lnSpc>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S.ch=(char*)realloc(S.ch,S.length*sizeof(char));</a:t>
            </a:r>
          </a:p>
          <a:p>
            <a:pPr eaLnBrk="1" hangingPunct="1">
              <a:lnSpc>
                <a:spcPct val="90000"/>
              </a:lnSpc>
              <a:buFont typeface="Wingdings" pitchFamily="2" charset="2"/>
              <a:buNone/>
            </a:pPr>
            <a:r>
              <a:rPr lang="en-US" altLang="zh-CN" sz="2400" b="1" smtClean="0">
                <a:latin typeface="Times New Roman" pitchFamily="18" charset="0"/>
              </a:rPr>
              <a:t>    return OK;</a:t>
            </a:r>
          </a:p>
          <a:p>
            <a:pPr eaLnBrk="1" hangingPunct="1">
              <a:lnSpc>
                <a:spcPct val="90000"/>
              </a:lnSpc>
              <a:buFont typeface="Wingdings" pitchFamily="2" charset="2"/>
              <a:buNone/>
            </a:pPr>
            <a:r>
              <a:rPr lang="en-US" altLang="zh-CN" sz="2400" b="1" smtClean="0">
                <a:latin typeface="Times New Roman" pitchFamily="18" charset="0"/>
              </a:rPr>
              <a:t>}</a:t>
            </a:r>
          </a:p>
        </p:txBody>
      </p:sp>
    </p:spTree>
  </p:cSld>
  <p:clrMapOvr>
    <a:masterClrMapping/>
  </p:clrMapOvr>
  <p:transition spd="med"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827088" y="1484313"/>
            <a:ext cx="7239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80000"/>
              </a:lnSpc>
            </a:pPr>
            <a:r>
              <a:rPr kumimoji="1" lang="en-US" altLang="zh-CN" sz="2400" b="1">
                <a:ea typeface="宋体" pitchFamily="2" charset="-122"/>
              </a:rPr>
              <a:t>Status Replace(HString &amp;S,HString T,HString V) </a:t>
            </a:r>
          </a:p>
          <a:p>
            <a:pPr algn="l">
              <a:lnSpc>
                <a:spcPct val="80000"/>
              </a:lnSpc>
            </a:pPr>
            <a:r>
              <a:rPr kumimoji="1" lang="en-US" altLang="zh-CN" sz="2400" b="1">
                <a:ea typeface="宋体" pitchFamily="2" charset="-122"/>
              </a:rPr>
              <a:t>{   </a:t>
            </a:r>
          </a:p>
          <a:p>
            <a:pPr algn="l">
              <a:lnSpc>
                <a:spcPct val="80000"/>
              </a:lnSpc>
            </a:pPr>
            <a:r>
              <a:rPr kumimoji="1" lang="en-US" altLang="zh-CN" sz="2400" b="1">
                <a:ea typeface="宋体" pitchFamily="2" charset="-122"/>
              </a:rPr>
              <a:t>     int i=1;</a:t>
            </a:r>
          </a:p>
          <a:p>
            <a:pPr algn="l">
              <a:lnSpc>
                <a:spcPct val="80000"/>
              </a:lnSpc>
            </a:pPr>
            <a:r>
              <a:rPr kumimoji="1" lang="en-US" altLang="zh-CN" sz="2400" b="1">
                <a:ea typeface="宋体" pitchFamily="2" charset="-122"/>
              </a:rPr>
              <a:t>     if(StrEmpty(T))             return ERROR;</a:t>
            </a:r>
          </a:p>
          <a:p>
            <a:pPr algn="l">
              <a:lnSpc>
                <a:spcPct val="80000"/>
              </a:lnSpc>
            </a:pPr>
            <a:r>
              <a:rPr kumimoji="1" lang="en-US" altLang="zh-CN" sz="2400" b="1">
                <a:ea typeface="宋体" pitchFamily="2" charset="-122"/>
              </a:rPr>
              <a:t>     do</a:t>
            </a:r>
          </a:p>
          <a:p>
            <a:pPr algn="l">
              <a:lnSpc>
                <a:spcPct val="80000"/>
              </a:lnSpc>
            </a:pPr>
            <a:r>
              <a:rPr kumimoji="1" lang="en-US" altLang="zh-CN" sz="2400" b="1">
                <a:ea typeface="宋体" pitchFamily="2" charset="-122"/>
              </a:rPr>
              <a:t>     {     i=index(S,T,i);</a:t>
            </a:r>
          </a:p>
          <a:p>
            <a:pPr algn="l">
              <a:lnSpc>
                <a:spcPct val="80000"/>
              </a:lnSpc>
            </a:pPr>
            <a:r>
              <a:rPr kumimoji="1" lang="en-US" altLang="zh-CN" sz="2400" b="1">
                <a:ea typeface="宋体" pitchFamily="2" charset="-122"/>
              </a:rPr>
              <a:t>            if(i)</a:t>
            </a:r>
          </a:p>
          <a:p>
            <a:pPr algn="l">
              <a:lnSpc>
                <a:spcPct val="80000"/>
              </a:lnSpc>
            </a:pPr>
            <a:r>
              <a:rPr kumimoji="1" lang="en-US" altLang="zh-CN" sz="2400" b="1">
                <a:ea typeface="宋体" pitchFamily="2" charset="-122"/>
              </a:rPr>
              <a:t>            {    StrDelete(S,i,StrLength(T));</a:t>
            </a:r>
          </a:p>
          <a:p>
            <a:pPr algn="l">
              <a:lnSpc>
                <a:spcPct val="80000"/>
              </a:lnSpc>
            </a:pPr>
            <a:r>
              <a:rPr kumimoji="1" lang="en-US" altLang="zh-CN" sz="2400" b="1">
                <a:ea typeface="宋体" pitchFamily="2" charset="-122"/>
              </a:rPr>
              <a:t>                  StrInsert(S,i,V); </a:t>
            </a:r>
          </a:p>
          <a:p>
            <a:pPr algn="l">
              <a:lnSpc>
                <a:spcPct val="80000"/>
              </a:lnSpc>
            </a:pPr>
            <a:r>
              <a:rPr kumimoji="1" lang="en-US" altLang="zh-CN" sz="2400" b="1">
                <a:ea typeface="宋体" pitchFamily="2" charset="-122"/>
              </a:rPr>
              <a:t>                  i+=StrLength(V);</a:t>
            </a:r>
          </a:p>
          <a:p>
            <a:pPr algn="l">
              <a:lnSpc>
                <a:spcPct val="80000"/>
              </a:lnSpc>
            </a:pPr>
            <a:r>
              <a:rPr kumimoji="1" lang="en-US" altLang="zh-CN" sz="2400" b="1">
                <a:ea typeface="宋体" pitchFamily="2" charset="-122"/>
              </a:rPr>
              <a:t>            }</a:t>
            </a:r>
          </a:p>
          <a:p>
            <a:pPr algn="l">
              <a:lnSpc>
                <a:spcPct val="80000"/>
              </a:lnSpc>
            </a:pPr>
            <a:r>
              <a:rPr kumimoji="1" lang="en-US" altLang="zh-CN" sz="2400" b="1">
                <a:ea typeface="宋体" pitchFamily="2" charset="-122"/>
              </a:rPr>
              <a:t>     }while(i);</a:t>
            </a:r>
          </a:p>
          <a:p>
            <a:pPr algn="l">
              <a:lnSpc>
                <a:spcPct val="80000"/>
              </a:lnSpc>
            </a:pPr>
            <a:r>
              <a:rPr kumimoji="1" lang="en-US" altLang="zh-CN" sz="2400" b="1">
                <a:ea typeface="宋体" pitchFamily="2" charset="-122"/>
              </a:rPr>
              <a:t>     return OK;</a:t>
            </a:r>
          </a:p>
          <a:p>
            <a:pPr algn="l">
              <a:lnSpc>
                <a:spcPct val="80000"/>
              </a:lnSpc>
            </a:pPr>
            <a:r>
              <a:rPr kumimoji="1" lang="en-US" altLang="zh-CN" sz="2400" b="1">
                <a:ea typeface="宋体" pitchFamily="2" charset="-122"/>
              </a:rPr>
              <a:t>}</a:t>
            </a:r>
          </a:p>
        </p:txBody>
      </p:sp>
      <p:sp>
        <p:nvSpPr>
          <p:cNvPr id="65539" name="Rectangle 3"/>
          <p:cNvSpPr>
            <a:spLocks noChangeArrowheads="1"/>
          </p:cNvSpPr>
          <p:nvPr/>
        </p:nvSpPr>
        <p:spPr bwMode="auto">
          <a:xfrm>
            <a:off x="539750" y="549275"/>
            <a:ext cx="7772400" cy="6413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kumimoji="1" lang="en-US" altLang="zh-CN" sz="2800" b="1">
                <a:solidFill>
                  <a:srgbClr val="333399"/>
                </a:solidFill>
                <a:ea typeface="楷体_GB2312" pitchFamily="49" charset="-122"/>
              </a:rPr>
              <a:t>6</a:t>
            </a:r>
            <a:r>
              <a:rPr kumimoji="1" lang="zh-CN" altLang="en-US" sz="2800" b="1">
                <a:solidFill>
                  <a:srgbClr val="333399"/>
                </a:solidFill>
                <a:ea typeface="楷体_GB2312" pitchFamily="49" charset="-122"/>
              </a:rPr>
              <a:t>、串替换</a:t>
            </a:r>
            <a:r>
              <a:rPr kumimoji="1" lang="en-US" altLang="zh-CN" sz="2800" b="1">
                <a:solidFill>
                  <a:srgbClr val="333399"/>
                </a:solidFill>
                <a:ea typeface="楷体_GB2312" pitchFamily="49" charset="-122"/>
              </a:rPr>
              <a:t>Replace(S, T, V) </a:t>
            </a:r>
          </a:p>
        </p:txBody>
      </p:sp>
      <p:sp>
        <p:nvSpPr>
          <p:cNvPr id="65540" name="Text Box 4"/>
          <p:cNvSpPr txBox="1">
            <a:spLocks noChangeArrowheads="1"/>
          </p:cNvSpPr>
          <p:nvPr/>
        </p:nvSpPr>
        <p:spPr bwMode="auto">
          <a:xfrm>
            <a:off x="3779838" y="616585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400" b="1">
                <a:solidFill>
                  <a:schemeClr val="hlink"/>
                </a:solidFill>
                <a:latin typeface="Tahoma" pitchFamily="34" charset="0"/>
                <a:ea typeface="宋体" pitchFamily="2" charset="-122"/>
              </a:rPr>
              <a:t>其它操作的实现见书上</a:t>
            </a:r>
            <a:r>
              <a:rPr kumimoji="1" lang="en-US" altLang="zh-CN" sz="2400" b="1">
                <a:solidFill>
                  <a:schemeClr val="hlink"/>
                </a:solidFill>
                <a:latin typeface="Tahoma" pitchFamily="34" charset="0"/>
                <a:ea typeface="宋体" pitchFamily="2" charset="-122"/>
              </a:rPr>
              <a:t>P76-77</a:t>
            </a:r>
          </a:p>
        </p:txBody>
      </p:sp>
    </p:spTree>
  </p:cSld>
  <p:clrMapOvr>
    <a:masterClrMapping/>
  </p:clrMapOvr>
  <p:transition spd="med"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827088" y="404813"/>
            <a:ext cx="7793037" cy="606425"/>
          </a:xfrm>
        </p:spPr>
        <p:txBody>
          <a:bodyPr/>
          <a:lstStyle/>
          <a:p>
            <a:pPr eaLnBrk="1" hangingPunct="1"/>
            <a:r>
              <a:rPr lang="zh-CN" altLang="en-US" sz="4000" b="1" smtClean="0">
                <a:solidFill>
                  <a:srgbClr val="0000FF"/>
                </a:solidFill>
                <a:ea typeface="楷体_GB2312" pitchFamily="49" charset="-122"/>
              </a:rPr>
              <a:t>串的堆分配存储表示小结</a:t>
            </a:r>
          </a:p>
        </p:txBody>
      </p:sp>
      <p:sp>
        <p:nvSpPr>
          <p:cNvPr id="66563" name="Rectangle 3"/>
          <p:cNvSpPr>
            <a:spLocks noGrp="1" noRot="1" noChangeArrowheads="1"/>
          </p:cNvSpPr>
          <p:nvPr>
            <p:ph type="body" idx="1"/>
          </p:nvPr>
        </p:nvSpPr>
        <p:spPr>
          <a:xfrm>
            <a:off x="611188" y="1628775"/>
            <a:ext cx="8153400" cy="4498975"/>
          </a:xfrm>
        </p:spPr>
        <p:txBody>
          <a:bodyPr/>
          <a:lstStyle/>
          <a:p>
            <a:pPr eaLnBrk="1" hangingPunct="1"/>
            <a:r>
              <a:rPr lang="zh-CN" altLang="en-US" sz="2800" b="1" smtClean="0">
                <a:latin typeface="Times New Roman" pitchFamily="18" charset="0"/>
                <a:ea typeface="楷体_GB2312" pitchFamily="49" charset="-122"/>
              </a:rPr>
              <a:t>存储空间动态分配</a:t>
            </a:r>
          </a:p>
          <a:p>
            <a:pPr eaLnBrk="1" hangingPunct="1"/>
            <a:r>
              <a:rPr lang="zh-CN" altLang="en-US" sz="2800" b="1" smtClean="0">
                <a:latin typeface="Times New Roman" pitchFamily="18" charset="0"/>
                <a:ea typeface="楷体_GB2312" pitchFamily="49" charset="-122"/>
              </a:rPr>
              <a:t>实现串操作的方法：</a:t>
            </a:r>
            <a:r>
              <a:rPr lang="zh-CN" altLang="en-US" sz="2800" b="1" smtClean="0">
                <a:solidFill>
                  <a:srgbClr val="C91907"/>
                </a:solidFill>
                <a:latin typeface="Times New Roman" pitchFamily="18" charset="0"/>
                <a:ea typeface="楷体_GB2312" pitchFamily="49" charset="-122"/>
              </a:rPr>
              <a:t>字符序列的复制</a:t>
            </a:r>
            <a:endParaRPr lang="zh-CN" altLang="en-US" sz="2800" b="1" smtClean="0">
              <a:latin typeface="Times New Roman" pitchFamily="18" charset="0"/>
              <a:ea typeface="楷体_GB2312" pitchFamily="49" charset="-122"/>
            </a:endParaRPr>
          </a:p>
          <a:p>
            <a:pPr eaLnBrk="1" hangingPunct="1"/>
            <a:r>
              <a:rPr lang="zh-CN" altLang="en-US" sz="2800" b="1" smtClean="0">
                <a:latin typeface="Times New Roman" pitchFamily="18" charset="0"/>
                <a:ea typeface="楷体_GB2312" pitchFamily="49" charset="-122"/>
              </a:rPr>
              <a:t>操作的算法时间复杂度：基于</a:t>
            </a:r>
            <a:r>
              <a:rPr lang="zh-CN" altLang="en-US" sz="2800" b="1" smtClean="0">
                <a:solidFill>
                  <a:srgbClr val="C91907"/>
                </a:solidFill>
                <a:latin typeface="Times New Roman" pitchFamily="18" charset="0"/>
                <a:ea typeface="楷体_GB2312" pitchFamily="49" charset="-122"/>
              </a:rPr>
              <a:t>串长</a:t>
            </a:r>
            <a:endParaRPr lang="zh-CN" altLang="en-US" sz="2800" b="1" smtClean="0">
              <a:latin typeface="Times New Roman" pitchFamily="18" charset="0"/>
              <a:ea typeface="楷体_GB2312" pitchFamily="49" charset="-122"/>
            </a:endParaRPr>
          </a:p>
          <a:p>
            <a:pPr eaLnBrk="1" hangingPunct="1"/>
            <a:r>
              <a:rPr lang="zh-CN" altLang="en-US" sz="2800" b="1" smtClean="0">
                <a:solidFill>
                  <a:srgbClr val="473EF4"/>
                </a:solidFill>
                <a:latin typeface="Times New Roman" pitchFamily="18" charset="0"/>
                <a:ea typeface="楷体_GB2312" pitchFamily="49" charset="-122"/>
              </a:rPr>
              <a:t>优点</a:t>
            </a:r>
            <a:r>
              <a:rPr lang="zh-CN" altLang="en-US" sz="2800" b="1" smtClean="0">
                <a:latin typeface="Times New Roman" pitchFamily="18" charset="0"/>
                <a:ea typeface="楷体_GB2312" pitchFamily="49" charset="-122"/>
              </a:rPr>
              <a:t>：</a:t>
            </a:r>
          </a:p>
          <a:p>
            <a:pPr lvl="1" eaLnBrk="1" hangingPunct="1"/>
            <a:r>
              <a:rPr lang="zh-CN" altLang="en-US" sz="2400" b="1" smtClean="0">
                <a:latin typeface="Times New Roman" pitchFamily="18" charset="0"/>
                <a:ea typeface="楷体_GB2312" pitchFamily="49" charset="-122"/>
              </a:rPr>
              <a:t>有顺序存储结构的特点</a:t>
            </a:r>
          </a:p>
          <a:p>
            <a:pPr lvl="1" eaLnBrk="1" hangingPunct="1"/>
            <a:r>
              <a:rPr lang="zh-CN" altLang="en-US" sz="2400" b="1" smtClean="0">
                <a:latin typeface="Times New Roman" pitchFamily="18" charset="0"/>
                <a:ea typeface="楷体_GB2312" pitchFamily="49" charset="-122"/>
              </a:rPr>
              <a:t>处理方便</a:t>
            </a:r>
          </a:p>
          <a:p>
            <a:pPr lvl="1" eaLnBrk="1" hangingPunct="1"/>
            <a:r>
              <a:rPr lang="zh-CN" altLang="en-US" sz="2400" b="1" smtClean="0">
                <a:latin typeface="Times New Roman" pitchFamily="18" charset="0"/>
                <a:ea typeface="楷体_GB2312" pitchFamily="49" charset="-122"/>
              </a:rPr>
              <a:t>操作中对串长没有限制</a:t>
            </a:r>
          </a:p>
        </p:txBody>
      </p:sp>
      <p:sp>
        <p:nvSpPr>
          <p:cNvPr id="66564" name="Rectangle 5"/>
          <p:cNvSpPr>
            <a:spLocks noChangeArrowheads="1"/>
          </p:cNvSpPr>
          <p:nvPr/>
        </p:nvSpPr>
        <p:spPr bwMode="auto">
          <a:xfrm>
            <a:off x="1182688"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folHlink"/>
              </a:buClr>
              <a:buSzPct val="60000"/>
              <a:buFont typeface="Wingdings" pitchFamily="2" charset="2"/>
              <a:buChar char="n"/>
            </a:pPr>
            <a:endParaRPr kumimoji="1" lang="zh-CN" altLang="zh-CN" sz="3200">
              <a:latin typeface="Tahoma" pitchFamily="34" charset="0"/>
              <a:ea typeface="宋体" pitchFamily="2" charset="-122"/>
            </a:endParaRPr>
          </a:p>
        </p:txBody>
      </p:sp>
    </p:spTree>
  </p:cSld>
  <p:clrMapOvr>
    <a:masterClrMapping/>
  </p:clrMapOvr>
  <p:transition spd="med"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3">
            <a:hlinkClick r:id="rId2" action="ppaction://hlinksldjump" highlightClick="1"/>
          </p:cNvPr>
          <p:cNvSpPr txBox="1">
            <a:spLocks noChangeArrowheads="1"/>
          </p:cNvSpPr>
          <p:nvPr/>
        </p:nvSpPr>
        <p:spPr bwMode="auto">
          <a:xfrm>
            <a:off x="323850" y="63500"/>
            <a:ext cx="4676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3200" b="1">
                <a:latin typeface="楷体_GB2312" pitchFamily="49" charset="-122"/>
                <a:ea typeface="楷体_GB2312" pitchFamily="49" charset="-122"/>
              </a:rPr>
              <a:t>4.2.3 </a:t>
            </a:r>
            <a:r>
              <a:rPr kumimoji="1" lang="zh-CN" altLang="en-US" sz="3200" b="1">
                <a:latin typeface="楷体_GB2312" pitchFamily="49" charset="-122"/>
                <a:ea typeface="楷体_GB2312" pitchFamily="49" charset="-122"/>
              </a:rPr>
              <a:t>串的块链存储表示</a:t>
            </a:r>
          </a:p>
        </p:txBody>
      </p:sp>
      <p:sp>
        <p:nvSpPr>
          <p:cNvPr id="67587" name="Rectangle 27"/>
          <p:cNvSpPr>
            <a:spLocks noChangeArrowheads="1"/>
          </p:cNvSpPr>
          <p:nvPr/>
        </p:nvSpPr>
        <p:spPr bwMode="auto">
          <a:xfrm>
            <a:off x="179388" y="765175"/>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00"/>
                </a:solidFill>
                <a:ea typeface="楷体_GB2312" pitchFamily="49" charset="-122"/>
              </a:rPr>
              <a:t>串作为一种特殊的线性表（数据元素为字符），采用顺序表示时，做插入和删除运算，运算量很大，不方便。因此，我们可用单链表方式来存储串值，串的这种链式存储结构简称为链串。</a:t>
            </a:r>
          </a:p>
        </p:txBody>
      </p:sp>
      <p:sp>
        <p:nvSpPr>
          <p:cNvPr id="67588" name="Rectangle 54"/>
          <p:cNvSpPr>
            <a:spLocks noChangeArrowheads="1"/>
          </p:cNvSpPr>
          <p:nvPr/>
        </p:nvSpPr>
        <p:spPr bwMode="auto">
          <a:xfrm>
            <a:off x="250825" y="2708275"/>
            <a:ext cx="8229600" cy="10810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hlink"/>
              </a:buClr>
              <a:buFont typeface="Wingdings" pitchFamily="2" charset="2"/>
              <a:buChar char="§"/>
            </a:pPr>
            <a:r>
              <a:rPr lang="zh-CN" altLang="en-US" sz="2800" b="1">
                <a:solidFill>
                  <a:srgbClr val="000000"/>
                </a:solidFill>
                <a:ea typeface="楷体_GB2312" pitchFamily="49" charset="-122"/>
              </a:rPr>
              <a:t>特点：以一组存储单元（在程序执行过程中动态分配）存放串值字符序列</a:t>
            </a: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串的链表表示。</a:t>
            </a:r>
            <a:endParaRPr lang="zh-CN" altLang="en-US" sz="3600">
              <a:solidFill>
                <a:srgbClr val="000000"/>
              </a:solidFill>
              <a:ea typeface="楷体_GB2312" pitchFamily="49" charset="-122"/>
            </a:endParaRPr>
          </a:p>
        </p:txBody>
      </p:sp>
      <p:grpSp>
        <p:nvGrpSpPr>
          <p:cNvPr id="108657" name="Group 113"/>
          <p:cNvGrpSpPr>
            <a:grpSpLocks/>
          </p:cNvGrpSpPr>
          <p:nvPr/>
        </p:nvGrpSpPr>
        <p:grpSpPr bwMode="auto">
          <a:xfrm>
            <a:off x="468313" y="3825875"/>
            <a:ext cx="7847012" cy="576263"/>
            <a:chOff x="385" y="3567"/>
            <a:chExt cx="4943" cy="301"/>
          </a:xfrm>
        </p:grpSpPr>
        <p:sp>
          <p:nvSpPr>
            <p:cNvPr id="67592" name="Text Box 114"/>
            <p:cNvSpPr txBox="1">
              <a:spLocks noChangeArrowheads="1"/>
            </p:cNvSpPr>
            <p:nvPr/>
          </p:nvSpPr>
          <p:spPr bwMode="auto">
            <a:xfrm>
              <a:off x="1219"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a:t>
              </a:r>
            </a:p>
          </p:txBody>
        </p:sp>
        <p:sp>
          <p:nvSpPr>
            <p:cNvPr id="67593" name="Text Box 115"/>
            <p:cNvSpPr txBox="1">
              <a:spLocks noChangeArrowheads="1"/>
            </p:cNvSpPr>
            <p:nvPr/>
          </p:nvSpPr>
          <p:spPr bwMode="auto">
            <a:xfrm>
              <a:off x="1573"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solidFill>
                  <a:schemeClr val="bg2"/>
                </a:solidFill>
                <a:ea typeface="宋体" pitchFamily="2" charset="-122"/>
              </a:endParaRPr>
            </a:p>
          </p:txBody>
        </p:sp>
        <p:sp>
          <p:nvSpPr>
            <p:cNvPr id="67594" name="Text Box 116"/>
            <p:cNvSpPr txBox="1">
              <a:spLocks noChangeArrowheads="1"/>
            </p:cNvSpPr>
            <p:nvPr/>
          </p:nvSpPr>
          <p:spPr bwMode="auto">
            <a:xfrm>
              <a:off x="2093"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B</a:t>
              </a:r>
            </a:p>
          </p:txBody>
        </p:sp>
        <p:sp>
          <p:nvSpPr>
            <p:cNvPr id="67595" name="Text Box 117"/>
            <p:cNvSpPr txBox="1">
              <a:spLocks noChangeArrowheads="1"/>
            </p:cNvSpPr>
            <p:nvPr/>
          </p:nvSpPr>
          <p:spPr bwMode="auto">
            <a:xfrm>
              <a:off x="2447" y="3625"/>
              <a:ext cx="353"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solidFill>
                  <a:schemeClr val="bg2"/>
                </a:solidFill>
                <a:ea typeface="宋体" pitchFamily="2" charset="-122"/>
              </a:endParaRPr>
            </a:p>
          </p:txBody>
        </p:sp>
        <p:sp>
          <p:nvSpPr>
            <p:cNvPr id="67596" name="Text Box 118"/>
            <p:cNvSpPr txBox="1">
              <a:spLocks noChangeArrowheads="1"/>
            </p:cNvSpPr>
            <p:nvPr/>
          </p:nvSpPr>
          <p:spPr bwMode="auto">
            <a:xfrm>
              <a:off x="2977"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C</a:t>
              </a:r>
            </a:p>
          </p:txBody>
        </p:sp>
        <p:sp>
          <p:nvSpPr>
            <p:cNvPr id="67597" name="Text Box 119"/>
            <p:cNvSpPr txBox="1">
              <a:spLocks noChangeArrowheads="1"/>
            </p:cNvSpPr>
            <p:nvPr/>
          </p:nvSpPr>
          <p:spPr bwMode="auto">
            <a:xfrm>
              <a:off x="3310"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solidFill>
                  <a:schemeClr val="bg2"/>
                </a:solidFill>
                <a:ea typeface="宋体" pitchFamily="2" charset="-122"/>
              </a:endParaRPr>
            </a:p>
          </p:txBody>
        </p:sp>
        <p:sp>
          <p:nvSpPr>
            <p:cNvPr id="67598" name="Text Box 120"/>
            <p:cNvSpPr txBox="1">
              <a:spLocks noChangeArrowheads="1"/>
            </p:cNvSpPr>
            <p:nvPr/>
          </p:nvSpPr>
          <p:spPr bwMode="auto">
            <a:xfrm>
              <a:off x="4641"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I</a:t>
              </a:r>
            </a:p>
          </p:txBody>
        </p:sp>
        <p:sp>
          <p:nvSpPr>
            <p:cNvPr id="67599" name="Text Box 121"/>
            <p:cNvSpPr txBox="1">
              <a:spLocks noChangeArrowheads="1"/>
            </p:cNvSpPr>
            <p:nvPr/>
          </p:nvSpPr>
          <p:spPr bwMode="auto">
            <a:xfrm>
              <a:off x="4974" y="3625"/>
              <a:ext cx="354" cy="243"/>
            </a:xfrm>
            <a:prstGeom prst="rect">
              <a:avLst/>
            </a:prstGeom>
            <a:solidFill>
              <a:srgbClr val="CCFF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sp>
          <p:nvSpPr>
            <p:cNvPr id="67600" name="Line 122"/>
            <p:cNvSpPr>
              <a:spLocks noChangeShapeType="1"/>
            </p:cNvSpPr>
            <p:nvPr/>
          </p:nvSpPr>
          <p:spPr bwMode="auto">
            <a:xfrm>
              <a:off x="1719" y="3741"/>
              <a:ext cx="37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1" name="Line 123"/>
            <p:cNvSpPr>
              <a:spLocks noChangeShapeType="1"/>
            </p:cNvSpPr>
            <p:nvPr/>
          </p:nvSpPr>
          <p:spPr bwMode="auto">
            <a:xfrm>
              <a:off x="2582" y="3752"/>
              <a:ext cx="37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2" name="Line 124"/>
            <p:cNvSpPr>
              <a:spLocks noChangeShapeType="1"/>
            </p:cNvSpPr>
            <p:nvPr/>
          </p:nvSpPr>
          <p:spPr bwMode="auto">
            <a:xfrm>
              <a:off x="970" y="3733"/>
              <a:ext cx="24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3" name="Text Box 125"/>
            <p:cNvSpPr txBox="1">
              <a:spLocks noChangeArrowheads="1"/>
            </p:cNvSpPr>
            <p:nvPr/>
          </p:nvSpPr>
          <p:spPr bwMode="auto">
            <a:xfrm>
              <a:off x="385" y="3567"/>
              <a:ext cx="680" cy="25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  </a:t>
              </a:r>
              <a:r>
                <a:rPr lang="en-US" altLang="zh-CN" sz="2400" b="1">
                  <a:solidFill>
                    <a:srgbClr val="000000"/>
                  </a:solidFill>
                  <a:ea typeface="宋体" pitchFamily="2" charset="-122"/>
                </a:rPr>
                <a:t>head</a:t>
              </a:r>
            </a:p>
          </p:txBody>
        </p:sp>
        <p:sp>
          <p:nvSpPr>
            <p:cNvPr id="67604" name="Line 126"/>
            <p:cNvSpPr>
              <a:spLocks noChangeShapeType="1"/>
            </p:cNvSpPr>
            <p:nvPr/>
          </p:nvSpPr>
          <p:spPr bwMode="auto">
            <a:xfrm>
              <a:off x="3476" y="3749"/>
              <a:ext cx="3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5" name="Line 127"/>
            <p:cNvSpPr>
              <a:spLocks noChangeShapeType="1"/>
            </p:cNvSpPr>
            <p:nvPr/>
          </p:nvSpPr>
          <p:spPr bwMode="auto">
            <a:xfrm>
              <a:off x="4277" y="3752"/>
              <a:ext cx="3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128"/>
            <p:cNvSpPr txBox="1">
              <a:spLocks noChangeArrowheads="1"/>
            </p:cNvSpPr>
            <p:nvPr/>
          </p:nvSpPr>
          <p:spPr bwMode="auto">
            <a:xfrm>
              <a:off x="3849" y="3603"/>
              <a:ext cx="425" cy="25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grpSp>
      <p:sp>
        <p:nvSpPr>
          <p:cNvPr id="108674" name="Text Box 130"/>
          <p:cNvSpPr txBox="1">
            <a:spLocks noChangeArrowheads="1"/>
          </p:cNvSpPr>
          <p:nvPr/>
        </p:nvSpPr>
        <p:spPr bwMode="auto">
          <a:xfrm>
            <a:off x="3276600" y="4545013"/>
            <a:ext cx="2438400" cy="39687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000" b="1">
                <a:solidFill>
                  <a:srgbClr val="333399"/>
                </a:solidFill>
                <a:ea typeface="宋体" pitchFamily="2" charset="-122"/>
                <a:hlinkClick r:id="rId3" action="ppaction://hlinksldjump"/>
              </a:rPr>
              <a:t>结点大小为</a:t>
            </a:r>
            <a:r>
              <a:rPr kumimoji="1" lang="en-US" altLang="zh-CN" sz="2000" b="1">
                <a:solidFill>
                  <a:srgbClr val="333399"/>
                </a:solidFill>
                <a:ea typeface="宋体" pitchFamily="2" charset="-122"/>
                <a:hlinkClick r:id="rId3" action="ppaction://hlinksldjump"/>
              </a:rPr>
              <a:t>1</a:t>
            </a:r>
            <a:r>
              <a:rPr kumimoji="1" lang="zh-CN" altLang="en-US" sz="2000" b="1">
                <a:solidFill>
                  <a:srgbClr val="333399"/>
                </a:solidFill>
                <a:ea typeface="宋体" pitchFamily="2" charset="-122"/>
                <a:hlinkClick r:id="rId3" action="ppaction://hlinksldjump"/>
              </a:rPr>
              <a:t>的链表</a:t>
            </a:r>
            <a:endParaRPr kumimoji="1" lang="zh-CN" altLang="en-US" sz="2000" b="1">
              <a:solidFill>
                <a:srgbClr val="333399"/>
              </a:solidFill>
              <a:ea typeface="宋体" pitchFamily="2" charset="-122"/>
            </a:endParaRPr>
          </a:p>
        </p:txBody>
      </p:sp>
      <p:sp>
        <p:nvSpPr>
          <p:cNvPr id="108675" name="Text Box 131"/>
          <p:cNvSpPr txBox="1">
            <a:spLocks noChangeArrowheads="1"/>
          </p:cNvSpPr>
          <p:nvPr/>
        </p:nvSpPr>
        <p:spPr bwMode="auto">
          <a:xfrm>
            <a:off x="611188" y="5084763"/>
            <a:ext cx="81534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lnSpc>
                <a:spcPct val="110000"/>
              </a:lnSpc>
              <a:spcBef>
                <a:spcPct val="50000"/>
              </a:spcBef>
            </a:pPr>
            <a:r>
              <a:rPr kumimoji="1" lang="zh-CN" altLang="en-US" sz="2800" b="1">
                <a:ea typeface="楷体_GB2312" pitchFamily="49" charset="-122"/>
              </a:rPr>
              <a:t>其中</a:t>
            </a:r>
            <a:r>
              <a:rPr kumimoji="1" lang="en-US" altLang="zh-CN" sz="2800" b="1">
                <a:ea typeface="楷体_GB2312" pitchFamily="49" charset="-122"/>
              </a:rPr>
              <a:t>data</a:t>
            </a:r>
            <a:r>
              <a:rPr kumimoji="1" lang="zh-CN" altLang="en-US" sz="2800" b="1">
                <a:ea typeface="楷体_GB2312" pitchFamily="49" charset="-122"/>
              </a:rPr>
              <a:t>域用来存储组成字符串的字符</a:t>
            </a:r>
            <a:r>
              <a:rPr kumimoji="1" lang="en-US" altLang="zh-CN" sz="2800" b="1">
                <a:ea typeface="楷体_GB2312" pitchFamily="49" charset="-122"/>
              </a:rPr>
              <a:t>,next</a:t>
            </a:r>
            <a:r>
              <a:rPr kumimoji="1" lang="zh-CN" altLang="en-US" sz="2800" b="1">
                <a:ea typeface="楷体_GB2312" pitchFamily="49" charset="-122"/>
              </a:rPr>
              <a:t>域用来指向下一个结点。每个字符对应一个结点</a:t>
            </a:r>
            <a:r>
              <a:rPr kumimoji="1" lang="en-US" altLang="zh-CN" sz="2800" b="1">
                <a:ea typeface="楷体_GB2312" pitchFamily="49" charset="-122"/>
              </a:rPr>
              <a:t>,</a:t>
            </a:r>
            <a:r>
              <a:rPr kumimoji="1" lang="zh-CN" altLang="en-US" sz="2800" b="1">
                <a:ea typeface="楷体_GB2312" pitchFamily="49" charset="-122"/>
              </a:rPr>
              <a:t>一个这样的链表存储一个字符串。</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657"/>
                                        </p:tgtEl>
                                        <p:attrNameLst>
                                          <p:attrName>style.visibility</p:attrName>
                                        </p:attrNameLst>
                                      </p:cBhvr>
                                      <p:to>
                                        <p:strVal val="visible"/>
                                      </p:to>
                                    </p:set>
                                    <p:animEffect transition="in" filter="blinds(horizontal)">
                                      <p:cBhvr>
                                        <p:cTn id="7" dur="500"/>
                                        <p:tgtEl>
                                          <p:spTgt spid="1086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674"/>
                                        </p:tgtEl>
                                        <p:attrNameLst>
                                          <p:attrName>style.visibility</p:attrName>
                                        </p:attrNameLst>
                                      </p:cBhvr>
                                      <p:to>
                                        <p:strVal val="visible"/>
                                      </p:to>
                                    </p:set>
                                    <p:animEffect transition="in" filter="blinds(horizontal)">
                                      <p:cBhvr>
                                        <p:cTn id="10" dur="500"/>
                                        <p:tgtEl>
                                          <p:spTgt spid="1086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8675"/>
                                        </p:tgtEl>
                                        <p:attrNameLst>
                                          <p:attrName>style.visibility</p:attrName>
                                        </p:attrNameLst>
                                      </p:cBhvr>
                                      <p:to>
                                        <p:strVal val="visible"/>
                                      </p:to>
                                    </p:set>
                                    <p:animEffect transition="in" filter="blinds(horizontal)">
                                      <p:cBhvr>
                                        <p:cTn id="15" dur="500"/>
                                        <p:tgtEl>
                                          <p:spTgt spid="10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74" grpId="0"/>
      <p:bldP spid="10867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6614" name="Group 6"/>
          <p:cNvGrpSpPr>
            <a:grpSpLocks/>
          </p:cNvGrpSpPr>
          <p:nvPr/>
        </p:nvGrpSpPr>
        <p:grpSpPr bwMode="auto">
          <a:xfrm>
            <a:off x="900113" y="5480050"/>
            <a:ext cx="7775575" cy="576263"/>
            <a:chOff x="567" y="2568"/>
            <a:chExt cx="4898" cy="363"/>
          </a:xfrm>
        </p:grpSpPr>
        <p:sp>
          <p:nvSpPr>
            <p:cNvPr id="68619" name="Text Box 7"/>
            <p:cNvSpPr txBox="1">
              <a:spLocks noChangeArrowheads="1"/>
            </p:cNvSpPr>
            <p:nvPr/>
          </p:nvSpPr>
          <p:spPr bwMode="auto">
            <a:xfrm>
              <a:off x="1241"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a:t>
              </a:r>
            </a:p>
          </p:txBody>
        </p:sp>
        <p:sp>
          <p:nvSpPr>
            <p:cNvPr id="68620" name="Text Box 8"/>
            <p:cNvSpPr txBox="1">
              <a:spLocks noChangeArrowheads="1"/>
            </p:cNvSpPr>
            <p:nvPr/>
          </p:nvSpPr>
          <p:spPr bwMode="auto">
            <a:xfrm>
              <a:off x="1500"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B</a:t>
              </a:r>
            </a:p>
          </p:txBody>
        </p:sp>
        <p:sp>
          <p:nvSpPr>
            <p:cNvPr id="68621" name="Text Box 9"/>
            <p:cNvSpPr txBox="1">
              <a:spLocks noChangeArrowheads="1"/>
            </p:cNvSpPr>
            <p:nvPr/>
          </p:nvSpPr>
          <p:spPr bwMode="auto">
            <a:xfrm>
              <a:off x="1767"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C</a:t>
              </a:r>
            </a:p>
          </p:txBody>
        </p:sp>
        <p:sp>
          <p:nvSpPr>
            <p:cNvPr id="68622" name="Text Box 10"/>
            <p:cNvSpPr txBox="1">
              <a:spLocks noChangeArrowheads="1"/>
            </p:cNvSpPr>
            <p:nvPr/>
          </p:nvSpPr>
          <p:spPr bwMode="auto">
            <a:xfrm>
              <a:off x="2034"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D</a:t>
              </a:r>
            </a:p>
          </p:txBody>
        </p:sp>
        <p:sp>
          <p:nvSpPr>
            <p:cNvPr id="68623" name="Text Box 11"/>
            <p:cNvSpPr txBox="1">
              <a:spLocks noChangeArrowheads="1"/>
            </p:cNvSpPr>
            <p:nvPr/>
          </p:nvSpPr>
          <p:spPr bwMode="auto">
            <a:xfrm>
              <a:off x="2301"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solidFill>
                  <a:schemeClr val="bg2"/>
                </a:solidFill>
                <a:ea typeface="宋体" pitchFamily="2" charset="-122"/>
              </a:endParaRPr>
            </a:p>
          </p:txBody>
        </p:sp>
        <p:sp>
          <p:nvSpPr>
            <p:cNvPr id="68624" name="Text Box 12"/>
            <p:cNvSpPr txBox="1">
              <a:spLocks noChangeArrowheads="1"/>
            </p:cNvSpPr>
            <p:nvPr/>
          </p:nvSpPr>
          <p:spPr bwMode="auto">
            <a:xfrm>
              <a:off x="2693"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E</a:t>
              </a:r>
            </a:p>
          </p:txBody>
        </p:sp>
        <p:sp>
          <p:nvSpPr>
            <p:cNvPr id="68625" name="Text Box 13"/>
            <p:cNvSpPr txBox="1">
              <a:spLocks noChangeArrowheads="1"/>
            </p:cNvSpPr>
            <p:nvPr/>
          </p:nvSpPr>
          <p:spPr bwMode="auto">
            <a:xfrm>
              <a:off x="2952"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F</a:t>
              </a:r>
            </a:p>
          </p:txBody>
        </p:sp>
        <p:sp>
          <p:nvSpPr>
            <p:cNvPr id="68626" name="Text Box 14"/>
            <p:cNvSpPr txBox="1">
              <a:spLocks noChangeArrowheads="1"/>
            </p:cNvSpPr>
            <p:nvPr/>
          </p:nvSpPr>
          <p:spPr bwMode="auto">
            <a:xfrm>
              <a:off x="3219"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G</a:t>
              </a:r>
            </a:p>
          </p:txBody>
        </p:sp>
        <p:sp>
          <p:nvSpPr>
            <p:cNvPr id="68627" name="Text Box 15"/>
            <p:cNvSpPr txBox="1">
              <a:spLocks noChangeArrowheads="1"/>
            </p:cNvSpPr>
            <p:nvPr/>
          </p:nvSpPr>
          <p:spPr bwMode="auto">
            <a:xfrm>
              <a:off x="3486"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H</a:t>
              </a:r>
            </a:p>
          </p:txBody>
        </p:sp>
        <p:sp>
          <p:nvSpPr>
            <p:cNvPr id="68628" name="Text Box 16"/>
            <p:cNvSpPr txBox="1">
              <a:spLocks noChangeArrowheads="1"/>
            </p:cNvSpPr>
            <p:nvPr/>
          </p:nvSpPr>
          <p:spPr bwMode="auto">
            <a:xfrm>
              <a:off x="3753"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endParaRPr lang="zh-CN" altLang="zh-CN" sz="2400" b="1">
                <a:solidFill>
                  <a:schemeClr val="bg2"/>
                </a:solidFill>
                <a:ea typeface="宋体" pitchFamily="2" charset="-122"/>
              </a:endParaRPr>
            </a:p>
          </p:txBody>
        </p:sp>
        <p:sp>
          <p:nvSpPr>
            <p:cNvPr id="68629" name="Text Box 17"/>
            <p:cNvSpPr txBox="1">
              <a:spLocks noChangeArrowheads="1"/>
            </p:cNvSpPr>
            <p:nvPr/>
          </p:nvSpPr>
          <p:spPr bwMode="auto">
            <a:xfrm>
              <a:off x="4139" y="2609"/>
              <a:ext cx="266"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I</a:t>
              </a:r>
            </a:p>
          </p:txBody>
        </p:sp>
        <p:sp>
          <p:nvSpPr>
            <p:cNvPr id="68630" name="Text Box 18"/>
            <p:cNvSpPr txBox="1">
              <a:spLocks noChangeArrowheads="1"/>
            </p:cNvSpPr>
            <p:nvPr/>
          </p:nvSpPr>
          <p:spPr bwMode="auto">
            <a:xfrm>
              <a:off x="4397"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sp>
          <p:nvSpPr>
            <p:cNvPr id="68631" name="Text Box 19"/>
            <p:cNvSpPr txBox="1">
              <a:spLocks noChangeArrowheads="1"/>
            </p:cNvSpPr>
            <p:nvPr/>
          </p:nvSpPr>
          <p:spPr bwMode="auto">
            <a:xfrm>
              <a:off x="4664"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sp>
          <p:nvSpPr>
            <p:cNvPr id="68632" name="Text Box 20"/>
            <p:cNvSpPr txBox="1">
              <a:spLocks noChangeArrowheads="1"/>
            </p:cNvSpPr>
            <p:nvPr/>
          </p:nvSpPr>
          <p:spPr bwMode="auto">
            <a:xfrm>
              <a:off x="4931"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sp>
          <p:nvSpPr>
            <p:cNvPr id="68633" name="Text Box 21"/>
            <p:cNvSpPr txBox="1">
              <a:spLocks noChangeArrowheads="1"/>
            </p:cNvSpPr>
            <p:nvPr/>
          </p:nvSpPr>
          <p:spPr bwMode="auto">
            <a:xfrm>
              <a:off x="5198" y="2609"/>
              <a:ext cx="267" cy="322"/>
            </a:xfrm>
            <a:prstGeom prst="rect">
              <a:avLst/>
            </a:prstGeom>
            <a:solidFill>
              <a:srgbClr val="FF99CC"/>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1C1C1C"/>
                  </a:solidFill>
                  <a:ea typeface="宋体" pitchFamily="2" charset="-122"/>
                </a:rPr>
                <a:t>^</a:t>
              </a:r>
            </a:p>
          </p:txBody>
        </p:sp>
        <p:sp>
          <p:nvSpPr>
            <p:cNvPr id="68634" name="Line 22"/>
            <p:cNvSpPr>
              <a:spLocks noChangeShapeType="1"/>
            </p:cNvSpPr>
            <p:nvPr/>
          </p:nvSpPr>
          <p:spPr bwMode="auto">
            <a:xfrm>
              <a:off x="2411" y="2762"/>
              <a:ext cx="2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5" name="Line 23"/>
            <p:cNvSpPr>
              <a:spLocks noChangeShapeType="1"/>
            </p:cNvSpPr>
            <p:nvPr/>
          </p:nvSpPr>
          <p:spPr bwMode="auto">
            <a:xfrm>
              <a:off x="3855" y="2777"/>
              <a:ext cx="2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6" name="Line 24"/>
            <p:cNvSpPr>
              <a:spLocks noChangeShapeType="1"/>
            </p:cNvSpPr>
            <p:nvPr/>
          </p:nvSpPr>
          <p:spPr bwMode="auto">
            <a:xfrm>
              <a:off x="1053" y="2751"/>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7" name="Text Box 25"/>
            <p:cNvSpPr txBox="1">
              <a:spLocks noChangeArrowheads="1"/>
            </p:cNvSpPr>
            <p:nvPr/>
          </p:nvSpPr>
          <p:spPr bwMode="auto">
            <a:xfrm>
              <a:off x="567" y="2568"/>
              <a:ext cx="674" cy="33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solidFill>
                    <a:srgbClr val="000000"/>
                  </a:solidFill>
                  <a:ea typeface="宋体" pitchFamily="2" charset="-122"/>
                </a:rPr>
                <a:t>head</a:t>
              </a:r>
            </a:p>
          </p:txBody>
        </p:sp>
      </p:grpSp>
      <p:sp>
        <p:nvSpPr>
          <p:cNvPr id="196634" name="Text Box 26"/>
          <p:cNvSpPr txBox="1">
            <a:spLocks noChangeArrowheads="1"/>
          </p:cNvSpPr>
          <p:nvPr/>
        </p:nvSpPr>
        <p:spPr bwMode="auto">
          <a:xfrm>
            <a:off x="3563938" y="6127750"/>
            <a:ext cx="2438400" cy="39687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000" b="1">
                <a:solidFill>
                  <a:srgbClr val="333399"/>
                </a:solidFill>
                <a:ea typeface="宋体" pitchFamily="2" charset="-122"/>
                <a:hlinkClick r:id="rId2" action="ppaction://hlinksldjump"/>
              </a:rPr>
              <a:t>结点大小为</a:t>
            </a:r>
            <a:r>
              <a:rPr kumimoji="1" lang="en-US" altLang="zh-CN" sz="2000" b="1">
                <a:solidFill>
                  <a:srgbClr val="333399"/>
                </a:solidFill>
                <a:ea typeface="宋体" pitchFamily="2" charset="-122"/>
                <a:hlinkClick r:id="rId2" action="ppaction://hlinksldjump"/>
              </a:rPr>
              <a:t>4</a:t>
            </a:r>
            <a:r>
              <a:rPr kumimoji="1" lang="zh-CN" altLang="en-US" sz="2000" b="1">
                <a:solidFill>
                  <a:srgbClr val="333399"/>
                </a:solidFill>
                <a:ea typeface="宋体" pitchFamily="2" charset="-122"/>
                <a:hlinkClick r:id="rId2" action="ppaction://hlinksldjump"/>
              </a:rPr>
              <a:t>的链表</a:t>
            </a:r>
            <a:endParaRPr kumimoji="1" lang="zh-CN" altLang="en-US" sz="2000" b="1">
              <a:solidFill>
                <a:srgbClr val="333399"/>
              </a:solidFill>
              <a:ea typeface="宋体" pitchFamily="2" charset="-122"/>
            </a:endParaRPr>
          </a:p>
        </p:txBody>
      </p:sp>
      <p:sp>
        <p:nvSpPr>
          <p:cNvPr id="196636" name="Rectangle 28"/>
          <p:cNvSpPr>
            <a:spLocks noChangeArrowheads="1"/>
          </p:cNvSpPr>
          <p:nvPr/>
        </p:nvSpPr>
        <p:spPr bwMode="auto">
          <a:xfrm>
            <a:off x="395288" y="3933825"/>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00"/>
                </a:solidFill>
                <a:ea typeface="楷体_GB2312" pitchFamily="49" charset="-122"/>
              </a:rPr>
              <a:t>为了提高存储密度，一个结点的数据域不仅放一个数据元素（字符），而是放多个数据元素</a:t>
            </a:r>
          </a:p>
        </p:txBody>
      </p:sp>
      <p:sp>
        <p:nvSpPr>
          <p:cNvPr id="68613" name="Text Box 36"/>
          <p:cNvSpPr txBox="1">
            <a:spLocks noChangeArrowheads="1"/>
          </p:cNvSpPr>
          <p:nvPr/>
        </p:nvSpPr>
        <p:spPr bwMode="auto">
          <a:xfrm>
            <a:off x="250825" y="44450"/>
            <a:ext cx="87137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在串的链式存储方式中，结点大小的选择与顺序存储方式的格式选择有一样重要的地位。因此，要考虑串值的存储密度。</a:t>
            </a:r>
          </a:p>
        </p:txBody>
      </p:sp>
      <p:sp>
        <p:nvSpPr>
          <p:cNvPr id="68614" name="Text Box 37"/>
          <p:cNvSpPr txBox="1">
            <a:spLocks noChangeArrowheads="1"/>
          </p:cNvSpPr>
          <p:nvPr/>
        </p:nvSpPr>
        <p:spPr bwMode="auto">
          <a:xfrm>
            <a:off x="1254125" y="1790700"/>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latin typeface="楷体_GB2312" pitchFamily="49" charset="-122"/>
                <a:ea typeface="楷体_GB2312" pitchFamily="49" charset="-122"/>
              </a:rPr>
              <a:t>存储密度</a:t>
            </a:r>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 </a:t>
            </a:r>
          </a:p>
        </p:txBody>
      </p:sp>
      <p:sp>
        <p:nvSpPr>
          <p:cNvPr id="68615" name="Line 38"/>
          <p:cNvSpPr>
            <a:spLocks noChangeShapeType="1"/>
          </p:cNvSpPr>
          <p:nvPr/>
        </p:nvSpPr>
        <p:spPr bwMode="auto">
          <a:xfrm>
            <a:off x="3359150" y="2093913"/>
            <a:ext cx="3582988"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6" name="Text Box 39"/>
          <p:cNvSpPr txBox="1">
            <a:spLocks noChangeArrowheads="1"/>
          </p:cNvSpPr>
          <p:nvPr/>
        </p:nvSpPr>
        <p:spPr bwMode="auto">
          <a:xfrm>
            <a:off x="3563938" y="15573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800" b="1">
                <a:solidFill>
                  <a:srgbClr val="000000"/>
                </a:solidFill>
                <a:ea typeface="楷体_GB2312" pitchFamily="49" charset="-122"/>
              </a:rPr>
              <a:t>串值所占存储位</a:t>
            </a:r>
          </a:p>
        </p:txBody>
      </p:sp>
      <p:sp>
        <p:nvSpPr>
          <p:cNvPr id="68617" name="Text Box 40"/>
          <p:cNvSpPr txBox="1">
            <a:spLocks noChangeArrowheads="1"/>
          </p:cNvSpPr>
          <p:nvPr/>
        </p:nvSpPr>
        <p:spPr bwMode="auto">
          <a:xfrm>
            <a:off x="3460165" y="2084802"/>
            <a:ext cx="324824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800" b="1" dirty="0">
                <a:solidFill>
                  <a:srgbClr val="000000"/>
                </a:solidFill>
                <a:ea typeface="楷体_GB2312" pitchFamily="49" charset="-122"/>
              </a:rPr>
              <a:t>实际分配的存储位</a:t>
            </a:r>
          </a:p>
        </p:txBody>
      </p:sp>
      <p:sp>
        <p:nvSpPr>
          <p:cNvPr id="68618" name="Text Box 41"/>
          <p:cNvSpPr txBox="1">
            <a:spLocks noChangeArrowheads="1"/>
          </p:cNvSpPr>
          <p:nvPr/>
        </p:nvSpPr>
        <p:spPr bwMode="auto">
          <a:xfrm>
            <a:off x="395288" y="3090863"/>
            <a:ext cx="8550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800" b="1">
                <a:solidFill>
                  <a:srgbClr val="000000"/>
                </a:solidFill>
                <a:ea typeface="楷体_GB2312" pitchFamily="49" charset="-122"/>
              </a:rPr>
              <a:t>实际应用时，结点的大小可以根据问题所需来设置。</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36"/>
                                        </p:tgtEl>
                                        <p:attrNameLst>
                                          <p:attrName>style.visibility</p:attrName>
                                        </p:attrNameLst>
                                      </p:cBhvr>
                                      <p:to>
                                        <p:strVal val="visible"/>
                                      </p:to>
                                    </p:set>
                                    <p:animEffect transition="in" filter="blinds(horizontal)">
                                      <p:cBhvr>
                                        <p:cTn id="7" dur="500"/>
                                        <p:tgtEl>
                                          <p:spTgt spid="196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4"/>
                                        </p:tgtEl>
                                        <p:attrNameLst>
                                          <p:attrName>style.visibility</p:attrName>
                                        </p:attrNameLst>
                                      </p:cBhvr>
                                      <p:to>
                                        <p:strVal val="visible"/>
                                      </p:to>
                                    </p:set>
                                    <p:animEffect transition="in" filter="blinds(horizontal)">
                                      <p:cBhvr>
                                        <p:cTn id="12" dur="500"/>
                                        <p:tgtEl>
                                          <p:spTgt spid="1966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6634"/>
                                        </p:tgtEl>
                                        <p:attrNameLst>
                                          <p:attrName>style.visibility</p:attrName>
                                        </p:attrNameLst>
                                      </p:cBhvr>
                                      <p:to>
                                        <p:strVal val="visible"/>
                                      </p:to>
                                    </p:set>
                                    <p:animEffect transition="in" filter="blinds(horizontal)">
                                      <p:cBhvr>
                                        <p:cTn id="15" dur="500"/>
                                        <p:tgtEl>
                                          <p:spTgt spid="19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4" grpId="0"/>
      <p:bldP spid="19663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250825" y="765175"/>
            <a:ext cx="86423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hlink"/>
              </a:buClr>
              <a:defRPr/>
            </a:pPr>
            <a:r>
              <a:rPr lang="en-US" altLang="zh-CN" sz="2800" b="1" dirty="0">
                <a:solidFill>
                  <a:schemeClr val="accent4"/>
                </a:solidFill>
                <a:latin typeface="Arial" pitchFamily="34" charset="0"/>
                <a:ea typeface="楷体_GB2312" pitchFamily="49" charset="-122"/>
              </a:rPr>
              <a:t>C</a:t>
            </a:r>
            <a:r>
              <a:rPr lang="zh-CN" altLang="en-US" sz="2800" b="1" dirty="0">
                <a:solidFill>
                  <a:schemeClr val="accent4"/>
                </a:solidFill>
                <a:latin typeface="Arial" pitchFamily="34" charset="0"/>
                <a:ea typeface="楷体_GB2312" pitchFamily="49" charset="-122"/>
              </a:rPr>
              <a:t>语言描述串的块链存储表示 </a:t>
            </a:r>
          </a:p>
          <a:p>
            <a:pPr marL="742950" lvl="1" indent="-285750" algn="just">
              <a:spcBef>
                <a:spcPct val="20000"/>
              </a:spcBef>
              <a:buClr>
                <a:schemeClr val="tx2"/>
              </a:buClr>
              <a:buSzPct val="85000"/>
              <a:buFont typeface="Wingdings" pitchFamily="2" charset="2"/>
              <a:buNone/>
              <a:defRPr/>
            </a:pPr>
            <a:r>
              <a:rPr lang="en-US" altLang="zh-CN" sz="2400" b="1" dirty="0">
                <a:solidFill>
                  <a:schemeClr val="accent4"/>
                </a:solidFill>
                <a:ea typeface="楷体_GB2312" pitchFamily="49" charset="-122"/>
              </a:rPr>
              <a:t>#define  CHUNKSIZE  80  // </a:t>
            </a:r>
            <a:r>
              <a:rPr lang="zh-CN" altLang="en-US" sz="2400" b="1" dirty="0">
                <a:solidFill>
                  <a:schemeClr val="accent4"/>
                </a:solidFill>
                <a:ea typeface="楷体_GB2312" pitchFamily="49" charset="-122"/>
              </a:rPr>
              <a:t>可由用户定义的块大小</a:t>
            </a:r>
            <a:endParaRPr lang="zh-CN" altLang="en-US"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zh-CN" altLang="en-US"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typedef</a:t>
            </a: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struct</a:t>
            </a:r>
            <a:r>
              <a:rPr lang="en-US" altLang="zh-CN" sz="2400" b="1" dirty="0">
                <a:solidFill>
                  <a:schemeClr val="accent4"/>
                </a:solidFill>
                <a:ea typeface="楷体_GB2312" pitchFamily="49" charset="-122"/>
              </a:rPr>
              <a:t> Chunk {  // </a:t>
            </a:r>
            <a:r>
              <a:rPr lang="zh-CN" altLang="en-US" sz="2400" b="1" dirty="0">
                <a:solidFill>
                  <a:schemeClr val="accent4"/>
                </a:solidFill>
                <a:ea typeface="楷体_GB2312" pitchFamily="49" charset="-122"/>
              </a:rPr>
              <a:t>结点结构</a:t>
            </a:r>
            <a:endParaRPr lang="zh-CN" altLang="en-US"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zh-CN" altLang="en-US" sz="2400" b="1" dirty="0">
                <a:solidFill>
                  <a:schemeClr val="accent4"/>
                </a:solidFill>
                <a:ea typeface="楷体_GB2312" pitchFamily="49" charset="-122"/>
              </a:rPr>
              <a:t>    </a:t>
            </a:r>
            <a:r>
              <a:rPr lang="en-US" altLang="zh-CN" sz="2400" b="1" dirty="0">
                <a:solidFill>
                  <a:schemeClr val="accent4"/>
                </a:solidFill>
                <a:ea typeface="楷体_GB2312" pitchFamily="49" charset="-122"/>
              </a:rPr>
              <a:t>char  </a:t>
            </a:r>
            <a:r>
              <a:rPr lang="en-US" altLang="zh-CN" sz="2400" b="1" dirty="0" err="1">
                <a:solidFill>
                  <a:schemeClr val="accent4"/>
                </a:solidFill>
                <a:ea typeface="楷体_GB2312" pitchFamily="49" charset="-122"/>
              </a:rPr>
              <a:t>ch</a:t>
            </a:r>
            <a:r>
              <a:rPr lang="en-US" altLang="zh-CN" sz="2400" b="1" dirty="0">
                <a:solidFill>
                  <a:schemeClr val="accent4"/>
                </a:solidFill>
                <a:ea typeface="楷体_GB2312" pitchFamily="49" charset="-122"/>
              </a:rPr>
              <a:t>[CUNKSIZE];</a:t>
            </a:r>
            <a:endParaRPr lang="en-US" altLang="zh-CN"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struct</a:t>
            </a:r>
            <a:r>
              <a:rPr lang="en-US" altLang="zh-CN" sz="2400" b="1" dirty="0">
                <a:solidFill>
                  <a:schemeClr val="accent4"/>
                </a:solidFill>
                <a:ea typeface="楷体_GB2312" pitchFamily="49" charset="-122"/>
              </a:rPr>
              <a:t> Chunk  *next;</a:t>
            </a:r>
            <a:endParaRPr lang="en-US" altLang="zh-CN"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en-US" altLang="zh-CN" sz="2400" b="1" dirty="0">
                <a:solidFill>
                  <a:schemeClr val="accent4"/>
                </a:solidFill>
                <a:ea typeface="楷体_GB2312" pitchFamily="49" charset="-122"/>
              </a:rPr>
              <a:t>  } Chunk;</a:t>
            </a:r>
            <a:endParaRPr lang="en-US" altLang="zh-CN"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typedef</a:t>
            </a: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struct</a:t>
            </a:r>
            <a:r>
              <a:rPr lang="en-US" altLang="zh-CN" sz="2400" b="1" dirty="0">
                <a:solidFill>
                  <a:schemeClr val="accent4"/>
                </a:solidFill>
                <a:ea typeface="楷体_GB2312" pitchFamily="49" charset="-122"/>
              </a:rPr>
              <a:t> {  // </a:t>
            </a:r>
            <a:r>
              <a:rPr lang="zh-CN" altLang="en-US" sz="2400" b="1" dirty="0">
                <a:solidFill>
                  <a:schemeClr val="accent4"/>
                </a:solidFill>
                <a:ea typeface="楷体_GB2312" pitchFamily="49" charset="-122"/>
              </a:rPr>
              <a:t>串的链表结构</a:t>
            </a:r>
            <a:endParaRPr lang="zh-CN" altLang="en-US"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zh-CN" altLang="en-US" sz="2400" b="1" dirty="0">
                <a:solidFill>
                  <a:schemeClr val="accent4"/>
                </a:solidFill>
                <a:ea typeface="楷体_GB2312" pitchFamily="49" charset="-122"/>
              </a:rPr>
              <a:t>     </a:t>
            </a:r>
            <a:r>
              <a:rPr lang="en-US" altLang="zh-CN" sz="2400" b="1" dirty="0">
                <a:solidFill>
                  <a:schemeClr val="accent4"/>
                </a:solidFill>
                <a:ea typeface="楷体_GB2312" pitchFamily="49" charset="-122"/>
              </a:rPr>
              <a:t>Chunk *head, *tail;  //</a:t>
            </a:r>
            <a:r>
              <a:rPr lang="zh-CN" altLang="en-US" sz="2400" b="1" dirty="0">
                <a:solidFill>
                  <a:schemeClr val="accent4"/>
                </a:solidFill>
                <a:ea typeface="楷体_GB2312" pitchFamily="49" charset="-122"/>
              </a:rPr>
              <a:t>串的头和尾指针</a:t>
            </a:r>
            <a:endParaRPr lang="zh-CN" altLang="en-US"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zh-CN" altLang="en-US"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int</a:t>
            </a: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curlen</a:t>
            </a:r>
            <a:r>
              <a:rPr lang="en-US" altLang="zh-CN" sz="2400" b="1" dirty="0">
                <a:solidFill>
                  <a:schemeClr val="accent4"/>
                </a:solidFill>
                <a:ea typeface="楷体_GB2312" pitchFamily="49" charset="-122"/>
              </a:rPr>
              <a:t>;           // </a:t>
            </a:r>
            <a:r>
              <a:rPr lang="zh-CN" altLang="en-US" sz="2400" b="1" dirty="0">
                <a:solidFill>
                  <a:schemeClr val="accent4"/>
                </a:solidFill>
                <a:ea typeface="楷体_GB2312" pitchFamily="49" charset="-122"/>
              </a:rPr>
              <a:t>串的当前长度</a:t>
            </a:r>
            <a:endParaRPr lang="zh-CN" altLang="en-US" sz="2400" b="1" dirty="0">
              <a:solidFill>
                <a:schemeClr val="accent4"/>
              </a:solidFill>
              <a:ea typeface="宋体" pitchFamily="2" charset="-122"/>
            </a:endParaRPr>
          </a:p>
          <a:p>
            <a:pPr marL="742950" lvl="1" indent="-285750" algn="just">
              <a:spcBef>
                <a:spcPct val="20000"/>
              </a:spcBef>
              <a:buClr>
                <a:schemeClr val="tx2"/>
              </a:buClr>
              <a:buSzPct val="85000"/>
              <a:buFont typeface="Wingdings" pitchFamily="2" charset="2"/>
              <a:buNone/>
              <a:defRPr/>
            </a:pPr>
            <a:r>
              <a:rPr lang="zh-CN" altLang="en-US" sz="2400" b="1" dirty="0">
                <a:solidFill>
                  <a:schemeClr val="accent4"/>
                </a:solidFill>
                <a:ea typeface="楷体_GB2312" pitchFamily="49" charset="-122"/>
              </a:rPr>
              <a:t>  </a:t>
            </a:r>
            <a:r>
              <a:rPr lang="en-US" altLang="zh-CN" sz="2400" b="1" dirty="0">
                <a:solidFill>
                  <a:schemeClr val="accent4"/>
                </a:solidFill>
                <a:ea typeface="楷体_GB2312" pitchFamily="49" charset="-122"/>
              </a:rPr>
              <a:t>} </a:t>
            </a:r>
            <a:r>
              <a:rPr lang="en-US" altLang="zh-CN" sz="2400" b="1" dirty="0" err="1">
                <a:solidFill>
                  <a:schemeClr val="accent4"/>
                </a:solidFill>
                <a:ea typeface="楷体_GB2312" pitchFamily="49" charset="-122"/>
              </a:rPr>
              <a:t>LString</a:t>
            </a:r>
            <a:r>
              <a:rPr lang="en-US" altLang="zh-CN" sz="2400" b="1" dirty="0">
                <a:solidFill>
                  <a:schemeClr val="accent4"/>
                </a:solidFill>
                <a:ea typeface="楷体_GB2312" pitchFamily="49" charset="-122"/>
              </a:rPr>
              <a:t>;</a:t>
            </a:r>
            <a:endParaRPr lang="en-US" altLang="zh-CN" sz="2400" b="1" dirty="0">
              <a:solidFill>
                <a:schemeClr val="accent4"/>
              </a:solidFill>
              <a:ea typeface="宋体" pitchFamily="2" charset="-122"/>
            </a:endParaRPr>
          </a:p>
        </p:txBody>
      </p:sp>
      <p:sp>
        <p:nvSpPr>
          <p:cNvPr id="69635" name="Text Box 5"/>
          <p:cNvSpPr txBox="1">
            <a:spLocks noChangeArrowheads="1"/>
          </p:cNvSpPr>
          <p:nvPr/>
        </p:nvSpPr>
        <p:spPr bwMode="auto">
          <a:xfrm>
            <a:off x="595313" y="5562600"/>
            <a:ext cx="79581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latin typeface="Arial" pitchFamily="34" charset="0"/>
                <a:ea typeface="宋体" pitchFamily="2" charset="-122"/>
              </a:rPr>
              <a:t>     </a:t>
            </a:r>
            <a:r>
              <a:rPr lang="zh-CN" altLang="en-US" sz="2400" b="1" u="sng">
                <a:solidFill>
                  <a:srgbClr val="0000FF"/>
                </a:solidFill>
                <a:latin typeface="Arial" pitchFamily="34" charset="0"/>
                <a:ea typeface="宋体" pitchFamily="2" charset="-122"/>
              </a:rPr>
              <a:t>注意</a:t>
            </a:r>
            <a:r>
              <a:rPr lang="zh-CN" altLang="en-US" sz="2400" b="1">
                <a:latin typeface="Arial" pitchFamily="34" charset="0"/>
                <a:ea typeface="宋体" pitchFamily="2" charset="-122"/>
              </a:rPr>
              <a:t>：设置尾指针的目的是方便串链接操作，但需注意</a:t>
            </a:r>
          </a:p>
          <a:p>
            <a:pPr algn="l" eaLnBrk="1" hangingPunct="1"/>
            <a:r>
              <a:rPr lang="zh-CN" altLang="en-US" sz="2400" b="1">
                <a:solidFill>
                  <a:srgbClr val="0000FF"/>
                </a:solidFill>
                <a:latin typeface="Arial" pitchFamily="34" charset="0"/>
                <a:ea typeface="宋体" pitchFamily="2" charset="-122"/>
              </a:rPr>
              <a:t>处理第一个串尾的</a:t>
            </a:r>
            <a:r>
              <a:rPr lang="zh-CN" altLang="en-US" sz="2400" b="1">
                <a:solidFill>
                  <a:srgbClr val="F72401"/>
                </a:solidFill>
                <a:latin typeface="Arial" pitchFamily="34" charset="0"/>
                <a:ea typeface="宋体" pitchFamily="2" charset="-122"/>
              </a:rPr>
              <a:t>无效字符</a:t>
            </a:r>
            <a:r>
              <a:rPr lang="zh-CN" altLang="en-US" sz="2400" b="1">
                <a:latin typeface="Arial" pitchFamily="34" charset="0"/>
                <a:ea typeface="宋体" pitchFamily="2" charset="-122"/>
              </a:rPr>
              <a:t>！</a:t>
            </a:r>
          </a:p>
        </p:txBody>
      </p:sp>
    </p:spTree>
  </p:cSld>
  <p:clrMapOvr>
    <a:masterClrMapping/>
  </p:clrMapOvr>
  <p:transition spd="med"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611188" y="188913"/>
            <a:ext cx="7772400" cy="701675"/>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b"/>
          <a:lstStyle/>
          <a:p>
            <a:pPr eaLnBrk="1" hangingPunct="1"/>
            <a:r>
              <a:rPr lang="zh-CN" altLang="en-US" sz="4000" b="1" smtClean="0">
                <a:solidFill>
                  <a:srgbClr val="0000FF"/>
                </a:solidFill>
                <a:latin typeface="Times New Roman" pitchFamily="18" charset="0"/>
                <a:ea typeface="楷体_GB2312" pitchFamily="49" charset="-122"/>
              </a:rPr>
              <a:t>串的块链存储表示小结</a:t>
            </a:r>
          </a:p>
        </p:txBody>
      </p:sp>
      <p:sp>
        <p:nvSpPr>
          <p:cNvPr id="70659" name="Rectangle 3"/>
          <p:cNvSpPr>
            <a:spLocks noGrp="1" noRot="1" noChangeArrowheads="1"/>
          </p:cNvSpPr>
          <p:nvPr>
            <p:ph type="body" idx="1"/>
          </p:nvPr>
        </p:nvSpPr>
        <p:spPr>
          <a:xfrm>
            <a:off x="179512" y="908720"/>
            <a:ext cx="8820150" cy="5472608"/>
          </a:xfrm>
        </p:spPr>
        <p:txBody>
          <a:bodyPr/>
          <a:lstStyle/>
          <a:p>
            <a:pPr algn="just" eaLnBrk="1" hangingPunct="1"/>
            <a:r>
              <a:rPr lang="zh-CN" altLang="en-US" sz="2800" b="1" dirty="0" smtClean="0">
                <a:latin typeface="Times New Roman" pitchFamily="18" charset="0"/>
                <a:ea typeface="楷体_GB2312" pitchFamily="49" charset="-122"/>
              </a:rPr>
              <a:t>串的块链存储结构</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串的链表表示。</a:t>
            </a:r>
          </a:p>
          <a:p>
            <a:pPr algn="just" eaLnBrk="1" hangingPunct="1"/>
            <a:r>
              <a:rPr lang="zh-CN" altLang="en-US" sz="2800" b="1" dirty="0" smtClean="0">
                <a:latin typeface="Times New Roman" pitchFamily="18" charset="0"/>
                <a:ea typeface="楷体_GB2312" pitchFamily="49" charset="-122"/>
              </a:rPr>
              <a:t>除了某些特定操作如联接有一定方便之处，总的来说不如另外两种存储结构灵活</a:t>
            </a:r>
          </a:p>
          <a:p>
            <a:pPr eaLnBrk="1" hangingPunct="1"/>
            <a:r>
              <a:rPr lang="zh-CN" altLang="en-US" sz="2800" b="1" dirty="0" smtClean="0">
                <a:latin typeface="Times New Roman" pitchFamily="18" charset="0"/>
                <a:ea typeface="楷体_GB2312" pitchFamily="49" charset="-122"/>
              </a:rPr>
              <a:t>结点大小为</a:t>
            </a:r>
            <a:r>
              <a:rPr lang="en-US" altLang="zh-CN" sz="2800" b="1" dirty="0" smtClean="0">
                <a:latin typeface="Times New Roman" pitchFamily="18" charset="0"/>
                <a:ea typeface="楷体_GB2312" pitchFamily="49" charset="-122"/>
              </a:rPr>
              <a:t>1</a:t>
            </a:r>
          </a:p>
          <a:p>
            <a:pPr lvl="1" eaLnBrk="1" hangingPunct="1"/>
            <a:r>
              <a:rPr lang="zh-CN" altLang="en-US" b="1" dirty="0" smtClean="0">
                <a:latin typeface="Times New Roman" pitchFamily="18" charset="0"/>
                <a:ea typeface="楷体_GB2312" pitchFamily="49" charset="-122"/>
              </a:rPr>
              <a:t>优点</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操作方便；</a:t>
            </a:r>
          </a:p>
          <a:p>
            <a:pPr lvl="1" eaLnBrk="1" hangingPunct="1"/>
            <a:r>
              <a:rPr lang="zh-CN" altLang="en-US" b="1" dirty="0" smtClean="0">
                <a:latin typeface="Times New Roman" pitchFamily="18" charset="0"/>
                <a:ea typeface="楷体_GB2312" pitchFamily="49" charset="-122"/>
              </a:rPr>
              <a:t>缺点</a:t>
            </a:r>
            <a:r>
              <a:rPr lang="en-US" altLang="zh-CN" b="1" dirty="0" smtClean="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存储密度较低，占用存储量大。</a:t>
            </a:r>
          </a:p>
          <a:p>
            <a:pPr lvl="1" eaLnBrk="1" hangingPunct="1"/>
            <a:endParaRPr lang="zh-CN" altLang="en-US" sz="2400" b="1" dirty="0" smtClean="0">
              <a:latin typeface="Times New Roman" pitchFamily="18" charset="0"/>
              <a:ea typeface="楷体_GB2312" pitchFamily="49" charset="-122"/>
            </a:endParaRPr>
          </a:p>
          <a:p>
            <a:pPr eaLnBrk="1" hangingPunct="1"/>
            <a:r>
              <a:rPr lang="zh-CN" altLang="en-US" sz="2800" b="1" dirty="0" smtClean="0">
                <a:latin typeface="Times New Roman" pitchFamily="18" charset="0"/>
                <a:ea typeface="楷体_GB2312" pitchFamily="49" charset="-122"/>
              </a:rPr>
              <a:t>结点大小为</a:t>
            </a:r>
            <a:r>
              <a:rPr lang="en-US" altLang="zh-CN" sz="2800" b="1" dirty="0" smtClean="0">
                <a:latin typeface="Times New Roman" pitchFamily="18" charset="0"/>
                <a:ea typeface="楷体_GB2312" pitchFamily="49" charset="-122"/>
              </a:rPr>
              <a:t>4</a:t>
            </a:r>
          </a:p>
          <a:p>
            <a:pPr lvl="1" eaLnBrk="1" hangingPunct="1"/>
            <a:r>
              <a:rPr lang="zh-CN" altLang="en-US" b="1" dirty="0" smtClean="0">
                <a:latin typeface="Times New Roman" pitchFamily="18" charset="0"/>
                <a:ea typeface="楷体_GB2312" pitchFamily="49" charset="-122"/>
              </a:rPr>
              <a:t>优点：存储密度高；</a:t>
            </a:r>
          </a:p>
          <a:p>
            <a:pPr lvl="1" eaLnBrk="1" hangingPunct="1"/>
            <a:r>
              <a:rPr lang="zh-CN" altLang="en-US" b="1" dirty="0" smtClean="0">
                <a:latin typeface="Times New Roman" pitchFamily="18" charset="0"/>
                <a:ea typeface="楷体_GB2312" pitchFamily="49" charset="-122"/>
              </a:rPr>
              <a:t>缺点：插入、删除字符时，可能会引起结点之间字符的移动，算法实现比较复杂。</a:t>
            </a:r>
          </a:p>
        </p:txBody>
      </p:sp>
    </p:spTree>
  </p:cSld>
  <p:clrMapOvr>
    <a:masterClrMapping/>
  </p:clrMapOvr>
  <p:transition spd="med"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2208213" y="188913"/>
            <a:ext cx="4471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隶书" pitchFamily="49" charset="-122"/>
                <a:ea typeface="隶书" pitchFamily="49" charset="-122"/>
              </a:rPr>
              <a:t>4.3  </a:t>
            </a:r>
            <a:r>
              <a:rPr kumimoji="1" lang="zh-CN" altLang="en-US" sz="3200" b="1">
                <a:latin typeface="隶书" pitchFamily="49" charset="-122"/>
                <a:ea typeface="隶书" pitchFamily="49" charset="-122"/>
              </a:rPr>
              <a:t>串的模式匹配算法</a:t>
            </a:r>
          </a:p>
        </p:txBody>
      </p:sp>
      <p:sp>
        <p:nvSpPr>
          <p:cNvPr id="71683" name="Rectangle 5"/>
          <p:cNvSpPr>
            <a:spLocks noChangeArrowheads="1"/>
          </p:cNvSpPr>
          <p:nvPr/>
        </p:nvSpPr>
        <p:spPr bwMode="auto">
          <a:xfrm>
            <a:off x="171578" y="980728"/>
            <a:ext cx="88931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buSzPct val="80000"/>
              <a:buFont typeface="Wingdings" pitchFamily="2" charset="2"/>
              <a:buNone/>
            </a:pPr>
            <a:r>
              <a:rPr kumimoji="1" lang="zh-CN" altLang="en-US" sz="3200" dirty="0">
                <a:latin typeface="楷体" pitchFamily="49" charset="-122"/>
                <a:ea typeface="楷体" pitchFamily="49" charset="-122"/>
              </a:rPr>
              <a:t>子串定位运算又称为模式匹配</a:t>
            </a:r>
            <a:r>
              <a:rPr kumimoji="1" lang="en-US" altLang="zh-CN" sz="3200" dirty="0">
                <a:latin typeface="楷体" pitchFamily="49" charset="-122"/>
                <a:ea typeface="楷体" pitchFamily="49" charset="-122"/>
              </a:rPr>
              <a:t>(Pattern Matching)</a:t>
            </a:r>
            <a:r>
              <a:rPr kumimoji="1" lang="zh-CN" altLang="en-US" sz="3200" dirty="0">
                <a:latin typeface="楷体" pitchFamily="49" charset="-122"/>
                <a:ea typeface="楷体" pitchFamily="49" charset="-122"/>
              </a:rPr>
              <a:t>或串匹配</a:t>
            </a:r>
            <a:r>
              <a:rPr kumimoji="1" lang="en-US" altLang="zh-CN" sz="3200" dirty="0">
                <a:latin typeface="楷体" pitchFamily="49" charset="-122"/>
                <a:ea typeface="楷体" pitchFamily="49" charset="-122"/>
              </a:rPr>
              <a:t>(String Matching)</a:t>
            </a:r>
            <a:r>
              <a:rPr kumimoji="1" lang="zh-CN" altLang="en-US" sz="3200" dirty="0">
                <a:latin typeface="楷体" pitchFamily="49" charset="-122"/>
                <a:ea typeface="楷体" pitchFamily="49" charset="-122"/>
              </a:rPr>
              <a:t>。此运算的应用非常广泛。</a:t>
            </a:r>
            <a:endParaRPr kumimoji="1" lang="en-US" altLang="zh-CN" sz="3200" dirty="0">
              <a:latin typeface="楷体" pitchFamily="49" charset="-122"/>
              <a:ea typeface="楷体" pitchFamily="49" charset="-122"/>
            </a:endParaRPr>
          </a:p>
          <a:p>
            <a:pPr algn="l">
              <a:spcBef>
                <a:spcPct val="20000"/>
              </a:spcBef>
              <a:buClr>
                <a:schemeClr val="accent2"/>
              </a:buClr>
              <a:buSzPct val="80000"/>
              <a:buFont typeface="Wingdings" pitchFamily="2" charset="2"/>
              <a:buNone/>
            </a:pPr>
            <a:r>
              <a:rPr kumimoji="1" lang="zh-CN" altLang="en-US" sz="3200" dirty="0">
                <a:latin typeface="楷体" pitchFamily="49" charset="-122"/>
                <a:ea typeface="楷体" pitchFamily="49" charset="-122"/>
              </a:rPr>
              <a:t>例如，文本编辑器和浏览器中的查找功能；</a:t>
            </a:r>
          </a:p>
          <a:p>
            <a:pPr algn="l">
              <a:spcBef>
                <a:spcPct val="20000"/>
              </a:spcBef>
              <a:buClr>
                <a:schemeClr val="accent2"/>
              </a:buClr>
              <a:buSzPct val="80000"/>
              <a:buFont typeface="Wingdings" pitchFamily="2" charset="2"/>
              <a:buNone/>
            </a:pPr>
            <a:r>
              <a:rPr kumimoji="1" lang="zh-CN" altLang="en-US" sz="3200" dirty="0">
                <a:latin typeface="楷体" pitchFamily="49" charset="-122"/>
                <a:ea typeface="楷体" pitchFamily="49" charset="-122"/>
              </a:rPr>
              <a:t>      蛋白质序列中寻找特定的氨基酸模式；</a:t>
            </a:r>
          </a:p>
          <a:p>
            <a:pPr algn="l">
              <a:spcBef>
                <a:spcPct val="20000"/>
              </a:spcBef>
              <a:buClr>
                <a:schemeClr val="accent2"/>
              </a:buClr>
              <a:buSzPct val="80000"/>
              <a:buFont typeface="Wingdings" pitchFamily="2" charset="2"/>
              <a:buNone/>
            </a:pPr>
            <a:r>
              <a:rPr kumimoji="1" lang="en-US" altLang="zh-CN" sz="3200" dirty="0">
                <a:latin typeface="楷体" pitchFamily="49" charset="-122"/>
                <a:ea typeface="楷体" pitchFamily="49" charset="-122"/>
              </a:rPr>
              <a:t>      DNA</a:t>
            </a:r>
            <a:r>
              <a:rPr kumimoji="1" lang="zh-CN" altLang="en-US" sz="3200" dirty="0">
                <a:latin typeface="楷体" pitchFamily="49" charset="-122"/>
                <a:ea typeface="楷体" pitchFamily="49" charset="-122"/>
              </a:rPr>
              <a:t>序列中寻找特定的碱基模式；</a:t>
            </a:r>
          </a:p>
          <a:p>
            <a:pPr algn="l">
              <a:spcBef>
                <a:spcPct val="20000"/>
              </a:spcBef>
              <a:buClr>
                <a:schemeClr val="accent2"/>
              </a:buClr>
              <a:buSzPct val="80000"/>
              <a:buFont typeface="Wingdings" pitchFamily="2" charset="2"/>
              <a:buNone/>
            </a:pPr>
            <a:r>
              <a:rPr kumimoji="1" lang="zh-CN" altLang="en-US" sz="3200" dirty="0">
                <a:latin typeface="楷体" pitchFamily="49" charset="-122"/>
                <a:ea typeface="楷体" pitchFamily="49" charset="-122"/>
              </a:rPr>
              <a:t>      垃圾邮件过滤器；</a:t>
            </a:r>
          </a:p>
          <a:p>
            <a:pPr algn="l">
              <a:spcBef>
                <a:spcPct val="20000"/>
              </a:spcBef>
              <a:buClr>
                <a:schemeClr val="accent2"/>
              </a:buClr>
              <a:buSzPct val="80000"/>
              <a:buFont typeface="Wingdings" pitchFamily="2" charset="2"/>
              <a:buNone/>
            </a:pPr>
            <a:r>
              <a:rPr kumimoji="1" lang="zh-CN" altLang="en-US" sz="3200" dirty="0">
                <a:latin typeface="楷体" pitchFamily="49" charset="-122"/>
                <a:ea typeface="楷体" pitchFamily="49" charset="-122"/>
              </a:rPr>
              <a:t>      杀毒软件</a:t>
            </a:r>
          </a:p>
        </p:txBody>
      </p:sp>
    </p:spTree>
  </p:cSld>
  <p:clrMapOvr>
    <a:masterClrMapping/>
  </p:clrMapOvr>
  <p:transition spd="med"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79388" y="5084763"/>
            <a:ext cx="8391525" cy="461962"/>
          </a:xfrm>
          <a:prstGeom prst="rect">
            <a:avLst/>
          </a:prstGeom>
          <a:noFill/>
        </p:spPr>
        <p:txBody>
          <a:bodyPr>
            <a:spAutoFit/>
          </a:bodyPr>
          <a:lstStyle/>
          <a:p>
            <a:pPr algn="l">
              <a:defRPr/>
            </a:pPr>
            <a:r>
              <a:rPr lang="zh-CN" altLang="en-US" sz="2400" dirty="0">
                <a:latin typeface="楷体" pitchFamily="49" charset="-122"/>
                <a:ea typeface="楷体" pitchFamily="49" charset="-122"/>
              </a:rPr>
              <a:t>需要统计匹配子串总数，例如网络热词排行榜的更新；</a:t>
            </a:r>
            <a:endParaRPr lang="en-US" altLang="zh-CN" sz="2400" dirty="0">
              <a:latin typeface="楷体" pitchFamily="49" charset="-122"/>
              <a:ea typeface="楷体" pitchFamily="49" charset="-122"/>
            </a:endParaRPr>
          </a:p>
        </p:txBody>
      </p:sp>
      <p:sp>
        <p:nvSpPr>
          <p:cNvPr id="5" name="矩形 4"/>
          <p:cNvSpPr/>
          <p:nvPr/>
        </p:nvSpPr>
        <p:spPr>
          <a:xfrm>
            <a:off x="284163" y="1258888"/>
            <a:ext cx="8456612" cy="831850"/>
          </a:xfrm>
          <a:prstGeom prst="rect">
            <a:avLst/>
          </a:prstGeom>
        </p:spPr>
        <p:txBody>
          <a:bodyPr>
            <a:spAutoFit/>
          </a:bodyPr>
          <a:lstStyle/>
          <a:p>
            <a:pPr algn="l">
              <a:defRPr/>
            </a:pPr>
            <a:r>
              <a:rPr lang="zh-CN" altLang="en-US" sz="2400" dirty="0">
                <a:latin typeface="楷体" pitchFamily="49" charset="-122"/>
                <a:ea typeface="楷体" pitchFamily="49" charset="-122"/>
              </a:rPr>
              <a:t>需要报告所有匹配的具体位置，例如浏览器和文本编辑器中的查找功能</a:t>
            </a:r>
          </a:p>
        </p:txBody>
      </p:sp>
      <p:sp>
        <p:nvSpPr>
          <p:cNvPr id="6" name="矩形 5"/>
          <p:cNvSpPr/>
          <p:nvPr/>
        </p:nvSpPr>
        <p:spPr>
          <a:xfrm>
            <a:off x="352425" y="827088"/>
            <a:ext cx="1724025" cy="461962"/>
          </a:xfrm>
          <a:prstGeom prst="rect">
            <a:avLst/>
          </a:prstGeom>
        </p:spPr>
        <p:txBody>
          <a:bodyPr wrap="none">
            <a:spAutoFit/>
          </a:bodyPr>
          <a:lstStyle/>
          <a:p>
            <a:pPr algn="l">
              <a:defRPr/>
            </a:pPr>
            <a:r>
              <a:rPr lang="zh-CN" altLang="en-US" sz="2400" b="1" dirty="0">
                <a:solidFill>
                  <a:srgbClr val="000000"/>
                </a:solidFill>
                <a:latin typeface="楷体" pitchFamily="49" charset="-122"/>
                <a:ea typeface="楷体" pitchFamily="49" charset="-122"/>
              </a:rPr>
              <a:t>模式枚举：</a:t>
            </a:r>
            <a:endParaRPr lang="en-US" altLang="zh-CN" sz="2400" b="1" dirty="0">
              <a:solidFill>
                <a:srgbClr val="000000"/>
              </a:solidFill>
              <a:latin typeface="楷体" pitchFamily="49" charset="-122"/>
              <a:ea typeface="楷体" pitchFamily="49" charset="-122"/>
            </a:endParaRPr>
          </a:p>
        </p:txBody>
      </p:sp>
      <p:sp>
        <p:nvSpPr>
          <p:cNvPr id="7" name="矩形 6"/>
          <p:cNvSpPr/>
          <p:nvPr/>
        </p:nvSpPr>
        <p:spPr>
          <a:xfrm>
            <a:off x="323850" y="250825"/>
            <a:ext cx="8496300" cy="461963"/>
          </a:xfrm>
          <a:prstGeom prst="rect">
            <a:avLst/>
          </a:prstGeom>
        </p:spPr>
        <p:txBody>
          <a:bodyPr>
            <a:spAutoFit/>
          </a:bodyPr>
          <a:lstStyle/>
          <a:p>
            <a:pPr algn="l">
              <a:defRPr/>
            </a:pPr>
            <a:r>
              <a:rPr lang="zh-CN" altLang="en-US" sz="2400" dirty="0">
                <a:solidFill>
                  <a:srgbClr val="000000"/>
                </a:solidFill>
                <a:latin typeface="楷体" pitchFamily="49" charset="-122"/>
                <a:ea typeface="楷体" pitchFamily="49" charset="-122"/>
              </a:rPr>
              <a:t>根据具体应用要求的不同，模式匹配还可以进一步细分：</a:t>
            </a:r>
            <a:endParaRPr lang="en-US" altLang="zh-CN" sz="2400" dirty="0">
              <a:solidFill>
                <a:srgbClr val="000000"/>
              </a:solidFill>
              <a:latin typeface="楷体" pitchFamily="49" charset="-122"/>
              <a:ea typeface="楷体" pitchFamily="49" charset="-122"/>
            </a:endParaRPr>
          </a:p>
        </p:txBody>
      </p:sp>
      <p:sp>
        <p:nvSpPr>
          <p:cNvPr id="8" name="矩形 7"/>
          <p:cNvSpPr/>
          <p:nvPr/>
        </p:nvSpPr>
        <p:spPr>
          <a:xfrm>
            <a:off x="328613" y="2103438"/>
            <a:ext cx="1722437" cy="461962"/>
          </a:xfrm>
          <a:prstGeom prst="rect">
            <a:avLst/>
          </a:prstGeom>
        </p:spPr>
        <p:txBody>
          <a:bodyPr wrap="none">
            <a:spAutoFit/>
          </a:bodyPr>
          <a:lstStyle/>
          <a:p>
            <a:pPr algn="l">
              <a:defRPr/>
            </a:pPr>
            <a:r>
              <a:rPr lang="zh-CN" altLang="en-US" sz="2400" b="1" dirty="0">
                <a:solidFill>
                  <a:srgbClr val="000000"/>
                </a:solidFill>
                <a:latin typeface="楷体" pitchFamily="49" charset="-122"/>
                <a:ea typeface="楷体" pitchFamily="49" charset="-122"/>
              </a:rPr>
              <a:t>模式检测：</a:t>
            </a:r>
            <a:endParaRPr lang="en-US" altLang="zh-CN" sz="2400" b="1" dirty="0">
              <a:solidFill>
                <a:srgbClr val="000000"/>
              </a:solidFill>
              <a:latin typeface="楷体" pitchFamily="49" charset="-122"/>
              <a:ea typeface="楷体" pitchFamily="49" charset="-122"/>
            </a:endParaRPr>
          </a:p>
        </p:txBody>
      </p:sp>
      <p:sp>
        <p:nvSpPr>
          <p:cNvPr id="9" name="矩形 8"/>
          <p:cNvSpPr/>
          <p:nvPr/>
        </p:nvSpPr>
        <p:spPr>
          <a:xfrm>
            <a:off x="277813" y="2492375"/>
            <a:ext cx="8039100" cy="831850"/>
          </a:xfrm>
          <a:prstGeom prst="rect">
            <a:avLst/>
          </a:prstGeom>
        </p:spPr>
        <p:txBody>
          <a:bodyPr>
            <a:spAutoFit/>
          </a:bodyPr>
          <a:lstStyle/>
          <a:p>
            <a:pPr algn="l">
              <a:defRPr/>
            </a:pPr>
            <a:r>
              <a:rPr lang="zh-CN" altLang="en-US" sz="2400" dirty="0">
                <a:solidFill>
                  <a:srgbClr val="000000"/>
                </a:solidFill>
                <a:latin typeface="楷体" pitchFamily="49" charset="-122"/>
                <a:ea typeface="楷体" pitchFamily="49" charset="-122"/>
              </a:rPr>
              <a:t>只关心是否存在匹配而不关心具体匹配位置，例如垃圾邮件过滤；</a:t>
            </a:r>
            <a:endParaRPr lang="en-US" altLang="zh-CN" sz="2400" dirty="0">
              <a:solidFill>
                <a:srgbClr val="000000"/>
              </a:solidFill>
              <a:latin typeface="楷体" pitchFamily="49" charset="-122"/>
              <a:ea typeface="楷体" pitchFamily="49" charset="-122"/>
            </a:endParaRPr>
          </a:p>
        </p:txBody>
      </p:sp>
      <p:sp>
        <p:nvSpPr>
          <p:cNvPr id="10" name="矩形 9"/>
          <p:cNvSpPr/>
          <p:nvPr/>
        </p:nvSpPr>
        <p:spPr>
          <a:xfrm>
            <a:off x="280988" y="3336925"/>
            <a:ext cx="1722437" cy="460375"/>
          </a:xfrm>
          <a:prstGeom prst="rect">
            <a:avLst/>
          </a:prstGeom>
        </p:spPr>
        <p:txBody>
          <a:bodyPr wrap="none">
            <a:spAutoFit/>
          </a:bodyPr>
          <a:lstStyle/>
          <a:p>
            <a:pPr algn="l">
              <a:defRPr/>
            </a:pPr>
            <a:r>
              <a:rPr lang="zh-CN" altLang="en-US" sz="2400" b="1" dirty="0">
                <a:solidFill>
                  <a:srgbClr val="000000"/>
                </a:solidFill>
                <a:latin typeface="楷体" pitchFamily="49" charset="-122"/>
                <a:ea typeface="楷体" pitchFamily="49" charset="-122"/>
              </a:rPr>
              <a:t>模式定位：</a:t>
            </a:r>
            <a:endParaRPr lang="en-US" altLang="zh-CN" sz="2400" b="1" dirty="0">
              <a:solidFill>
                <a:srgbClr val="000000"/>
              </a:solidFill>
              <a:latin typeface="楷体" pitchFamily="49" charset="-122"/>
              <a:ea typeface="楷体" pitchFamily="49" charset="-122"/>
            </a:endParaRPr>
          </a:p>
        </p:txBody>
      </p:sp>
      <p:sp>
        <p:nvSpPr>
          <p:cNvPr id="11" name="矩形 10"/>
          <p:cNvSpPr/>
          <p:nvPr/>
        </p:nvSpPr>
        <p:spPr>
          <a:xfrm>
            <a:off x="228600" y="3797300"/>
            <a:ext cx="7580313" cy="831850"/>
          </a:xfrm>
          <a:prstGeom prst="rect">
            <a:avLst/>
          </a:prstGeom>
        </p:spPr>
        <p:txBody>
          <a:bodyPr>
            <a:spAutoFit/>
          </a:bodyPr>
          <a:lstStyle/>
          <a:p>
            <a:pPr algn="l">
              <a:defRPr/>
            </a:pPr>
            <a:r>
              <a:rPr lang="zh-CN" altLang="en-US" sz="2400" dirty="0">
                <a:solidFill>
                  <a:srgbClr val="000000"/>
                </a:solidFill>
                <a:latin typeface="楷体" pitchFamily="49" charset="-122"/>
                <a:ea typeface="楷体" pitchFamily="49" charset="-122"/>
              </a:rPr>
              <a:t>不仅要判断是否存在匹配，还需要确定具体匹配位置，例如带毒文件的鉴别与修复；</a:t>
            </a:r>
            <a:endParaRPr lang="en-US" altLang="zh-CN" sz="2400" dirty="0">
              <a:solidFill>
                <a:srgbClr val="000000"/>
              </a:solidFill>
              <a:latin typeface="楷体" pitchFamily="49" charset="-122"/>
              <a:ea typeface="楷体" pitchFamily="49" charset="-122"/>
            </a:endParaRPr>
          </a:p>
        </p:txBody>
      </p:sp>
      <p:sp>
        <p:nvSpPr>
          <p:cNvPr id="12" name="矩形 11"/>
          <p:cNvSpPr/>
          <p:nvPr/>
        </p:nvSpPr>
        <p:spPr>
          <a:xfrm>
            <a:off x="314325" y="4670425"/>
            <a:ext cx="1724025" cy="461963"/>
          </a:xfrm>
          <a:prstGeom prst="rect">
            <a:avLst/>
          </a:prstGeom>
        </p:spPr>
        <p:txBody>
          <a:bodyPr wrap="none">
            <a:spAutoFit/>
          </a:bodyPr>
          <a:lstStyle/>
          <a:p>
            <a:pPr algn="l">
              <a:defRPr/>
            </a:pPr>
            <a:r>
              <a:rPr lang="zh-CN" altLang="en-US" sz="2400" b="1" dirty="0">
                <a:solidFill>
                  <a:srgbClr val="000000"/>
                </a:solidFill>
                <a:latin typeface="楷体" pitchFamily="49" charset="-122"/>
                <a:ea typeface="楷体" pitchFamily="49" charset="-122"/>
              </a:rPr>
              <a:t>模式计数：</a:t>
            </a:r>
            <a:endParaRPr lang="en-US" altLang="zh-CN" sz="2400" b="1" dirty="0">
              <a:solidFill>
                <a:srgbClr val="000000"/>
              </a:solidFill>
              <a:latin typeface="楷体" pitchFamily="49" charset="-122"/>
              <a:ea typeface="楷体" pitchFamily="49" charset="-122"/>
            </a:endParaRPr>
          </a:p>
        </p:txBody>
      </p:sp>
      <p:sp>
        <p:nvSpPr>
          <p:cNvPr id="13" name="Rectangle 12"/>
          <p:cNvSpPr>
            <a:spLocks noChangeArrowheads="1"/>
          </p:cNvSpPr>
          <p:nvPr/>
        </p:nvSpPr>
        <p:spPr bwMode="auto">
          <a:xfrm>
            <a:off x="250825" y="5765800"/>
            <a:ext cx="87852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buSzPct val="80000"/>
              <a:buFont typeface="Wingdings" pitchFamily="2" charset="2"/>
              <a:buNone/>
            </a:pPr>
            <a:r>
              <a:rPr kumimoji="1" lang="zh-CN" altLang="en-US" sz="2400">
                <a:latin typeface="楷体" pitchFamily="49" charset="-122"/>
                <a:ea typeface="楷体" pitchFamily="49" charset="-122"/>
              </a:rPr>
              <a:t>串匹配的算法很多，我们先讨论一种最简单的称为朴素的串匹配算法。我们以定长的顺序串类型作为存储结构。</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a:hlinkClick r:id="rId2" action="ppaction://hlinksldjump"/>
          </p:cNvPr>
          <p:cNvSpPr txBox="1">
            <a:spLocks noChangeArrowheads="1"/>
          </p:cNvSpPr>
          <p:nvPr/>
        </p:nvSpPr>
        <p:spPr bwMode="auto">
          <a:xfrm>
            <a:off x="250825" y="188913"/>
            <a:ext cx="7273925"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StrAssign </a:t>
            </a:r>
            <a:r>
              <a:rPr kumimoji="1" lang="en-US" altLang="zh-CN" sz="2800">
                <a:ea typeface="楷体_GB2312" pitchFamily="49" charset="-122"/>
              </a:rPr>
              <a:t>(</a:t>
            </a:r>
            <a:r>
              <a:rPr kumimoji="1" lang="en-US" altLang="zh-CN" sz="2800" b="1">
                <a:ea typeface="楷体_GB2312" pitchFamily="49" charset="-122"/>
              </a:rPr>
              <a:t>&amp;</a:t>
            </a:r>
            <a:r>
              <a:rPr kumimoji="1" lang="en-US" altLang="zh-CN" sz="2800">
                <a:ea typeface="楷体_GB2312" pitchFamily="49" charset="-122"/>
              </a:rPr>
              <a:t>T, chars)	//</a:t>
            </a:r>
            <a:r>
              <a:rPr kumimoji="1" lang="zh-CN" altLang="en-US" sz="2800">
                <a:ea typeface="楷体_GB2312" pitchFamily="49" charset="-122"/>
              </a:rPr>
              <a:t>串赋值</a:t>
            </a:r>
          </a:p>
          <a:p>
            <a:pPr algn="l" eaLnBrk="1" hangingPunct="1">
              <a:spcBef>
                <a:spcPct val="60000"/>
              </a:spcBef>
            </a:pPr>
            <a:r>
              <a:rPr kumimoji="1" lang="zh-CN" altLang="en-US" sz="2800" b="1">
                <a:ea typeface="楷体_GB2312" pitchFamily="49" charset="-122"/>
              </a:rPr>
              <a:t>初始条件：</a:t>
            </a:r>
            <a:r>
              <a:rPr kumimoji="1" lang="en-US" altLang="zh-CN" sz="2800">
                <a:ea typeface="楷体_GB2312" pitchFamily="49" charset="-122"/>
              </a:rPr>
              <a:t>chars </a:t>
            </a:r>
            <a:r>
              <a:rPr kumimoji="1" lang="zh-CN" altLang="en-US" sz="2800">
                <a:ea typeface="楷体_GB2312" pitchFamily="49" charset="-122"/>
              </a:rPr>
              <a:t>是字符串常量。</a:t>
            </a:r>
          </a:p>
          <a:p>
            <a:pPr algn="l" eaLnBrk="1" hangingPunct="1">
              <a:spcBef>
                <a:spcPct val="25000"/>
              </a:spcBef>
            </a:pPr>
            <a:r>
              <a:rPr kumimoji="1" lang="zh-CN" altLang="en-US" sz="2800" b="1">
                <a:ea typeface="楷体_GB2312" pitchFamily="49" charset="-122"/>
              </a:rPr>
              <a:t>操作结果：</a:t>
            </a:r>
            <a:r>
              <a:rPr kumimoji="1" lang="zh-CN" altLang="en-US" sz="2800">
                <a:ea typeface="楷体_GB2312" pitchFamily="49" charset="-122"/>
              </a:rPr>
              <a:t>生成一个其值等于 </a:t>
            </a:r>
            <a:r>
              <a:rPr kumimoji="1" lang="en-US" altLang="zh-CN" sz="2800">
                <a:ea typeface="楷体_GB2312" pitchFamily="49" charset="-122"/>
              </a:rPr>
              <a:t>chars</a:t>
            </a:r>
            <a:r>
              <a:rPr kumimoji="1" lang="zh-CN" altLang="en-US" sz="2800">
                <a:ea typeface="楷体_GB2312" pitchFamily="49" charset="-122"/>
              </a:rPr>
              <a:t>的子串。</a:t>
            </a:r>
          </a:p>
        </p:txBody>
      </p:sp>
      <p:sp>
        <p:nvSpPr>
          <p:cNvPr id="10247" name="Text Box 7">
            <a:hlinkClick r:id="rId2" action="ppaction://hlinksldjump"/>
          </p:cNvPr>
          <p:cNvSpPr txBox="1">
            <a:spLocks noChangeArrowheads="1"/>
          </p:cNvSpPr>
          <p:nvPr/>
        </p:nvSpPr>
        <p:spPr bwMode="auto">
          <a:xfrm>
            <a:off x="179388" y="2205038"/>
            <a:ext cx="5141912"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StrCopy </a:t>
            </a:r>
            <a:r>
              <a:rPr kumimoji="1" lang="en-US" altLang="zh-CN" sz="2800">
                <a:ea typeface="楷体_GB2312" pitchFamily="49" charset="-122"/>
              </a:rPr>
              <a:t>(</a:t>
            </a:r>
            <a:r>
              <a:rPr kumimoji="1" lang="en-US" altLang="zh-CN" sz="2800" b="1">
                <a:ea typeface="楷体_GB2312" pitchFamily="49" charset="-122"/>
              </a:rPr>
              <a:t>&amp;</a:t>
            </a:r>
            <a:r>
              <a:rPr kumimoji="1" lang="en-US" altLang="zh-CN" sz="2800">
                <a:ea typeface="楷体_GB2312" pitchFamily="49" charset="-122"/>
              </a:rPr>
              <a:t>T, S)	//</a:t>
            </a:r>
            <a:r>
              <a:rPr kumimoji="1" lang="zh-CN" altLang="en-US" sz="2800">
                <a:ea typeface="楷体_GB2312" pitchFamily="49" charset="-122"/>
              </a:rPr>
              <a:t>串复制</a:t>
            </a:r>
          </a:p>
          <a:p>
            <a:pPr algn="l" eaLnBrk="1" hangingPunct="1">
              <a:spcBef>
                <a:spcPct val="60000"/>
              </a:spcBef>
            </a:pPr>
            <a:r>
              <a:rPr kumimoji="1" lang="zh-CN" altLang="en-US" sz="2800" b="1">
                <a:ea typeface="楷体_GB2312" pitchFamily="49" charset="-122"/>
              </a:rPr>
              <a:t>初始条件：</a:t>
            </a:r>
            <a:r>
              <a:rPr kumimoji="1" lang="zh-CN" altLang="en-US" sz="2800">
                <a:ea typeface="楷体_GB2312" pitchFamily="49" charset="-122"/>
              </a:rPr>
              <a:t>串 </a:t>
            </a:r>
            <a:r>
              <a:rPr kumimoji="1" lang="en-US" altLang="zh-CN" sz="2800">
                <a:ea typeface="楷体_GB2312" pitchFamily="49" charset="-122"/>
              </a:rPr>
              <a:t>S </a:t>
            </a:r>
            <a:r>
              <a:rPr kumimoji="1" lang="zh-CN" altLang="en-US" sz="2800">
                <a:ea typeface="楷体_GB2312" pitchFamily="49" charset="-122"/>
              </a:rPr>
              <a:t>存在。</a:t>
            </a:r>
          </a:p>
          <a:p>
            <a:pPr algn="l" eaLnBrk="1" hangingPunct="1">
              <a:spcBef>
                <a:spcPct val="25000"/>
              </a:spcBef>
            </a:pPr>
            <a:r>
              <a:rPr kumimoji="1" lang="zh-CN" altLang="en-US" sz="2800" b="1">
                <a:ea typeface="楷体_GB2312" pitchFamily="49" charset="-122"/>
              </a:rPr>
              <a:t>操作结果：</a:t>
            </a:r>
            <a:r>
              <a:rPr kumimoji="1" lang="zh-CN" altLang="en-US" sz="2800">
                <a:ea typeface="楷体_GB2312" pitchFamily="49" charset="-122"/>
              </a:rPr>
              <a:t>由串 </a:t>
            </a:r>
            <a:r>
              <a:rPr kumimoji="1" lang="en-US" altLang="zh-CN" sz="2800">
                <a:ea typeface="楷体_GB2312" pitchFamily="49" charset="-122"/>
              </a:rPr>
              <a:t>S </a:t>
            </a:r>
            <a:r>
              <a:rPr kumimoji="1" lang="zh-CN" altLang="en-US" sz="2800">
                <a:ea typeface="楷体_GB2312" pitchFamily="49" charset="-122"/>
              </a:rPr>
              <a:t>复制得串 </a:t>
            </a:r>
            <a:r>
              <a:rPr kumimoji="1" lang="en-US" altLang="zh-CN" sz="2800">
                <a:ea typeface="楷体_GB2312" pitchFamily="49" charset="-122"/>
              </a:rPr>
              <a:t>T</a:t>
            </a:r>
            <a:r>
              <a:rPr kumimoji="1" lang="zh-CN" altLang="en-US" sz="2800">
                <a:ea typeface="楷体_GB2312" pitchFamily="49" charset="-122"/>
              </a:rPr>
              <a:t>。</a:t>
            </a:r>
          </a:p>
        </p:txBody>
      </p:sp>
      <p:sp>
        <p:nvSpPr>
          <p:cNvPr id="10248" name="Text Box 8">
            <a:hlinkClick r:id="rId2" action="ppaction://hlinksldjump"/>
          </p:cNvPr>
          <p:cNvSpPr txBox="1">
            <a:spLocks noChangeArrowheads="1"/>
          </p:cNvSpPr>
          <p:nvPr/>
        </p:nvSpPr>
        <p:spPr bwMode="auto">
          <a:xfrm>
            <a:off x="250825" y="4256088"/>
            <a:ext cx="6537325"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StrEmpty </a:t>
            </a:r>
            <a:r>
              <a:rPr kumimoji="1" lang="en-US" altLang="zh-CN" sz="2800">
                <a:ea typeface="楷体_GB2312" pitchFamily="49" charset="-122"/>
              </a:rPr>
              <a:t>(S)	//</a:t>
            </a:r>
            <a:r>
              <a:rPr kumimoji="1" lang="zh-CN" altLang="en-US" sz="2800">
                <a:ea typeface="楷体_GB2312" pitchFamily="49" charset="-122"/>
              </a:rPr>
              <a:t>判空</a:t>
            </a:r>
          </a:p>
          <a:p>
            <a:pPr algn="l" eaLnBrk="1" hangingPunct="1">
              <a:spcBef>
                <a:spcPct val="60000"/>
              </a:spcBef>
            </a:pPr>
            <a:r>
              <a:rPr kumimoji="1" lang="zh-CN" altLang="en-US" sz="2800" b="1">
                <a:ea typeface="楷体_GB2312" pitchFamily="49" charset="-122"/>
              </a:rPr>
              <a:t>初始条件：</a:t>
            </a:r>
            <a:r>
              <a:rPr kumimoji="1" lang="zh-CN" altLang="en-US" sz="2800">
                <a:ea typeface="楷体_GB2312" pitchFamily="49" charset="-122"/>
              </a:rPr>
              <a:t>串 </a:t>
            </a:r>
            <a:r>
              <a:rPr kumimoji="1" lang="en-US" altLang="zh-CN" sz="2800">
                <a:ea typeface="楷体_GB2312" pitchFamily="49" charset="-122"/>
              </a:rPr>
              <a:t>S </a:t>
            </a:r>
            <a:r>
              <a:rPr kumimoji="1" lang="zh-CN" altLang="en-US" sz="2800">
                <a:ea typeface="楷体_GB2312" pitchFamily="49" charset="-122"/>
              </a:rPr>
              <a:t>存在。</a:t>
            </a:r>
          </a:p>
          <a:p>
            <a:pPr algn="l" eaLnBrk="1" hangingPunct="1">
              <a:spcBef>
                <a:spcPct val="25000"/>
              </a:spcBef>
            </a:pPr>
            <a:r>
              <a:rPr kumimoji="1" lang="zh-CN" altLang="en-US" sz="2800" b="1">
                <a:ea typeface="楷体_GB2312" pitchFamily="49" charset="-122"/>
              </a:rPr>
              <a:t>操作结果：</a:t>
            </a:r>
            <a:r>
              <a:rPr kumimoji="1" lang="zh-CN" altLang="en-US" sz="2800">
                <a:ea typeface="楷体_GB2312" pitchFamily="49" charset="-122"/>
              </a:rPr>
              <a:t>若 </a:t>
            </a:r>
            <a:r>
              <a:rPr kumimoji="1" lang="en-US" altLang="zh-CN" sz="2800">
                <a:ea typeface="楷体_GB2312" pitchFamily="49" charset="-122"/>
              </a:rPr>
              <a:t>S </a:t>
            </a:r>
            <a:r>
              <a:rPr kumimoji="1" lang="zh-CN" altLang="en-US" sz="2800">
                <a:ea typeface="楷体_GB2312" pitchFamily="49" charset="-122"/>
              </a:rPr>
              <a:t>为空串，则返回 </a:t>
            </a:r>
            <a:r>
              <a:rPr kumimoji="1" lang="en-US" altLang="zh-CN" sz="2800">
                <a:ea typeface="楷体_GB2312" pitchFamily="49" charset="-122"/>
              </a:rPr>
              <a:t>TRUE,</a:t>
            </a:r>
          </a:p>
          <a:p>
            <a:pPr algn="l" eaLnBrk="1" hangingPunct="1">
              <a:spcBef>
                <a:spcPct val="25000"/>
              </a:spcBef>
            </a:pPr>
            <a:r>
              <a:rPr kumimoji="1" lang="en-US" altLang="zh-CN" sz="2800">
                <a:ea typeface="楷体_GB2312" pitchFamily="49" charset="-122"/>
              </a:rPr>
              <a:t>		</a:t>
            </a:r>
            <a:r>
              <a:rPr kumimoji="1" lang="zh-CN" altLang="en-US" sz="2800">
                <a:ea typeface="楷体_GB2312" pitchFamily="49" charset="-122"/>
              </a:rPr>
              <a:t>否则返回 </a:t>
            </a:r>
            <a:r>
              <a:rPr kumimoji="1" lang="en-US" altLang="zh-CN" sz="2800">
                <a:ea typeface="楷体_GB2312" pitchFamily="49" charset="-122"/>
              </a:rPr>
              <a:t>FALSE</a:t>
            </a:r>
            <a:r>
              <a:rPr kumimoji="1" lang="zh-CN" altLang="en-US" sz="2800">
                <a:ea typeface="楷体_GB2312" pitchFamily="49" charset="-122"/>
              </a:rPr>
              <a:t>。</a:t>
            </a:r>
            <a:r>
              <a:rPr kumimoji="1" lang="en-US" altLang="zh-CN" sz="2800">
                <a:ea typeface="楷体_GB2312" pitchFamily="49" charset="-122"/>
              </a:rPr>
              <a:t>(</a:t>
            </a:r>
            <a:r>
              <a:rPr kumimoji="1" lang="en-US" altLang="zh-CN" sz="2800" b="1">
                <a:ea typeface="楷体_GB2312" pitchFamily="49" charset="-122"/>
                <a:sym typeface="Symbol" pitchFamily="18" charset="2"/>
              </a:rPr>
              <a:t> </a:t>
            </a:r>
            <a:r>
              <a:rPr kumimoji="1" lang="zh-CN" altLang="en-US" sz="2800">
                <a:ea typeface="楷体_GB2312" pitchFamily="49" charset="-122"/>
                <a:sym typeface="Symbol" pitchFamily="18" charset="2"/>
              </a:rPr>
              <a:t>为空串</a:t>
            </a:r>
            <a:r>
              <a:rPr kumimoji="1" lang="en-US" altLang="zh-CN" sz="2800">
                <a:ea typeface="楷体_GB2312" pitchFamily="49" charset="-122"/>
                <a:sym typeface="Symbol" pitchFamily="18" charset="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animEffect transition="in" filter="wipe(left)">
                                      <p:cBhvr>
                                        <p:cTn id="7" dur="500"/>
                                        <p:tgtEl>
                                          <p:spTgt spid="102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7">
                                            <p:txEl>
                                              <p:pRg st="1" end="1"/>
                                            </p:txEl>
                                          </p:spTgt>
                                        </p:tgtEl>
                                        <p:attrNameLst>
                                          <p:attrName>style.visibility</p:attrName>
                                        </p:attrNameLst>
                                      </p:cBhvr>
                                      <p:to>
                                        <p:strVal val="visible"/>
                                      </p:to>
                                    </p:set>
                                    <p:animEffect transition="in" filter="wipe(left)">
                                      <p:cBhvr>
                                        <p:cTn id="12" dur="500"/>
                                        <p:tgtEl>
                                          <p:spTgt spid="102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7">
                                            <p:txEl>
                                              <p:pRg st="2" end="2"/>
                                            </p:txEl>
                                          </p:spTgt>
                                        </p:tgtEl>
                                        <p:attrNameLst>
                                          <p:attrName>style.visibility</p:attrName>
                                        </p:attrNameLst>
                                      </p:cBhvr>
                                      <p:to>
                                        <p:strVal val="visible"/>
                                      </p:to>
                                    </p:set>
                                    <p:animEffect transition="in" filter="wipe(left)">
                                      <p:cBhvr>
                                        <p:cTn id="17" dur="500"/>
                                        <p:tgtEl>
                                          <p:spTgt spid="102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8">
                                            <p:txEl>
                                              <p:pRg st="0" end="0"/>
                                            </p:txEl>
                                          </p:spTgt>
                                        </p:tgtEl>
                                        <p:attrNameLst>
                                          <p:attrName>style.visibility</p:attrName>
                                        </p:attrNameLst>
                                      </p:cBhvr>
                                      <p:to>
                                        <p:strVal val="visible"/>
                                      </p:to>
                                    </p:set>
                                    <p:animEffect transition="in" filter="wipe(left)">
                                      <p:cBhvr>
                                        <p:cTn id="22" dur="500"/>
                                        <p:tgtEl>
                                          <p:spTgt spid="102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8">
                                            <p:txEl>
                                              <p:pRg st="1" end="1"/>
                                            </p:txEl>
                                          </p:spTgt>
                                        </p:tgtEl>
                                        <p:attrNameLst>
                                          <p:attrName>style.visibility</p:attrName>
                                        </p:attrNameLst>
                                      </p:cBhvr>
                                      <p:to>
                                        <p:strVal val="visible"/>
                                      </p:to>
                                    </p:set>
                                    <p:animEffect transition="in" filter="wipe(left)">
                                      <p:cBhvr>
                                        <p:cTn id="27" dur="500"/>
                                        <p:tgtEl>
                                          <p:spTgt spid="1024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8">
                                            <p:txEl>
                                              <p:pRg st="2" end="2"/>
                                            </p:txEl>
                                          </p:spTgt>
                                        </p:tgtEl>
                                        <p:attrNameLst>
                                          <p:attrName>style.visibility</p:attrName>
                                        </p:attrNameLst>
                                      </p:cBhvr>
                                      <p:to>
                                        <p:strVal val="visible"/>
                                      </p:to>
                                    </p:set>
                                    <p:animEffect transition="in" filter="wipe(left)">
                                      <p:cBhvr>
                                        <p:cTn id="32" dur="500"/>
                                        <p:tgtEl>
                                          <p:spTgt spid="10248">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8">
                                            <p:txEl>
                                              <p:pRg st="3" end="3"/>
                                            </p:txEl>
                                          </p:spTgt>
                                        </p:tgtEl>
                                        <p:attrNameLst>
                                          <p:attrName>style.visibility</p:attrName>
                                        </p:attrNameLst>
                                      </p:cBhvr>
                                      <p:to>
                                        <p:strVal val="visible"/>
                                      </p:to>
                                    </p:set>
                                    <p:animEffect transition="in" filter="wipe(left)">
                                      <p:cBhvr>
                                        <p:cTn id="37" dur="500"/>
                                        <p:tgtEl>
                                          <p:spTgt spid="10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build="p" autoUpdateAnimBg="0"/>
      <p:bldP spid="1024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6"/>
          <p:cNvSpPr>
            <a:spLocks noChangeArrowheads="1"/>
          </p:cNvSpPr>
          <p:nvPr/>
        </p:nvSpPr>
        <p:spPr bwMode="auto">
          <a:xfrm>
            <a:off x="250825" y="112713"/>
            <a:ext cx="8496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b="1">
                <a:solidFill>
                  <a:srgbClr val="000000"/>
                </a:solidFill>
                <a:ea typeface="楷体_GB2312" pitchFamily="49" charset="-122"/>
              </a:rPr>
              <a:t>1</a:t>
            </a:r>
            <a:r>
              <a:rPr kumimoji="1" lang="zh-CN" altLang="en-US" sz="3200" b="1">
                <a:solidFill>
                  <a:srgbClr val="000000"/>
                </a:solidFill>
                <a:ea typeface="楷体_GB2312" pitchFamily="49" charset="-122"/>
              </a:rPr>
              <a:t>、求子串位置的定位函数</a:t>
            </a:r>
            <a:r>
              <a:rPr kumimoji="1" lang="en-US" altLang="zh-CN" sz="3200" b="1">
                <a:solidFill>
                  <a:srgbClr val="000000"/>
                </a:solidFill>
                <a:ea typeface="楷体_GB2312" pitchFamily="49" charset="-122"/>
              </a:rPr>
              <a:t>Index( S, T,pos)</a:t>
            </a:r>
          </a:p>
        </p:txBody>
      </p:sp>
      <p:sp>
        <p:nvSpPr>
          <p:cNvPr id="73732" name="Rectangle 10"/>
          <p:cNvSpPr>
            <a:spLocks noGrp="1" noChangeArrowheads="1"/>
          </p:cNvSpPr>
          <p:nvPr>
            <p:ph type="body" idx="1"/>
          </p:nvPr>
        </p:nvSpPr>
        <p:spPr>
          <a:xfrm>
            <a:off x="468313" y="908050"/>
            <a:ext cx="8134350" cy="4249738"/>
          </a:xfrm>
          <a:noFill/>
        </p:spPr>
        <p:txBody>
          <a:bodyPr/>
          <a:lstStyle/>
          <a:p>
            <a:pPr marL="0" indent="0" eaLnBrk="1" hangingPunct="1">
              <a:lnSpc>
                <a:spcPts val="3200"/>
              </a:lnSpc>
              <a:buFont typeface="Wingdings" pitchFamily="2" charset="2"/>
              <a:buNone/>
            </a:pPr>
            <a:r>
              <a:rPr lang="zh-CN" altLang="en-US" sz="2800" b="1" dirty="0" smtClean="0">
                <a:latin typeface="Times New Roman" pitchFamily="18" charset="0"/>
                <a:ea typeface="楷体" pitchFamily="49" charset="-122"/>
                <a:cs typeface="Times New Roman" pitchFamily="18" charset="0"/>
              </a:rPr>
              <a:t>模式匹配：子串</a:t>
            </a:r>
            <a:r>
              <a:rPr lang="en-US" altLang="zh-CN" sz="2800" b="1" dirty="0" smtClean="0">
                <a:latin typeface="Times New Roman" pitchFamily="18" charset="0"/>
                <a:ea typeface="楷体" pitchFamily="49" charset="-122"/>
                <a:cs typeface="Times New Roman" pitchFamily="18" charset="0"/>
              </a:rPr>
              <a:t>T</a:t>
            </a:r>
            <a:r>
              <a:rPr lang="zh-CN" altLang="en-US" sz="2800" b="1" dirty="0" smtClean="0">
                <a:latin typeface="Times New Roman" pitchFamily="18" charset="0"/>
                <a:ea typeface="楷体" pitchFamily="49" charset="-122"/>
                <a:cs typeface="Times New Roman" pitchFamily="18" charset="0"/>
              </a:rPr>
              <a:t>在主串Ｓ中的定位操作。</a:t>
            </a:r>
          </a:p>
          <a:p>
            <a:pPr marL="0" indent="0" eaLnBrk="1" hangingPunct="1">
              <a:lnSpc>
                <a:spcPts val="3200"/>
              </a:lnSpc>
              <a:buFont typeface="Wingdings" pitchFamily="2" charset="2"/>
              <a:buNone/>
            </a:pPr>
            <a:r>
              <a:rPr lang="zh-CN" altLang="en-US" sz="2800" b="1" dirty="0" smtClean="0">
                <a:latin typeface="Times New Roman" pitchFamily="18" charset="0"/>
                <a:ea typeface="楷体" pitchFamily="49" charset="-122"/>
                <a:cs typeface="Times New Roman" pitchFamily="18" charset="0"/>
              </a:rPr>
              <a:t>目标：主串</a:t>
            </a:r>
            <a:r>
              <a:rPr lang="en-US" altLang="zh-CN" sz="2800" b="1" dirty="0" smtClean="0">
                <a:latin typeface="Times New Roman" pitchFamily="18" charset="0"/>
                <a:ea typeface="楷体" pitchFamily="49" charset="-122"/>
                <a:cs typeface="Times New Roman" pitchFamily="18" charset="0"/>
              </a:rPr>
              <a:t>S</a:t>
            </a:r>
          </a:p>
          <a:p>
            <a:pPr marL="0" indent="0" eaLnBrk="1" hangingPunct="1">
              <a:lnSpc>
                <a:spcPts val="3200"/>
              </a:lnSpc>
              <a:buFont typeface="Wingdings" pitchFamily="2" charset="2"/>
              <a:buNone/>
            </a:pPr>
            <a:r>
              <a:rPr lang="zh-CN" altLang="en-US" sz="2800" b="1" dirty="0" smtClean="0">
                <a:latin typeface="Times New Roman" pitchFamily="18" charset="0"/>
                <a:ea typeface="楷体" pitchFamily="49" charset="-122"/>
                <a:cs typeface="Times New Roman" pitchFamily="18" charset="0"/>
              </a:rPr>
              <a:t>模式：子串</a:t>
            </a:r>
            <a:r>
              <a:rPr lang="en-US" altLang="zh-CN" sz="2800" b="1" dirty="0" smtClean="0">
                <a:latin typeface="Times New Roman" pitchFamily="18" charset="0"/>
                <a:ea typeface="楷体" pitchFamily="49" charset="-122"/>
                <a:cs typeface="Times New Roman" pitchFamily="18" charset="0"/>
              </a:rPr>
              <a:t>T(</a:t>
            </a:r>
            <a:r>
              <a:rPr lang="zh-CN" altLang="en-US" sz="2800" b="1" dirty="0" smtClean="0">
                <a:latin typeface="Times New Roman" pitchFamily="18" charset="0"/>
                <a:ea typeface="楷体" pitchFamily="49" charset="-122"/>
                <a:cs typeface="Times New Roman" pitchFamily="18" charset="0"/>
              </a:rPr>
              <a:t>模式串</a:t>
            </a:r>
            <a:r>
              <a:rPr lang="en-US" altLang="zh-CN" sz="2800" b="1" dirty="0" smtClean="0">
                <a:latin typeface="Times New Roman" pitchFamily="18" charset="0"/>
                <a:ea typeface="楷体" pitchFamily="49" charset="-122"/>
                <a:cs typeface="Times New Roman" pitchFamily="18" charset="0"/>
              </a:rPr>
              <a:t>)</a:t>
            </a:r>
          </a:p>
          <a:p>
            <a:pPr marL="0" indent="0" eaLnBrk="1" hangingPunct="1">
              <a:lnSpc>
                <a:spcPts val="3200"/>
              </a:lnSpc>
              <a:buFont typeface="Wingdings" pitchFamily="2" charset="2"/>
              <a:buNone/>
            </a:pPr>
            <a:r>
              <a:rPr lang="zh-CN" altLang="en-US" sz="2800" b="1" dirty="0" smtClean="0">
                <a:latin typeface="Times New Roman" pitchFamily="18" charset="0"/>
                <a:ea typeface="楷体" pitchFamily="49" charset="-122"/>
                <a:cs typeface="Times New Roman" pitchFamily="18" charset="0"/>
              </a:rPr>
              <a:t>匹配有两种结果：</a:t>
            </a:r>
          </a:p>
          <a:p>
            <a:pPr lvl="1" eaLnBrk="1" hangingPunct="1">
              <a:lnSpc>
                <a:spcPts val="3200"/>
              </a:lnSpc>
            </a:pPr>
            <a:r>
              <a:rPr lang="zh-CN" altLang="en-US" sz="2400" b="1" dirty="0" smtClean="0">
                <a:latin typeface="Times New Roman" pitchFamily="18" charset="0"/>
                <a:ea typeface="楷体" pitchFamily="49" charset="-122"/>
                <a:cs typeface="Times New Roman" pitchFamily="18" charset="0"/>
              </a:rPr>
              <a:t>匹配成功</a:t>
            </a:r>
            <a:r>
              <a:rPr lang="en-US" altLang="zh-CN" sz="2400" b="1" dirty="0" smtClean="0">
                <a:latin typeface="Times New Roman" pitchFamily="18" charset="0"/>
                <a:ea typeface="楷体" pitchFamily="49" charset="-122"/>
                <a:cs typeface="Times New Roman" pitchFamily="18" charset="0"/>
              </a:rPr>
              <a:t>: S</a:t>
            </a:r>
            <a:r>
              <a:rPr lang="zh-CN" altLang="en-US" sz="2400" b="1" dirty="0" smtClean="0">
                <a:latin typeface="Times New Roman" pitchFamily="18" charset="0"/>
                <a:ea typeface="楷体" pitchFamily="49" charset="-122"/>
                <a:cs typeface="Times New Roman" pitchFamily="18" charset="0"/>
              </a:rPr>
              <a:t>中有模式为</a:t>
            </a:r>
            <a:r>
              <a:rPr lang="en-US" altLang="zh-CN" sz="2400" b="1" dirty="0" smtClean="0">
                <a:latin typeface="Times New Roman" pitchFamily="18" charset="0"/>
                <a:ea typeface="楷体" pitchFamily="49" charset="-122"/>
                <a:cs typeface="Times New Roman" pitchFamily="18" charset="0"/>
              </a:rPr>
              <a:t>T</a:t>
            </a:r>
            <a:r>
              <a:rPr lang="zh-CN" altLang="en-US" sz="2400" b="1" dirty="0" smtClean="0">
                <a:latin typeface="Times New Roman" pitchFamily="18" charset="0"/>
                <a:ea typeface="楷体" pitchFamily="49" charset="-122"/>
                <a:cs typeface="Times New Roman" pitchFamily="18" charset="0"/>
              </a:rPr>
              <a:t>的子串，返回该子串在</a:t>
            </a:r>
            <a:r>
              <a:rPr lang="en-US" altLang="zh-CN" sz="2400" b="1" dirty="0" smtClean="0">
                <a:latin typeface="Times New Roman" pitchFamily="18" charset="0"/>
                <a:ea typeface="楷体" pitchFamily="49" charset="-122"/>
                <a:cs typeface="Times New Roman" pitchFamily="18" charset="0"/>
              </a:rPr>
              <a:t>S</a:t>
            </a:r>
            <a:r>
              <a:rPr lang="zh-CN" altLang="en-US" sz="2400" b="1" dirty="0" smtClean="0">
                <a:latin typeface="Times New Roman" pitchFamily="18" charset="0"/>
                <a:ea typeface="楷体" pitchFamily="49" charset="-122"/>
                <a:cs typeface="Times New Roman" pitchFamily="18" charset="0"/>
              </a:rPr>
              <a:t>中的位置，当</a:t>
            </a:r>
            <a:r>
              <a:rPr lang="en-US" altLang="zh-CN" sz="2400" b="1" dirty="0" smtClean="0">
                <a:latin typeface="Times New Roman" pitchFamily="18" charset="0"/>
                <a:ea typeface="楷体" pitchFamily="49" charset="-122"/>
                <a:cs typeface="Times New Roman" pitchFamily="18" charset="0"/>
              </a:rPr>
              <a:t>S</a:t>
            </a:r>
            <a:r>
              <a:rPr lang="zh-CN" altLang="en-US" sz="2400" b="1" dirty="0" smtClean="0">
                <a:latin typeface="Times New Roman" pitchFamily="18" charset="0"/>
                <a:ea typeface="楷体" pitchFamily="49" charset="-122"/>
                <a:cs typeface="Times New Roman" pitchFamily="18" charset="0"/>
              </a:rPr>
              <a:t>中有多个模式为</a:t>
            </a:r>
            <a:r>
              <a:rPr lang="en-US" altLang="zh-CN" sz="2400" b="1" dirty="0" smtClean="0">
                <a:latin typeface="Times New Roman" pitchFamily="18" charset="0"/>
                <a:ea typeface="楷体" pitchFamily="49" charset="-122"/>
                <a:cs typeface="Times New Roman" pitchFamily="18" charset="0"/>
              </a:rPr>
              <a:t>T</a:t>
            </a:r>
            <a:r>
              <a:rPr lang="zh-CN" altLang="en-US" sz="2400" b="1" dirty="0" smtClean="0">
                <a:latin typeface="Times New Roman" pitchFamily="18" charset="0"/>
                <a:ea typeface="楷体" pitchFamily="49" charset="-122"/>
                <a:cs typeface="Times New Roman" pitchFamily="18" charset="0"/>
              </a:rPr>
              <a:t>的子串，通常只要找出第一个子串即可</a:t>
            </a:r>
          </a:p>
          <a:p>
            <a:pPr lvl="1" eaLnBrk="1" hangingPunct="1">
              <a:lnSpc>
                <a:spcPts val="3200"/>
              </a:lnSpc>
            </a:pPr>
            <a:r>
              <a:rPr lang="zh-CN" altLang="en-US" sz="2400" b="1" dirty="0" smtClean="0">
                <a:latin typeface="Times New Roman" pitchFamily="18" charset="0"/>
                <a:ea typeface="楷体" pitchFamily="49" charset="-122"/>
                <a:cs typeface="Times New Roman" pitchFamily="18" charset="0"/>
              </a:rPr>
              <a:t>匹配失败</a:t>
            </a:r>
            <a:r>
              <a:rPr lang="en-US" altLang="zh-CN" sz="2400" b="1" dirty="0" smtClean="0">
                <a:latin typeface="Times New Roman" pitchFamily="18" charset="0"/>
                <a:ea typeface="楷体" pitchFamily="49" charset="-122"/>
                <a:cs typeface="Times New Roman" pitchFamily="18" charset="0"/>
              </a:rPr>
              <a:t>: </a:t>
            </a:r>
            <a:r>
              <a:rPr lang="zh-CN" altLang="en-US" sz="2400" b="1" dirty="0" smtClean="0">
                <a:latin typeface="Times New Roman" pitchFamily="18" charset="0"/>
                <a:ea typeface="楷体" pitchFamily="49" charset="-122"/>
                <a:cs typeface="Times New Roman" pitchFamily="18" charset="0"/>
              </a:rPr>
              <a:t>若</a:t>
            </a:r>
            <a:r>
              <a:rPr lang="en-US" altLang="zh-CN" sz="2400" b="1" dirty="0" smtClean="0">
                <a:latin typeface="Times New Roman" pitchFamily="18" charset="0"/>
                <a:ea typeface="楷体" pitchFamily="49" charset="-122"/>
                <a:cs typeface="Times New Roman" pitchFamily="18" charset="0"/>
              </a:rPr>
              <a:t>S</a:t>
            </a:r>
            <a:r>
              <a:rPr lang="zh-CN" altLang="en-US" sz="2400" b="1" dirty="0" smtClean="0">
                <a:latin typeface="Times New Roman" pitchFamily="18" charset="0"/>
                <a:ea typeface="楷体" pitchFamily="49" charset="-122"/>
                <a:cs typeface="Times New Roman" pitchFamily="18" charset="0"/>
              </a:rPr>
              <a:t>中无模式为</a:t>
            </a:r>
            <a:r>
              <a:rPr lang="en-US" altLang="zh-CN" sz="2400" b="1" dirty="0" smtClean="0">
                <a:latin typeface="Times New Roman" pitchFamily="18" charset="0"/>
                <a:ea typeface="楷体" pitchFamily="49" charset="-122"/>
                <a:cs typeface="Times New Roman" pitchFamily="18" charset="0"/>
              </a:rPr>
              <a:t>T</a:t>
            </a:r>
            <a:r>
              <a:rPr lang="zh-CN" altLang="en-US" sz="2400" b="1" dirty="0" smtClean="0">
                <a:latin typeface="Times New Roman" pitchFamily="18" charset="0"/>
                <a:ea typeface="楷体" pitchFamily="49" charset="-122"/>
                <a:cs typeface="Times New Roman" pitchFamily="18" charset="0"/>
              </a:rPr>
              <a:t>的子串，返回值为零</a:t>
            </a:r>
          </a:p>
          <a:p>
            <a:pPr marL="0" indent="0" eaLnBrk="1" hangingPunct="1">
              <a:lnSpc>
                <a:spcPts val="3200"/>
              </a:lnSpc>
              <a:buFont typeface="Wingdings" pitchFamily="2" charset="2"/>
              <a:buNone/>
            </a:pPr>
            <a:r>
              <a:rPr lang="zh-CN" altLang="en-US" sz="2800" b="1" dirty="0" smtClean="0">
                <a:latin typeface="Times New Roman" pitchFamily="18" charset="0"/>
                <a:ea typeface="楷体" pitchFamily="49" charset="-122"/>
                <a:cs typeface="Times New Roman" pitchFamily="18" charset="0"/>
              </a:rPr>
              <a:t>方法</a:t>
            </a:r>
          </a:p>
          <a:p>
            <a:pPr lvl="1" eaLnBrk="1" hangingPunct="1">
              <a:lnSpc>
                <a:spcPts val="3200"/>
              </a:lnSpc>
            </a:pPr>
            <a:r>
              <a:rPr lang="en-US" altLang="zh-CN" sz="2400" b="1" dirty="0" smtClean="0">
                <a:latin typeface="Times New Roman" pitchFamily="18" charset="0"/>
                <a:ea typeface="楷体" pitchFamily="49" charset="-122"/>
                <a:cs typeface="Times New Roman" pitchFamily="18" charset="0"/>
                <a:hlinkClick r:id="rId2" action="ppaction://hlinkpres?slideindex=1&amp;slidetitle="/>
              </a:rPr>
              <a:t>BF(Brute-Force)</a:t>
            </a:r>
            <a:r>
              <a:rPr lang="zh-CN" altLang="en-US" sz="2400" b="1" dirty="0" smtClean="0">
                <a:latin typeface="Times New Roman" pitchFamily="18" charset="0"/>
                <a:ea typeface="楷体" pitchFamily="49" charset="-122"/>
                <a:cs typeface="Times New Roman" pitchFamily="18" charset="0"/>
                <a:hlinkClick r:id="rId2" action="ppaction://hlinkpres?slideindex=1&amp;slidetitle="/>
              </a:rPr>
              <a:t>算法</a:t>
            </a:r>
            <a:r>
              <a:rPr lang="zh-CN" altLang="en-US" sz="2400" b="1" dirty="0" smtClean="0">
                <a:latin typeface="Times New Roman" pitchFamily="18" charset="0"/>
                <a:ea typeface="楷体" pitchFamily="49" charset="-122"/>
                <a:cs typeface="Times New Roman" pitchFamily="18" charset="0"/>
              </a:rPr>
              <a:t>：经典的、朴素的、穷举的</a:t>
            </a:r>
          </a:p>
          <a:p>
            <a:pPr lvl="1" eaLnBrk="1" hangingPunct="1">
              <a:lnSpc>
                <a:spcPts val="3200"/>
              </a:lnSpc>
            </a:pPr>
            <a:r>
              <a:rPr lang="en-US" altLang="zh-CN" sz="2400" b="1" dirty="0" smtClean="0">
                <a:latin typeface="Times New Roman" pitchFamily="18" charset="0"/>
                <a:ea typeface="楷体" pitchFamily="49" charset="-122"/>
                <a:cs typeface="Times New Roman" pitchFamily="18" charset="0"/>
              </a:rPr>
              <a:t>KMP</a:t>
            </a:r>
            <a:r>
              <a:rPr lang="zh-CN" altLang="en-US" sz="2400" b="1" dirty="0" smtClean="0">
                <a:latin typeface="Times New Roman" pitchFamily="18" charset="0"/>
                <a:ea typeface="楷体" pitchFamily="49" charset="-122"/>
                <a:cs typeface="Times New Roman" pitchFamily="18" charset="0"/>
              </a:rPr>
              <a:t>算法：速度快</a:t>
            </a:r>
          </a:p>
        </p:txBody>
      </p:sp>
    </p:spTree>
    <p:extLst>
      <p:ext uri="{BB962C8B-B14F-4D97-AF65-F5344CB8AC3E}">
        <p14:creationId xmlns:p14="http://schemas.microsoft.com/office/powerpoint/2010/main" val="346237634"/>
      </p:ext>
    </p:extLst>
  </p:cSld>
  <p:clrMapOvr>
    <a:masterClrMapping/>
  </p:clrMapOvr>
  <p:transition spd="med"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Rectangle 9"/>
          <p:cNvSpPr>
            <a:spLocks noChangeArrowheads="1"/>
          </p:cNvSpPr>
          <p:nvPr/>
        </p:nvSpPr>
        <p:spPr bwMode="auto">
          <a:xfrm>
            <a:off x="323528" y="260648"/>
            <a:ext cx="8748713" cy="108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ts val="2700"/>
              </a:lnSpc>
              <a:spcBef>
                <a:spcPct val="60000"/>
              </a:spcBef>
            </a:pPr>
            <a:r>
              <a:rPr kumimoji="1" lang="zh-CN" altLang="en-US" sz="3200" dirty="0" smtClean="0">
                <a:ea typeface="楷体" pitchFamily="49" charset="-122"/>
                <a:cs typeface="Times New Roman" pitchFamily="18" charset="0"/>
              </a:rPr>
              <a:t>设主串</a:t>
            </a:r>
            <a:r>
              <a:rPr kumimoji="1" lang="en-US" altLang="zh-CN" sz="3200" dirty="0" smtClean="0">
                <a:ea typeface="楷体" pitchFamily="49" charset="-122"/>
                <a:cs typeface="Times New Roman" pitchFamily="18" charset="0"/>
              </a:rPr>
              <a:t>S</a:t>
            </a:r>
            <a:r>
              <a:rPr kumimoji="1" lang="en-US" altLang="zh-CN" sz="3200" dirty="0">
                <a:ea typeface="楷体" pitchFamily="49" charset="-122"/>
                <a:cs typeface="Times New Roman" pitchFamily="18" charset="0"/>
              </a:rPr>
              <a:t>= </a:t>
            </a:r>
            <a:r>
              <a:rPr kumimoji="1" lang="en-US" altLang="zh-CN" sz="3200" dirty="0" smtClean="0">
                <a:ea typeface="楷体" pitchFamily="49" charset="-122"/>
                <a:cs typeface="Times New Roman" pitchFamily="18" charset="0"/>
              </a:rPr>
              <a:t>‘s</a:t>
            </a:r>
            <a:r>
              <a:rPr kumimoji="1" lang="en-US" altLang="zh-CN" sz="3200" baseline="-25000" dirty="0" smtClean="0">
                <a:ea typeface="楷体" pitchFamily="49" charset="-122"/>
                <a:cs typeface="Times New Roman" pitchFamily="18" charset="0"/>
              </a:rPr>
              <a:t>1</a:t>
            </a:r>
            <a:r>
              <a:rPr kumimoji="1" lang="en-US" altLang="zh-CN" sz="3200" dirty="0" smtClean="0">
                <a:ea typeface="楷体" pitchFamily="49" charset="-122"/>
                <a:cs typeface="Times New Roman" pitchFamily="18" charset="0"/>
              </a:rPr>
              <a:t>s</a:t>
            </a:r>
            <a:r>
              <a:rPr kumimoji="1" lang="en-US" altLang="zh-CN" sz="3200" baseline="-25000" dirty="0" smtClean="0">
                <a:ea typeface="楷体" pitchFamily="49" charset="-122"/>
                <a:cs typeface="Times New Roman" pitchFamily="18" charset="0"/>
              </a:rPr>
              <a:t>2</a:t>
            </a:r>
            <a:r>
              <a:rPr kumimoji="1" lang="en-US" altLang="zh-CN" sz="3200" dirty="0" smtClean="0">
                <a:ea typeface="楷体" pitchFamily="49" charset="-122"/>
                <a:cs typeface="Times New Roman" pitchFamily="18" charset="0"/>
              </a:rPr>
              <a:t>s</a:t>
            </a:r>
            <a:r>
              <a:rPr kumimoji="1" lang="en-US" altLang="zh-CN" sz="3200" baseline="-25000" dirty="0" smtClean="0">
                <a:ea typeface="楷体" pitchFamily="49" charset="-122"/>
                <a:cs typeface="Times New Roman" pitchFamily="18" charset="0"/>
              </a:rPr>
              <a:t>3</a:t>
            </a:r>
            <a:r>
              <a:rPr kumimoji="1" lang="en-US" altLang="zh-CN" sz="3200" dirty="0" smtClean="0">
                <a:ea typeface="楷体" pitchFamily="49" charset="-122"/>
                <a:cs typeface="Times New Roman" pitchFamily="18" charset="0"/>
              </a:rPr>
              <a:t>…</a:t>
            </a:r>
            <a:r>
              <a:rPr kumimoji="1" lang="en-US" altLang="zh-CN" sz="3200" dirty="0" err="1" smtClean="0">
                <a:ea typeface="楷体" pitchFamily="49" charset="-122"/>
                <a:cs typeface="Times New Roman" pitchFamily="18" charset="0"/>
              </a:rPr>
              <a:t>s</a:t>
            </a:r>
            <a:r>
              <a:rPr kumimoji="1" lang="en-US" altLang="zh-CN" sz="3200" baseline="-25000" dirty="0" err="1" smtClean="0">
                <a:ea typeface="楷体" pitchFamily="49" charset="-122"/>
                <a:cs typeface="Times New Roman" pitchFamily="18" charset="0"/>
              </a:rPr>
              <a:t>n</a:t>
            </a:r>
            <a:r>
              <a:rPr kumimoji="1" lang="en-US" altLang="zh-CN" sz="3200" dirty="0">
                <a:ea typeface="楷体" pitchFamily="49" charset="-122"/>
                <a:cs typeface="Times New Roman" pitchFamily="18" charset="0"/>
              </a:rPr>
              <a:t>’</a:t>
            </a:r>
          </a:p>
          <a:p>
            <a:pPr algn="l">
              <a:lnSpc>
                <a:spcPts val="2700"/>
              </a:lnSpc>
              <a:spcBef>
                <a:spcPct val="60000"/>
              </a:spcBef>
            </a:pPr>
            <a:r>
              <a:rPr kumimoji="1" lang="zh-CN" altLang="en-US" sz="3200" dirty="0" smtClean="0">
                <a:ea typeface="楷体" pitchFamily="49" charset="-122"/>
                <a:cs typeface="Times New Roman" pitchFamily="18" charset="0"/>
              </a:rPr>
              <a:t>模式串</a:t>
            </a:r>
            <a:r>
              <a:rPr kumimoji="1" lang="en-US" altLang="zh-CN" sz="3200" dirty="0" smtClean="0">
                <a:ea typeface="楷体" pitchFamily="49" charset="-122"/>
                <a:cs typeface="Times New Roman" pitchFamily="18" charset="0"/>
              </a:rPr>
              <a:t>T</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1</a:t>
            </a:r>
            <a:r>
              <a:rPr kumimoji="1" lang="en-US" altLang="zh-CN" sz="3200" dirty="0">
                <a:ea typeface="楷体" pitchFamily="49" charset="-122"/>
                <a:cs typeface="Times New Roman" pitchFamily="18" charset="0"/>
              </a:rPr>
              <a:t> t</a:t>
            </a:r>
            <a:r>
              <a:rPr kumimoji="1" lang="en-US" altLang="zh-CN" sz="3200" baseline="-25000" dirty="0">
                <a:ea typeface="楷体" pitchFamily="49" charset="-122"/>
                <a:cs typeface="Times New Roman" pitchFamily="18" charset="0"/>
              </a:rPr>
              <a:t>2</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3</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m</a:t>
            </a:r>
            <a:r>
              <a:rPr kumimoji="1" lang="en-US" altLang="zh-CN" sz="3200" dirty="0">
                <a:ea typeface="楷体" pitchFamily="49" charset="-122"/>
                <a:cs typeface="Times New Roman" pitchFamily="18" charset="0"/>
              </a:rPr>
              <a:t>’ </a:t>
            </a:r>
            <a:r>
              <a:rPr kumimoji="1" lang="en-US" altLang="zh-CN" sz="3200" dirty="0" smtClean="0">
                <a:ea typeface="楷体" pitchFamily="49" charset="-122"/>
                <a:cs typeface="Times New Roman" pitchFamily="18" charset="0"/>
              </a:rPr>
              <a:t>  (</a:t>
            </a:r>
            <a:r>
              <a:rPr kumimoji="1" lang="zh-CN" altLang="en-US" sz="3200" dirty="0">
                <a:ea typeface="楷体" pitchFamily="49" charset="-122"/>
                <a:cs typeface="Times New Roman" pitchFamily="18" charset="0"/>
              </a:rPr>
              <a:t>通常</a:t>
            </a:r>
            <a:r>
              <a:rPr kumimoji="1" lang="en-US" altLang="zh-CN" sz="3200" dirty="0">
                <a:ea typeface="楷体" pitchFamily="49" charset="-122"/>
                <a:cs typeface="Times New Roman" pitchFamily="18" charset="0"/>
              </a:rPr>
              <a:t>1</a:t>
            </a:r>
            <a:r>
              <a:rPr kumimoji="1" lang="en-US" altLang="en-US" sz="3200" dirty="0">
                <a:ea typeface="楷体" pitchFamily="49" charset="-122"/>
                <a:cs typeface="Times New Roman" pitchFamily="18" charset="0"/>
              </a:rPr>
              <a:t>≤</a:t>
            </a:r>
            <a:r>
              <a:rPr kumimoji="1" lang="en-US" altLang="zh-CN" sz="3200" dirty="0">
                <a:ea typeface="楷体" pitchFamily="49" charset="-122"/>
                <a:cs typeface="Times New Roman" pitchFamily="18" charset="0"/>
              </a:rPr>
              <a:t>m&lt;n)</a:t>
            </a:r>
          </a:p>
        </p:txBody>
      </p:sp>
      <p:sp>
        <p:nvSpPr>
          <p:cNvPr id="6" name="Rectangle 15"/>
          <p:cNvSpPr>
            <a:spLocks noChangeArrowheads="1"/>
          </p:cNvSpPr>
          <p:nvPr/>
        </p:nvSpPr>
        <p:spPr bwMode="auto">
          <a:xfrm>
            <a:off x="144463" y="1582514"/>
            <a:ext cx="87487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dirty="0">
                <a:ea typeface="楷体" pitchFamily="49" charset="-122"/>
                <a:cs typeface="Times New Roman" pitchFamily="18" charset="0"/>
              </a:rPr>
              <a:t>    </a:t>
            </a:r>
            <a:r>
              <a:rPr kumimoji="1" lang="zh-CN" altLang="en-US" sz="3200" dirty="0">
                <a:ea typeface="楷体" pitchFamily="49" charset="-122"/>
                <a:cs typeface="Times New Roman" pitchFamily="18" charset="0"/>
              </a:rPr>
              <a:t>模式匹配算法的基本思想是：用</a:t>
            </a:r>
            <a:r>
              <a:rPr kumimoji="1" lang="en-US" altLang="zh-CN" sz="3200" dirty="0">
                <a:ea typeface="楷体" pitchFamily="49" charset="-122"/>
                <a:cs typeface="Times New Roman" pitchFamily="18" charset="0"/>
              </a:rPr>
              <a:t>T</a:t>
            </a:r>
            <a:r>
              <a:rPr kumimoji="1" lang="zh-CN" altLang="en-US" sz="3200" dirty="0">
                <a:ea typeface="楷体" pitchFamily="49" charset="-122"/>
                <a:cs typeface="Times New Roman" pitchFamily="18" charset="0"/>
              </a:rPr>
              <a:t>中字符依次与</a:t>
            </a:r>
            <a:r>
              <a:rPr kumimoji="1" lang="en-US" altLang="zh-CN" sz="3200" dirty="0">
                <a:ea typeface="楷体" pitchFamily="49" charset="-122"/>
                <a:cs typeface="Times New Roman" pitchFamily="18" charset="0"/>
              </a:rPr>
              <a:t>S</a:t>
            </a:r>
            <a:r>
              <a:rPr kumimoji="1" lang="zh-CN" altLang="en-US" sz="3200" dirty="0">
                <a:ea typeface="楷体" pitchFamily="49" charset="-122"/>
                <a:cs typeface="Times New Roman" pitchFamily="18" charset="0"/>
              </a:rPr>
              <a:t>中字符比较：从</a:t>
            </a:r>
            <a:r>
              <a:rPr kumimoji="1" lang="en-US" altLang="zh-CN" sz="3200" dirty="0">
                <a:ea typeface="楷体" pitchFamily="49" charset="-122"/>
                <a:cs typeface="Times New Roman" pitchFamily="18" charset="0"/>
              </a:rPr>
              <a:t>S</a:t>
            </a:r>
            <a:r>
              <a:rPr kumimoji="1" lang="zh-CN" altLang="en-US" sz="3200" dirty="0">
                <a:ea typeface="楷体" pitchFamily="49" charset="-122"/>
                <a:cs typeface="Times New Roman" pitchFamily="18" charset="0"/>
              </a:rPr>
              <a:t>中的第一个字符（</a:t>
            </a:r>
            <a:r>
              <a:rPr kumimoji="1" lang="en-US" altLang="zh-CN" sz="3200" dirty="0">
                <a:ea typeface="楷体" pitchFamily="49" charset="-122"/>
                <a:cs typeface="Times New Roman" pitchFamily="18" charset="0"/>
              </a:rPr>
              <a:t>i=1</a:t>
            </a:r>
            <a:r>
              <a:rPr kumimoji="1" lang="zh-CN" altLang="en-US" sz="3200" dirty="0">
                <a:ea typeface="楷体" pitchFamily="49" charset="-122"/>
                <a:cs typeface="Times New Roman" pitchFamily="18" charset="0"/>
              </a:rPr>
              <a:t>）和</a:t>
            </a:r>
            <a:r>
              <a:rPr kumimoji="1" lang="en-US" altLang="zh-CN" sz="3200" dirty="0">
                <a:ea typeface="楷体" pitchFamily="49" charset="-122"/>
                <a:cs typeface="Times New Roman" pitchFamily="18" charset="0"/>
              </a:rPr>
              <a:t>T</a:t>
            </a:r>
            <a:r>
              <a:rPr kumimoji="1" lang="zh-CN" altLang="en-US" sz="3200" dirty="0">
                <a:ea typeface="楷体" pitchFamily="49" charset="-122"/>
                <a:cs typeface="Times New Roman" pitchFamily="18" charset="0"/>
              </a:rPr>
              <a:t>中第一个字符（</a:t>
            </a:r>
            <a:r>
              <a:rPr kumimoji="1" lang="en-US" altLang="zh-CN" sz="3200" dirty="0">
                <a:ea typeface="楷体" pitchFamily="49" charset="-122"/>
                <a:cs typeface="Times New Roman" pitchFamily="18" charset="0"/>
              </a:rPr>
              <a:t>j=1</a:t>
            </a:r>
            <a:r>
              <a:rPr kumimoji="1" lang="zh-CN" altLang="en-US" sz="3200" dirty="0">
                <a:ea typeface="楷体" pitchFamily="49" charset="-122"/>
                <a:cs typeface="Times New Roman" pitchFamily="18" charset="0"/>
              </a:rPr>
              <a:t>）开始比较，如果</a:t>
            </a:r>
            <a:r>
              <a:rPr kumimoji="1" lang="en-US" altLang="zh-CN" sz="3200" dirty="0">
                <a:ea typeface="楷体" pitchFamily="49" charset="-122"/>
                <a:cs typeface="Times New Roman" pitchFamily="18" charset="0"/>
              </a:rPr>
              <a:t>s</a:t>
            </a:r>
            <a:r>
              <a:rPr kumimoji="1" lang="en-US" altLang="zh-CN" sz="3200" baseline="-25000" dirty="0">
                <a:ea typeface="楷体" pitchFamily="49" charset="-122"/>
                <a:cs typeface="Times New Roman" pitchFamily="18" charset="0"/>
              </a:rPr>
              <a:t>1</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1</a:t>
            </a:r>
            <a:r>
              <a:rPr kumimoji="1" lang="zh-CN" altLang="en-US" sz="3200" dirty="0">
                <a:ea typeface="楷体" pitchFamily="49" charset="-122"/>
                <a:cs typeface="Times New Roman" pitchFamily="18" charset="0"/>
              </a:rPr>
              <a:t>，则</a:t>
            </a:r>
            <a:r>
              <a:rPr kumimoji="1" lang="en-US" altLang="zh-CN" sz="3200" dirty="0">
                <a:ea typeface="楷体" pitchFamily="49" charset="-122"/>
                <a:cs typeface="Times New Roman" pitchFamily="18" charset="0"/>
              </a:rPr>
              <a:t>i</a:t>
            </a:r>
            <a:r>
              <a:rPr kumimoji="1" lang="zh-CN" altLang="en-US" sz="3200" dirty="0">
                <a:ea typeface="楷体" pitchFamily="49" charset="-122"/>
                <a:cs typeface="Times New Roman" pitchFamily="18" charset="0"/>
              </a:rPr>
              <a:t>和</a:t>
            </a:r>
            <a:r>
              <a:rPr kumimoji="1" lang="en-US" altLang="zh-CN" sz="3200" dirty="0">
                <a:ea typeface="楷体" pitchFamily="49" charset="-122"/>
                <a:cs typeface="Times New Roman" pitchFamily="18" charset="0"/>
              </a:rPr>
              <a:t>j</a:t>
            </a:r>
            <a:r>
              <a:rPr kumimoji="1" lang="zh-CN" altLang="en-US" sz="3200" dirty="0">
                <a:ea typeface="楷体" pitchFamily="49" charset="-122"/>
                <a:cs typeface="Times New Roman" pitchFamily="18" charset="0"/>
              </a:rPr>
              <a:t>各增</a:t>
            </a:r>
            <a:r>
              <a:rPr kumimoji="1" lang="en-US" altLang="zh-CN" sz="3200" dirty="0">
                <a:ea typeface="楷体" pitchFamily="49" charset="-122"/>
                <a:cs typeface="Times New Roman" pitchFamily="18" charset="0"/>
              </a:rPr>
              <a:t>1</a:t>
            </a:r>
            <a:r>
              <a:rPr kumimoji="1" lang="zh-CN" altLang="en-US" sz="3200" dirty="0">
                <a:ea typeface="楷体" pitchFamily="49" charset="-122"/>
                <a:cs typeface="Times New Roman" pitchFamily="18" charset="0"/>
              </a:rPr>
              <a:t>，继续比较后续字符，</a:t>
            </a:r>
          </a:p>
        </p:txBody>
      </p:sp>
      <p:sp>
        <p:nvSpPr>
          <p:cNvPr id="7" name="Rectangle 17"/>
          <p:cNvSpPr>
            <a:spLocks noChangeArrowheads="1"/>
          </p:cNvSpPr>
          <p:nvPr/>
        </p:nvSpPr>
        <p:spPr bwMode="auto">
          <a:xfrm>
            <a:off x="250825" y="3743102"/>
            <a:ext cx="860425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zh-CN" altLang="en-US" sz="3200" dirty="0">
                <a:ea typeface="楷体" pitchFamily="49" charset="-122"/>
                <a:cs typeface="Times New Roman" pitchFamily="18" charset="0"/>
              </a:rPr>
              <a:t>若</a:t>
            </a:r>
            <a:r>
              <a:rPr kumimoji="1" lang="en-US" altLang="zh-CN" sz="3200" dirty="0">
                <a:ea typeface="楷体" pitchFamily="49" charset="-122"/>
                <a:cs typeface="Times New Roman" pitchFamily="18" charset="0"/>
              </a:rPr>
              <a:t>s</a:t>
            </a:r>
            <a:r>
              <a:rPr kumimoji="1" lang="en-US" altLang="zh-CN" sz="3200" baseline="-25000" dirty="0">
                <a:ea typeface="楷体" pitchFamily="49" charset="-122"/>
                <a:cs typeface="Times New Roman" pitchFamily="18" charset="0"/>
              </a:rPr>
              <a:t>1</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1</a:t>
            </a:r>
            <a:r>
              <a:rPr kumimoji="1" lang="en-US" altLang="zh-CN" sz="3200" dirty="0">
                <a:ea typeface="楷体" pitchFamily="49" charset="-122"/>
                <a:cs typeface="Times New Roman" pitchFamily="18" charset="0"/>
              </a:rPr>
              <a:t>,s</a:t>
            </a:r>
            <a:r>
              <a:rPr kumimoji="1" lang="en-US" altLang="zh-CN" sz="3200" baseline="-25000" dirty="0">
                <a:ea typeface="楷体" pitchFamily="49" charset="-122"/>
                <a:cs typeface="Times New Roman" pitchFamily="18" charset="0"/>
              </a:rPr>
              <a:t>2</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2</a:t>
            </a:r>
            <a:r>
              <a:rPr kumimoji="1" lang="en-US" altLang="zh-CN" sz="3200" dirty="0">
                <a:ea typeface="楷体" pitchFamily="49" charset="-122"/>
                <a:cs typeface="Times New Roman" pitchFamily="18" charset="0"/>
              </a:rPr>
              <a:t>,…,</a:t>
            </a:r>
            <a:r>
              <a:rPr kumimoji="1" lang="en-US" altLang="zh-CN" sz="3200" dirty="0" err="1">
                <a:ea typeface="楷体" pitchFamily="49" charset="-122"/>
                <a:cs typeface="Times New Roman" pitchFamily="18" charset="0"/>
              </a:rPr>
              <a:t>s</a:t>
            </a:r>
            <a:r>
              <a:rPr kumimoji="1" lang="en-US" altLang="zh-CN" sz="3200" baseline="-25000" dirty="0" err="1">
                <a:ea typeface="楷体" pitchFamily="49" charset="-122"/>
                <a:cs typeface="Times New Roman" pitchFamily="18" charset="0"/>
              </a:rPr>
              <a:t>m</a:t>
            </a:r>
            <a:r>
              <a:rPr kumimoji="1" lang="en-US" altLang="zh-CN" sz="3200" dirty="0">
                <a:ea typeface="楷体" pitchFamily="49" charset="-122"/>
                <a:cs typeface="Times New Roman" pitchFamily="18" charset="0"/>
              </a:rPr>
              <a:t>=t</a:t>
            </a:r>
            <a:r>
              <a:rPr kumimoji="1" lang="en-US" altLang="zh-CN" sz="3200" baseline="-25000" dirty="0">
                <a:ea typeface="楷体" pitchFamily="49" charset="-122"/>
                <a:cs typeface="Times New Roman" pitchFamily="18" charset="0"/>
              </a:rPr>
              <a:t>m</a:t>
            </a:r>
            <a:r>
              <a:rPr kumimoji="1" lang="zh-CN" altLang="en-US" sz="3200" dirty="0">
                <a:ea typeface="楷体" pitchFamily="49" charset="-122"/>
                <a:cs typeface="Times New Roman" pitchFamily="18" charset="0"/>
              </a:rPr>
              <a:t>，则返回</a:t>
            </a:r>
            <a:r>
              <a:rPr kumimoji="1" lang="en-US" altLang="zh-CN" sz="3200" dirty="0">
                <a:ea typeface="楷体" pitchFamily="49" charset="-122"/>
                <a:cs typeface="Times New Roman" pitchFamily="18" charset="0"/>
              </a:rPr>
              <a:t>1</a:t>
            </a:r>
            <a:r>
              <a:rPr kumimoji="1" lang="zh-CN" altLang="en-US" sz="3200" dirty="0">
                <a:ea typeface="楷体" pitchFamily="49" charset="-122"/>
                <a:cs typeface="Times New Roman" pitchFamily="18" charset="0"/>
              </a:rPr>
              <a:t>；否则，若存在某个整数</a:t>
            </a:r>
            <a:r>
              <a:rPr kumimoji="1" lang="en-US" altLang="zh-CN" sz="3200" dirty="0">
                <a:ea typeface="楷体" pitchFamily="49" charset="-122"/>
                <a:cs typeface="Times New Roman" pitchFamily="18" charset="0"/>
              </a:rPr>
              <a:t>j (1≤j≤m)</a:t>
            </a:r>
            <a:r>
              <a:rPr kumimoji="1" lang="zh-CN" altLang="en-US" sz="3200" dirty="0">
                <a:ea typeface="楷体" pitchFamily="49" charset="-122"/>
                <a:cs typeface="Times New Roman" pitchFamily="18" charset="0"/>
              </a:rPr>
              <a:t>使得</a:t>
            </a:r>
            <a:r>
              <a:rPr kumimoji="1" lang="en-US" altLang="zh-CN" sz="3200" dirty="0" err="1">
                <a:ea typeface="楷体" pitchFamily="49" charset="-122"/>
                <a:cs typeface="Times New Roman" pitchFamily="18" charset="0"/>
              </a:rPr>
              <a:t>s</a:t>
            </a:r>
            <a:r>
              <a:rPr kumimoji="1" lang="en-US" altLang="zh-CN" sz="3200" baseline="-25000" dirty="0" err="1">
                <a:ea typeface="楷体" pitchFamily="49" charset="-122"/>
                <a:cs typeface="Times New Roman" pitchFamily="18" charset="0"/>
              </a:rPr>
              <a:t>i</a:t>
            </a:r>
            <a:r>
              <a:rPr kumimoji="1" lang="en-US" altLang="zh-CN" sz="3200" dirty="0" err="1">
                <a:ea typeface="楷体" pitchFamily="49" charset="-122"/>
                <a:cs typeface="Times New Roman" pitchFamily="18" charset="0"/>
              </a:rPr>
              <a:t>≠t</a:t>
            </a:r>
            <a:r>
              <a:rPr kumimoji="1" lang="en-US" altLang="zh-CN" sz="3200" baseline="-25000" dirty="0" err="1">
                <a:ea typeface="楷体" pitchFamily="49" charset="-122"/>
                <a:cs typeface="Times New Roman" pitchFamily="18" charset="0"/>
              </a:rPr>
              <a:t>j</a:t>
            </a:r>
            <a:r>
              <a:rPr kumimoji="1" lang="zh-CN" altLang="en-US" sz="3200" dirty="0">
                <a:ea typeface="楷体" pitchFamily="49" charset="-122"/>
                <a:cs typeface="Times New Roman" pitchFamily="18" charset="0"/>
              </a:rPr>
              <a:t>，即比较失败，此时，立即中断后续比较，并从主串</a:t>
            </a:r>
            <a:r>
              <a:rPr kumimoji="1" lang="en-US" altLang="zh-CN" sz="3200" dirty="0">
                <a:ea typeface="楷体" pitchFamily="49" charset="-122"/>
                <a:cs typeface="Times New Roman" pitchFamily="18" charset="0"/>
              </a:rPr>
              <a:t>S</a:t>
            </a:r>
            <a:r>
              <a:rPr kumimoji="1" lang="zh-CN" altLang="en-US" sz="3200" dirty="0">
                <a:ea typeface="楷体" pitchFamily="49" charset="-122"/>
                <a:cs typeface="Times New Roman" pitchFamily="18" charset="0"/>
              </a:rPr>
              <a:t>的下一个字符开始与</a:t>
            </a:r>
            <a:r>
              <a:rPr kumimoji="1" lang="en-US" altLang="zh-CN" sz="3200" dirty="0">
                <a:ea typeface="楷体" pitchFamily="49" charset="-122"/>
                <a:cs typeface="Times New Roman" pitchFamily="18" charset="0"/>
              </a:rPr>
              <a:t>T</a:t>
            </a:r>
            <a:r>
              <a:rPr kumimoji="1" lang="zh-CN" altLang="en-US" sz="3200" dirty="0">
                <a:ea typeface="楷体" pitchFamily="49" charset="-122"/>
                <a:cs typeface="Times New Roman" pitchFamily="18" charset="0"/>
              </a:rPr>
              <a:t>中第一个字符重新比较。</a:t>
            </a:r>
          </a:p>
        </p:txBody>
      </p:sp>
    </p:spTree>
  </p:cSld>
  <p:clrMapOvr>
    <a:masterClrMapping/>
  </p:clrMapOvr>
  <p:transition spd="med"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251520" y="1556792"/>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dirty="0">
                <a:ea typeface="楷体" pitchFamily="49" charset="-122"/>
                <a:cs typeface="Times New Roman" pitchFamily="18" charset="0"/>
              </a:rPr>
              <a:t> </a:t>
            </a:r>
            <a:r>
              <a:rPr kumimoji="1" lang="zh-CN" altLang="en-US" sz="3200" dirty="0" smtClean="0">
                <a:ea typeface="楷体" pitchFamily="49" charset="-122"/>
                <a:cs typeface="Times New Roman" pitchFamily="18" charset="0"/>
              </a:rPr>
              <a:t>（</a:t>
            </a:r>
            <a:r>
              <a:rPr kumimoji="1" lang="en-US" altLang="zh-CN" sz="3200" dirty="0" smtClean="0">
                <a:ea typeface="楷体" pitchFamily="49" charset="-122"/>
                <a:cs typeface="Times New Roman" pitchFamily="18" charset="0"/>
              </a:rPr>
              <a:t>1</a:t>
            </a:r>
            <a:r>
              <a:rPr kumimoji="1" lang="zh-CN" altLang="en-US" sz="3200" dirty="0" smtClean="0">
                <a:ea typeface="楷体" pitchFamily="49" charset="-122"/>
                <a:cs typeface="Times New Roman" pitchFamily="18" charset="0"/>
              </a:rPr>
              <a:t>）在</a:t>
            </a:r>
            <a:r>
              <a:rPr kumimoji="1" lang="zh-CN" altLang="en-US" sz="3200" dirty="0">
                <a:ea typeface="楷体" pitchFamily="49" charset="-122"/>
                <a:cs typeface="Times New Roman" pitchFamily="18" charset="0"/>
              </a:rPr>
              <a:t>某一趟匹配中出现</a:t>
            </a:r>
          </a:p>
        </p:txBody>
      </p:sp>
      <p:graphicFrame>
        <p:nvGraphicFramePr>
          <p:cNvPr id="75779" name="Object 6"/>
          <p:cNvGraphicFramePr>
            <a:graphicFrameLocks noChangeAspect="1"/>
          </p:cNvGraphicFramePr>
          <p:nvPr>
            <p:extLst>
              <p:ext uri="{D42A27DB-BD31-4B8C-83A1-F6EECF244321}">
                <p14:modId xmlns:p14="http://schemas.microsoft.com/office/powerpoint/2010/main" val="1491270368"/>
              </p:ext>
            </p:extLst>
          </p:nvPr>
        </p:nvGraphicFramePr>
        <p:xfrm>
          <a:off x="900113" y="2115716"/>
          <a:ext cx="5235575" cy="654050"/>
        </p:xfrm>
        <a:graphic>
          <a:graphicData uri="http://schemas.openxmlformats.org/presentationml/2006/ole">
            <mc:AlternateContent xmlns:mc="http://schemas.openxmlformats.org/markup-compatibility/2006">
              <mc:Choice xmlns:v="urn:schemas-microsoft-com:vml" Requires="v">
                <p:oleObj spid="_x0000_s75837" name="公式" r:id="rId3" imgW="1828800" imgH="228600" progId="Equation.3">
                  <p:embed/>
                </p:oleObj>
              </mc:Choice>
              <mc:Fallback>
                <p:oleObj name="公式" r:id="rId3" imgW="18288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115716"/>
                        <a:ext cx="52355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Rectangle 7"/>
          <p:cNvSpPr>
            <a:spLocks noChangeArrowheads="1"/>
          </p:cNvSpPr>
          <p:nvPr/>
        </p:nvSpPr>
        <p:spPr bwMode="auto">
          <a:xfrm>
            <a:off x="323850" y="2833266"/>
            <a:ext cx="8280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a:ea typeface="楷体" pitchFamily="49" charset="-122"/>
                <a:cs typeface="Times New Roman" pitchFamily="18" charset="0"/>
              </a:rPr>
              <a:t> </a:t>
            </a:r>
            <a:r>
              <a:rPr kumimoji="1" lang="zh-CN" altLang="en-US" sz="3200">
                <a:ea typeface="楷体" pitchFamily="49" charset="-122"/>
                <a:cs typeface="Times New Roman" pitchFamily="18" charset="0"/>
              </a:rPr>
              <a:t>则匹配成功，返回序号</a:t>
            </a:r>
            <a:r>
              <a:rPr kumimoji="1" lang="en-US" altLang="zh-CN" sz="3200">
                <a:ea typeface="楷体" pitchFamily="49" charset="-122"/>
                <a:cs typeface="Times New Roman" pitchFamily="18" charset="0"/>
              </a:rPr>
              <a:t>i</a:t>
            </a:r>
            <a:r>
              <a:rPr kumimoji="1" lang="en-US" altLang="en-US" sz="2000">
                <a:solidFill>
                  <a:srgbClr val="000000"/>
                </a:solidFill>
                <a:latin typeface="黑体" pitchFamily="49" charset="-122"/>
                <a:ea typeface="楷体" pitchFamily="49" charset="-122"/>
                <a:cs typeface="Times New Roman" pitchFamily="18" charset="0"/>
              </a:rPr>
              <a:t>－</a:t>
            </a:r>
            <a:r>
              <a:rPr kumimoji="1" lang="en-US" altLang="zh-CN" sz="3200">
                <a:ea typeface="楷体" pitchFamily="49" charset="-122"/>
                <a:cs typeface="Times New Roman" pitchFamily="18" charset="0"/>
              </a:rPr>
              <a:t>m+1</a:t>
            </a:r>
            <a:r>
              <a:rPr kumimoji="1" lang="zh-CN" altLang="en-US" sz="3200">
                <a:ea typeface="楷体" pitchFamily="49" charset="-122"/>
                <a:cs typeface="Times New Roman" pitchFamily="18" charset="0"/>
              </a:rPr>
              <a:t>；</a:t>
            </a:r>
          </a:p>
        </p:txBody>
      </p:sp>
      <p:sp>
        <p:nvSpPr>
          <p:cNvPr id="75781" name="Rectangle 8"/>
          <p:cNvSpPr>
            <a:spLocks noChangeArrowheads="1"/>
          </p:cNvSpPr>
          <p:nvPr/>
        </p:nvSpPr>
        <p:spPr bwMode="auto">
          <a:xfrm>
            <a:off x="323850" y="3585741"/>
            <a:ext cx="82804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zh-CN" altLang="en-US" sz="3200" dirty="0" smtClean="0">
                <a:ea typeface="楷体" pitchFamily="49" charset="-122"/>
                <a:cs typeface="Times New Roman" pitchFamily="18" charset="0"/>
              </a:rPr>
              <a:t>（</a:t>
            </a:r>
            <a:r>
              <a:rPr kumimoji="1" lang="en-US" altLang="zh-CN" sz="3200" dirty="0" smtClean="0">
                <a:ea typeface="楷体" pitchFamily="49" charset="-122"/>
                <a:cs typeface="Times New Roman" pitchFamily="18" charset="0"/>
              </a:rPr>
              <a:t>2</a:t>
            </a:r>
            <a:r>
              <a:rPr kumimoji="1" lang="zh-CN" altLang="en-US" sz="3200" dirty="0" smtClean="0">
                <a:ea typeface="楷体" pitchFamily="49" charset="-122"/>
                <a:cs typeface="Times New Roman" pitchFamily="18" charset="0"/>
              </a:rPr>
              <a:t>）如果</a:t>
            </a:r>
            <a:r>
              <a:rPr kumimoji="1" lang="zh-CN" altLang="en-US" sz="3200" dirty="0">
                <a:ea typeface="楷体" pitchFamily="49" charset="-122"/>
                <a:cs typeface="Times New Roman" pitchFamily="18" charset="0"/>
              </a:rPr>
              <a:t>执行（</a:t>
            </a:r>
            <a:r>
              <a:rPr kumimoji="1" lang="en-US" altLang="zh-CN" sz="3200" dirty="0">
                <a:ea typeface="楷体" pitchFamily="49" charset="-122"/>
                <a:cs typeface="Times New Roman" pitchFamily="18" charset="0"/>
              </a:rPr>
              <a:t>n</a:t>
            </a:r>
            <a:r>
              <a:rPr kumimoji="1" lang="en-US" altLang="en-US" sz="3200" dirty="0">
                <a:solidFill>
                  <a:srgbClr val="000000"/>
                </a:solidFill>
                <a:latin typeface="黑体" pitchFamily="49" charset="-122"/>
                <a:ea typeface="楷体" pitchFamily="49" charset="-122"/>
                <a:cs typeface="Times New Roman" pitchFamily="18" charset="0"/>
              </a:rPr>
              <a:t>－</a:t>
            </a:r>
            <a:r>
              <a:rPr kumimoji="1" lang="en-US" altLang="zh-CN" sz="3200" dirty="0">
                <a:ea typeface="楷体" pitchFamily="49" charset="-122"/>
                <a:cs typeface="Times New Roman" pitchFamily="18" charset="0"/>
              </a:rPr>
              <a:t>m+1</a:t>
            </a:r>
            <a:r>
              <a:rPr kumimoji="1" lang="zh-CN" altLang="en-US" sz="3200" dirty="0">
                <a:ea typeface="楷体" pitchFamily="49" charset="-122"/>
                <a:cs typeface="Times New Roman" pitchFamily="18" charset="0"/>
              </a:rPr>
              <a:t>）次匹配之后，即一直将</a:t>
            </a:r>
            <a:r>
              <a:rPr kumimoji="1" lang="en-US" altLang="zh-CN" sz="3200" dirty="0">
                <a:ea typeface="楷体" pitchFamily="49" charset="-122"/>
                <a:cs typeface="Times New Roman" pitchFamily="18" charset="0"/>
              </a:rPr>
              <a:t>T</a:t>
            </a:r>
            <a:r>
              <a:rPr kumimoji="1" lang="zh-CN" altLang="en-US" sz="3200" dirty="0">
                <a:ea typeface="楷体" pitchFamily="49" charset="-122"/>
                <a:cs typeface="Times New Roman" pitchFamily="18" charset="0"/>
              </a:rPr>
              <a:t>向右移动到无法继续与</a:t>
            </a:r>
            <a:r>
              <a:rPr kumimoji="1" lang="en-US" altLang="zh-CN" sz="3200" dirty="0">
                <a:ea typeface="楷体" pitchFamily="49" charset="-122"/>
                <a:cs typeface="Times New Roman" pitchFamily="18" charset="0"/>
              </a:rPr>
              <a:t>S</a:t>
            </a:r>
            <a:r>
              <a:rPr kumimoji="1" lang="zh-CN" altLang="en-US" sz="3200" dirty="0">
                <a:ea typeface="楷体" pitchFamily="49" charset="-122"/>
                <a:cs typeface="Times New Roman" pitchFamily="18" charset="0"/>
              </a:rPr>
              <a:t>比较为止，在</a:t>
            </a:r>
            <a:r>
              <a:rPr kumimoji="1" lang="en-US" altLang="zh-CN" sz="3200" dirty="0">
                <a:ea typeface="楷体" pitchFamily="49" charset="-122"/>
                <a:cs typeface="Times New Roman" pitchFamily="18" charset="0"/>
              </a:rPr>
              <a:t>S</a:t>
            </a:r>
            <a:r>
              <a:rPr kumimoji="1" lang="zh-CN" altLang="en-US" sz="3200" dirty="0">
                <a:ea typeface="楷体" pitchFamily="49" charset="-122"/>
                <a:cs typeface="Times New Roman" pitchFamily="18" charset="0"/>
              </a:rPr>
              <a:t>中没有找到等于</a:t>
            </a:r>
            <a:r>
              <a:rPr kumimoji="1" lang="en-US" altLang="zh-CN" sz="3200" dirty="0">
                <a:ea typeface="楷体" pitchFamily="49" charset="-122"/>
                <a:cs typeface="Times New Roman" pitchFamily="18" charset="0"/>
              </a:rPr>
              <a:t>T</a:t>
            </a:r>
            <a:r>
              <a:rPr kumimoji="1" lang="zh-CN" altLang="en-US" sz="3200" dirty="0">
                <a:ea typeface="楷体" pitchFamily="49" charset="-122"/>
                <a:cs typeface="Times New Roman" pitchFamily="18" charset="0"/>
              </a:rPr>
              <a:t>的子串，那么匹配失败。</a:t>
            </a:r>
          </a:p>
        </p:txBody>
      </p:sp>
      <p:sp>
        <p:nvSpPr>
          <p:cNvPr id="75782" name="Rectangle 9"/>
          <p:cNvSpPr>
            <a:spLocks noChangeArrowheads="1"/>
          </p:cNvSpPr>
          <p:nvPr/>
        </p:nvSpPr>
        <p:spPr bwMode="auto">
          <a:xfrm>
            <a:off x="323850" y="5314528"/>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dirty="0">
                <a:ea typeface="楷体" pitchFamily="49" charset="-122"/>
                <a:cs typeface="Times New Roman" pitchFamily="18" charset="0"/>
              </a:rPr>
              <a:t> </a:t>
            </a:r>
            <a:r>
              <a:rPr kumimoji="1" lang="zh-CN" altLang="en-US" sz="3200" dirty="0">
                <a:ea typeface="楷体" pitchFamily="49" charset="-122"/>
                <a:cs typeface="Times New Roman" pitchFamily="18" charset="0"/>
              </a:rPr>
              <a:t>算法的时间复杂度为</a:t>
            </a:r>
            <a:r>
              <a:rPr kumimoji="1" lang="en-US" altLang="zh-CN" sz="3200" dirty="0">
                <a:ea typeface="楷体" pitchFamily="49" charset="-122"/>
                <a:cs typeface="Times New Roman" pitchFamily="18" charset="0"/>
              </a:rPr>
              <a:t>O( m (</a:t>
            </a:r>
            <a:r>
              <a:rPr kumimoji="1" lang="en-US" altLang="zh-CN" sz="3200" dirty="0" err="1">
                <a:ea typeface="楷体" pitchFamily="49" charset="-122"/>
                <a:cs typeface="Times New Roman" pitchFamily="18" charset="0"/>
              </a:rPr>
              <a:t>n</a:t>
            </a:r>
            <a:r>
              <a:rPr kumimoji="1" lang="en-US" altLang="en-US" dirty="0" err="1">
                <a:ea typeface="楷体" pitchFamily="49" charset="-122"/>
                <a:cs typeface="Times New Roman" pitchFamily="18" charset="0"/>
              </a:rPr>
              <a:t>－</a:t>
            </a:r>
            <a:r>
              <a:rPr kumimoji="1" lang="en-US" altLang="zh-CN" sz="3200" dirty="0" err="1">
                <a:ea typeface="楷体" pitchFamily="49" charset="-122"/>
                <a:cs typeface="Times New Roman" pitchFamily="18" charset="0"/>
              </a:rPr>
              <a:t>m</a:t>
            </a:r>
            <a:r>
              <a:rPr kumimoji="1" lang="en-US" altLang="zh-CN" sz="3200" dirty="0">
                <a:ea typeface="楷体" pitchFamily="49" charset="-122"/>
                <a:cs typeface="Times New Roman" pitchFamily="18" charset="0"/>
              </a:rPr>
              <a:t>) )</a:t>
            </a:r>
            <a:r>
              <a:rPr kumimoji="1" lang="zh-CN" altLang="en-US" sz="3200" dirty="0">
                <a:ea typeface="楷体" pitchFamily="49" charset="-122"/>
                <a:cs typeface="Times New Roman" pitchFamily="18" charset="0"/>
              </a:rPr>
              <a:t>，若</a:t>
            </a:r>
            <a:r>
              <a:rPr kumimoji="1" lang="en-US" altLang="zh-CN" sz="3200" dirty="0">
                <a:ea typeface="楷体" pitchFamily="49" charset="-122"/>
                <a:cs typeface="Times New Roman" pitchFamily="18" charset="0"/>
              </a:rPr>
              <a:t>n&gt;&gt;m</a:t>
            </a:r>
            <a:r>
              <a:rPr kumimoji="1" lang="zh-CN" altLang="en-US" sz="3200" dirty="0">
                <a:ea typeface="楷体" pitchFamily="49" charset="-122"/>
                <a:cs typeface="Times New Roman" pitchFamily="18" charset="0"/>
              </a:rPr>
              <a:t>，则时间复杂度是</a:t>
            </a:r>
            <a:r>
              <a:rPr kumimoji="1" lang="en-US" altLang="zh-CN" sz="3200" dirty="0">
                <a:ea typeface="楷体" pitchFamily="49" charset="-122"/>
                <a:cs typeface="Times New Roman" pitchFamily="18" charset="0"/>
              </a:rPr>
              <a:t>O(</a:t>
            </a:r>
            <a:r>
              <a:rPr kumimoji="1" lang="en-US" altLang="zh-CN" sz="3200" dirty="0" err="1">
                <a:ea typeface="楷体" pitchFamily="49" charset="-122"/>
                <a:cs typeface="Times New Roman" pitchFamily="18" charset="0"/>
              </a:rPr>
              <a:t>mn</a:t>
            </a:r>
            <a:r>
              <a:rPr kumimoji="1" lang="en-US" altLang="zh-CN" sz="3200" dirty="0">
                <a:ea typeface="楷体" pitchFamily="49" charset="-122"/>
                <a:cs typeface="Times New Roman" pitchFamily="18" charset="0"/>
              </a:rPr>
              <a:t>)</a:t>
            </a:r>
            <a:r>
              <a:rPr kumimoji="1" lang="zh-CN" altLang="en-US" sz="3200" dirty="0">
                <a:ea typeface="楷体" pitchFamily="49" charset="-122"/>
                <a:cs typeface="Times New Roman" pitchFamily="18" charset="0"/>
              </a:rPr>
              <a:t>。</a:t>
            </a:r>
          </a:p>
        </p:txBody>
      </p:sp>
      <p:sp>
        <p:nvSpPr>
          <p:cNvPr id="7" name="Rectangle 18"/>
          <p:cNvSpPr>
            <a:spLocks noChangeArrowheads="1"/>
          </p:cNvSpPr>
          <p:nvPr/>
        </p:nvSpPr>
        <p:spPr bwMode="auto">
          <a:xfrm>
            <a:off x="467544" y="332656"/>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dirty="0">
                <a:ea typeface="楷体" pitchFamily="49" charset="-122"/>
                <a:cs typeface="Times New Roman" pitchFamily="18" charset="0"/>
              </a:rPr>
              <a:t>   </a:t>
            </a:r>
            <a:r>
              <a:rPr kumimoji="1" lang="zh-CN" altLang="en-US" sz="3200" dirty="0">
                <a:ea typeface="楷体" pitchFamily="49" charset="-122"/>
                <a:cs typeface="Times New Roman" pitchFamily="18" charset="0"/>
              </a:rPr>
              <a:t>反复执行匹配步骤，直到出现下面两种情况之一：</a:t>
            </a:r>
          </a:p>
        </p:txBody>
      </p:sp>
    </p:spTree>
  </p:cSld>
  <p:clrMapOvr>
    <a:masterClrMapping/>
  </p:clrMapOvr>
  <p:transition spd="med"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52400" y="47625"/>
            <a:ext cx="280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solidFill>
                  <a:srgbClr val="0000FF"/>
                </a:solidFill>
                <a:ea typeface="隶书" pitchFamily="49" charset="-122"/>
              </a:rPr>
              <a:t>算法的基本思想</a:t>
            </a:r>
            <a:r>
              <a:rPr kumimoji="1" lang="en-US" altLang="zh-CN" sz="2800" b="1">
                <a:solidFill>
                  <a:srgbClr val="0000FF"/>
                </a:solidFill>
                <a:ea typeface="隶书" pitchFamily="49" charset="-122"/>
              </a:rPr>
              <a:t>:</a:t>
            </a:r>
            <a:endParaRPr kumimoji="1" lang="en-US" altLang="zh-CN" sz="2800" b="1">
              <a:solidFill>
                <a:srgbClr val="0000FF"/>
              </a:solidFill>
              <a:ea typeface="楷体_GB2312" pitchFamily="49" charset="-122"/>
            </a:endParaRPr>
          </a:p>
        </p:txBody>
      </p:sp>
      <p:grpSp>
        <p:nvGrpSpPr>
          <p:cNvPr id="76803" name="Group 3"/>
          <p:cNvGrpSpPr>
            <a:grpSpLocks/>
          </p:cNvGrpSpPr>
          <p:nvPr/>
        </p:nvGrpSpPr>
        <p:grpSpPr bwMode="auto">
          <a:xfrm>
            <a:off x="593725" y="304800"/>
            <a:ext cx="7712075" cy="2743200"/>
            <a:chOff x="374" y="192"/>
            <a:chExt cx="4858" cy="1728"/>
          </a:xfrm>
        </p:grpSpPr>
        <p:sp>
          <p:nvSpPr>
            <p:cNvPr id="76857" name="Text Box 4"/>
            <p:cNvSpPr txBox="1">
              <a:spLocks noChangeArrowheads="1"/>
            </p:cNvSpPr>
            <p:nvPr/>
          </p:nvSpPr>
          <p:spPr bwMode="auto">
            <a:xfrm>
              <a:off x="1392" y="19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4000">
                  <a:solidFill>
                    <a:srgbClr val="FF6600"/>
                  </a:solidFill>
                  <a:ea typeface="宋体" pitchFamily="2" charset="-122"/>
                </a:rPr>
                <a:t>i</a:t>
              </a:r>
              <a:endParaRPr kumimoji="1" lang="en-US" altLang="zh-CN" sz="4000">
                <a:ea typeface="宋体" pitchFamily="2" charset="-122"/>
              </a:endParaRPr>
            </a:p>
          </p:txBody>
        </p:sp>
        <p:sp>
          <p:nvSpPr>
            <p:cNvPr id="76858" name="Text Box 5"/>
            <p:cNvSpPr txBox="1">
              <a:spLocks noChangeArrowheads="1"/>
            </p:cNvSpPr>
            <p:nvPr/>
          </p:nvSpPr>
          <p:spPr bwMode="auto">
            <a:xfrm>
              <a:off x="374" y="903"/>
              <a:ext cx="4858" cy="343"/>
            </a:xfrm>
            <a:prstGeom prst="rect">
              <a:avLst/>
            </a:prstGeom>
            <a:solidFill>
              <a:srgbClr val="3366FF">
                <a:alpha val="50195"/>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a:t>
              </a:r>
              <a:r>
                <a:rPr kumimoji="1" lang="en-US" altLang="zh-CN" sz="2800">
                  <a:solidFill>
                    <a:srgbClr val="000099"/>
                  </a:solidFill>
                  <a:ea typeface="宋体" pitchFamily="2" charset="-122"/>
                </a:rPr>
                <a:t>S </a:t>
              </a:r>
              <a:r>
                <a:rPr kumimoji="1" lang="zh-CN" altLang="en-US" sz="2800">
                  <a:solidFill>
                    <a:srgbClr val="000099"/>
                  </a:solidFill>
                  <a:ea typeface="楷体_GB2312" pitchFamily="49" charset="-122"/>
                </a:rPr>
                <a:t>串</a:t>
              </a:r>
              <a:endParaRPr kumimoji="1" lang="zh-CN" altLang="en-US" sz="4000">
                <a:ea typeface="宋体" pitchFamily="2" charset="-122"/>
              </a:endParaRPr>
            </a:p>
          </p:txBody>
        </p:sp>
        <p:sp>
          <p:nvSpPr>
            <p:cNvPr id="76859" name="Text Box 6"/>
            <p:cNvSpPr txBox="1">
              <a:spLocks noChangeArrowheads="1"/>
            </p:cNvSpPr>
            <p:nvPr/>
          </p:nvSpPr>
          <p:spPr bwMode="auto">
            <a:xfrm>
              <a:off x="1382" y="1245"/>
              <a:ext cx="730" cy="339"/>
            </a:xfrm>
            <a:prstGeom prst="rect">
              <a:avLst/>
            </a:prstGeom>
            <a:solidFill>
              <a:schemeClr val="accent2">
                <a:alpha val="50195"/>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T </a:t>
              </a:r>
              <a:r>
                <a:rPr kumimoji="1" lang="zh-CN" altLang="en-US" sz="2800">
                  <a:ea typeface="楷体_GB2312" pitchFamily="49" charset="-122"/>
                </a:rPr>
                <a:t>串</a:t>
              </a:r>
              <a:endParaRPr kumimoji="1" lang="zh-CN" altLang="en-US" sz="4000">
                <a:ea typeface="宋体" pitchFamily="2" charset="-122"/>
              </a:endParaRPr>
            </a:p>
          </p:txBody>
        </p:sp>
        <p:sp>
          <p:nvSpPr>
            <p:cNvPr id="76860" name="Line 7"/>
            <p:cNvSpPr>
              <a:spLocks noChangeShapeType="1"/>
            </p:cNvSpPr>
            <p:nvPr/>
          </p:nvSpPr>
          <p:spPr bwMode="auto">
            <a:xfrm>
              <a:off x="1392" y="384"/>
              <a:ext cx="0" cy="52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1" name="Line 8"/>
            <p:cNvSpPr>
              <a:spLocks noChangeShapeType="1"/>
            </p:cNvSpPr>
            <p:nvPr/>
          </p:nvSpPr>
          <p:spPr bwMode="auto">
            <a:xfrm>
              <a:off x="1392" y="912"/>
              <a:ext cx="0"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2" name="Line 9"/>
            <p:cNvSpPr>
              <a:spLocks noChangeShapeType="1"/>
            </p:cNvSpPr>
            <p:nvPr/>
          </p:nvSpPr>
          <p:spPr bwMode="auto">
            <a:xfrm>
              <a:off x="2112" y="912"/>
              <a:ext cx="0"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3" name="Text Box 10"/>
            <p:cNvSpPr txBox="1">
              <a:spLocks noChangeArrowheads="1"/>
            </p:cNvSpPr>
            <p:nvPr/>
          </p:nvSpPr>
          <p:spPr bwMode="auto">
            <a:xfrm>
              <a:off x="4502" y="1248"/>
              <a:ext cx="730" cy="339"/>
            </a:xfrm>
            <a:prstGeom prst="rect">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T </a:t>
              </a:r>
              <a:r>
                <a:rPr kumimoji="1" lang="zh-CN" altLang="en-US" sz="2800">
                  <a:ea typeface="楷体_GB2312" pitchFamily="49" charset="-122"/>
                </a:rPr>
                <a:t>串</a:t>
              </a:r>
              <a:endParaRPr kumimoji="1" lang="zh-CN" altLang="en-US" sz="4000">
                <a:ea typeface="宋体" pitchFamily="2" charset="-122"/>
              </a:endParaRPr>
            </a:p>
          </p:txBody>
        </p:sp>
        <p:sp>
          <p:nvSpPr>
            <p:cNvPr id="76864" name="Line 11"/>
            <p:cNvSpPr>
              <a:spLocks noChangeShapeType="1"/>
            </p:cNvSpPr>
            <p:nvPr/>
          </p:nvSpPr>
          <p:spPr bwMode="auto">
            <a:xfrm>
              <a:off x="4512" y="384"/>
              <a:ext cx="0" cy="528"/>
            </a:xfrm>
            <a:prstGeom prst="line">
              <a:avLst/>
            </a:prstGeom>
            <a:noFill/>
            <a:ln w="3175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5" name="Line 12"/>
            <p:cNvSpPr>
              <a:spLocks noChangeShapeType="1"/>
            </p:cNvSpPr>
            <p:nvPr/>
          </p:nvSpPr>
          <p:spPr bwMode="auto">
            <a:xfrm>
              <a:off x="1392" y="576"/>
              <a:ext cx="3120" cy="0"/>
            </a:xfrm>
            <a:prstGeom prst="line">
              <a:avLst/>
            </a:prstGeom>
            <a:noFill/>
            <a:ln w="2540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6" name="Text Box 13"/>
            <p:cNvSpPr txBox="1">
              <a:spLocks noChangeArrowheads="1"/>
            </p:cNvSpPr>
            <p:nvPr/>
          </p:nvSpPr>
          <p:spPr bwMode="auto">
            <a:xfrm>
              <a:off x="950" y="1161"/>
              <a:ext cx="4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solidFill>
                    <a:srgbClr val="0000FF"/>
                  </a:solidFill>
                  <a:ea typeface="宋体" pitchFamily="2" charset="-122"/>
                </a:rPr>
                <a:t>pos</a:t>
              </a:r>
              <a:endParaRPr kumimoji="1" lang="en-US" altLang="zh-CN" sz="4000">
                <a:ea typeface="宋体" pitchFamily="2" charset="-122"/>
              </a:endParaRPr>
            </a:p>
          </p:txBody>
        </p:sp>
        <p:sp>
          <p:nvSpPr>
            <p:cNvPr id="76867" name="Line 14"/>
            <p:cNvSpPr>
              <a:spLocks noChangeShapeType="1"/>
            </p:cNvSpPr>
            <p:nvPr/>
          </p:nvSpPr>
          <p:spPr bwMode="auto">
            <a:xfrm>
              <a:off x="1392" y="1248"/>
              <a:ext cx="0" cy="672"/>
            </a:xfrm>
            <a:prstGeom prst="line">
              <a:avLst/>
            </a:prstGeom>
            <a:noFill/>
            <a:ln w="31750">
              <a:solidFill>
                <a:srgbClr val="000099"/>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8" name="Text Box 15"/>
            <p:cNvSpPr txBox="1">
              <a:spLocks noChangeArrowheads="1"/>
            </p:cNvSpPr>
            <p:nvPr/>
          </p:nvSpPr>
          <p:spPr bwMode="auto">
            <a:xfrm>
              <a:off x="3787" y="1205"/>
              <a:ext cx="7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solidFill>
                    <a:srgbClr val="FF6600"/>
                  </a:solidFill>
                  <a:ea typeface="宋体" pitchFamily="2" charset="-122"/>
                </a:rPr>
                <a:t>n</a:t>
              </a:r>
              <a:r>
                <a:rPr kumimoji="1" lang="en-US" altLang="zh-CN" sz="2800">
                  <a:solidFill>
                    <a:srgbClr val="FF6600"/>
                  </a:solidFill>
                  <a:latin typeface="Symbol" pitchFamily="18" charset="2"/>
                  <a:ea typeface="宋体" pitchFamily="2" charset="-122"/>
                </a:rPr>
                <a:t>-</a:t>
              </a:r>
              <a:r>
                <a:rPr kumimoji="1" lang="en-US" altLang="zh-CN" sz="2800">
                  <a:solidFill>
                    <a:srgbClr val="FF6600"/>
                  </a:solidFill>
                  <a:ea typeface="宋体" pitchFamily="2" charset="-122"/>
                </a:rPr>
                <a:t>m+1</a:t>
              </a:r>
              <a:endParaRPr kumimoji="1" lang="en-US" altLang="zh-CN" sz="4000">
                <a:ea typeface="宋体" pitchFamily="2" charset="-122"/>
              </a:endParaRPr>
            </a:p>
          </p:txBody>
        </p:sp>
      </p:grpSp>
      <p:sp>
        <p:nvSpPr>
          <p:cNvPr id="228368" name="Text Box 16"/>
          <p:cNvSpPr txBox="1">
            <a:spLocks noChangeArrowheads="1"/>
          </p:cNvSpPr>
          <p:nvPr/>
        </p:nvSpPr>
        <p:spPr bwMode="auto">
          <a:xfrm>
            <a:off x="76200" y="3190875"/>
            <a:ext cx="3875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solidFill>
                  <a:srgbClr val="333399"/>
                </a:solidFill>
                <a:ea typeface="隶书" pitchFamily="49" charset="-122"/>
              </a:rPr>
              <a:t>具体实现时的两种情况</a:t>
            </a:r>
            <a:r>
              <a:rPr kumimoji="1" lang="en-US" altLang="zh-CN" sz="2800" b="1">
                <a:solidFill>
                  <a:srgbClr val="333399"/>
                </a:solidFill>
                <a:ea typeface="隶书" pitchFamily="49" charset="-122"/>
              </a:rPr>
              <a:t>:</a:t>
            </a:r>
            <a:endParaRPr kumimoji="1" lang="en-US" altLang="zh-CN" sz="2800" b="1">
              <a:solidFill>
                <a:srgbClr val="333399"/>
              </a:solidFill>
              <a:ea typeface="楷体_GB2312" pitchFamily="49" charset="-122"/>
            </a:endParaRPr>
          </a:p>
        </p:txBody>
      </p:sp>
      <p:sp>
        <p:nvSpPr>
          <p:cNvPr id="228369" name="Text Box 17"/>
          <p:cNvSpPr txBox="1">
            <a:spLocks noChangeArrowheads="1"/>
          </p:cNvSpPr>
          <p:nvPr/>
        </p:nvSpPr>
        <p:spPr bwMode="auto">
          <a:xfrm>
            <a:off x="468313" y="4872038"/>
            <a:ext cx="7712075" cy="544512"/>
          </a:xfrm>
          <a:prstGeom prst="rect">
            <a:avLst/>
          </a:prstGeom>
          <a:solidFill>
            <a:srgbClr val="3366FF">
              <a:alpha val="50195"/>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a:t>
            </a:r>
            <a:r>
              <a:rPr kumimoji="1" lang="en-US" altLang="zh-CN" sz="2800">
                <a:solidFill>
                  <a:srgbClr val="000099"/>
                </a:solidFill>
                <a:ea typeface="宋体" pitchFamily="2" charset="-122"/>
              </a:rPr>
              <a:t>S </a:t>
            </a:r>
            <a:r>
              <a:rPr kumimoji="1" lang="zh-CN" altLang="en-US" sz="2800">
                <a:solidFill>
                  <a:srgbClr val="000099"/>
                </a:solidFill>
                <a:ea typeface="楷体_GB2312" pitchFamily="49" charset="-122"/>
              </a:rPr>
              <a:t>串</a:t>
            </a:r>
            <a:endParaRPr kumimoji="1" lang="zh-CN" altLang="en-US" sz="4000">
              <a:ea typeface="宋体" pitchFamily="2" charset="-122"/>
            </a:endParaRPr>
          </a:p>
        </p:txBody>
      </p:sp>
      <p:grpSp>
        <p:nvGrpSpPr>
          <p:cNvPr id="228370" name="Group 18"/>
          <p:cNvGrpSpPr>
            <a:grpSpLocks/>
          </p:cNvGrpSpPr>
          <p:nvPr/>
        </p:nvGrpSpPr>
        <p:grpSpPr bwMode="auto">
          <a:xfrm>
            <a:off x="1779588" y="3663950"/>
            <a:ext cx="325437" cy="1143000"/>
            <a:chOff x="1200" y="2352"/>
            <a:chExt cx="205" cy="720"/>
          </a:xfrm>
        </p:grpSpPr>
        <p:sp>
          <p:nvSpPr>
            <p:cNvPr id="76855" name="Line 19"/>
            <p:cNvSpPr>
              <a:spLocks noChangeShapeType="1"/>
            </p:cNvSpPr>
            <p:nvPr/>
          </p:nvSpPr>
          <p:spPr bwMode="auto">
            <a:xfrm>
              <a:off x="1392" y="2544"/>
              <a:ext cx="0" cy="52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6" name="Text Box 20"/>
            <p:cNvSpPr txBox="1">
              <a:spLocks noChangeArrowheads="1"/>
            </p:cNvSpPr>
            <p:nvPr/>
          </p:nvSpPr>
          <p:spPr bwMode="auto">
            <a:xfrm>
              <a:off x="1200" y="235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4000">
                  <a:solidFill>
                    <a:srgbClr val="FF6600"/>
                  </a:solidFill>
                  <a:ea typeface="宋体" pitchFamily="2" charset="-122"/>
                </a:rPr>
                <a:t>i</a:t>
              </a:r>
              <a:endParaRPr kumimoji="1" lang="en-US" altLang="zh-CN" sz="4000">
                <a:ea typeface="宋体" pitchFamily="2" charset="-122"/>
              </a:endParaRPr>
            </a:p>
          </p:txBody>
        </p:sp>
      </p:grpSp>
      <p:grpSp>
        <p:nvGrpSpPr>
          <p:cNvPr id="228373" name="Group 21"/>
          <p:cNvGrpSpPr>
            <a:grpSpLocks/>
          </p:cNvGrpSpPr>
          <p:nvPr/>
        </p:nvGrpSpPr>
        <p:grpSpPr bwMode="auto">
          <a:xfrm>
            <a:off x="1770063" y="5438775"/>
            <a:ext cx="304800" cy="1143000"/>
            <a:chOff x="1200" y="3504"/>
            <a:chExt cx="192" cy="720"/>
          </a:xfrm>
        </p:grpSpPr>
        <p:sp>
          <p:nvSpPr>
            <p:cNvPr id="76853" name="Text Box 22"/>
            <p:cNvSpPr txBox="1">
              <a:spLocks noChangeArrowheads="1"/>
            </p:cNvSpPr>
            <p:nvPr/>
          </p:nvSpPr>
          <p:spPr bwMode="auto">
            <a:xfrm>
              <a:off x="1200" y="3897"/>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solidFill>
                    <a:schemeClr val="tx2"/>
                  </a:solidFill>
                  <a:ea typeface="宋体" pitchFamily="2" charset="-122"/>
                </a:rPr>
                <a:t>j</a:t>
              </a:r>
            </a:p>
          </p:txBody>
        </p:sp>
        <p:sp>
          <p:nvSpPr>
            <p:cNvPr id="76854" name="Line 23"/>
            <p:cNvSpPr>
              <a:spLocks noChangeShapeType="1"/>
            </p:cNvSpPr>
            <p:nvPr/>
          </p:nvSpPr>
          <p:spPr bwMode="auto">
            <a:xfrm>
              <a:off x="1392" y="3504"/>
              <a:ext cx="0" cy="672"/>
            </a:xfrm>
            <a:prstGeom prst="line">
              <a:avLst/>
            </a:prstGeom>
            <a:noFill/>
            <a:ln w="31750">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376" name="Line 24"/>
          <p:cNvSpPr>
            <a:spLocks noChangeShapeType="1"/>
          </p:cNvSpPr>
          <p:nvPr/>
        </p:nvSpPr>
        <p:spPr bwMode="auto">
          <a:xfrm>
            <a:off x="2084388" y="4886325"/>
            <a:ext cx="0" cy="533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7" name="Line 25"/>
          <p:cNvSpPr>
            <a:spLocks noChangeShapeType="1"/>
          </p:cNvSpPr>
          <p:nvPr/>
        </p:nvSpPr>
        <p:spPr bwMode="auto">
          <a:xfrm>
            <a:off x="3227388" y="4886325"/>
            <a:ext cx="0" cy="533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8" name="Text Box 26"/>
          <p:cNvSpPr txBox="1">
            <a:spLocks noChangeArrowheads="1"/>
          </p:cNvSpPr>
          <p:nvPr/>
        </p:nvSpPr>
        <p:spPr bwMode="auto">
          <a:xfrm>
            <a:off x="2079625" y="5422900"/>
            <a:ext cx="1158875" cy="538163"/>
          </a:xfrm>
          <a:prstGeom prst="rect">
            <a:avLst/>
          </a:prstGeom>
          <a:noFill/>
          <a:ln w="19050">
            <a:solidFill>
              <a:schemeClr val="tx2"/>
            </a:solidFill>
            <a:prstDash val="dash"/>
            <a:miter lim="800000"/>
            <a:headEnd/>
            <a:tailEnd/>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solidFill>
                  <a:srgbClr val="000000"/>
                </a:solidFill>
                <a:ea typeface="宋体" pitchFamily="2" charset="-122"/>
              </a:rPr>
              <a:t>  T </a:t>
            </a:r>
            <a:r>
              <a:rPr kumimoji="1" lang="zh-CN" altLang="en-US" sz="2800">
                <a:solidFill>
                  <a:srgbClr val="000000"/>
                </a:solidFill>
                <a:ea typeface="楷体_GB2312" pitchFamily="49" charset="-122"/>
              </a:rPr>
              <a:t>串</a:t>
            </a:r>
            <a:endParaRPr kumimoji="1" lang="zh-CN" altLang="en-US" sz="4000">
              <a:solidFill>
                <a:srgbClr val="000000"/>
              </a:solidFill>
              <a:ea typeface="宋体" pitchFamily="2" charset="-122"/>
            </a:endParaRPr>
          </a:p>
        </p:txBody>
      </p:sp>
      <p:sp useBgFill="1">
        <p:nvSpPr>
          <p:cNvPr id="228379" name="Rectangle 27"/>
          <p:cNvSpPr>
            <a:spLocks noChangeArrowheads="1"/>
          </p:cNvSpPr>
          <p:nvPr/>
        </p:nvSpPr>
        <p:spPr bwMode="auto">
          <a:xfrm>
            <a:off x="1855788" y="5422900"/>
            <a:ext cx="287337"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8380" name="Group 28"/>
          <p:cNvGrpSpPr>
            <a:grpSpLocks/>
          </p:cNvGrpSpPr>
          <p:nvPr/>
        </p:nvGrpSpPr>
        <p:grpSpPr bwMode="auto">
          <a:xfrm>
            <a:off x="2646363" y="3894138"/>
            <a:ext cx="381000" cy="2805112"/>
            <a:chOff x="1680" y="2544"/>
            <a:chExt cx="240" cy="1767"/>
          </a:xfrm>
        </p:grpSpPr>
        <p:sp>
          <p:nvSpPr>
            <p:cNvPr id="76849" name="Line 29"/>
            <p:cNvSpPr>
              <a:spLocks noChangeShapeType="1"/>
            </p:cNvSpPr>
            <p:nvPr/>
          </p:nvSpPr>
          <p:spPr bwMode="auto">
            <a:xfrm>
              <a:off x="1872" y="2544"/>
              <a:ext cx="0" cy="528"/>
            </a:xfrm>
            <a:prstGeom prst="line">
              <a:avLst/>
            </a:prstGeom>
            <a:noFill/>
            <a:ln w="31750">
              <a:solidFill>
                <a:srgbClr val="FF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850" name="Group 30"/>
            <p:cNvGrpSpPr>
              <a:grpSpLocks/>
            </p:cNvGrpSpPr>
            <p:nvPr/>
          </p:nvGrpSpPr>
          <p:grpSpPr bwMode="auto">
            <a:xfrm>
              <a:off x="1680" y="3504"/>
              <a:ext cx="240" cy="807"/>
              <a:chOff x="1728" y="3168"/>
              <a:chExt cx="240" cy="807"/>
            </a:xfrm>
          </p:grpSpPr>
          <p:sp>
            <p:nvSpPr>
              <p:cNvPr id="76851" name="Line 31"/>
              <p:cNvSpPr>
                <a:spLocks noChangeShapeType="1"/>
              </p:cNvSpPr>
              <p:nvPr/>
            </p:nvSpPr>
            <p:spPr bwMode="auto">
              <a:xfrm>
                <a:off x="1920" y="3168"/>
                <a:ext cx="0" cy="672"/>
              </a:xfrm>
              <a:prstGeom prst="line">
                <a:avLst/>
              </a:prstGeom>
              <a:noFill/>
              <a:ln w="31750">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2" name="Text Box 32"/>
              <p:cNvSpPr txBox="1">
                <a:spLocks noChangeArrowheads="1"/>
              </p:cNvSpPr>
              <p:nvPr/>
            </p:nvSpPr>
            <p:spPr bwMode="auto">
              <a:xfrm>
                <a:off x="1728" y="36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chemeClr val="tx2"/>
                    </a:solidFill>
                    <a:ea typeface="宋体" pitchFamily="2" charset="-122"/>
                  </a:rPr>
                  <a:t>j</a:t>
                </a:r>
              </a:p>
            </p:txBody>
          </p:sp>
        </p:grpSp>
      </p:grpSp>
      <p:grpSp>
        <p:nvGrpSpPr>
          <p:cNvPr id="228385" name="Group 33"/>
          <p:cNvGrpSpPr>
            <a:grpSpLocks/>
          </p:cNvGrpSpPr>
          <p:nvPr/>
        </p:nvGrpSpPr>
        <p:grpSpPr bwMode="auto">
          <a:xfrm>
            <a:off x="2384425" y="4198938"/>
            <a:ext cx="533400" cy="2057400"/>
            <a:chOff x="1536" y="2688"/>
            <a:chExt cx="336" cy="1296"/>
          </a:xfrm>
        </p:grpSpPr>
        <p:sp>
          <p:nvSpPr>
            <p:cNvPr id="76847" name="Line 34"/>
            <p:cNvSpPr>
              <a:spLocks noChangeShapeType="1"/>
            </p:cNvSpPr>
            <p:nvPr/>
          </p:nvSpPr>
          <p:spPr bwMode="auto">
            <a:xfrm flipH="1">
              <a:off x="1536" y="3984"/>
              <a:ext cx="336" cy="0"/>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48" name="Line 35"/>
            <p:cNvSpPr>
              <a:spLocks noChangeShapeType="1"/>
            </p:cNvSpPr>
            <p:nvPr/>
          </p:nvSpPr>
          <p:spPr bwMode="auto">
            <a:xfrm flipH="1">
              <a:off x="1536" y="2688"/>
              <a:ext cx="336"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8388" name="Text Box 36"/>
          <p:cNvSpPr txBox="1">
            <a:spLocks noChangeArrowheads="1"/>
          </p:cNvSpPr>
          <p:nvPr/>
        </p:nvSpPr>
        <p:spPr bwMode="auto">
          <a:xfrm>
            <a:off x="2922588" y="3587750"/>
            <a:ext cx="236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400">
                <a:solidFill>
                  <a:srgbClr val="9900CC"/>
                </a:solidFill>
                <a:ea typeface="隶书" pitchFamily="49" charset="-122"/>
              </a:rPr>
              <a:t>比较不等，</a:t>
            </a:r>
            <a:r>
              <a:rPr kumimoji="1" lang="en-US" altLang="zh-CN" sz="2400">
                <a:solidFill>
                  <a:srgbClr val="9900CC"/>
                </a:solidFill>
                <a:ea typeface="隶书" pitchFamily="49" charset="-122"/>
              </a:rPr>
              <a:t>i</a:t>
            </a:r>
            <a:r>
              <a:rPr kumimoji="1" lang="zh-CN" altLang="en-US" sz="2400">
                <a:solidFill>
                  <a:srgbClr val="9900CC"/>
                </a:solidFill>
                <a:ea typeface="隶书" pitchFamily="49" charset="-122"/>
              </a:rPr>
              <a:t>增</a:t>
            </a:r>
            <a:r>
              <a:rPr kumimoji="1" lang="en-US" altLang="zh-CN" sz="2400">
                <a:solidFill>
                  <a:srgbClr val="9900CC"/>
                </a:solidFill>
                <a:ea typeface="隶书" pitchFamily="49" charset="-122"/>
              </a:rPr>
              <a:t>1</a:t>
            </a:r>
            <a:r>
              <a:rPr kumimoji="1" lang="zh-CN" altLang="en-US" sz="2400">
                <a:solidFill>
                  <a:srgbClr val="9900CC"/>
                </a:solidFill>
                <a:ea typeface="隶书" pitchFamily="49" charset="-122"/>
              </a:rPr>
              <a:t>，</a:t>
            </a:r>
            <a:r>
              <a:rPr kumimoji="1" lang="en-US" altLang="zh-CN" sz="2400">
                <a:solidFill>
                  <a:srgbClr val="9900CC"/>
                </a:solidFill>
                <a:ea typeface="隶书" pitchFamily="49" charset="-122"/>
              </a:rPr>
              <a:t>j</a:t>
            </a:r>
            <a:r>
              <a:rPr kumimoji="1" lang="zh-CN" altLang="en-US" sz="2400">
                <a:solidFill>
                  <a:srgbClr val="9900CC"/>
                </a:solidFill>
                <a:ea typeface="隶书" pitchFamily="49" charset="-122"/>
              </a:rPr>
              <a:t>回退至</a:t>
            </a:r>
            <a:r>
              <a:rPr kumimoji="1" lang="en-US" altLang="zh-CN" sz="2400">
                <a:solidFill>
                  <a:srgbClr val="9900CC"/>
                </a:solidFill>
                <a:ea typeface="隶书" pitchFamily="49" charset="-122"/>
              </a:rPr>
              <a:t>T</a:t>
            </a:r>
            <a:r>
              <a:rPr kumimoji="1" lang="zh-CN" altLang="en-US" sz="2400">
                <a:solidFill>
                  <a:srgbClr val="9900CC"/>
                </a:solidFill>
                <a:ea typeface="隶书" pitchFamily="49" charset="-122"/>
              </a:rPr>
              <a:t>串的起始位置</a:t>
            </a:r>
          </a:p>
        </p:txBody>
      </p:sp>
      <p:grpSp>
        <p:nvGrpSpPr>
          <p:cNvPr id="228389" name="Group 37"/>
          <p:cNvGrpSpPr>
            <a:grpSpLocks/>
          </p:cNvGrpSpPr>
          <p:nvPr/>
        </p:nvGrpSpPr>
        <p:grpSpPr bwMode="auto">
          <a:xfrm>
            <a:off x="2374900" y="3694113"/>
            <a:ext cx="609600" cy="3048000"/>
            <a:chOff x="1632" y="2400"/>
            <a:chExt cx="336" cy="1920"/>
          </a:xfrm>
        </p:grpSpPr>
        <p:sp useBgFill="1">
          <p:nvSpPr>
            <p:cNvPr id="76845" name="Rectangle 38"/>
            <p:cNvSpPr>
              <a:spLocks noChangeArrowheads="1"/>
            </p:cNvSpPr>
            <p:nvPr/>
          </p:nvSpPr>
          <p:spPr bwMode="auto">
            <a:xfrm>
              <a:off x="1632" y="3504"/>
              <a:ext cx="336" cy="81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76846" name="Rectangle 39"/>
            <p:cNvSpPr>
              <a:spLocks noChangeArrowheads="1"/>
            </p:cNvSpPr>
            <p:nvPr/>
          </p:nvSpPr>
          <p:spPr bwMode="auto">
            <a:xfrm>
              <a:off x="1632" y="2400"/>
              <a:ext cx="336" cy="67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392" name="Group 40"/>
          <p:cNvGrpSpPr>
            <a:grpSpLocks/>
          </p:cNvGrpSpPr>
          <p:nvPr/>
        </p:nvGrpSpPr>
        <p:grpSpPr bwMode="auto">
          <a:xfrm>
            <a:off x="1998663" y="5456238"/>
            <a:ext cx="381000" cy="1281112"/>
            <a:chOff x="1728" y="3168"/>
            <a:chExt cx="240" cy="807"/>
          </a:xfrm>
        </p:grpSpPr>
        <p:sp>
          <p:nvSpPr>
            <p:cNvPr id="76843" name="Line 41"/>
            <p:cNvSpPr>
              <a:spLocks noChangeShapeType="1"/>
            </p:cNvSpPr>
            <p:nvPr/>
          </p:nvSpPr>
          <p:spPr bwMode="auto">
            <a:xfrm>
              <a:off x="1920" y="3168"/>
              <a:ext cx="0" cy="672"/>
            </a:xfrm>
            <a:prstGeom prst="line">
              <a:avLst/>
            </a:prstGeom>
            <a:noFill/>
            <a:ln w="31750">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4" name="Text Box 42"/>
            <p:cNvSpPr txBox="1">
              <a:spLocks noChangeArrowheads="1"/>
            </p:cNvSpPr>
            <p:nvPr/>
          </p:nvSpPr>
          <p:spPr bwMode="auto">
            <a:xfrm>
              <a:off x="1728" y="36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chemeClr val="tx2"/>
                  </a:solidFill>
                  <a:ea typeface="宋体" pitchFamily="2" charset="-122"/>
                </a:rPr>
                <a:t>j</a:t>
              </a:r>
            </a:p>
          </p:txBody>
        </p:sp>
      </p:grpSp>
      <p:sp useBgFill="1">
        <p:nvSpPr>
          <p:cNvPr id="228395" name="Rectangle 43"/>
          <p:cNvSpPr>
            <a:spLocks noChangeArrowheads="1"/>
          </p:cNvSpPr>
          <p:nvPr/>
        </p:nvSpPr>
        <p:spPr bwMode="auto">
          <a:xfrm>
            <a:off x="1855788" y="3816350"/>
            <a:ext cx="304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8396" name="Group 44"/>
          <p:cNvGrpSpPr>
            <a:grpSpLocks/>
          </p:cNvGrpSpPr>
          <p:nvPr/>
        </p:nvGrpSpPr>
        <p:grpSpPr bwMode="auto">
          <a:xfrm>
            <a:off x="1987550" y="3663950"/>
            <a:ext cx="325438" cy="1143000"/>
            <a:chOff x="1200" y="2352"/>
            <a:chExt cx="205" cy="720"/>
          </a:xfrm>
        </p:grpSpPr>
        <p:sp>
          <p:nvSpPr>
            <p:cNvPr id="76841" name="Line 45"/>
            <p:cNvSpPr>
              <a:spLocks noChangeShapeType="1"/>
            </p:cNvSpPr>
            <p:nvPr/>
          </p:nvSpPr>
          <p:spPr bwMode="auto">
            <a:xfrm>
              <a:off x="1392" y="2544"/>
              <a:ext cx="0" cy="52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2" name="Text Box 46"/>
            <p:cNvSpPr txBox="1">
              <a:spLocks noChangeArrowheads="1"/>
            </p:cNvSpPr>
            <p:nvPr/>
          </p:nvSpPr>
          <p:spPr bwMode="auto">
            <a:xfrm>
              <a:off x="1200" y="235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4000">
                  <a:solidFill>
                    <a:srgbClr val="FF6600"/>
                  </a:solidFill>
                  <a:ea typeface="宋体" pitchFamily="2" charset="-122"/>
                </a:rPr>
                <a:t>i</a:t>
              </a:r>
              <a:endParaRPr kumimoji="1" lang="en-US" altLang="zh-CN" sz="4000">
                <a:ea typeface="宋体" pitchFamily="2" charset="-122"/>
              </a:endParaRPr>
            </a:p>
          </p:txBody>
        </p:sp>
      </p:grpSp>
      <p:sp useBgFill="1">
        <p:nvSpPr>
          <p:cNvPr id="228399" name="Rectangle 47"/>
          <p:cNvSpPr>
            <a:spLocks noChangeArrowheads="1"/>
          </p:cNvSpPr>
          <p:nvPr/>
        </p:nvSpPr>
        <p:spPr bwMode="auto">
          <a:xfrm>
            <a:off x="2998788" y="3663950"/>
            <a:ext cx="22098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8400" name="Group 48"/>
          <p:cNvGrpSpPr>
            <a:grpSpLocks/>
          </p:cNvGrpSpPr>
          <p:nvPr/>
        </p:nvGrpSpPr>
        <p:grpSpPr bwMode="auto">
          <a:xfrm>
            <a:off x="3201988" y="3913188"/>
            <a:ext cx="381000" cy="2805112"/>
            <a:chOff x="2160" y="2544"/>
            <a:chExt cx="240" cy="1767"/>
          </a:xfrm>
        </p:grpSpPr>
        <p:sp>
          <p:nvSpPr>
            <p:cNvPr id="76837" name="Line 49"/>
            <p:cNvSpPr>
              <a:spLocks noChangeShapeType="1"/>
            </p:cNvSpPr>
            <p:nvPr/>
          </p:nvSpPr>
          <p:spPr bwMode="auto">
            <a:xfrm>
              <a:off x="2352" y="2544"/>
              <a:ext cx="0" cy="528"/>
            </a:xfrm>
            <a:prstGeom prst="line">
              <a:avLst/>
            </a:prstGeom>
            <a:noFill/>
            <a:ln w="25400">
              <a:solidFill>
                <a:srgbClr val="FF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838" name="Group 50"/>
            <p:cNvGrpSpPr>
              <a:grpSpLocks/>
            </p:cNvGrpSpPr>
            <p:nvPr/>
          </p:nvGrpSpPr>
          <p:grpSpPr bwMode="auto">
            <a:xfrm>
              <a:off x="2160" y="3504"/>
              <a:ext cx="240" cy="807"/>
              <a:chOff x="1728" y="3168"/>
              <a:chExt cx="240" cy="807"/>
            </a:xfrm>
          </p:grpSpPr>
          <p:sp>
            <p:nvSpPr>
              <p:cNvPr id="76839" name="Line 51"/>
              <p:cNvSpPr>
                <a:spLocks noChangeShapeType="1"/>
              </p:cNvSpPr>
              <p:nvPr/>
            </p:nvSpPr>
            <p:spPr bwMode="auto">
              <a:xfrm>
                <a:off x="1920" y="3168"/>
                <a:ext cx="0" cy="672"/>
              </a:xfrm>
              <a:prstGeom prst="line">
                <a:avLst/>
              </a:prstGeom>
              <a:noFill/>
              <a:ln w="31750">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0" name="Text Box 52"/>
              <p:cNvSpPr txBox="1">
                <a:spLocks noChangeArrowheads="1"/>
              </p:cNvSpPr>
              <p:nvPr/>
            </p:nvSpPr>
            <p:spPr bwMode="auto">
              <a:xfrm>
                <a:off x="1728" y="36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chemeClr val="tx2"/>
                    </a:solidFill>
                    <a:ea typeface="宋体" pitchFamily="2" charset="-122"/>
                  </a:rPr>
                  <a:t>j</a:t>
                </a:r>
              </a:p>
            </p:txBody>
          </p:sp>
        </p:grpSp>
      </p:grpSp>
      <p:sp>
        <p:nvSpPr>
          <p:cNvPr id="228405" name="Text Box 53"/>
          <p:cNvSpPr txBox="1">
            <a:spLocks noChangeArrowheads="1"/>
          </p:cNvSpPr>
          <p:nvPr/>
        </p:nvSpPr>
        <p:spPr bwMode="auto">
          <a:xfrm>
            <a:off x="3654425" y="5494338"/>
            <a:ext cx="2895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400">
                <a:solidFill>
                  <a:srgbClr val="CC0000"/>
                </a:solidFill>
                <a:latin typeface="隶书" pitchFamily="49" charset="-122"/>
                <a:ea typeface="隶书" pitchFamily="49" charset="-122"/>
              </a:rPr>
              <a:t>开始新一轮的匹配直至匹配成功（即 </a:t>
            </a:r>
            <a:r>
              <a:rPr kumimoji="1" lang="en-US" altLang="zh-CN" sz="2000" b="1">
                <a:solidFill>
                  <a:srgbClr val="CC0000"/>
                </a:solidFill>
                <a:latin typeface="隶书" pitchFamily="49" charset="-122"/>
                <a:ea typeface="隶书" pitchFamily="49" charset="-122"/>
              </a:rPr>
              <a:t>j&gt;Strlength(T)</a:t>
            </a:r>
            <a:r>
              <a:rPr kumimoji="1" lang="zh-CN" altLang="en-US" sz="2000" b="1">
                <a:solidFill>
                  <a:srgbClr val="CC0000"/>
                </a:solidFill>
                <a:latin typeface="隶书" pitchFamily="49" charset="-122"/>
                <a:ea typeface="隶书" pitchFamily="49" charset="-122"/>
              </a:rPr>
              <a:t>）</a:t>
            </a:r>
          </a:p>
        </p:txBody>
      </p:sp>
      <p:sp useBgFill="1">
        <p:nvSpPr>
          <p:cNvPr id="228406" name="Rectangle 54"/>
          <p:cNvSpPr>
            <a:spLocks noChangeArrowheads="1"/>
          </p:cNvSpPr>
          <p:nvPr/>
        </p:nvSpPr>
        <p:spPr bwMode="auto">
          <a:xfrm>
            <a:off x="1998663" y="5422900"/>
            <a:ext cx="457200" cy="1295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07" name="Text Box 55"/>
          <p:cNvSpPr txBox="1">
            <a:spLocks noChangeArrowheads="1"/>
          </p:cNvSpPr>
          <p:nvPr/>
        </p:nvSpPr>
        <p:spPr bwMode="auto">
          <a:xfrm>
            <a:off x="7402513" y="5487988"/>
            <a:ext cx="1158875" cy="538162"/>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T </a:t>
            </a:r>
            <a:r>
              <a:rPr kumimoji="1" lang="zh-CN" altLang="en-US" sz="2800">
                <a:ea typeface="楷体_GB2312" pitchFamily="49" charset="-122"/>
              </a:rPr>
              <a:t>串</a:t>
            </a:r>
            <a:endParaRPr kumimoji="1" lang="zh-CN" altLang="en-US" sz="4000">
              <a:ea typeface="宋体" pitchFamily="2" charset="-122"/>
            </a:endParaRPr>
          </a:p>
        </p:txBody>
      </p:sp>
      <p:sp>
        <p:nvSpPr>
          <p:cNvPr id="228408" name="Text Box 56"/>
          <p:cNvSpPr txBox="1">
            <a:spLocks noChangeArrowheads="1"/>
          </p:cNvSpPr>
          <p:nvPr/>
        </p:nvSpPr>
        <p:spPr bwMode="auto">
          <a:xfrm>
            <a:off x="4100513" y="2901950"/>
            <a:ext cx="4648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2400">
                <a:solidFill>
                  <a:srgbClr val="CC0000"/>
                </a:solidFill>
                <a:latin typeface="隶书" pitchFamily="49" charset="-122"/>
                <a:ea typeface="隶书" pitchFamily="49" charset="-122"/>
              </a:rPr>
              <a:t>或者继续重复新一轮匹配过程，如此反复直至 </a:t>
            </a:r>
            <a:r>
              <a:rPr kumimoji="1" lang="en-US" altLang="zh-CN" sz="2400">
                <a:solidFill>
                  <a:srgbClr val="CC0000"/>
                </a:solidFill>
                <a:latin typeface="隶书" pitchFamily="49" charset="-122"/>
                <a:ea typeface="隶书" pitchFamily="49" charset="-122"/>
              </a:rPr>
              <a:t>(</a:t>
            </a:r>
            <a:r>
              <a:rPr kumimoji="1" lang="en-US" altLang="zh-CN" sz="2000" b="1">
                <a:solidFill>
                  <a:srgbClr val="CC0000"/>
                </a:solidFill>
                <a:latin typeface="隶书" pitchFamily="49" charset="-122"/>
                <a:ea typeface="隶书" pitchFamily="49" charset="-122"/>
              </a:rPr>
              <a:t>i+j)&gt;Strlength(S)</a:t>
            </a:r>
            <a:r>
              <a:rPr kumimoji="1" lang="zh-CN" altLang="en-US" sz="2000" b="1">
                <a:solidFill>
                  <a:srgbClr val="CC0000"/>
                </a:solidFill>
                <a:latin typeface="隶书" pitchFamily="49" charset="-122"/>
                <a:ea typeface="隶书" pitchFamily="49" charset="-122"/>
              </a:rPr>
              <a:t>表明匹配不成功</a:t>
            </a:r>
          </a:p>
        </p:txBody>
      </p:sp>
      <p:grpSp>
        <p:nvGrpSpPr>
          <p:cNvPr id="228409" name="Group 57"/>
          <p:cNvGrpSpPr>
            <a:grpSpLocks/>
          </p:cNvGrpSpPr>
          <p:nvPr/>
        </p:nvGrpSpPr>
        <p:grpSpPr bwMode="auto">
          <a:xfrm>
            <a:off x="2286000" y="3765550"/>
            <a:ext cx="1447800" cy="2971800"/>
            <a:chOff x="1536" y="2448"/>
            <a:chExt cx="912" cy="1872"/>
          </a:xfrm>
        </p:grpSpPr>
        <p:sp>
          <p:nvSpPr>
            <p:cNvPr id="76834" name="Rectangle 58"/>
            <p:cNvSpPr>
              <a:spLocks noChangeArrowheads="1"/>
            </p:cNvSpPr>
            <p:nvPr/>
          </p:nvSpPr>
          <p:spPr bwMode="auto">
            <a:xfrm>
              <a:off x="2160" y="2448"/>
              <a:ext cx="288" cy="6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5" name="Rectangle 59"/>
            <p:cNvSpPr>
              <a:spLocks noChangeArrowheads="1"/>
            </p:cNvSpPr>
            <p:nvPr/>
          </p:nvSpPr>
          <p:spPr bwMode="auto">
            <a:xfrm>
              <a:off x="2160" y="3504"/>
              <a:ext cx="288"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6" name="Text Box 60"/>
            <p:cNvSpPr txBox="1">
              <a:spLocks noChangeArrowheads="1"/>
            </p:cNvSpPr>
            <p:nvPr/>
          </p:nvSpPr>
          <p:spPr bwMode="auto">
            <a:xfrm>
              <a:off x="1536" y="3504"/>
              <a:ext cx="730" cy="327"/>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solidFill>
                    <a:schemeClr val="tx2"/>
                  </a:solidFill>
                  <a:ea typeface="宋体" pitchFamily="2" charset="-122"/>
                </a:rPr>
                <a:t>  </a:t>
              </a:r>
              <a:endParaRPr kumimoji="1" lang="en-US" altLang="zh-CN" sz="4000">
                <a:solidFill>
                  <a:schemeClr val="tx2"/>
                </a:solidFill>
                <a:ea typeface="宋体" pitchFamily="2" charset="-122"/>
              </a:endParaRPr>
            </a:p>
          </p:txBody>
        </p:sp>
      </p:grpSp>
      <p:sp>
        <p:nvSpPr>
          <p:cNvPr id="228413" name="Line 61"/>
          <p:cNvSpPr>
            <a:spLocks noChangeShapeType="1"/>
          </p:cNvSpPr>
          <p:nvPr/>
        </p:nvSpPr>
        <p:spPr bwMode="auto">
          <a:xfrm>
            <a:off x="2389188" y="4197350"/>
            <a:ext cx="5029200" cy="0"/>
          </a:xfrm>
          <a:prstGeom prst="line">
            <a:avLst/>
          </a:prstGeom>
          <a:noFill/>
          <a:ln w="25400">
            <a:solidFill>
              <a:srgbClr val="CC0000"/>
            </a:solidFill>
            <a:prstDash val="dashDot"/>
            <a:round/>
            <a:headEnd type="oval" w="lg"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8414" name="Group 62"/>
          <p:cNvGrpSpPr>
            <a:grpSpLocks/>
          </p:cNvGrpSpPr>
          <p:nvPr/>
        </p:nvGrpSpPr>
        <p:grpSpPr bwMode="auto">
          <a:xfrm>
            <a:off x="7113588" y="3663950"/>
            <a:ext cx="325437" cy="1143000"/>
            <a:chOff x="1200" y="2352"/>
            <a:chExt cx="205" cy="720"/>
          </a:xfrm>
        </p:grpSpPr>
        <p:sp>
          <p:nvSpPr>
            <p:cNvPr id="76832" name="Line 63"/>
            <p:cNvSpPr>
              <a:spLocks noChangeShapeType="1"/>
            </p:cNvSpPr>
            <p:nvPr/>
          </p:nvSpPr>
          <p:spPr bwMode="auto">
            <a:xfrm>
              <a:off x="1392" y="2544"/>
              <a:ext cx="0" cy="52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3" name="Text Box 64"/>
            <p:cNvSpPr txBox="1">
              <a:spLocks noChangeArrowheads="1"/>
            </p:cNvSpPr>
            <p:nvPr/>
          </p:nvSpPr>
          <p:spPr bwMode="auto">
            <a:xfrm>
              <a:off x="1200" y="235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4000">
                  <a:solidFill>
                    <a:srgbClr val="FF6600"/>
                  </a:solidFill>
                  <a:ea typeface="宋体" pitchFamily="2" charset="-122"/>
                </a:rPr>
                <a:t>i</a:t>
              </a:r>
              <a:endParaRPr kumimoji="1" lang="en-US" altLang="zh-CN" sz="4000">
                <a:ea typeface="宋体" pitchFamily="2" charset="-122"/>
              </a:endParaRPr>
            </a:p>
          </p:txBody>
        </p:sp>
      </p:grpSp>
      <p:grpSp>
        <p:nvGrpSpPr>
          <p:cNvPr id="228417" name="Group 65"/>
          <p:cNvGrpSpPr>
            <a:grpSpLocks/>
          </p:cNvGrpSpPr>
          <p:nvPr/>
        </p:nvGrpSpPr>
        <p:grpSpPr bwMode="auto">
          <a:xfrm>
            <a:off x="8027988" y="5430838"/>
            <a:ext cx="381000" cy="1281112"/>
            <a:chOff x="1728" y="3168"/>
            <a:chExt cx="240" cy="807"/>
          </a:xfrm>
        </p:grpSpPr>
        <p:sp>
          <p:nvSpPr>
            <p:cNvPr id="76830" name="Line 66"/>
            <p:cNvSpPr>
              <a:spLocks noChangeShapeType="1"/>
            </p:cNvSpPr>
            <p:nvPr/>
          </p:nvSpPr>
          <p:spPr bwMode="auto">
            <a:xfrm>
              <a:off x="1920" y="3168"/>
              <a:ext cx="0" cy="672"/>
            </a:xfrm>
            <a:prstGeom prst="line">
              <a:avLst/>
            </a:prstGeom>
            <a:noFill/>
            <a:ln w="31750">
              <a:solidFill>
                <a:schemeClr val="tx2"/>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Text Box 67"/>
            <p:cNvSpPr txBox="1">
              <a:spLocks noChangeArrowheads="1"/>
            </p:cNvSpPr>
            <p:nvPr/>
          </p:nvSpPr>
          <p:spPr bwMode="auto">
            <a:xfrm>
              <a:off x="1728" y="364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chemeClr val="tx2"/>
                  </a:solidFill>
                  <a:ea typeface="宋体" pitchFamily="2" charset="-122"/>
                </a:rPr>
                <a:t>j</a:t>
              </a:r>
            </a:p>
          </p:txBody>
        </p:sp>
      </p:grpSp>
      <p:sp>
        <p:nvSpPr>
          <p:cNvPr id="228420" name="Text Box 68"/>
          <p:cNvSpPr txBox="1">
            <a:spLocks noChangeArrowheads="1"/>
          </p:cNvSpPr>
          <p:nvPr/>
        </p:nvSpPr>
        <p:spPr bwMode="auto">
          <a:xfrm>
            <a:off x="2320925" y="5422900"/>
            <a:ext cx="1158875" cy="538163"/>
          </a:xfrm>
          <a:prstGeom prst="rect">
            <a:avLst/>
          </a:prstGeom>
          <a:solidFill>
            <a:srgbClr val="FFFFFF">
              <a:alpha val="49803"/>
            </a:srgbClr>
          </a:solidFill>
          <a:ln w="19050">
            <a:solidFill>
              <a:schemeClr val="tx2"/>
            </a:solidFill>
            <a:prstDash val="dash"/>
            <a:miter lim="800000"/>
            <a:headEnd/>
            <a:tailEnd/>
          </a:ln>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2800">
                <a:ea typeface="宋体" pitchFamily="2" charset="-122"/>
              </a:rPr>
              <a:t>  T </a:t>
            </a:r>
            <a:r>
              <a:rPr kumimoji="1" lang="zh-CN" altLang="en-US" sz="2800">
                <a:ea typeface="楷体_GB2312" pitchFamily="49" charset="-122"/>
              </a:rPr>
              <a:t>串</a:t>
            </a:r>
            <a:endParaRPr kumimoji="1" lang="zh-CN" altLang="en-US" sz="4000">
              <a:ea typeface="宋体" pitchFamily="2"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68"/>
                                        </p:tgtEl>
                                        <p:attrNameLst>
                                          <p:attrName>style.visibility</p:attrName>
                                        </p:attrNameLst>
                                      </p:cBhvr>
                                      <p:to>
                                        <p:strVal val="visible"/>
                                      </p:to>
                                    </p:set>
                                    <p:animEffect transition="in" filter="wipe(left)">
                                      <p:cBhvr>
                                        <p:cTn id="7" dur="500"/>
                                        <p:tgtEl>
                                          <p:spTgt spid="22836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8369"/>
                                        </p:tgtEl>
                                        <p:attrNameLst>
                                          <p:attrName>style.visibility</p:attrName>
                                        </p:attrNameLst>
                                      </p:cBhvr>
                                      <p:to>
                                        <p:strVal val="visible"/>
                                      </p:to>
                                    </p:set>
                                    <p:animEffect transition="in" filter="wipe(left)">
                                      <p:cBhvr>
                                        <p:cTn id="11" dur="500"/>
                                        <p:tgtEl>
                                          <p:spTgt spid="2283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28370"/>
                                        </p:tgtEl>
                                        <p:attrNameLst>
                                          <p:attrName>style.visibility</p:attrName>
                                        </p:attrNameLst>
                                      </p:cBhvr>
                                      <p:to>
                                        <p:strVal val="visible"/>
                                      </p:to>
                                    </p:set>
                                    <p:animEffect transition="in" filter="slide(fromTop)">
                                      <p:cBhvr>
                                        <p:cTn id="16" dur="500"/>
                                        <p:tgtEl>
                                          <p:spTgt spid="228370"/>
                                        </p:tgtEl>
                                      </p:cBhvr>
                                    </p:animEffect>
                                  </p:childTnLst>
                                </p:cTn>
                              </p:par>
                            </p:childTnLst>
                          </p:cTn>
                        </p:par>
                        <p:par>
                          <p:cTn id="17" fill="hold" nodeType="afterGroup">
                            <p:stCondLst>
                              <p:cond delay="500"/>
                            </p:stCondLst>
                            <p:childTnLst>
                              <p:par>
                                <p:cTn id="18" presetID="12" presetClass="entr" presetSubtype="4" fill="hold" nodeType="afterEffect">
                                  <p:stCondLst>
                                    <p:cond delay="0"/>
                                  </p:stCondLst>
                                  <p:childTnLst>
                                    <p:set>
                                      <p:cBhvr>
                                        <p:cTn id="19" dur="1" fill="hold">
                                          <p:stCondLst>
                                            <p:cond delay="0"/>
                                          </p:stCondLst>
                                        </p:cTn>
                                        <p:tgtEl>
                                          <p:spTgt spid="228373"/>
                                        </p:tgtEl>
                                        <p:attrNameLst>
                                          <p:attrName>style.visibility</p:attrName>
                                        </p:attrNameLst>
                                      </p:cBhvr>
                                      <p:to>
                                        <p:strVal val="visible"/>
                                      </p:to>
                                    </p:set>
                                    <p:animEffect transition="in" filter="slide(fromBottom)">
                                      <p:cBhvr>
                                        <p:cTn id="20" dur="500"/>
                                        <p:tgtEl>
                                          <p:spTgt spid="228373"/>
                                        </p:tgtEl>
                                      </p:cBhvr>
                                    </p:animEffect>
                                  </p:childTnLst>
                                </p:cTn>
                              </p:par>
                            </p:childTnLst>
                          </p:cTn>
                        </p:par>
                        <p:par>
                          <p:cTn id="21" fill="hold" nodeType="afterGroup">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228378"/>
                                        </p:tgtEl>
                                        <p:attrNameLst>
                                          <p:attrName>style.visibility</p:attrName>
                                        </p:attrNameLst>
                                      </p:cBhvr>
                                      <p:to>
                                        <p:strVal val="visible"/>
                                      </p:to>
                                    </p:set>
                                    <p:animEffect transition="in" filter="slide(fromBottom)">
                                      <p:cBhvr>
                                        <p:cTn id="24" dur="500"/>
                                        <p:tgtEl>
                                          <p:spTgt spid="228378"/>
                                        </p:tgtEl>
                                      </p:cBhvr>
                                    </p:animEffect>
                                  </p:childTnLst>
                                </p:cTn>
                              </p:par>
                            </p:childTnLst>
                          </p:cTn>
                        </p:par>
                        <p:par>
                          <p:cTn id="25" fill="hold" nodeType="afterGroup">
                            <p:stCondLst>
                              <p:cond delay="1500"/>
                            </p:stCondLst>
                            <p:childTnLst>
                              <p:par>
                                <p:cTn id="26" presetID="17" presetClass="entr" presetSubtype="4" fill="hold" grpId="0" nodeType="afterEffect">
                                  <p:stCondLst>
                                    <p:cond delay="0"/>
                                  </p:stCondLst>
                                  <p:childTnLst>
                                    <p:set>
                                      <p:cBhvr>
                                        <p:cTn id="27" dur="1" fill="hold">
                                          <p:stCondLst>
                                            <p:cond delay="0"/>
                                          </p:stCondLst>
                                        </p:cTn>
                                        <p:tgtEl>
                                          <p:spTgt spid="228376"/>
                                        </p:tgtEl>
                                        <p:attrNameLst>
                                          <p:attrName>style.visibility</p:attrName>
                                        </p:attrNameLst>
                                      </p:cBhvr>
                                      <p:to>
                                        <p:strVal val="visible"/>
                                      </p:to>
                                    </p:set>
                                    <p:anim calcmode="lin" valueType="num">
                                      <p:cBhvr>
                                        <p:cTn id="28" dur="500" fill="hold"/>
                                        <p:tgtEl>
                                          <p:spTgt spid="228376"/>
                                        </p:tgtEl>
                                        <p:attrNameLst>
                                          <p:attrName>ppt_x</p:attrName>
                                        </p:attrNameLst>
                                      </p:cBhvr>
                                      <p:tavLst>
                                        <p:tav tm="0">
                                          <p:val>
                                            <p:strVal val="#ppt_x"/>
                                          </p:val>
                                        </p:tav>
                                        <p:tav tm="100000">
                                          <p:val>
                                            <p:strVal val="#ppt_x"/>
                                          </p:val>
                                        </p:tav>
                                      </p:tavLst>
                                    </p:anim>
                                    <p:anim calcmode="lin" valueType="num">
                                      <p:cBhvr>
                                        <p:cTn id="29" dur="500" fill="hold"/>
                                        <p:tgtEl>
                                          <p:spTgt spid="228376"/>
                                        </p:tgtEl>
                                        <p:attrNameLst>
                                          <p:attrName>ppt_y</p:attrName>
                                        </p:attrNameLst>
                                      </p:cBhvr>
                                      <p:tavLst>
                                        <p:tav tm="0">
                                          <p:val>
                                            <p:strVal val="#ppt_y+#ppt_h/2"/>
                                          </p:val>
                                        </p:tav>
                                        <p:tav tm="100000">
                                          <p:val>
                                            <p:strVal val="#ppt_y"/>
                                          </p:val>
                                        </p:tav>
                                      </p:tavLst>
                                    </p:anim>
                                    <p:anim calcmode="lin" valueType="num">
                                      <p:cBhvr>
                                        <p:cTn id="30" dur="500" fill="hold"/>
                                        <p:tgtEl>
                                          <p:spTgt spid="228376"/>
                                        </p:tgtEl>
                                        <p:attrNameLst>
                                          <p:attrName>ppt_w</p:attrName>
                                        </p:attrNameLst>
                                      </p:cBhvr>
                                      <p:tavLst>
                                        <p:tav tm="0">
                                          <p:val>
                                            <p:strVal val="#ppt_w"/>
                                          </p:val>
                                        </p:tav>
                                        <p:tav tm="100000">
                                          <p:val>
                                            <p:strVal val="#ppt_w"/>
                                          </p:val>
                                        </p:tav>
                                      </p:tavLst>
                                    </p:anim>
                                    <p:anim calcmode="lin" valueType="num">
                                      <p:cBhvr>
                                        <p:cTn id="31" dur="500" fill="hold"/>
                                        <p:tgtEl>
                                          <p:spTgt spid="228376"/>
                                        </p:tgtEl>
                                        <p:attrNameLst>
                                          <p:attrName>ppt_h</p:attrName>
                                        </p:attrNameLst>
                                      </p:cBhvr>
                                      <p:tavLst>
                                        <p:tav tm="0">
                                          <p:val>
                                            <p:fltVal val="0"/>
                                          </p:val>
                                        </p:tav>
                                        <p:tav tm="100000">
                                          <p:val>
                                            <p:strVal val="#ppt_h"/>
                                          </p:val>
                                        </p:tav>
                                      </p:tavLst>
                                    </p:anim>
                                  </p:childTnLst>
                                </p:cTn>
                              </p:par>
                            </p:childTnLst>
                          </p:cTn>
                        </p:par>
                        <p:par>
                          <p:cTn id="32" fill="hold" nodeType="afterGroup">
                            <p:stCondLst>
                              <p:cond delay="2000"/>
                            </p:stCondLst>
                            <p:childTnLst>
                              <p:par>
                                <p:cTn id="33" presetID="17" presetClass="entr" presetSubtype="4" fill="hold" grpId="0" nodeType="afterEffect">
                                  <p:stCondLst>
                                    <p:cond delay="0"/>
                                  </p:stCondLst>
                                  <p:childTnLst>
                                    <p:set>
                                      <p:cBhvr>
                                        <p:cTn id="34" dur="1" fill="hold">
                                          <p:stCondLst>
                                            <p:cond delay="0"/>
                                          </p:stCondLst>
                                        </p:cTn>
                                        <p:tgtEl>
                                          <p:spTgt spid="228377"/>
                                        </p:tgtEl>
                                        <p:attrNameLst>
                                          <p:attrName>style.visibility</p:attrName>
                                        </p:attrNameLst>
                                      </p:cBhvr>
                                      <p:to>
                                        <p:strVal val="visible"/>
                                      </p:to>
                                    </p:set>
                                    <p:anim calcmode="lin" valueType="num">
                                      <p:cBhvr>
                                        <p:cTn id="35" dur="500" fill="hold"/>
                                        <p:tgtEl>
                                          <p:spTgt spid="228377"/>
                                        </p:tgtEl>
                                        <p:attrNameLst>
                                          <p:attrName>ppt_x</p:attrName>
                                        </p:attrNameLst>
                                      </p:cBhvr>
                                      <p:tavLst>
                                        <p:tav tm="0">
                                          <p:val>
                                            <p:strVal val="#ppt_x"/>
                                          </p:val>
                                        </p:tav>
                                        <p:tav tm="100000">
                                          <p:val>
                                            <p:strVal val="#ppt_x"/>
                                          </p:val>
                                        </p:tav>
                                      </p:tavLst>
                                    </p:anim>
                                    <p:anim calcmode="lin" valueType="num">
                                      <p:cBhvr>
                                        <p:cTn id="36" dur="500" fill="hold"/>
                                        <p:tgtEl>
                                          <p:spTgt spid="228377"/>
                                        </p:tgtEl>
                                        <p:attrNameLst>
                                          <p:attrName>ppt_y</p:attrName>
                                        </p:attrNameLst>
                                      </p:cBhvr>
                                      <p:tavLst>
                                        <p:tav tm="0">
                                          <p:val>
                                            <p:strVal val="#ppt_y+#ppt_h/2"/>
                                          </p:val>
                                        </p:tav>
                                        <p:tav tm="100000">
                                          <p:val>
                                            <p:strVal val="#ppt_y"/>
                                          </p:val>
                                        </p:tav>
                                      </p:tavLst>
                                    </p:anim>
                                    <p:anim calcmode="lin" valueType="num">
                                      <p:cBhvr>
                                        <p:cTn id="37" dur="500" fill="hold"/>
                                        <p:tgtEl>
                                          <p:spTgt spid="228377"/>
                                        </p:tgtEl>
                                        <p:attrNameLst>
                                          <p:attrName>ppt_w</p:attrName>
                                        </p:attrNameLst>
                                      </p:cBhvr>
                                      <p:tavLst>
                                        <p:tav tm="0">
                                          <p:val>
                                            <p:strVal val="#ppt_w"/>
                                          </p:val>
                                        </p:tav>
                                        <p:tav tm="100000">
                                          <p:val>
                                            <p:strVal val="#ppt_w"/>
                                          </p:val>
                                        </p:tav>
                                      </p:tavLst>
                                    </p:anim>
                                    <p:anim calcmode="lin" valueType="num">
                                      <p:cBhvr>
                                        <p:cTn id="38" dur="500" fill="hold"/>
                                        <p:tgtEl>
                                          <p:spTgt spid="228377"/>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8379"/>
                                        </p:tgtEl>
                                        <p:attrNameLst>
                                          <p:attrName>style.visibility</p:attrName>
                                        </p:attrNameLst>
                                      </p:cBhvr>
                                      <p:to>
                                        <p:strVal val="visible"/>
                                      </p:to>
                                    </p:set>
                                    <p:animEffect transition="in" filter="wipe(left)">
                                      <p:cBhvr>
                                        <p:cTn id="43" dur="500"/>
                                        <p:tgtEl>
                                          <p:spTgt spid="228379"/>
                                        </p:tgtEl>
                                      </p:cBhvr>
                                    </p:animEffect>
                                  </p:childTnLst>
                                </p:cTn>
                              </p:par>
                            </p:childTnLst>
                          </p:cTn>
                        </p:par>
                        <p:par>
                          <p:cTn id="44" fill="hold" nodeType="afterGroup">
                            <p:stCondLst>
                              <p:cond delay="500"/>
                            </p:stCondLst>
                            <p:childTnLst>
                              <p:par>
                                <p:cTn id="45" presetID="12" presetClass="entr" presetSubtype="8" fill="hold" nodeType="afterEffect">
                                  <p:stCondLst>
                                    <p:cond delay="0"/>
                                  </p:stCondLst>
                                  <p:childTnLst>
                                    <p:set>
                                      <p:cBhvr>
                                        <p:cTn id="46" dur="1" fill="hold">
                                          <p:stCondLst>
                                            <p:cond delay="0"/>
                                          </p:stCondLst>
                                        </p:cTn>
                                        <p:tgtEl>
                                          <p:spTgt spid="228380"/>
                                        </p:tgtEl>
                                        <p:attrNameLst>
                                          <p:attrName>style.visibility</p:attrName>
                                        </p:attrNameLst>
                                      </p:cBhvr>
                                      <p:to>
                                        <p:strVal val="visible"/>
                                      </p:to>
                                    </p:set>
                                    <p:animEffect transition="in" filter="slide(fromLeft)">
                                      <p:cBhvr>
                                        <p:cTn id="47" dur="500"/>
                                        <p:tgtEl>
                                          <p:spTgt spid="2283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28388"/>
                                        </p:tgtEl>
                                        <p:attrNameLst>
                                          <p:attrName>style.visibility</p:attrName>
                                        </p:attrNameLst>
                                      </p:cBhvr>
                                      <p:to>
                                        <p:strVal val="visible"/>
                                      </p:to>
                                    </p:set>
                                    <p:animEffect transition="in" filter="wipe(up)">
                                      <p:cBhvr>
                                        <p:cTn id="52" dur="500"/>
                                        <p:tgtEl>
                                          <p:spTgt spid="228388"/>
                                        </p:tgtEl>
                                      </p:cBhvr>
                                    </p:animEffect>
                                  </p:childTnLst>
                                </p:cTn>
                              </p:par>
                            </p:childTnLst>
                          </p:cTn>
                        </p:par>
                        <p:par>
                          <p:cTn id="53" fill="hold" nodeType="afterGroup">
                            <p:stCondLst>
                              <p:cond delay="500"/>
                            </p:stCondLst>
                            <p:childTnLst>
                              <p:par>
                                <p:cTn id="54" presetID="22" presetClass="entr" presetSubtype="2" fill="hold" nodeType="afterEffect">
                                  <p:stCondLst>
                                    <p:cond delay="0"/>
                                  </p:stCondLst>
                                  <p:childTnLst>
                                    <p:set>
                                      <p:cBhvr>
                                        <p:cTn id="55" dur="1" fill="hold">
                                          <p:stCondLst>
                                            <p:cond delay="0"/>
                                          </p:stCondLst>
                                        </p:cTn>
                                        <p:tgtEl>
                                          <p:spTgt spid="228385"/>
                                        </p:tgtEl>
                                        <p:attrNameLst>
                                          <p:attrName>style.visibility</p:attrName>
                                        </p:attrNameLst>
                                      </p:cBhvr>
                                      <p:to>
                                        <p:strVal val="visible"/>
                                      </p:to>
                                    </p:set>
                                    <p:animEffect transition="in" filter="wipe(right)">
                                      <p:cBhvr>
                                        <p:cTn id="56" dur="500"/>
                                        <p:tgtEl>
                                          <p:spTgt spid="22838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228389"/>
                                        </p:tgtEl>
                                        <p:attrNameLst>
                                          <p:attrName>style.visibility</p:attrName>
                                        </p:attrNameLst>
                                      </p:cBhvr>
                                      <p:to>
                                        <p:strVal val="visible"/>
                                      </p:to>
                                    </p:set>
                                    <p:animEffect transition="in" filter="wipe(right)">
                                      <p:cBhvr>
                                        <p:cTn id="61" dur="500"/>
                                        <p:tgtEl>
                                          <p:spTgt spid="228389"/>
                                        </p:tgtEl>
                                      </p:cBhvr>
                                    </p:animEffect>
                                  </p:childTnLst>
                                </p:cTn>
                              </p:par>
                            </p:childTnLst>
                          </p:cTn>
                        </p:par>
                        <p:par>
                          <p:cTn id="62" fill="hold" nodeType="afterGroup">
                            <p:stCondLst>
                              <p:cond delay="500"/>
                            </p:stCondLst>
                            <p:childTnLst>
                              <p:par>
                                <p:cTn id="63" presetID="12" presetClass="entr" presetSubtype="2" fill="hold" nodeType="afterEffect">
                                  <p:stCondLst>
                                    <p:cond delay="0"/>
                                  </p:stCondLst>
                                  <p:childTnLst>
                                    <p:set>
                                      <p:cBhvr>
                                        <p:cTn id="64" dur="1" fill="hold">
                                          <p:stCondLst>
                                            <p:cond delay="0"/>
                                          </p:stCondLst>
                                        </p:cTn>
                                        <p:tgtEl>
                                          <p:spTgt spid="228392"/>
                                        </p:tgtEl>
                                        <p:attrNameLst>
                                          <p:attrName>style.visibility</p:attrName>
                                        </p:attrNameLst>
                                      </p:cBhvr>
                                      <p:to>
                                        <p:strVal val="visible"/>
                                      </p:to>
                                    </p:set>
                                    <p:animEffect transition="in" filter="slide(fromRight)">
                                      <p:cBhvr>
                                        <p:cTn id="65" dur="500"/>
                                        <p:tgtEl>
                                          <p:spTgt spid="228392"/>
                                        </p:tgtEl>
                                      </p:cBhvr>
                                    </p:animEffect>
                                  </p:childTnLst>
                                </p:cTn>
                              </p:par>
                            </p:childTnLst>
                          </p:cTn>
                        </p:par>
                        <p:par>
                          <p:cTn id="66" fill="hold" nodeType="afterGroup">
                            <p:stCondLst>
                              <p:cond delay="1000"/>
                            </p:stCondLst>
                            <p:childTnLst>
                              <p:par>
                                <p:cTn id="67" presetID="12" presetClass="entr" presetSubtype="8" fill="hold" nodeType="afterEffect">
                                  <p:stCondLst>
                                    <p:cond delay="0"/>
                                  </p:stCondLst>
                                  <p:childTnLst>
                                    <p:set>
                                      <p:cBhvr>
                                        <p:cTn id="68" dur="1" fill="hold">
                                          <p:stCondLst>
                                            <p:cond delay="0"/>
                                          </p:stCondLst>
                                        </p:cTn>
                                        <p:tgtEl>
                                          <p:spTgt spid="228396"/>
                                        </p:tgtEl>
                                        <p:attrNameLst>
                                          <p:attrName>style.visibility</p:attrName>
                                        </p:attrNameLst>
                                      </p:cBhvr>
                                      <p:to>
                                        <p:strVal val="visible"/>
                                      </p:to>
                                    </p:set>
                                    <p:animEffect transition="in" filter="slide(fromLeft)">
                                      <p:cBhvr>
                                        <p:cTn id="69" dur="500"/>
                                        <p:tgtEl>
                                          <p:spTgt spid="228396"/>
                                        </p:tgtEl>
                                      </p:cBhvr>
                                    </p:animEffect>
                                  </p:childTnLst>
                                </p:cTn>
                              </p:par>
                            </p:childTnLst>
                          </p:cTn>
                        </p:par>
                        <p:par>
                          <p:cTn id="70" fill="hold" nodeType="afterGroup">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228395"/>
                                        </p:tgtEl>
                                        <p:attrNameLst>
                                          <p:attrName>style.visibility</p:attrName>
                                        </p:attrNameLst>
                                      </p:cBhvr>
                                      <p:to>
                                        <p:strVal val="visible"/>
                                      </p:to>
                                    </p:set>
                                    <p:animEffect transition="in" filter="wipe(left)">
                                      <p:cBhvr>
                                        <p:cTn id="73" dur="500"/>
                                        <p:tgtEl>
                                          <p:spTgt spid="228395"/>
                                        </p:tgtEl>
                                      </p:cBhvr>
                                    </p:animEffect>
                                  </p:childTnLst>
                                </p:cTn>
                              </p:par>
                            </p:childTnLst>
                          </p:cTn>
                        </p:par>
                        <p:par>
                          <p:cTn id="74" fill="hold" nodeType="afterGroup">
                            <p:stCondLst>
                              <p:cond delay="2000"/>
                            </p:stCondLst>
                            <p:childTnLst>
                              <p:par>
                                <p:cTn id="75" presetID="22" presetClass="entr" presetSubtype="8" fill="hold" grpId="0" nodeType="afterEffect">
                                  <p:stCondLst>
                                    <p:cond delay="0"/>
                                  </p:stCondLst>
                                  <p:childTnLst>
                                    <p:set>
                                      <p:cBhvr>
                                        <p:cTn id="76" dur="1" fill="hold">
                                          <p:stCondLst>
                                            <p:cond delay="0"/>
                                          </p:stCondLst>
                                        </p:cTn>
                                        <p:tgtEl>
                                          <p:spTgt spid="228420"/>
                                        </p:tgtEl>
                                        <p:attrNameLst>
                                          <p:attrName>style.visibility</p:attrName>
                                        </p:attrNameLst>
                                      </p:cBhvr>
                                      <p:to>
                                        <p:strVal val="visible"/>
                                      </p:to>
                                    </p:set>
                                    <p:animEffect transition="in" filter="wipe(left)">
                                      <p:cBhvr>
                                        <p:cTn id="77" dur="500"/>
                                        <p:tgtEl>
                                          <p:spTgt spid="22842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28399"/>
                                        </p:tgtEl>
                                        <p:attrNameLst>
                                          <p:attrName>style.visibility</p:attrName>
                                        </p:attrNameLst>
                                      </p:cBhvr>
                                      <p:to>
                                        <p:strVal val="visible"/>
                                      </p:to>
                                    </p:set>
                                    <p:animEffect transition="in" filter="wipe(up)">
                                      <p:cBhvr>
                                        <p:cTn id="82" dur="500"/>
                                        <p:tgtEl>
                                          <p:spTgt spid="228399"/>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228405"/>
                                        </p:tgtEl>
                                        <p:attrNameLst>
                                          <p:attrName>style.visibility</p:attrName>
                                        </p:attrNameLst>
                                      </p:cBhvr>
                                      <p:to>
                                        <p:strVal val="visible"/>
                                      </p:to>
                                    </p:set>
                                    <p:animEffect transition="in" filter="wipe(up)">
                                      <p:cBhvr>
                                        <p:cTn id="86" dur="500"/>
                                        <p:tgtEl>
                                          <p:spTgt spid="22840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8406"/>
                                        </p:tgtEl>
                                        <p:attrNameLst>
                                          <p:attrName>style.visibility</p:attrName>
                                        </p:attrNameLst>
                                      </p:cBhvr>
                                      <p:to>
                                        <p:strVal val="visible"/>
                                      </p:to>
                                    </p:set>
                                    <p:animEffect transition="in" filter="wipe(left)">
                                      <p:cBhvr>
                                        <p:cTn id="91" dur="500"/>
                                        <p:tgtEl>
                                          <p:spTgt spid="228406"/>
                                        </p:tgtEl>
                                      </p:cBhvr>
                                    </p:animEffect>
                                  </p:childTnLst>
                                </p:cTn>
                              </p:par>
                            </p:childTnLst>
                          </p:cTn>
                        </p:par>
                        <p:par>
                          <p:cTn id="92" fill="hold" nodeType="afterGroup">
                            <p:stCondLst>
                              <p:cond delay="500"/>
                            </p:stCondLst>
                            <p:childTnLst>
                              <p:par>
                                <p:cTn id="93" presetID="12" presetClass="entr" presetSubtype="8" fill="hold" nodeType="afterEffect">
                                  <p:stCondLst>
                                    <p:cond delay="0"/>
                                  </p:stCondLst>
                                  <p:childTnLst>
                                    <p:set>
                                      <p:cBhvr>
                                        <p:cTn id="94" dur="1" fill="hold">
                                          <p:stCondLst>
                                            <p:cond delay="0"/>
                                          </p:stCondLst>
                                        </p:cTn>
                                        <p:tgtEl>
                                          <p:spTgt spid="228400"/>
                                        </p:tgtEl>
                                        <p:attrNameLst>
                                          <p:attrName>style.visibility</p:attrName>
                                        </p:attrNameLst>
                                      </p:cBhvr>
                                      <p:to>
                                        <p:strVal val="visible"/>
                                      </p:to>
                                    </p:set>
                                    <p:animEffect transition="in" filter="slide(fromLeft)">
                                      <p:cBhvr>
                                        <p:cTn id="95" dur="500"/>
                                        <p:tgtEl>
                                          <p:spTgt spid="22840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28408"/>
                                        </p:tgtEl>
                                        <p:attrNameLst>
                                          <p:attrName>style.visibility</p:attrName>
                                        </p:attrNameLst>
                                      </p:cBhvr>
                                      <p:to>
                                        <p:strVal val="visible"/>
                                      </p:to>
                                    </p:set>
                                    <p:animEffect transition="in" filter="wipe(left)">
                                      <p:cBhvr>
                                        <p:cTn id="100" dur="500"/>
                                        <p:tgtEl>
                                          <p:spTgt spid="22840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2" fill="hold" nodeType="clickEffect">
                                  <p:stCondLst>
                                    <p:cond delay="0"/>
                                  </p:stCondLst>
                                  <p:childTnLst>
                                    <p:set>
                                      <p:cBhvr>
                                        <p:cTn id="104" dur="1" fill="hold">
                                          <p:stCondLst>
                                            <p:cond delay="0"/>
                                          </p:stCondLst>
                                        </p:cTn>
                                        <p:tgtEl>
                                          <p:spTgt spid="228409"/>
                                        </p:tgtEl>
                                        <p:attrNameLst>
                                          <p:attrName>style.visibility</p:attrName>
                                        </p:attrNameLst>
                                      </p:cBhvr>
                                      <p:to>
                                        <p:strVal val="visible"/>
                                      </p:to>
                                    </p:set>
                                    <p:animEffect transition="in" filter="wipe(right)">
                                      <p:cBhvr>
                                        <p:cTn id="105" dur="500"/>
                                        <p:tgtEl>
                                          <p:spTgt spid="228409"/>
                                        </p:tgtEl>
                                      </p:cBhvr>
                                    </p:animEffect>
                                  </p:childTnLst>
                                </p:cTn>
                              </p:par>
                            </p:childTnLst>
                          </p:cTn>
                        </p:par>
                        <p:par>
                          <p:cTn id="106" fill="hold" nodeType="afterGroup">
                            <p:stCondLst>
                              <p:cond delay="500"/>
                            </p:stCondLst>
                            <p:childTnLst>
                              <p:par>
                                <p:cTn id="107" presetID="17" presetClass="entr" presetSubtype="8" fill="hold" grpId="0" nodeType="afterEffect">
                                  <p:stCondLst>
                                    <p:cond delay="0"/>
                                  </p:stCondLst>
                                  <p:childTnLst>
                                    <p:set>
                                      <p:cBhvr>
                                        <p:cTn id="108" dur="1" fill="hold">
                                          <p:stCondLst>
                                            <p:cond delay="0"/>
                                          </p:stCondLst>
                                        </p:cTn>
                                        <p:tgtEl>
                                          <p:spTgt spid="228413"/>
                                        </p:tgtEl>
                                        <p:attrNameLst>
                                          <p:attrName>style.visibility</p:attrName>
                                        </p:attrNameLst>
                                      </p:cBhvr>
                                      <p:to>
                                        <p:strVal val="visible"/>
                                      </p:to>
                                    </p:set>
                                    <p:anim calcmode="lin" valueType="num">
                                      <p:cBhvr>
                                        <p:cTn id="109" dur="500" fill="hold"/>
                                        <p:tgtEl>
                                          <p:spTgt spid="228413"/>
                                        </p:tgtEl>
                                        <p:attrNameLst>
                                          <p:attrName>ppt_x</p:attrName>
                                        </p:attrNameLst>
                                      </p:cBhvr>
                                      <p:tavLst>
                                        <p:tav tm="0">
                                          <p:val>
                                            <p:strVal val="#ppt_x-#ppt_w/2"/>
                                          </p:val>
                                        </p:tav>
                                        <p:tav tm="100000">
                                          <p:val>
                                            <p:strVal val="#ppt_x"/>
                                          </p:val>
                                        </p:tav>
                                      </p:tavLst>
                                    </p:anim>
                                    <p:anim calcmode="lin" valueType="num">
                                      <p:cBhvr>
                                        <p:cTn id="110" dur="500" fill="hold"/>
                                        <p:tgtEl>
                                          <p:spTgt spid="228413"/>
                                        </p:tgtEl>
                                        <p:attrNameLst>
                                          <p:attrName>ppt_y</p:attrName>
                                        </p:attrNameLst>
                                      </p:cBhvr>
                                      <p:tavLst>
                                        <p:tav tm="0">
                                          <p:val>
                                            <p:strVal val="#ppt_y"/>
                                          </p:val>
                                        </p:tav>
                                        <p:tav tm="100000">
                                          <p:val>
                                            <p:strVal val="#ppt_y"/>
                                          </p:val>
                                        </p:tav>
                                      </p:tavLst>
                                    </p:anim>
                                    <p:anim calcmode="lin" valueType="num">
                                      <p:cBhvr>
                                        <p:cTn id="111" dur="500" fill="hold"/>
                                        <p:tgtEl>
                                          <p:spTgt spid="228413"/>
                                        </p:tgtEl>
                                        <p:attrNameLst>
                                          <p:attrName>ppt_w</p:attrName>
                                        </p:attrNameLst>
                                      </p:cBhvr>
                                      <p:tavLst>
                                        <p:tav tm="0">
                                          <p:val>
                                            <p:fltVal val="0"/>
                                          </p:val>
                                        </p:tav>
                                        <p:tav tm="100000">
                                          <p:val>
                                            <p:strVal val="#ppt_w"/>
                                          </p:val>
                                        </p:tav>
                                      </p:tavLst>
                                    </p:anim>
                                    <p:anim calcmode="lin" valueType="num">
                                      <p:cBhvr>
                                        <p:cTn id="112" dur="500" fill="hold"/>
                                        <p:tgtEl>
                                          <p:spTgt spid="228413"/>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1000"/>
                            </p:stCondLst>
                            <p:childTnLst>
                              <p:par>
                                <p:cTn id="114" presetID="12" presetClass="entr" presetSubtype="8" fill="hold" nodeType="afterEffect">
                                  <p:stCondLst>
                                    <p:cond delay="0"/>
                                  </p:stCondLst>
                                  <p:childTnLst>
                                    <p:set>
                                      <p:cBhvr>
                                        <p:cTn id="115" dur="1" fill="hold">
                                          <p:stCondLst>
                                            <p:cond delay="0"/>
                                          </p:stCondLst>
                                        </p:cTn>
                                        <p:tgtEl>
                                          <p:spTgt spid="228414"/>
                                        </p:tgtEl>
                                        <p:attrNameLst>
                                          <p:attrName>style.visibility</p:attrName>
                                        </p:attrNameLst>
                                      </p:cBhvr>
                                      <p:to>
                                        <p:strVal val="visible"/>
                                      </p:to>
                                    </p:set>
                                    <p:animEffect transition="in" filter="slide(fromLeft)">
                                      <p:cBhvr>
                                        <p:cTn id="116" dur="500"/>
                                        <p:tgtEl>
                                          <p:spTgt spid="228414"/>
                                        </p:tgtEl>
                                      </p:cBhvr>
                                    </p:animEffect>
                                  </p:childTnLst>
                                </p:cTn>
                              </p:par>
                            </p:childTnLst>
                          </p:cTn>
                        </p:par>
                        <p:par>
                          <p:cTn id="117" fill="hold" nodeType="afterGroup">
                            <p:stCondLst>
                              <p:cond delay="1500"/>
                            </p:stCondLst>
                            <p:childTnLst>
                              <p:par>
                                <p:cTn id="118" presetID="12" presetClass="entr" presetSubtype="4" fill="hold" grpId="0" nodeType="afterEffect">
                                  <p:stCondLst>
                                    <p:cond delay="0"/>
                                  </p:stCondLst>
                                  <p:childTnLst>
                                    <p:set>
                                      <p:cBhvr>
                                        <p:cTn id="119" dur="1" fill="hold">
                                          <p:stCondLst>
                                            <p:cond delay="0"/>
                                          </p:stCondLst>
                                        </p:cTn>
                                        <p:tgtEl>
                                          <p:spTgt spid="228407"/>
                                        </p:tgtEl>
                                        <p:attrNameLst>
                                          <p:attrName>style.visibility</p:attrName>
                                        </p:attrNameLst>
                                      </p:cBhvr>
                                      <p:to>
                                        <p:strVal val="visible"/>
                                      </p:to>
                                    </p:set>
                                    <p:animEffect transition="in" filter="slide(fromBottom)">
                                      <p:cBhvr>
                                        <p:cTn id="120" dur="500"/>
                                        <p:tgtEl>
                                          <p:spTgt spid="228407"/>
                                        </p:tgtEl>
                                      </p:cBhvr>
                                    </p:animEffect>
                                  </p:childTnLst>
                                </p:cTn>
                              </p:par>
                            </p:childTnLst>
                          </p:cTn>
                        </p:par>
                        <p:par>
                          <p:cTn id="121" fill="hold" nodeType="afterGroup">
                            <p:stCondLst>
                              <p:cond delay="2000"/>
                            </p:stCondLst>
                            <p:childTnLst>
                              <p:par>
                                <p:cTn id="122" presetID="12" presetClass="entr" presetSubtype="8" fill="hold" nodeType="afterEffect">
                                  <p:stCondLst>
                                    <p:cond delay="0"/>
                                  </p:stCondLst>
                                  <p:childTnLst>
                                    <p:set>
                                      <p:cBhvr>
                                        <p:cTn id="123" dur="1" fill="hold">
                                          <p:stCondLst>
                                            <p:cond delay="0"/>
                                          </p:stCondLst>
                                        </p:cTn>
                                        <p:tgtEl>
                                          <p:spTgt spid="228417"/>
                                        </p:tgtEl>
                                        <p:attrNameLst>
                                          <p:attrName>style.visibility</p:attrName>
                                        </p:attrNameLst>
                                      </p:cBhvr>
                                      <p:to>
                                        <p:strVal val="visible"/>
                                      </p:to>
                                    </p:set>
                                    <p:animEffect transition="in" filter="slide(fromLeft)">
                                      <p:cBhvr>
                                        <p:cTn id="124" dur="500"/>
                                        <p:tgtEl>
                                          <p:spTgt spid="228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8" grpId="0" autoUpdateAnimBg="0"/>
      <p:bldP spid="228369" grpId="0" animBg="1" autoUpdateAnimBg="0"/>
      <p:bldP spid="228376" grpId="0" animBg="1"/>
      <p:bldP spid="228377" grpId="0" animBg="1"/>
      <p:bldP spid="228378" grpId="0" animBg="1" autoUpdateAnimBg="0"/>
      <p:bldP spid="228379" grpId="0" animBg="1"/>
      <p:bldP spid="228388" grpId="0" autoUpdateAnimBg="0"/>
      <p:bldP spid="228395" grpId="0" animBg="1"/>
      <p:bldP spid="228399" grpId="0" animBg="1"/>
      <p:bldP spid="228405" grpId="0" autoUpdateAnimBg="0"/>
      <p:bldP spid="228406" grpId="0" animBg="1"/>
      <p:bldP spid="228407" grpId="0" animBg="1" autoUpdateAnimBg="0"/>
      <p:bldP spid="228408" grpId="0" autoUpdateAnimBg="0"/>
      <p:bldP spid="228413" grpId="0" animBg="1"/>
      <p:bldP spid="228420"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9718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27" name="Rectangle 3"/>
          <p:cNvSpPr>
            <a:spLocks noChangeArrowheads="1"/>
          </p:cNvSpPr>
          <p:nvPr/>
        </p:nvSpPr>
        <p:spPr bwMode="auto">
          <a:xfrm>
            <a:off x="32766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28" name="Rectangle 4"/>
          <p:cNvSpPr>
            <a:spLocks noChangeArrowheads="1"/>
          </p:cNvSpPr>
          <p:nvPr/>
        </p:nvSpPr>
        <p:spPr bwMode="auto">
          <a:xfrm>
            <a:off x="35814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29" name="Rectangle 5"/>
          <p:cNvSpPr>
            <a:spLocks noChangeArrowheads="1"/>
          </p:cNvSpPr>
          <p:nvPr/>
        </p:nvSpPr>
        <p:spPr bwMode="auto">
          <a:xfrm>
            <a:off x="38862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30" name="Rectangle 6"/>
          <p:cNvSpPr>
            <a:spLocks noChangeArrowheads="1"/>
          </p:cNvSpPr>
          <p:nvPr/>
        </p:nvSpPr>
        <p:spPr bwMode="auto">
          <a:xfrm>
            <a:off x="41910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7831" name="Rectangle 7"/>
          <p:cNvSpPr>
            <a:spLocks noChangeArrowheads="1"/>
          </p:cNvSpPr>
          <p:nvPr/>
        </p:nvSpPr>
        <p:spPr bwMode="auto">
          <a:xfrm>
            <a:off x="44958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32" name="Rectangle 8"/>
          <p:cNvSpPr>
            <a:spLocks noChangeArrowheads="1"/>
          </p:cNvSpPr>
          <p:nvPr/>
        </p:nvSpPr>
        <p:spPr bwMode="auto">
          <a:xfrm>
            <a:off x="48006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33" name="Rectangle 9"/>
          <p:cNvSpPr>
            <a:spLocks noChangeArrowheads="1"/>
          </p:cNvSpPr>
          <p:nvPr/>
        </p:nvSpPr>
        <p:spPr bwMode="auto">
          <a:xfrm>
            <a:off x="51054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7834" name="Rectangle 10"/>
          <p:cNvSpPr>
            <a:spLocks noChangeArrowheads="1"/>
          </p:cNvSpPr>
          <p:nvPr/>
        </p:nvSpPr>
        <p:spPr bwMode="auto">
          <a:xfrm>
            <a:off x="54102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35" name="Rectangle 11"/>
          <p:cNvSpPr>
            <a:spLocks noChangeArrowheads="1"/>
          </p:cNvSpPr>
          <p:nvPr/>
        </p:nvSpPr>
        <p:spPr bwMode="auto">
          <a:xfrm>
            <a:off x="57150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7836" name="Rectangle 12"/>
          <p:cNvSpPr>
            <a:spLocks noChangeArrowheads="1"/>
          </p:cNvSpPr>
          <p:nvPr/>
        </p:nvSpPr>
        <p:spPr bwMode="auto">
          <a:xfrm>
            <a:off x="60198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37" name="Rectangle 13"/>
          <p:cNvSpPr>
            <a:spLocks noChangeArrowheads="1"/>
          </p:cNvSpPr>
          <p:nvPr/>
        </p:nvSpPr>
        <p:spPr bwMode="auto">
          <a:xfrm>
            <a:off x="63246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38" name="Rectangle 14"/>
          <p:cNvSpPr>
            <a:spLocks noChangeArrowheads="1"/>
          </p:cNvSpPr>
          <p:nvPr/>
        </p:nvSpPr>
        <p:spPr bwMode="auto">
          <a:xfrm>
            <a:off x="6629400" y="11572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39" name="Rectangle 15"/>
          <p:cNvSpPr>
            <a:spLocks noChangeArrowheads="1"/>
          </p:cNvSpPr>
          <p:nvPr/>
        </p:nvSpPr>
        <p:spPr bwMode="auto">
          <a:xfrm>
            <a:off x="2971800" y="16144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40" name="Rectangle 16"/>
          <p:cNvSpPr>
            <a:spLocks noChangeArrowheads="1"/>
          </p:cNvSpPr>
          <p:nvPr/>
        </p:nvSpPr>
        <p:spPr bwMode="auto">
          <a:xfrm>
            <a:off x="3276600" y="16144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7841" name="Rectangle 17"/>
          <p:cNvSpPr>
            <a:spLocks noChangeArrowheads="1"/>
          </p:cNvSpPr>
          <p:nvPr/>
        </p:nvSpPr>
        <p:spPr bwMode="auto">
          <a:xfrm>
            <a:off x="3581400" y="16144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7842" name="Rectangle 18"/>
          <p:cNvSpPr>
            <a:spLocks noChangeArrowheads="1"/>
          </p:cNvSpPr>
          <p:nvPr/>
        </p:nvSpPr>
        <p:spPr bwMode="auto">
          <a:xfrm>
            <a:off x="3886200" y="16144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7843" name="Rectangle 19"/>
          <p:cNvSpPr>
            <a:spLocks noChangeArrowheads="1"/>
          </p:cNvSpPr>
          <p:nvPr/>
        </p:nvSpPr>
        <p:spPr bwMode="auto">
          <a:xfrm>
            <a:off x="4191000" y="16144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24" name="Line 20"/>
          <p:cNvSpPr>
            <a:spLocks noChangeShapeType="1"/>
          </p:cNvSpPr>
          <p:nvPr/>
        </p:nvSpPr>
        <p:spPr bwMode="auto">
          <a:xfrm>
            <a:off x="3124200" y="9286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5" name="Line 21"/>
          <p:cNvSpPr>
            <a:spLocks noChangeShapeType="1"/>
          </p:cNvSpPr>
          <p:nvPr/>
        </p:nvSpPr>
        <p:spPr bwMode="auto">
          <a:xfrm flipV="1">
            <a:off x="3124200" y="19192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6" name="Text Box 22"/>
          <p:cNvSpPr txBox="1">
            <a:spLocks noChangeArrowheads="1"/>
          </p:cNvSpPr>
          <p:nvPr/>
        </p:nvSpPr>
        <p:spPr bwMode="auto">
          <a:xfrm>
            <a:off x="3028950" y="6143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p>
        </p:txBody>
      </p:sp>
      <p:sp>
        <p:nvSpPr>
          <p:cNvPr id="226327" name="Text Box 23"/>
          <p:cNvSpPr txBox="1">
            <a:spLocks noChangeArrowheads="1"/>
          </p:cNvSpPr>
          <p:nvPr/>
        </p:nvSpPr>
        <p:spPr bwMode="auto">
          <a:xfrm>
            <a:off x="3028950" y="20478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77848" name="Text Box 24"/>
          <p:cNvSpPr txBox="1">
            <a:spLocks noChangeArrowheads="1"/>
          </p:cNvSpPr>
          <p:nvPr/>
        </p:nvSpPr>
        <p:spPr bwMode="auto">
          <a:xfrm>
            <a:off x="2498725" y="11191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77849" name="Text Box 25"/>
          <p:cNvSpPr txBox="1">
            <a:spLocks noChangeArrowheads="1"/>
          </p:cNvSpPr>
          <p:nvPr/>
        </p:nvSpPr>
        <p:spPr bwMode="auto">
          <a:xfrm>
            <a:off x="2508250" y="16287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6330" name="Line 26"/>
          <p:cNvSpPr>
            <a:spLocks noChangeShapeType="1"/>
          </p:cNvSpPr>
          <p:nvPr/>
        </p:nvSpPr>
        <p:spPr bwMode="auto">
          <a:xfrm>
            <a:off x="3448050" y="9255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31" name="Line 27"/>
          <p:cNvSpPr>
            <a:spLocks noChangeShapeType="1"/>
          </p:cNvSpPr>
          <p:nvPr/>
        </p:nvSpPr>
        <p:spPr bwMode="auto">
          <a:xfrm flipV="1">
            <a:off x="3448050" y="19161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32" name="Text Box 28"/>
          <p:cNvSpPr txBox="1">
            <a:spLocks noChangeArrowheads="1"/>
          </p:cNvSpPr>
          <p:nvPr/>
        </p:nvSpPr>
        <p:spPr bwMode="auto">
          <a:xfrm>
            <a:off x="3352800" y="6111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p>
        </p:txBody>
      </p:sp>
      <p:sp>
        <p:nvSpPr>
          <p:cNvPr id="226333" name="Text Box 29"/>
          <p:cNvSpPr txBox="1">
            <a:spLocks noChangeArrowheads="1"/>
          </p:cNvSpPr>
          <p:nvPr/>
        </p:nvSpPr>
        <p:spPr bwMode="auto">
          <a:xfrm>
            <a:off x="3352800" y="20447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226334" name="Line 30"/>
          <p:cNvSpPr>
            <a:spLocks noChangeShapeType="1"/>
          </p:cNvSpPr>
          <p:nvPr/>
        </p:nvSpPr>
        <p:spPr bwMode="auto">
          <a:xfrm>
            <a:off x="3752850" y="9255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35" name="Line 31"/>
          <p:cNvSpPr>
            <a:spLocks noChangeShapeType="1"/>
          </p:cNvSpPr>
          <p:nvPr/>
        </p:nvSpPr>
        <p:spPr bwMode="auto">
          <a:xfrm flipV="1">
            <a:off x="3752850" y="19161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36" name="Text Box 32"/>
          <p:cNvSpPr txBox="1">
            <a:spLocks noChangeArrowheads="1"/>
          </p:cNvSpPr>
          <p:nvPr/>
        </p:nvSpPr>
        <p:spPr bwMode="auto">
          <a:xfrm>
            <a:off x="3657600" y="61118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=3</a:t>
            </a:r>
          </a:p>
        </p:txBody>
      </p:sp>
      <p:sp>
        <p:nvSpPr>
          <p:cNvPr id="226337" name="Text Box 33"/>
          <p:cNvSpPr txBox="1">
            <a:spLocks noChangeArrowheads="1"/>
          </p:cNvSpPr>
          <p:nvPr/>
        </p:nvSpPr>
        <p:spPr bwMode="auto">
          <a:xfrm>
            <a:off x="3657600" y="2044700"/>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=3</a:t>
            </a:r>
          </a:p>
        </p:txBody>
      </p:sp>
      <p:sp>
        <p:nvSpPr>
          <p:cNvPr id="77858" name="Text Box 34"/>
          <p:cNvSpPr txBox="1">
            <a:spLocks noChangeArrowheads="1"/>
          </p:cNvSpPr>
          <p:nvPr/>
        </p:nvSpPr>
        <p:spPr bwMode="auto">
          <a:xfrm>
            <a:off x="609600" y="1230313"/>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第一趟匹配：</a:t>
            </a:r>
          </a:p>
        </p:txBody>
      </p:sp>
      <p:sp>
        <p:nvSpPr>
          <p:cNvPr id="226339" name="Rectangle 35"/>
          <p:cNvSpPr>
            <a:spLocks noChangeArrowheads="1"/>
          </p:cNvSpPr>
          <p:nvPr/>
        </p:nvSpPr>
        <p:spPr bwMode="auto">
          <a:xfrm>
            <a:off x="29718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40" name="Rectangle 36"/>
          <p:cNvSpPr>
            <a:spLocks noChangeArrowheads="1"/>
          </p:cNvSpPr>
          <p:nvPr/>
        </p:nvSpPr>
        <p:spPr bwMode="auto">
          <a:xfrm>
            <a:off x="32766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41" name="Rectangle 37"/>
          <p:cNvSpPr>
            <a:spLocks noChangeArrowheads="1"/>
          </p:cNvSpPr>
          <p:nvPr/>
        </p:nvSpPr>
        <p:spPr bwMode="auto">
          <a:xfrm>
            <a:off x="35814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42" name="Rectangle 38"/>
          <p:cNvSpPr>
            <a:spLocks noChangeArrowheads="1"/>
          </p:cNvSpPr>
          <p:nvPr/>
        </p:nvSpPr>
        <p:spPr bwMode="auto">
          <a:xfrm>
            <a:off x="38862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43" name="Rectangle 39"/>
          <p:cNvSpPr>
            <a:spLocks noChangeArrowheads="1"/>
          </p:cNvSpPr>
          <p:nvPr/>
        </p:nvSpPr>
        <p:spPr bwMode="auto">
          <a:xfrm>
            <a:off x="41910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44" name="Rectangle 40"/>
          <p:cNvSpPr>
            <a:spLocks noChangeArrowheads="1"/>
          </p:cNvSpPr>
          <p:nvPr/>
        </p:nvSpPr>
        <p:spPr bwMode="auto">
          <a:xfrm>
            <a:off x="44958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45" name="Rectangle 41"/>
          <p:cNvSpPr>
            <a:spLocks noChangeArrowheads="1"/>
          </p:cNvSpPr>
          <p:nvPr/>
        </p:nvSpPr>
        <p:spPr bwMode="auto">
          <a:xfrm>
            <a:off x="48006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46" name="Rectangle 42"/>
          <p:cNvSpPr>
            <a:spLocks noChangeArrowheads="1"/>
          </p:cNvSpPr>
          <p:nvPr/>
        </p:nvSpPr>
        <p:spPr bwMode="auto">
          <a:xfrm>
            <a:off x="51054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47" name="Rectangle 43"/>
          <p:cNvSpPr>
            <a:spLocks noChangeArrowheads="1"/>
          </p:cNvSpPr>
          <p:nvPr/>
        </p:nvSpPr>
        <p:spPr bwMode="auto">
          <a:xfrm>
            <a:off x="54102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48" name="Rectangle 44"/>
          <p:cNvSpPr>
            <a:spLocks noChangeArrowheads="1"/>
          </p:cNvSpPr>
          <p:nvPr/>
        </p:nvSpPr>
        <p:spPr bwMode="auto">
          <a:xfrm>
            <a:off x="57150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49" name="Rectangle 45"/>
          <p:cNvSpPr>
            <a:spLocks noChangeArrowheads="1"/>
          </p:cNvSpPr>
          <p:nvPr/>
        </p:nvSpPr>
        <p:spPr bwMode="auto">
          <a:xfrm>
            <a:off x="60198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50" name="Rectangle 46"/>
          <p:cNvSpPr>
            <a:spLocks noChangeArrowheads="1"/>
          </p:cNvSpPr>
          <p:nvPr/>
        </p:nvSpPr>
        <p:spPr bwMode="auto">
          <a:xfrm>
            <a:off x="63246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51" name="Rectangle 47"/>
          <p:cNvSpPr>
            <a:spLocks noChangeArrowheads="1"/>
          </p:cNvSpPr>
          <p:nvPr/>
        </p:nvSpPr>
        <p:spPr bwMode="auto">
          <a:xfrm>
            <a:off x="6629400" y="29067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52" name="Rectangle 48"/>
          <p:cNvSpPr>
            <a:spLocks noChangeArrowheads="1"/>
          </p:cNvSpPr>
          <p:nvPr/>
        </p:nvSpPr>
        <p:spPr bwMode="auto">
          <a:xfrm>
            <a:off x="3276600" y="33639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53" name="Rectangle 49"/>
          <p:cNvSpPr>
            <a:spLocks noChangeArrowheads="1"/>
          </p:cNvSpPr>
          <p:nvPr/>
        </p:nvSpPr>
        <p:spPr bwMode="auto">
          <a:xfrm>
            <a:off x="3581400" y="33639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54" name="Rectangle 50"/>
          <p:cNvSpPr>
            <a:spLocks noChangeArrowheads="1"/>
          </p:cNvSpPr>
          <p:nvPr/>
        </p:nvSpPr>
        <p:spPr bwMode="auto">
          <a:xfrm>
            <a:off x="3886200" y="33639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55" name="Rectangle 51"/>
          <p:cNvSpPr>
            <a:spLocks noChangeArrowheads="1"/>
          </p:cNvSpPr>
          <p:nvPr/>
        </p:nvSpPr>
        <p:spPr bwMode="auto">
          <a:xfrm>
            <a:off x="4191000" y="33639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56" name="Rectangle 52"/>
          <p:cNvSpPr>
            <a:spLocks noChangeArrowheads="1"/>
          </p:cNvSpPr>
          <p:nvPr/>
        </p:nvSpPr>
        <p:spPr bwMode="auto">
          <a:xfrm>
            <a:off x="4495800" y="3363913"/>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57" name="Line 53"/>
          <p:cNvSpPr>
            <a:spLocks noChangeShapeType="1"/>
          </p:cNvSpPr>
          <p:nvPr/>
        </p:nvSpPr>
        <p:spPr bwMode="auto">
          <a:xfrm flipV="1">
            <a:off x="3429000" y="36687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58" name="Text Box 54"/>
          <p:cNvSpPr txBox="1">
            <a:spLocks noChangeArrowheads="1"/>
          </p:cNvSpPr>
          <p:nvPr/>
        </p:nvSpPr>
        <p:spPr bwMode="auto">
          <a:xfrm>
            <a:off x="3333750" y="3797300"/>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226359" name="Text Box 55"/>
          <p:cNvSpPr txBox="1">
            <a:spLocks noChangeArrowheads="1"/>
          </p:cNvSpPr>
          <p:nvPr/>
        </p:nvSpPr>
        <p:spPr bwMode="auto">
          <a:xfrm>
            <a:off x="2498725" y="2868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26360" name="Text Box 56"/>
          <p:cNvSpPr txBox="1">
            <a:spLocks noChangeArrowheads="1"/>
          </p:cNvSpPr>
          <p:nvPr/>
        </p:nvSpPr>
        <p:spPr bwMode="auto">
          <a:xfrm>
            <a:off x="2508250" y="33782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6361" name="Line 57"/>
          <p:cNvSpPr>
            <a:spLocks noChangeShapeType="1"/>
          </p:cNvSpPr>
          <p:nvPr/>
        </p:nvSpPr>
        <p:spPr bwMode="auto">
          <a:xfrm>
            <a:off x="3448050" y="26749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2" name="Text Box 58"/>
          <p:cNvSpPr txBox="1">
            <a:spLocks noChangeArrowheads="1"/>
          </p:cNvSpPr>
          <p:nvPr/>
        </p:nvSpPr>
        <p:spPr bwMode="auto">
          <a:xfrm>
            <a:off x="3352800" y="2360613"/>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=2</a:t>
            </a:r>
          </a:p>
        </p:txBody>
      </p:sp>
      <p:sp>
        <p:nvSpPr>
          <p:cNvPr id="226363" name="Text Box 59"/>
          <p:cNvSpPr txBox="1">
            <a:spLocks noChangeArrowheads="1"/>
          </p:cNvSpPr>
          <p:nvPr/>
        </p:nvSpPr>
        <p:spPr bwMode="auto">
          <a:xfrm>
            <a:off x="609600" y="2979738"/>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第二趟匹配：</a:t>
            </a:r>
          </a:p>
        </p:txBody>
      </p:sp>
      <p:sp>
        <p:nvSpPr>
          <p:cNvPr id="226364" name="Rectangle 60"/>
          <p:cNvSpPr>
            <a:spLocks noChangeArrowheads="1"/>
          </p:cNvSpPr>
          <p:nvPr/>
        </p:nvSpPr>
        <p:spPr bwMode="auto">
          <a:xfrm>
            <a:off x="29718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65" name="Rectangle 61"/>
          <p:cNvSpPr>
            <a:spLocks noChangeArrowheads="1"/>
          </p:cNvSpPr>
          <p:nvPr/>
        </p:nvSpPr>
        <p:spPr bwMode="auto">
          <a:xfrm>
            <a:off x="32766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66" name="Rectangle 62"/>
          <p:cNvSpPr>
            <a:spLocks noChangeArrowheads="1"/>
          </p:cNvSpPr>
          <p:nvPr/>
        </p:nvSpPr>
        <p:spPr bwMode="auto">
          <a:xfrm>
            <a:off x="35814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67" name="Rectangle 63"/>
          <p:cNvSpPr>
            <a:spLocks noChangeArrowheads="1"/>
          </p:cNvSpPr>
          <p:nvPr/>
        </p:nvSpPr>
        <p:spPr bwMode="auto">
          <a:xfrm>
            <a:off x="38862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68" name="Rectangle 64"/>
          <p:cNvSpPr>
            <a:spLocks noChangeArrowheads="1"/>
          </p:cNvSpPr>
          <p:nvPr/>
        </p:nvSpPr>
        <p:spPr bwMode="auto">
          <a:xfrm>
            <a:off x="41910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69" name="Rectangle 65"/>
          <p:cNvSpPr>
            <a:spLocks noChangeArrowheads="1"/>
          </p:cNvSpPr>
          <p:nvPr/>
        </p:nvSpPr>
        <p:spPr bwMode="auto">
          <a:xfrm>
            <a:off x="44958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70" name="Rectangle 66"/>
          <p:cNvSpPr>
            <a:spLocks noChangeArrowheads="1"/>
          </p:cNvSpPr>
          <p:nvPr/>
        </p:nvSpPr>
        <p:spPr bwMode="auto">
          <a:xfrm>
            <a:off x="48006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71" name="Rectangle 67"/>
          <p:cNvSpPr>
            <a:spLocks noChangeArrowheads="1"/>
          </p:cNvSpPr>
          <p:nvPr/>
        </p:nvSpPr>
        <p:spPr bwMode="auto">
          <a:xfrm>
            <a:off x="51054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72" name="Rectangle 68"/>
          <p:cNvSpPr>
            <a:spLocks noChangeArrowheads="1"/>
          </p:cNvSpPr>
          <p:nvPr/>
        </p:nvSpPr>
        <p:spPr bwMode="auto">
          <a:xfrm>
            <a:off x="54102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73" name="Rectangle 69"/>
          <p:cNvSpPr>
            <a:spLocks noChangeArrowheads="1"/>
          </p:cNvSpPr>
          <p:nvPr/>
        </p:nvSpPr>
        <p:spPr bwMode="auto">
          <a:xfrm>
            <a:off x="57150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74" name="Rectangle 70"/>
          <p:cNvSpPr>
            <a:spLocks noChangeArrowheads="1"/>
          </p:cNvSpPr>
          <p:nvPr/>
        </p:nvSpPr>
        <p:spPr bwMode="auto">
          <a:xfrm>
            <a:off x="60198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75" name="Rectangle 71"/>
          <p:cNvSpPr>
            <a:spLocks noChangeArrowheads="1"/>
          </p:cNvSpPr>
          <p:nvPr/>
        </p:nvSpPr>
        <p:spPr bwMode="auto">
          <a:xfrm>
            <a:off x="63246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76" name="Rectangle 72"/>
          <p:cNvSpPr>
            <a:spLocks noChangeArrowheads="1"/>
          </p:cNvSpPr>
          <p:nvPr/>
        </p:nvSpPr>
        <p:spPr bwMode="auto">
          <a:xfrm>
            <a:off x="6629400" y="4648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77" name="Rectangle 73"/>
          <p:cNvSpPr>
            <a:spLocks noChangeArrowheads="1"/>
          </p:cNvSpPr>
          <p:nvPr/>
        </p:nvSpPr>
        <p:spPr bwMode="auto">
          <a:xfrm>
            <a:off x="3581400" y="5105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78" name="Rectangle 74"/>
          <p:cNvSpPr>
            <a:spLocks noChangeArrowheads="1"/>
          </p:cNvSpPr>
          <p:nvPr/>
        </p:nvSpPr>
        <p:spPr bwMode="auto">
          <a:xfrm>
            <a:off x="3886200" y="5105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6379" name="Rectangle 75"/>
          <p:cNvSpPr>
            <a:spLocks noChangeArrowheads="1"/>
          </p:cNvSpPr>
          <p:nvPr/>
        </p:nvSpPr>
        <p:spPr bwMode="auto">
          <a:xfrm>
            <a:off x="4191000" y="5105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80" name="Rectangle 76"/>
          <p:cNvSpPr>
            <a:spLocks noChangeArrowheads="1"/>
          </p:cNvSpPr>
          <p:nvPr/>
        </p:nvSpPr>
        <p:spPr bwMode="auto">
          <a:xfrm>
            <a:off x="4495800" y="5105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6381" name="Rectangle 77"/>
          <p:cNvSpPr>
            <a:spLocks noChangeArrowheads="1"/>
          </p:cNvSpPr>
          <p:nvPr/>
        </p:nvSpPr>
        <p:spPr bwMode="auto">
          <a:xfrm>
            <a:off x="4800600" y="5105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6382" name="Line 78"/>
          <p:cNvSpPr>
            <a:spLocks noChangeShapeType="1"/>
          </p:cNvSpPr>
          <p:nvPr/>
        </p:nvSpPr>
        <p:spPr bwMode="auto">
          <a:xfrm flipV="1">
            <a:off x="3733800" y="5410200"/>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83" name="Text Box 79"/>
          <p:cNvSpPr txBox="1">
            <a:spLocks noChangeArrowheads="1"/>
          </p:cNvSpPr>
          <p:nvPr/>
        </p:nvSpPr>
        <p:spPr bwMode="auto">
          <a:xfrm>
            <a:off x="3638550" y="55387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226384" name="Text Box 80"/>
          <p:cNvSpPr txBox="1">
            <a:spLocks noChangeArrowheads="1"/>
          </p:cNvSpPr>
          <p:nvPr/>
        </p:nvSpPr>
        <p:spPr bwMode="auto">
          <a:xfrm>
            <a:off x="2498725" y="46101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26385" name="Text Box 81"/>
          <p:cNvSpPr txBox="1">
            <a:spLocks noChangeArrowheads="1"/>
          </p:cNvSpPr>
          <p:nvPr/>
        </p:nvSpPr>
        <p:spPr bwMode="auto">
          <a:xfrm>
            <a:off x="2508250" y="5119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6386" name="Line 82"/>
          <p:cNvSpPr>
            <a:spLocks noChangeShapeType="1"/>
          </p:cNvSpPr>
          <p:nvPr/>
        </p:nvSpPr>
        <p:spPr bwMode="auto">
          <a:xfrm flipV="1">
            <a:off x="4057650" y="5407025"/>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87" name="Text Box 83"/>
          <p:cNvSpPr txBox="1">
            <a:spLocks noChangeArrowheads="1"/>
          </p:cNvSpPr>
          <p:nvPr/>
        </p:nvSpPr>
        <p:spPr bwMode="auto">
          <a:xfrm>
            <a:off x="3962400" y="55356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226388" name="Line 84"/>
          <p:cNvSpPr>
            <a:spLocks noChangeShapeType="1"/>
          </p:cNvSpPr>
          <p:nvPr/>
        </p:nvSpPr>
        <p:spPr bwMode="auto">
          <a:xfrm>
            <a:off x="3752850" y="4416425"/>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89" name="Line 85"/>
          <p:cNvSpPr>
            <a:spLocks noChangeShapeType="1"/>
          </p:cNvSpPr>
          <p:nvPr/>
        </p:nvSpPr>
        <p:spPr bwMode="auto">
          <a:xfrm flipV="1">
            <a:off x="4362450" y="5407025"/>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0" name="Text Box 86"/>
          <p:cNvSpPr txBox="1">
            <a:spLocks noChangeArrowheads="1"/>
          </p:cNvSpPr>
          <p:nvPr/>
        </p:nvSpPr>
        <p:spPr bwMode="auto">
          <a:xfrm>
            <a:off x="3657600" y="41021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endParaRPr lang="en-US" altLang="zh-CN" sz="2000" b="1">
              <a:ea typeface="宋体" pitchFamily="2" charset="-122"/>
            </a:endParaRPr>
          </a:p>
        </p:txBody>
      </p:sp>
      <p:sp>
        <p:nvSpPr>
          <p:cNvPr id="226391" name="Text Box 87"/>
          <p:cNvSpPr txBox="1">
            <a:spLocks noChangeArrowheads="1"/>
          </p:cNvSpPr>
          <p:nvPr/>
        </p:nvSpPr>
        <p:spPr bwMode="auto">
          <a:xfrm>
            <a:off x="4267200" y="55356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endParaRPr lang="en-US" altLang="zh-CN" sz="2000" b="1">
              <a:ea typeface="宋体" pitchFamily="2" charset="-122"/>
            </a:endParaRPr>
          </a:p>
        </p:txBody>
      </p:sp>
      <p:sp>
        <p:nvSpPr>
          <p:cNvPr id="226392" name="Text Box 88"/>
          <p:cNvSpPr txBox="1">
            <a:spLocks noChangeArrowheads="1"/>
          </p:cNvSpPr>
          <p:nvPr/>
        </p:nvSpPr>
        <p:spPr bwMode="auto">
          <a:xfrm>
            <a:off x="609600" y="4721225"/>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第三趟匹配：</a:t>
            </a:r>
          </a:p>
        </p:txBody>
      </p:sp>
      <p:sp>
        <p:nvSpPr>
          <p:cNvPr id="226393" name="Line 89"/>
          <p:cNvSpPr>
            <a:spLocks noChangeShapeType="1"/>
          </p:cNvSpPr>
          <p:nvPr/>
        </p:nvSpPr>
        <p:spPr bwMode="auto">
          <a:xfrm>
            <a:off x="4032250" y="44053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4" name="Text Box 90"/>
          <p:cNvSpPr txBox="1">
            <a:spLocks noChangeArrowheads="1"/>
          </p:cNvSpPr>
          <p:nvPr/>
        </p:nvSpPr>
        <p:spPr bwMode="auto">
          <a:xfrm>
            <a:off x="3937000" y="40909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endParaRPr lang="en-US" altLang="zh-CN" sz="2000" b="1">
              <a:ea typeface="宋体" pitchFamily="2" charset="-122"/>
            </a:endParaRPr>
          </a:p>
        </p:txBody>
      </p:sp>
      <p:sp>
        <p:nvSpPr>
          <p:cNvPr id="226395" name="Line 91"/>
          <p:cNvSpPr>
            <a:spLocks noChangeShapeType="1"/>
          </p:cNvSpPr>
          <p:nvPr/>
        </p:nvSpPr>
        <p:spPr bwMode="auto">
          <a:xfrm>
            <a:off x="4337050" y="4433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6" name="Text Box 92"/>
          <p:cNvSpPr txBox="1">
            <a:spLocks noChangeArrowheads="1"/>
          </p:cNvSpPr>
          <p:nvPr/>
        </p:nvSpPr>
        <p:spPr bwMode="auto">
          <a:xfrm>
            <a:off x="4241800" y="41195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endParaRPr lang="en-US" altLang="zh-CN" sz="2000" b="1">
              <a:ea typeface="宋体" pitchFamily="2" charset="-122"/>
            </a:endParaRPr>
          </a:p>
        </p:txBody>
      </p:sp>
      <p:sp>
        <p:nvSpPr>
          <p:cNvPr id="226397" name="Line 93"/>
          <p:cNvSpPr>
            <a:spLocks noChangeShapeType="1"/>
          </p:cNvSpPr>
          <p:nvPr/>
        </p:nvSpPr>
        <p:spPr bwMode="auto">
          <a:xfrm>
            <a:off x="4641850" y="4433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8" name="Text Box 94"/>
          <p:cNvSpPr txBox="1">
            <a:spLocks noChangeArrowheads="1"/>
          </p:cNvSpPr>
          <p:nvPr/>
        </p:nvSpPr>
        <p:spPr bwMode="auto">
          <a:xfrm>
            <a:off x="4546600" y="41195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endParaRPr lang="en-US" altLang="zh-CN" sz="2000" b="1">
              <a:ea typeface="宋体" pitchFamily="2" charset="-122"/>
            </a:endParaRPr>
          </a:p>
        </p:txBody>
      </p:sp>
      <p:sp>
        <p:nvSpPr>
          <p:cNvPr id="226399" name="Line 95"/>
          <p:cNvSpPr>
            <a:spLocks noChangeShapeType="1"/>
          </p:cNvSpPr>
          <p:nvPr/>
        </p:nvSpPr>
        <p:spPr bwMode="auto">
          <a:xfrm>
            <a:off x="4946650" y="4433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0" name="Text Box 96"/>
          <p:cNvSpPr txBox="1">
            <a:spLocks noChangeArrowheads="1"/>
          </p:cNvSpPr>
          <p:nvPr/>
        </p:nvSpPr>
        <p:spPr bwMode="auto">
          <a:xfrm>
            <a:off x="4851400" y="4119563"/>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=7</a:t>
            </a:r>
          </a:p>
        </p:txBody>
      </p:sp>
      <p:sp>
        <p:nvSpPr>
          <p:cNvPr id="226401" name="Line 97"/>
          <p:cNvSpPr>
            <a:spLocks noChangeShapeType="1"/>
          </p:cNvSpPr>
          <p:nvPr/>
        </p:nvSpPr>
        <p:spPr bwMode="auto">
          <a:xfrm flipV="1">
            <a:off x="4675188" y="54244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2" name="Text Box 98"/>
          <p:cNvSpPr txBox="1">
            <a:spLocks noChangeArrowheads="1"/>
          </p:cNvSpPr>
          <p:nvPr/>
        </p:nvSpPr>
        <p:spPr bwMode="auto">
          <a:xfrm>
            <a:off x="4579938" y="55530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endParaRPr lang="en-US" altLang="zh-CN" sz="2000" b="1">
              <a:ea typeface="宋体" pitchFamily="2" charset="-122"/>
            </a:endParaRPr>
          </a:p>
        </p:txBody>
      </p:sp>
      <p:sp>
        <p:nvSpPr>
          <p:cNvPr id="226403" name="Line 99"/>
          <p:cNvSpPr>
            <a:spLocks noChangeShapeType="1"/>
          </p:cNvSpPr>
          <p:nvPr/>
        </p:nvSpPr>
        <p:spPr bwMode="auto">
          <a:xfrm flipV="1">
            <a:off x="4972050" y="54244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4" name="Text Box 100"/>
          <p:cNvSpPr txBox="1">
            <a:spLocks noChangeArrowheads="1"/>
          </p:cNvSpPr>
          <p:nvPr/>
        </p:nvSpPr>
        <p:spPr bwMode="auto">
          <a:xfrm>
            <a:off x="4876800" y="555307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=5</a:t>
            </a:r>
          </a:p>
        </p:txBody>
      </p:sp>
      <p:sp>
        <p:nvSpPr>
          <p:cNvPr id="226405" name="Text Box 101"/>
          <p:cNvSpPr txBox="1">
            <a:spLocks noChangeArrowheads="1"/>
          </p:cNvSpPr>
          <p:nvPr/>
        </p:nvSpPr>
        <p:spPr bwMode="auto">
          <a:xfrm>
            <a:off x="3592513" y="11287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a</a:t>
            </a:r>
          </a:p>
        </p:txBody>
      </p:sp>
      <p:sp>
        <p:nvSpPr>
          <p:cNvPr id="226406" name="Text Box 102"/>
          <p:cNvSpPr txBox="1">
            <a:spLocks noChangeArrowheads="1"/>
          </p:cNvSpPr>
          <p:nvPr/>
        </p:nvSpPr>
        <p:spPr bwMode="auto">
          <a:xfrm>
            <a:off x="3592513" y="1595438"/>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c</a:t>
            </a:r>
          </a:p>
        </p:txBody>
      </p:sp>
      <p:sp>
        <p:nvSpPr>
          <p:cNvPr id="226407" name="Text Box 103"/>
          <p:cNvSpPr txBox="1">
            <a:spLocks noChangeArrowheads="1"/>
          </p:cNvSpPr>
          <p:nvPr/>
        </p:nvSpPr>
        <p:spPr bwMode="auto">
          <a:xfrm>
            <a:off x="3276600" y="29019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b</a:t>
            </a:r>
          </a:p>
        </p:txBody>
      </p:sp>
      <p:sp>
        <p:nvSpPr>
          <p:cNvPr id="226408" name="Text Box 104"/>
          <p:cNvSpPr txBox="1">
            <a:spLocks noChangeArrowheads="1"/>
          </p:cNvSpPr>
          <p:nvPr/>
        </p:nvSpPr>
        <p:spPr bwMode="auto">
          <a:xfrm>
            <a:off x="3276600" y="33258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a</a:t>
            </a:r>
          </a:p>
        </p:txBody>
      </p:sp>
      <p:sp>
        <p:nvSpPr>
          <p:cNvPr id="226409" name="Text Box 105"/>
          <p:cNvSpPr txBox="1">
            <a:spLocks noChangeArrowheads="1"/>
          </p:cNvSpPr>
          <p:nvPr/>
        </p:nvSpPr>
        <p:spPr bwMode="auto">
          <a:xfrm>
            <a:off x="4800600" y="46275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b</a:t>
            </a:r>
          </a:p>
        </p:txBody>
      </p:sp>
      <p:sp>
        <p:nvSpPr>
          <p:cNvPr id="226410" name="Text Box 106"/>
          <p:cNvSpPr txBox="1">
            <a:spLocks noChangeArrowheads="1"/>
          </p:cNvSpPr>
          <p:nvPr/>
        </p:nvSpPr>
        <p:spPr bwMode="auto">
          <a:xfrm>
            <a:off x="4810125" y="507206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c</a:t>
            </a:r>
          </a:p>
        </p:txBody>
      </p:sp>
      <p:sp>
        <p:nvSpPr>
          <p:cNvPr id="77931" name="Text Box 107"/>
          <p:cNvSpPr txBox="1">
            <a:spLocks noChangeArrowheads="1"/>
          </p:cNvSpPr>
          <p:nvPr/>
        </p:nvSpPr>
        <p:spPr bwMode="auto">
          <a:xfrm>
            <a:off x="669925" y="615950"/>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0000FF"/>
                </a:solidFill>
                <a:ea typeface="宋体" pitchFamily="2" charset="-122"/>
              </a:rPr>
              <a:t>pos=1</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26"/>
                                        </p:tgtEl>
                                        <p:attrNameLst>
                                          <p:attrName>style.visibility</p:attrName>
                                        </p:attrNameLst>
                                      </p:cBhvr>
                                      <p:to>
                                        <p:strVal val="visible"/>
                                      </p:to>
                                    </p:set>
                                    <p:animEffect transition="in" filter="wipe(left)">
                                      <p:cBhvr>
                                        <p:cTn id="7" dur="500"/>
                                        <p:tgtEl>
                                          <p:spTgt spid="2263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6324"/>
                                        </p:tgtEl>
                                        <p:attrNameLst>
                                          <p:attrName>style.visibility</p:attrName>
                                        </p:attrNameLst>
                                      </p:cBhvr>
                                      <p:to>
                                        <p:strVal val="visible"/>
                                      </p:to>
                                    </p:set>
                                    <p:animEffect transition="in" filter="wipe(left)">
                                      <p:cBhvr>
                                        <p:cTn id="10" dur="500"/>
                                        <p:tgtEl>
                                          <p:spTgt spid="2263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6325"/>
                                        </p:tgtEl>
                                        <p:attrNameLst>
                                          <p:attrName>style.visibility</p:attrName>
                                        </p:attrNameLst>
                                      </p:cBhvr>
                                      <p:to>
                                        <p:strVal val="visible"/>
                                      </p:to>
                                    </p:set>
                                    <p:animEffect transition="in" filter="wipe(left)">
                                      <p:cBhvr>
                                        <p:cTn id="13" dur="500"/>
                                        <p:tgtEl>
                                          <p:spTgt spid="22632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6327"/>
                                        </p:tgtEl>
                                        <p:attrNameLst>
                                          <p:attrName>style.visibility</p:attrName>
                                        </p:attrNameLst>
                                      </p:cBhvr>
                                      <p:to>
                                        <p:strVal val="visible"/>
                                      </p:to>
                                    </p:set>
                                    <p:animEffect transition="in" filter="wipe(left)">
                                      <p:cBhvr>
                                        <p:cTn id="16" dur="500"/>
                                        <p:tgtEl>
                                          <p:spTgt spid="2263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226326"/>
                                        </p:tgtEl>
                                      </p:cBhvr>
                                    </p:animEffect>
                                    <p:set>
                                      <p:cBhvr>
                                        <p:cTn id="21" dur="1" fill="hold">
                                          <p:stCondLst>
                                            <p:cond delay="499"/>
                                          </p:stCondLst>
                                        </p:cTn>
                                        <p:tgtEl>
                                          <p:spTgt spid="226326"/>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226324"/>
                                        </p:tgtEl>
                                      </p:cBhvr>
                                    </p:animEffect>
                                    <p:set>
                                      <p:cBhvr>
                                        <p:cTn id="24" dur="1" fill="hold">
                                          <p:stCondLst>
                                            <p:cond delay="499"/>
                                          </p:stCondLst>
                                        </p:cTn>
                                        <p:tgtEl>
                                          <p:spTgt spid="226324"/>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226325"/>
                                        </p:tgtEl>
                                      </p:cBhvr>
                                    </p:animEffect>
                                    <p:set>
                                      <p:cBhvr>
                                        <p:cTn id="27" dur="1" fill="hold">
                                          <p:stCondLst>
                                            <p:cond delay="499"/>
                                          </p:stCondLst>
                                        </p:cTn>
                                        <p:tgtEl>
                                          <p:spTgt spid="22632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226327"/>
                                        </p:tgtEl>
                                      </p:cBhvr>
                                    </p:animEffect>
                                    <p:set>
                                      <p:cBhvr>
                                        <p:cTn id="30" dur="1" fill="hold">
                                          <p:stCondLst>
                                            <p:cond delay="499"/>
                                          </p:stCondLst>
                                        </p:cTn>
                                        <p:tgtEl>
                                          <p:spTgt spid="226327"/>
                                        </p:tgtEl>
                                        <p:attrNameLst>
                                          <p:attrName>style.visibility</p:attrName>
                                        </p:attrNameLst>
                                      </p:cBhvr>
                                      <p:to>
                                        <p:strVal val="hidden"/>
                                      </p:to>
                                    </p:set>
                                  </p:childTnLst>
                                </p:cTn>
                              </p:par>
                              <p:par>
                                <p:cTn id="31" presetID="22" presetClass="entr" presetSubtype="8" fill="hold" grpId="0" nodeType="withEffect">
                                  <p:stCondLst>
                                    <p:cond delay="0"/>
                                  </p:stCondLst>
                                  <p:childTnLst>
                                    <p:set>
                                      <p:cBhvr>
                                        <p:cTn id="32" dur="1" fill="hold">
                                          <p:stCondLst>
                                            <p:cond delay="0"/>
                                          </p:stCondLst>
                                        </p:cTn>
                                        <p:tgtEl>
                                          <p:spTgt spid="226332"/>
                                        </p:tgtEl>
                                        <p:attrNameLst>
                                          <p:attrName>style.visibility</p:attrName>
                                        </p:attrNameLst>
                                      </p:cBhvr>
                                      <p:to>
                                        <p:strVal val="visible"/>
                                      </p:to>
                                    </p:set>
                                    <p:animEffect transition="in" filter="wipe(left)">
                                      <p:cBhvr>
                                        <p:cTn id="33" dur="500"/>
                                        <p:tgtEl>
                                          <p:spTgt spid="2263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6330"/>
                                        </p:tgtEl>
                                        <p:attrNameLst>
                                          <p:attrName>style.visibility</p:attrName>
                                        </p:attrNameLst>
                                      </p:cBhvr>
                                      <p:to>
                                        <p:strVal val="visible"/>
                                      </p:to>
                                    </p:set>
                                    <p:animEffect transition="in" filter="wipe(left)">
                                      <p:cBhvr>
                                        <p:cTn id="36" dur="500"/>
                                        <p:tgtEl>
                                          <p:spTgt spid="2263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6331"/>
                                        </p:tgtEl>
                                        <p:attrNameLst>
                                          <p:attrName>style.visibility</p:attrName>
                                        </p:attrNameLst>
                                      </p:cBhvr>
                                      <p:to>
                                        <p:strVal val="visible"/>
                                      </p:to>
                                    </p:set>
                                    <p:animEffect transition="in" filter="wipe(left)">
                                      <p:cBhvr>
                                        <p:cTn id="39" dur="500"/>
                                        <p:tgtEl>
                                          <p:spTgt spid="22633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6333"/>
                                        </p:tgtEl>
                                        <p:attrNameLst>
                                          <p:attrName>style.visibility</p:attrName>
                                        </p:attrNameLst>
                                      </p:cBhvr>
                                      <p:to>
                                        <p:strVal val="visible"/>
                                      </p:to>
                                    </p:set>
                                    <p:animEffect transition="in" filter="wipe(left)">
                                      <p:cBhvr>
                                        <p:cTn id="42" dur="500"/>
                                        <p:tgtEl>
                                          <p:spTgt spid="2263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grpId="1" nodeType="clickEffect">
                                  <p:stCondLst>
                                    <p:cond delay="0"/>
                                  </p:stCondLst>
                                  <p:childTnLst>
                                    <p:animEffect transition="out" filter="dissolve">
                                      <p:cBhvr>
                                        <p:cTn id="46" dur="500"/>
                                        <p:tgtEl>
                                          <p:spTgt spid="226332"/>
                                        </p:tgtEl>
                                      </p:cBhvr>
                                    </p:animEffect>
                                    <p:set>
                                      <p:cBhvr>
                                        <p:cTn id="47" dur="1" fill="hold">
                                          <p:stCondLst>
                                            <p:cond delay="499"/>
                                          </p:stCondLst>
                                        </p:cTn>
                                        <p:tgtEl>
                                          <p:spTgt spid="226332"/>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226330"/>
                                        </p:tgtEl>
                                      </p:cBhvr>
                                    </p:animEffect>
                                    <p:set>
                                      <p:cBhvr>
                                        <p:cTn id="50" dur="1" fill="hold">
                                          <p:stCondLst>
                                            <p:cond delay="499"/>
                                          </p:stCondLst>
                                        </p:cTn>
                                        <p:tgtEl>
                                          <p:spTgt spid="226330"/>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226331"/>
                                        </p:tgtEl>
                                      </p:cBhvr>
                                    </p:animEffect>
                                    <p:set>
                                      <p:cBhvr>
                                        <p:cTn id="53" dur="1" fill="hold">
                                          <p:stCondLst>
                                            <p:cond delay="499"/>
                                          </p:stCondLst>
                                        </p:cTn>
                                        <p:tgtEl>
                                          <p:spTgt spid="226331"/>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226333"/>
                                        </p:tgtEl>
                                      </p:cBhvr>
                                    </p:animEffect>
                                    <p:set>
                                      <p:cBhvr>
                                        <p:cTn id="56" dur="1" fill="hold">
                                          <p:stCondLst>
                                            <p:cond delay="499"/>
                                          </p:stCondLst>
                                        </p:cTn>
                                        <p:tgtEl>
                                          <p:spTgt spid="226333"/>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226336"/>
                                        </p:tgtEl>
                                        <p:attrNameLst>
                                          <p:attrName>style.visibility</p:attrName>
                                        </p:attrNameLst>
                                      </p:cBhvr>
                                      <p:to>
                                        <p:strVal val="visible"/>
                                      </p:to>
                                    </p:set>
                                    <p:animEffect transition="in" filter="wipe(left)">
                                      <p:cBhvr>
                                        <p:cTn id="59" dur="500"/>
                                        <p:tgtEl>
                                          <p:spTgt spid="22633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6334"/>
                                        </p:tgtEl>
                                        <p:attrNameLst>
                                          <p:attrName>style.visibility</p:attrName>
                                        </p:attrNameLst>
                                      </p:cBhvr>
                                      <p:to>
                                        <p:strVal val="visible"/>
                                      </p:to>
                                    </p:set>
                                    <p:animEffect transition="in" filter="wipe(left)">
                                      <p:cBhvr>
                                        <p:cTn id="62" dur="500"/>
                                        <p:tgtEl>
                                          <p:spTgt spid="22633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26335"/>
                                        </p:tgtEl>
                                        <p:attrNameLst>
                                          <p:attrName>style.visibility</p:attrName>
                                        </p:attrNameLst>
                                      </p:cBhvr>
                                      <p:to>
                                        <p:strVal val="visible"/>
                                      </p:to>
                                    </p:set>
                                    <p:animEffect transition="in" filter="wipe(left)">
                                      <p:cBhvr>
                                        <p:cTn id="65" dur="500"/>
                                        <p:tgtEl>
                                          <p:spTgt spid="22633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26337"/>
                                        </p:tgtEl>
                                        <p:attrNameLst>
                                          <p:attrName>style.visibility</p:attrName>
                                        </p:attrNameLst>
                                      </p:cBhvr>
                                      <p:to>
                                        <p:strVal val="visible"/>
                                      </p:to>
                                    </p:set>
                                    <p:animEffect transition="in" filter="wipe(left)">
                                      <p:cBhvr>
                                        <p:cTn id="68" dur="500"/>
                                        <p:tgtEl>
                                          <p:spTgt spid="22633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64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640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26363"/>
                                        </p:tgtEl>
                                        <p:attrNameLst>
                                          <p:attrName>style.visibility</p:attrName>
                                        </p:attrNameLst>
                                      </p:cBhvr>
                                      <p:to>
                                        <p:strVal val="visible"/>
                                      </p:to>
                                    </p:set>
                                    <p:animEffect transition="in" filter="blinds(horizontal)">
                                      <p:cBhvr>
                                        <p:cTn id="79" dur="500"/>
                                        <p:tgtEl>
                                          <p:spTgt spid="22636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26359"/>
                                        </p:tgtEl>
                                        <p:attrNameLst>
                                          <p:attrName>style.visibility</p:attrName>
                                        </p:attrNameLst>
                                      </p:cBhvr>
                                      <p:to>
                                        <p:strVal val="visible"/>
                                      </p:to>
                                    </p:set>
                                    <p:animEffect transition="in" filter="blinds(horizontal)">
                                      <p:cBhvr>
                                        <p:cTn id="82" dur="500"/>
                                        <p:tgtEl>
                                          <p:spTgt spid="22635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26360"/>
                                        </p:tgtEl>
                                        <p:attrNameLst>
                                          <p:attrName>style.visibility</p:attrName>
                                        </p:attrNameLst>
                                      </p:cBhvr>
                                      <p:to>
                                        <p:strVal val="visible"/>
                                      </p:to>
                                    </p:set>
                                    <p:animEffect transition="in" filter="blinds(horizontal)">
                                      <p:cBhvr>
                                        <p:cTn id="85" dur="500"/>
                                        <p:tgtEl>
                                          <p:spTgt spid="22636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26339"/>
                                        </p:tgtEl>
                                        <p:attrNameLst>
                                          <p:attrName>style.visibility</p:attrName>
                                        </p:attrNameLst>
                                      </p:cBhvr>
                                      <p:to>
                                        <p:strVal val="visible"/>
                                      </p:to>
                                    </p:set>
                                    <p:animEffect transition="in" filter="blinds(horizontal)">
                                      <p:cBhvr>
                                        <p:cTn id="88" dur="500"/>
                                        <p:tgtEl>
                                          <p:spTgt spid="2263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26340"/>
                                        </p:tgtEl>
                                        <p:attrNameLst>
                                          <p:attrName>style.visibility</p:attrName>
                                        </p:attrNameLst>
                                      </p:cBhvr>
                                      <p:to>
                                        <p:strVal val="visible"/>
                                      </p:to>
                                    </p:set>
                                    <p:animEffect transition="in" filter="blinds(horizontal)">
                                      <p:cBhvr>
                                        <p:cTn id="91" dur="500"/>
                                        <p:tgtEl>
                                          <p:spTgt spid="22634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26341"/>
                                        </p:tgtEl>
                                        <p:attrNameLst>
                                          <p:attrName>style.visibility</p:attrName>
                                        </p:attrNameLst>
                                      </p:cBhvr>
                                      <p:to>
                                        <p:strVal val="visible"/>
                                      </p:to>
                                    </p:set>
                                    <p:animEffect transition="in" filter="blinds(horizontal)">
                                      <p:cBhvr>
                                        <p:cTn id="94" dur="500"/>
                                        <p:tgtEl>
                                          <p:spTgt spid="22634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26342"/>
                                        </p:tgtEl>
                                        <p:attrNameLst>
                                          <p:attrName>style.visibility</p:attrName>
                                        </p:attrNameLst>
                                      </p:cBhvr>
                                      <p:to>
                                        <p:strVal val="visible"/>
                                      </p:to>
                                    </p:set>
                                    <p:animEffect transition="in" filter="blinds(horizontal)">
                                      <p:cBhvr>
                                        <p:cTn id="97" dur="500"/>
                                        <p:tgtEl>
                                          <p:spTgt spid="22634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26343"/>
                                        </p:tgtEl>
                                        <p:attrNameLst>
                                          <p:attrName>style.visibility</p:attrName>
                                        </p:attrNameLst>
                                      </p:cBhvr>
                                      <p:to>
                                        <p:strVal val="visible"/>
                                      </p:to>
                                    </p:set>
                                    <p:animEffect transition="in" filter="blinds(horizontal)">
                                      <p:cBhvr>
                                        <p:cTn id="100" dur="500"/>
                                        <p:tgtEl>
                                          <p:spTgt spid="2263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226344"/>
                                        </p:tgtEl>
                                        <p:attrNameLst>
                                          <p:attrName>style.visibility</p:attrName>
                                        </p:attrNameLst>
                                      </p:cBhvr>
                                      <p:to>
                                        <p:strVal val="visible"/>
                                      </p:to>
                                    </p:set>
                                    <p:animEffect transition="in" filter="blinds(horizontal)">
                                      <p:cBhvr>
                                        <p:cTn id="103" dur="500"/>
                                        <p:tgtEl>
                                          <p:spTgt spid="2263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26345"/>
                                        </p:tgtEl>
                                        <p:attrNameLst>
                                          <p:attrName>style.visibility</p:attrName>
                                        </p:attrNameLst>
                                      </p:cBhvr>
                                      <p:to>
                                        <p:strVal val="visible"/>
                                      </p:to>
                                    </p:set>
                                    <p:animEffect transition="in" filter="blinds(horizontal)">
                                      <p:cBhvr>
                                        <p:cTn id="106" dur="500"/>
                                        <p:tgtEl>
                                          <p:spTgt spid="226345"/>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26346"/>
                                        </p:tgtEl>
                                        <p:attrNameLst>
                                          <p:attrName>style.visibility</p:attrName>
                                        </p:attrNameLst>
                                      </p:cBhvr>
                                      <p:to>
                                        <p:strVal val="visible"/>
                                      </p:to>
                                    </p:set>
                                    <p:animEffect transition="in" filter="blinds(horizontal)">
                                      <p:cBhvr>
                                        <p:cTn id="109" dur="500"/>
                                        <p:tgtEl>
                                          <p:spTgt spid="22634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26347"/>
                                        </p:tgtEl>
                                        <p:attrNameLst>
                                          <p:attrName>style.visibility</p:attrName>
                                        </p:attrNameLst>
                                      </p:cBhvr>
                                      <p:to>
                                        <p:strVal val="visible"/>
                                      </p:to>
                                    </p:set>
                                    <p:animEffect transition="in" filter="blinds(horizontal)">
                                      <p:cBhvr>
                                        <p:cTn id="112" dur="500"/>
                                        <p:tgtEl>
                                          <p:spTgt spid="22634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26348"/>
                                        </p:tgtEl>
                                        <p:attrNameLst>
                                          <p:attrName>style.visibility</p:attrName>
                                        </p:attrNameLst>
                                      </p:cBhvr>
                                      <p:to>
                                        <p:strVal val="visible"/>
                                      </p:to>
                                    </p:set>
                                    <p:animEffect transition="in" filter="blinds(horizontal)">
                                      <p:cBhvr>
                                        <p:cTn id="115" dur="500"/>
                                        <p:tgtEl>
                                          <p:spTgt spid="22634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26349"/>
                                        </p:tgtEl>
                                        <p:attrNameLst>
                                          <p:attrName>style.visibility</p:attrName>
                                        </p:attrNameLst>
                                      </p:cBhvr>
                                      <p:to>
                                        <p:strVal val="visible"/>
                                      </p:to>
                                    </p:set>
                                    <p:animEffect transition="in" filter="blinds(horizontal)">
                                      <p:cBhvr>
                                        <p:cTn id="118" dur="500"/>
                                        <p:tgtEl>
                                          <p:spTgt spid="226349"/>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26350"/>
                                        </p:tgtEl>
                                        <p:attrNameLst>
                                          <p:attrName>style.visibility</p:attrName>
                                        </p:attrNameLst>
                                      </p:cBhvr>
                                      <p:to>
                                        <p:strVal val="visible"/>
                                      </p:to>
                                    </p:set>
                                    <p:animEffect transition="in" filter="blinds(horizontal)">
                                      <p:cBhvr>
                                        <p:cTn id="121" dur="500"/>
                                        <p:tgtEl>
                                          <p:spTgt spid="22635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26351"/>
                                        </p:tgtEl>
                                        <p:attrNameLst>
                                          <p:attrName>style.visibility</p:attrName>
                                        </p:attrNameLst>
                                      </p:cBhvr>
                                      <p:to>
                                        <p:strVal val="visible"/>
                                      </p:to>
                                    </p:set>
                                    <p:animEffect transition="in" filter="blinds(horizontal)">
                                      <p:cBhvr>
                                        <p:cTn id="124" dur="500"/>
                                        <p:tgtEl>
                                          <p:spTgt spid="22635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226352"/>
                                        </p:tgtEl>
                                        <p:attrNameLst>
                                          <p:attrName>style.visibility</p:attrName>
                                        </p:attrNameLst>
                                      </p:cBhvr>
                                      <p:to>
                                        <p:strVal val="visible"/>
                                      </p:to>
                                    </p:set>
                                    <p:animEffect transition="in" filter="blinds(horizontal)">
                                      <p:cBhvr>
                                        <p:cTn id="127" dur="500"/>
                                        <p:tgtEl>
                                          <p:spTgt spid="22635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26353"/>
                                        </p:tgtEl>
                                        <p:attrNameLst>
                                          <p:attrName>style.visibility</p:attrName>
                                        </p:attrNameLst>
                                      </p:cBhvr>
                                      <p:to>
                                        <p:strVal val="visible"/>
                                      </p:to>
                                    </p:set>
                                    <p:animEffect transition="in" filter="blinds(horizontal)">
                                      <p:cBhvr>
                                        <p:cTn id="130" dur="500"/>
                                        <p:tgtEl>
                                          <p:spTgt spid="226353"/>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26354"/>
                                        </p:tgtEl>
                                        <p:attrNameLst>
                                          <p:attrName>style.visibility</p:attrName>
                                        </p:attrNameLst>
                                      </p:cBhvr>
                                      <p:to>
                                        <p:strVal val="visible"/>
                                      </p:to>
                                    </p:set>
                                    <p:animEffect transition="in" filter="blinds(horizontal)">
                                      <p:cBhvr>
                                        <p:cTn id="133" dur="500"/>
                                        <p:tgtEl>
                                          <p:spTgt spid="22635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26355"/>
                                        </p:tgtEl>
                                        <p:attrNameLst>
                                          <p:attrName>style.visibility</p:attrName>
                                        </p:attrNameLst>
                                      </p:cBhvr>
                                      <p:to>
                                        <p:strVal val="visible"/>
                                      </p:to>
                                    </p:set>
                                    <p:animEffect transition="in" filter="blinds(horizontal)">
                                      <p:cBhvr>
                                        <p:cTn id="136" dur="500"/>
                                        <p:tgtEl>
                                          <p:spTgt spid="226355"/>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26356"/>
                                        </p:tgtEl>
                                        <p:attrNameLst>
                                          <p:attrName>style.visibility</p:attrName>
                                        </p:attrNameLst>
                                      </p:cBhvr>
                                      <p:to>
                                        <p:strVal val="visible"/>
                                      </p:to>
                                    </p:set>
                                    <p:animEffect transition="in" filter="blinds(horizontal)">
                                      <p:cBhvr>
                                        <p:cTn id="139" dur="500"/>
                                        <p:tgtEl>
                                          <p:spTgt spid="22635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26361"/>
                                        </p:tgtEl>
                                        <p:attrNameLst>
                                          <p:attrName>style.visibility</p:attrName>
                                        </p:attrNameLst>
                                      </p:cBhvr>
                                      <p:to>
                                        <p:strVal val="visible"/>
                                      </p:to>
                                    </p:set>
                                    <p:animEffect transition="in" filter="wipe(left)">
                                      <p:cBhvr>
                                        <p:cTn id="144" dur="500"/>
                                        <p:tgtEl>
                                          <p:spTgt spid="226361"/>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26362"/>
                                        </p:tgtEl>
                                        <p:attrNameLst>
                                          <p:attrName>style.visibility</p:attrName>
                                        </p:attrNameLst>
                                      </p:cBhvr>
                                      <p:to>
                                        <p:strVal val="visible"/>
                                      </p:to>
                                    </p:set>
                                    <p:animEffect transition="in" filter="wipe(left)">
                                      <p:cBhvr>
                                        <p:cTn id="147" dur="500"/>
                                        <p:tgtEl>
                                          <p:spTgt spid="226362"/>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226357"/>
                                        </p:tgtEl>
                                        <p:attrNameLst>
                                          <p:attrName>style.visibility</p:attrName>
                                        </p:attrNameLst>
                                      </p:cBhvr>
                                      <p:to>
                                        <p:strVal val="visible"/>
                                      </p:to>
                                    </p:set>
                                    <p:animEffect transition="in" filter="wipe(left)">
                                      <p:cBhvr>
                                        <p:cTn id="150" dur="500"/>
                                        <p:tgtEl>
                                          <p:spTgt spid="226357"/>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226358"/>
                                        </p:tgtEl>
                                        <p:attrNameLst>
                                          <p:attrName>style.visibility</p:attrName>
                                        </p:attrNameLst>
                                      </p:cBhvr>
                                      <p:to>
                                        <p:strVal val="visible"/>
                                      </p:to>
                                    </p:set>
                                    <p:animEffect transition="in" filter="wipe(left)">
                                      <p:cBhvr>
                                        <p:cTn id="153" dur="500"/>
                                        <p:tgtEl>
                                          <p:spTgt spid="226358"/>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26407"/>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26408"/>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226392"/>
                                        </p:tgtEl>
                                        <p:attrNameLst>
                                          <p:attrName>style.visibility</p:attrName>
                                        </p:attrNameLst>
                                      </p:cBhvr>
                                      <p:to>
                                        <p:strVal val="visible"/>
                                      </p:to>
                                    </p:set>
                                    <p:animEffect transition="in" filter="blinds(horizontal)">
                                      <p:cBhvr>
                                        <p:cTn id="164" dur="500"/>
                                        <p:tgtEl>
                                          <p:spTgt spid="226392"/>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226384"/>
                                        </p:tgtEl>
                                        <p:attrNameLst>
                                          <p:attrName>style.visibility</p:attrName>
                                        </p:attrNameLst>
                                      </p:cBhvr>
                                      <p:to>
                                        <p:strVal val="visible"/>
                                      </p:to>
                                    </p:set>
                                    <p:animEffect transition="in" filter="blinds(horizontal)">
                                      <p:cBhvr>
                                        <p:cTn id="167" dur="500"/>
                                        <p:tgtEl>
                                          <p:spTgt spid="226384"/>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226385"/>
                                        </p:tgtEl>
                                        <p:attrNameLst>
                                          <p:attrName>style.visibility</p:attrName>
                                        </p:attrNameLst>
                                      </p:cBhvr>
                                      <p:to>
                                        <p:strVal val="visible"/>
                                      </p:to>
                                    </p:set>
                                    <p:animEffect transition="in" filter="blinds(horizontal)">
                                      <p:cBhvr>
                                        <p:cTn id="170" dur="500"/>
                                        <p:tgtEl>
                                          <p:spTgt spid="226385"/>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226364"/>
                                        </p:tgtEl>
                                        <p:attrNameLst>
                                          <p:attrName>style.visibility</p:attrName>
                                        </p:attrNameLst>
                                      </p:cBhvr>
                                      <p:to>
                                        <p:strVal val="visible"/>
                                      </p:to>
                                    </p:set>
                                    <p:animEffect transition="in" filter="blinds(horizontal)">
                                      <p:cBhvr>
                                        <p:cTn id="173" dur="500"/>
                                        <p:tgtEl>
                                          <p:spTgt spid="226364"/>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226365"/>
                                        </p:tgtEl>
                                        <p:attrNameLst>
                                          <p:attrName>style.visibility</p:attrName>
                                        </p:attrNameLst>
                                      </p:cBhvr>
                                      <p:to>
                                        <p:strVal val="visible"/>
                                      </p:to>
                                    </p:set>
                                    <p:animEffect transition="in" filter="blinds(horizontal)">
                                      <p:cBhvr>
                                        <p:cTn id="176" dur="500"/>
                                        <p:tgtEl>
                                          <p:spTgt spid="226365"/>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226366"/>
                                        </p:tgtEl>
                                        <p:attrNameLst>
                                          <p:attrName>style.visibility</p:attrName>
                                        </p:attrNameLst>
                                      </p:cBhvr>
                                      <p:to>
                                        <p:strVal val="visible"/>
                                      </p:to>
                                    </p:set>
                                    <p:animEffect transition="in" filter="blinds(horizontal)">
                                      <p:cBhvr>
                                        <p:cTn id="179" dur="500"/>
                                        <p:tgtEl>
                                          <p:spTgt spid="22636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226367"/>
                                        </p:tgtEl>
                                        <p:attrNameLst>
                                          <p:attrName>style.visibility</p:attrName>
                                        </p:attrNameLst>
                                      </p:cBhvr>
                                      <p:to>
                                        <p:strVal val="visible"/>
                                      </p:to>
                                    </p:set>
                                    <p:animEffect transition="in" filter="blinds(horizontal)">
                                      <p:cBhvr>
                                        <p:cTn id="182" dur="500"/>
                                        <p:tgtEl>
                                          <p:spTgt spid="226367"/>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226368"/>
                                        </p:tgtEl>
                                        <p:attrNameLst>
                                          <p:attrName>style.visibility</p:attrName>
                                        </p:attrNameLst>
                                      </p:cBhvr>
                                      <p:to>
                                        <p:strVal val="visible"/>
                                      </p:to>
                                    </p:set>
                                    <p:animEffect transition="in" filter="blinds(horizontal)">
                                      <p:cBhvr>
                                        <p:cTn id="185" dur="500"/>
                                        <p:tgtEl>
                                          <p:spTgt spid="226368"/>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226369"/>
                                        </p:tgtEl>
                                        <p:attrNameLst>
                                          <p:attrName>style.visibility</p:attrName>
                                        </p:attrNameLst>
                                      </p:cBhvr>
                                      <p:to>
                                        <p:strVal val="visible"/>
                                      </p:to>
                                    </p:set>
                                    <p:animEffect transition="in" filter="blinds(horizontal)">
                                      <p:cBhvr>
                                        <p:cTn id="188" dur="500"/>
                                        <p:tgtEl>
                                          <p:spTgt spid="226369"/>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226370"/>
                                        </p:tgtEl>
                                        <p:attrNameLst>
                                          <p:attrName>style.visibility</p:attrName>
                                        </p:attrNameLst>
                                      </p:cBhvr>
                                      <p:to>
                                        <p:strVal val="visible"/>
                                      </p:to>
                                    </p:set>
                                    <p:animEffect transition="in" filter="blinds(horizontal)">
                                      <p:cBhvr>
                                        <p:cTn id="191" dur="500"/>
                                        <p:tgtEl>
                                          <p:spTgt spid="226370"/>
                                        </p:tgtEl>
                                      </p:cBhvr>
                                    </p:animEffect>
                                  </p:childTnLst>
                                </p:cTn>
                              </p:par>
                              <p:par>
                                <p:cTn id="192" presetID="3" presetClass="entr" presetSubtype="10" fill="hold" grpId="0" nodeType="withEffect">
                                  <p:stCondLst>
                                    <p:cond delay="0"/>
                                  </p:stCondLst>
                                  <p:childTnLst>
                                    <p:set>
                                      <p:cBhvr>
                                        <p:cTn id="193" dur="1" fill="hold">
                                          <p:stCondLst>
                                            <p:cond delay="0"/>
                                          </p:stCondLst>
                                        </p:cTn>
                                        <p:tgtEl>
                                          <p:spTgt spid="226371"/>
                                        </p:tgtEl>
                                        <p:attrNameLst>
                                          <p:attrName>style.visibility</p:attrName>
                                        </p:attrNameLst>
                                      </p:cBhvr>
                                      <p:to>
                                        <p:strVal val="visible"/>
                                      </p:to>
                                    </p:set>
                                    <p:animEffect transition="in" filter="blinds(horizontal)">
                                      <p:cBhvr>
                                        <p:cTn id="194" dur="500"/>
                                        <p:tgtEl>
                                          <p:spTgt spid="226371"/>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226372"/>
                                        </p:tgtEl>
                                        <p:attrNameLst>
                                          <p:attrName>style.visibility</p:attrName>
                                        </p:attrNameLst>
                                      </p:cBhvr>
                                      <p:to>
                                        <p:strVal val="visible"/>
                                      </p:to>
                                    </p:set>
                                    <p:animEffect transition="in" filter="blinds(horizontal)">
                                      <p:cBhvr>
                                        <p:cTn id="197" dur="500"/>
                                        <p:tgtEl>
                                          <p:spTgt spid="226372"/>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226373"/>
                                        </p:tgtEl>
                                        <p:attrNameLst>
                                          <p:attrName>style.visibility</p:attrName>
                                        </p:attrNameLst>
                                      </p:cBhvr>
                                      <p:to>
                                        <p:strVal val="visible"/>
                                      </p:to>
                                    </p:set>
                                    <p:animEffect transition="in" filter="blinds(horizontal)">
                                      <p:cBhvr>
                                        <p:cTn id="200" dur="500"/>
                                        <p:tgtEl>
                                          <p:spTgt spid="226373"/>
                                        </p:tgtEl>
                                      </p:cBhvr>
                                    </p:animEffect>
                                  </p:childTnLst>
                                </p:cTn>
                              </p:par>
                              <p:par>
                                <p:cTn id="201" presetID="3" presetClass="entr" presetSubtype="10" fill="hold" grpId="0" nodeType="withEffect">
                                  <p:stCondLst>
                                    <p:cond delay="0"/>
                                  </p:stCondLst>
                                  <p:childTnLst>
                                    <p:set>
                                      <p:cBhvr>
                                        <p:cTn id="202" dur="1" fill="hold">
                                          <p:stCondLst>
                                            <p:cond delay="0"/>
                                          </p:stCondLst>
                                        </p:cTn>
                                        <p:tgtEl>
                                          <p:spTgt spid="226374"/>
                                        </p:tgtEl>
                                        <p:attrNameLst>
                                          <p:attrName>style.visibility</p:attrName>
                                        </p:attrNameLst>
                                      </p:cBhvr>
                                      <p:to>
                                        <p:strVal val="visible"/>
                                      </p:to>
                                    </p:set>
                                    <p:animEffect transition="in" filter="blinds(horizontal)">
                                      <p:cBhvr>
                                        <p:cTn id="203" dur="500"/>
                                        <p:tgtEl>
                                          <p:spTgt spid="226374"/>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226375"/>
                                        </p:tgtEl>
                                        <p:attrNameLst>
                                          <p:attrName>style.visibility</p:attrName>
                                        </p:attrNameLst>
                                      </p:cBhvr>
                                      <p:to>
                                        <p:strVal val="visible"/>
                                      </p:to>
                                    </p:set>
                                    <p:animEffect transition="in" filter="blinds(horizontal)">
                                      <p:cBhvr>
                                        <p:cTn id="206" dur="500"/>
                                        <p:tgtEl>
                                          <p:spTgt spid="226375"/>
                                        </p:tgtEl>
                                      </p:cBhvr>
                                    </p:animEffect>
                                  </p:childTnLst>
                                </p:cTn>
                              </p:par>
                              <p:par>
                                <p:cTn id="207" presetID="3" presetClass="entr" presetSubtype="10" fill="hold" grpId="0" nodeType="withEffect">
                                  <p:stCondLst>
                                    <p:cond delay="0"/>
                                  </p:stCondLst>
                                  <p:childTnLst>
                                    <p:set>
                                      <p:cBhvr>
                                        <p:cTn id="208" dur="1" fill="hold">
                                          <p:stCondLst>
                                            <p:cond delay="0"/>
                                          </p:stCondLst>
                                        </p:cTn>
                                        <p:tgtEl>
                                          <p:spTgt spid="226376"/>
                                        </p:tgtEl>
                                        <p:attrNameLst>
                                          <p:attrName>style.visibility</p:attrName>
                                        </p:attrNameLst>
                                      </p:cBhvr>
                                      <p:to>
                                        <p:strVal val="visible"/>
                                      </p:to>
                                    </p:set>
                                    <p:animEffect transition="in" filter="blinds(horizontal)">
                                      <p:cBhvr>
                                        <p:cTn id="209" dur="500"/>
                                        <p:tgtEl>
                                          <p:spTgt spid="226376"/>
                                        </p:tgtEl>
                                      </p:cBhvr>
                                    </p:animEffect>
                                  </p:childTnLst>
                                </p:cTn>
                              </p:par>
                              <p:par>
                                <p:cTn id="210" presetID="3" presetClass="entr" presetSubtype="10" fill="hold" grpId="0" nodeType="withEffect">
                                  <p:stCondLst>
                                    <p:cond delay="0"/>
                                  </p:stCondLst>
                                  <p:childTnLst>
                                    <p:set>
                                      <p:cBhvr>
                                        <p:cTn id="211" dur="1" fill="hold">
                                          <p:stCondLst>
                                            <p:cond delay="0"/>
                                          </p:stCondLst>
                                        </p:cTn>
                                        <p:tgtEl>
                                          <p:spTgt spid="226377"/>
                                        </p:tgtEl>
                                        <p:attrNameLst>
                                          <p:attrName>style.visibility</p:attrName>
                                        </p:attrNameLst>
                                      </p:cBhvr>
                                      <p:to>
                                        <p:strVal val="visible"/>
                                      </p:to>
                                    </p:set>
                                    <p:animEffect transition="in" filter="blinds(horizontal)">
                                      <p:cBhvr>
                                        <p:cTn id="212" dur="500"/>
                                        <p:tgtEl>
                                          <p:spTgt spid="226377"/>
                                        </p:tgtEl>
                                      </p:cBhvr>
                                    </p:animEffect>
                                  </p:childTnLst>
                                </p:cTn>
                              </p:par>
                              <p:par>
                                <p:cTn id="213" presetID="3" presetClass="entr" presetSubtype="10" fill="hold" grpId="0" nodeType="withEffect">
                                  <p:stCondLst>
                                    <p:cond delay="0"/>
                                  </p:stCondLst>
                                  <p:childTnLst>
                                    <p:set>
                                      <p:cBhvr>
                                        <p:cTn id="214" dur="1" fill="hold">
                                          <p:stCondLst>
                                            <p:cond delay="0"/>
                                          </p:stCondLst>
                                        </p:cTn>
                                        <p:tgtEl>
                                          <p:spTgt spid="226378"/>
                                        </p:tgtEl>
                                        <p:attrNameLst>
                                          <p:attrName>style.visibility</p:attrName>
                                        </p:attrNameLst>
                                      </p:cBhvr>
                                      <p:to>
                                        <p:strVal val="visible"/>
                                      </p:to>
                                    </p:set>
                                    <p:animEffect transition="in" filter="blinds(horizontal)">
                                      <p:cBhvr>
                                        <p:cTn id="215" dur="500"/>
                                        <p:tgtEl>
                                          <p:spTgt spid="226378"/>
                                        </p:tgtEl>
                                      </p:cBhvr>
                                    </p:animEffect>
                                  </p:childTnLst>
                                </p:cTn>
                              </p:par>
                              <p:par>
                                <p:cTn id="216" presetID="3" presetClass="entr" presetSubtype="10" fill="hold" grpId="0" nodeType="withEffect">
                                  <p:stCondLst>
                                    <p:cond delay="0"/>
                                  </p:stCondLst>
                                  <p:childTnLst>
                                    <p:set>
                                      <p:cBhvr>
                                        <p:cTn id="217" dur="1" fill="hold">
                                          <p:stCondLst>
                                            <p:cond delay="0"/>
                                          </p:stCondLst>
                                        </p:cTn>
                                        <p:tgtEl>
                                          <p:spTgt spid="226379"/>
                                        </p:tgtEl>
                                        <p:attrNameLst>
                                          <p:attrName>style.visibility</p:attrName>
                                        </p:attrNameLst>
                                      </p:cBhvr>
                                      <p:to>
                                        <p:strVal val="visible"/>
                                      </p:to>
                                    </p:set>
                                    <p:animEffect transition="in" filter="blinds(horizontal)">
                                      <p:cBhvr>
                                        <p:cTn id="218" dur="500"/>
                                        <p:tgtEl>
                                          <p:spTgt spid="226379"/>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226380"/>
                                        </p:tgtEl>
                                        <p:attrNameLst>
                                          <p:attrName>style.visibility</p:attrName>
                                        </p:attrNameLst>
                                      </p:cBhvr>
                                      <p:to>
                                        <p:strVal val="visible"/>
                                      </p:to>
                                    </p:set>
                                    <p:animEffect transition="in" filter="blinds(horizontal)">
                                      <p:cBhvr>
                                        <p:cTn id="221" dur="500"/>
                                        <p:tgtEl>
                                          <p:spTgt spid="226380"/>
                                        </p:tgtEl>
                                      </p:cBhvr>
                                    </p:animEffect>
                                  </p:childTnLst>
                                </p:cTn>
                              </p:par>
                              <p:par>
                                <p:cTn id="222" presetID="3" presetClass="entr" presetSubtype="10" fill="hold" grpId="0" nodeType="withEffect">
                                  <p:stCondLst>
                                    <p:cond delay="0"/>
                                  </p:stCondLst>
                                  <p:childTnLst>
                                    <p:set>
                                      <p:cBhvr>
                                        <p:cTn id="223" dur="1" fill="hold">
                                          <p:stCondLst>
                                            <p:cond delay="0"/>
                                          </p:stCondLst>
                                        </p:cTn>
                                        <p:tgtEl>
                                          <p:spTgt spid="226381"/>
                                        </p:tgtEl>
                                        <p:attrNameLst>
                                          <p:attrName>style.visibility</p:attrName>
                                        </p:attrNameLst>
                                      </p:cBhvr>
                                      <p:to>
                                        <p:strVal val="visible"/>
                                      </p:to>
                                    </p:set>
                                    <p:animEffect transition="in" filter="blinds(horizontal)">
                                      <p:cBhvr>
                                        <p:cTn id="224" dur="500"/>
                                        <p:tgtEl>
                                          <p:spTgt spid="226381"/>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226390"/>
                                        </p:tgtEl>
                                        <p:attrNameLst>
                                          <p:attrName>style.visibility</p:attrName>
                                        </p:attrNameLst>
                                      </p:cBhvr>
                                      <p:to>
                                        <p:strVal val="visible"/>
                                      </p:to>
                                    </p:set>
                                    <p:animEffect transition="in" filter="wipe(left)">
                                      <p:cBhvr>
                                        <p:cTn id="229" dur="500"/>
                                        <p:tgtEl>
                                          <p:spTgt spid="226390"/>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226388"/>
                                        </p:tgtEl>
                                        <p:attrNameLst>
                                          <p:attrName>style.visibility</p:attrName>
                                        </p:attrNameLst>
                                      </p:cBhvr>
                                      <p:to>
                                        <p:strVal val="visible"/>
                                      </p:to>
                                    </p:set>
                                    <p:animEffect transition="in" filter="wipe(left)">
                                      <p:cBhvr>
                                        <p:cTn id="232" dur="500"/>
                                        <p:tgtEl>
                                          <p:spTgt spid="226388"/>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226382"/>
                                        </p:tgtEl>
                                        <p:attrNameLst>
                                          <p:attrName>style.visibility</p:attrName>
                                        </p:attrNameLst>
                                      </p:cBhvr>
                                      <p:to>
                                        <p:strVal val="visible"/>
                                      </p:to>
                                    </p:set>
                                    <p:animEffect transition="in" filter="wipe(left)">
                                      <p:cBhvr>
                                        <p:cTn id="235" dur="500"/>
                                        <p:tgtEl>
                                          <p:spTgt spid="226382"/>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226383"/>
                                        </p:tgtEl>
                                        <p:attrNameLst>
                                          <p:attrName>style.visibility</p:attrName>
                                        </p:attrNameLst>
                                      </p:cBhvr>
                                      <p:to>
                                        <p:strVal val="visible"/>
                                      </p:to>
                                    </p:set>
                                    <p:animEffect transition="in" filter="wipe(left)">
                                      <p:cBhvr>
                                        <p:cTn id="238" dur="500"/>
                                        <p:tgtEl>
                                          <p:spTgt spid="226383"/>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xit" presetSubtype="0" fill="hold" grpId="1" nodeType="clickEffect">
                                  <p:stCondLst>
                                    <p:cond delay="0"/>
                                  </p:stCondLst>
                                  <p:childTnLst>
                                    <p:animEffect transition="out" filter="dissolve">
                                      <p:cBhvr>
                                        <p:cTn id="242" dur="500"/>
                                        <p:tgtEl>
                                          <p:spTgt spid="226390"/>
                                        </p:tgtEl>
                                      </p:cBhvr>
                                    </p:animEffect>
                                    <p:set>
                                      <p:cBhvr>
                                        <p:cTn id="243" dur="1" fill="hold">
                                          <p:stCondLst>
                                            <p:cond delay="499"/>
                                          </p:stCondLst>
                                        </p:cTn>
                                        <p:tgtEl>
                                          <p:spTgt spid="226390"/>
                                        </p:tgtEl>
                                        <p:attrNameLst>
                                          <p:attrName>style.visibility</p:attrName>
                                        </p:attrNameLst>
                                      </p:cBhvr>
                                      <p:to>
                                        <p:strVal val="hidden"/>
                                      </p:to>
                                    </p:set>
                                  </p:childTnLst>
                                </p:cTn>
                              </p:par>
                              <p:par>
                                <p:cTn id="244" presetID="9" presetClass="exit" presetSubtype="0" fill="hold" grpId="1" nodeType="withEffect">
                                  <p:stCondLst>
                                    <p:cond delay="0"/>
                                  </p:stCondLst>
                                  <p:childTnLst>
                                    <p:animEffect transition="out" filter="dissolve">
                                      <p:cBhvr>
                                        <p:cTn id="245" dur="500"/>
                                        <p:tgtEl>
                                          <p:spTgt spid="226388"/>
                                        </p:tgtEl>
                                      </p:cBhvr>
                                    </p:animEffect>
                                    <p:set>
                                      <p:cBhvr>
                                        <p:cTn id="246" dur="1" fill="hold">
                                          <p:stCondLst>
                                            <p:cond delay="499"/>
                                          </p:stCondLst>
                                        </p:cTn>
                                        <p:tgtEl>
                                          <p:spTgt spid="226388"/>
                                        </p:tgtEl>
                                        <p:attrNameLst>
                                          <p:attrName>style.visibility</p:attrName>
                                        </p:attrNameLst>
                                      </p:cBhvr>
                                      <p:to>
                                        <p:strVal val="hidden"/>
                                      </p:to>
                                    </p:set>
                                  </p:childTnLst>
                                </p:cTn>
                              </p:par>
                              <p:par>
                                <p:cTn id="247" presetID="9" presetClass="exit" presetSubtype="0" fill="hold" grpId="1" nodeType="withEffect">
                                  <p:stCondLst>
                                    <p:cond delay="0"/>
                                  </p:stCondLst>
                                  <p:childTnLst>
                                    <p:animEffect transition="out" filter="dissolve">
                                      <p:cBhvr>
                                        <p:cTn id="248" dur="500"/>
                                        <p:tgtEl>
                                          <p:spTgt spid="226382"/>
                                        </p:tgtEl>
                                      </p:cBhvr>
                                    </p:animEffect>
                                    <p:set>
                                      <p:cBhvr>
                                        <p:cTn id="249" dur="1" fill="hold">
                                          <p:stCondLst>
                                            <p:cond delay="499"/>
                                          </p:stCondLst>
                                        </p:cTn>
                                        <p:tgtEl>
                                          <p:spTgt spid="226382"/>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226383"/>
                                        </p:tgtEl>
                                      </p:cBhvr>
                                    </p:animEffect>
                                    <p:set>
                                      <p:cBhvr>
                                        <p:cTn id="252" dur="1" fill="hold">
                                          <p:stCondLst>
                                            <p:cond delay="499"/>
                                          </p:stCondLst>
                                        </p:cTn>
                                        <p:tgtEl>
                                          <p:spTgt spid="226383"/>
                                        </p:tgtEl>
                                        <p:attrNameLst>
                                          <p:attrName>style.visibility</p:attrName>
                                        </p:attrNameLst>
                                      </p:cBhvr>
                                      <p:to>
                                        <p:strVal val="hidden"/>
                                      </p:to>
                                    </p:set>
                                  </p:childTnLst>
                                </p:cTn>
                              </p:par>
                              <p:par>
                                <p:cTn id="253" presetID="22" presetClass="entr" presetSubtype="8" fill="hold" grpId="0" nodeType="withEffect">
                                  <p:stCondLst>
                                    <p:cond delay="0"/>
                                  </p:stCondLst>
                                  <p:childTnLst>
                                    <p:set>
                                      <p:cBhvr>
                                        <p:cTn id="254" dur="1" fill="hold">
                                          <p:stCondLst>
                                            <p:cond delay="0"/>
                                          </p:stCondLst>
                                        </p:cTn>
                                        <p:tgtEl>
                                          <p:spTgt spid="226394"/>
                                        </p:tgtEl>
                                        <p:attrNameLst>
                                          <p:attrName>style.visibility</p:attrName>
                                        </p:attrNameLst>
                                      </p:cBhvr>
                                      <p:to>
                                        <p:strVal val="visible"/>
                                      </p:to>
                                    </p:set>
                                    <p:animEffect transition="in" filter="wipe(left)">
                                      <p:cBhvr>
                                        <p:cTn id="255" dur="500"/>
                                        <p:tgtEl>
                                          <p:spTgt spid="226394"/>
                                        </p:tgtEl>
                                      </p:cBhvr>
                                    </p:animEffect>
                                  </p:childTnLst>
                                </p:cTn>
                              </p:par>
                              <p:par>
                                <p:cTn id="256" presetID="22" presetClass="entr" presetSubtype="8" fill="hold" grpId="0" nodeType="withEffect">
                                  <p:stCondLst>
                                    <p:cond delay="0"/>
                                  </p:stCondLst>
                                  <p:childTnLst>
                                    <p:set>
                                      <p:cBhvr>
                                        <p:cTn id="257" dur="1" fill="hold">
                                          <p:stCondLst>
                                            <p:cond delay="0"/>
                                          </p:stCondLst>
                                        </p:cTn>
                                        <p:tgtEl>
                                          <p:spTgt spid="226393"/>
                                        </p:tgtEl>
                                        <p:attrNameLst>
                                          <p:attrName>style.visibility</p:attrName>
                                        </p:attrNameLst>
                                      </p:cBhvr>
                                      <p:to>
                                        <p:strVal val="visible"/>
                                      </p:to>
                                    </p:set>
                                    <p:animEffect transition="in" filter="wipe(left)">
                                      <p:cBhvr>
                                        <p:cTn id="258" dur="500"/>
                                        <p:tgtEl>
                                          <p:spTgt spid="226393"/>
                                        </p:tgtEl>
                                      </p:cBhvr>
                                    </p:animEffect>
                                  </p:childTnLst>
                                </p:cTn>
                              </p:par>
                              <p:par>
                                <p:cTn id="259" presetID="22" presetClass="entr" presetSubtype="8" fill="hold" grpId="0" nodeType="withEffect">
                                  <p:stCondLst>
                                    <p:cond delay="0"/>
                                  </p:stCondLst>
                                  <p:childTnLst>
                                    <p:set>
                                      <p:cBhvr>
                                        <p:cTn id="260" dur="1" fill="hold">
                                          <p:stCondLst>
                                            <p:cond delay="0"/>
                                          </p:stCondLst>
                                        </p:cTn>
                                        <p:tgtEl>
                                          <p:spTgt spid="226386"/>
                                        </p:tgtEl>
                                        <p:attrNameLst>
                                          <p:attrName>style.visibility</p:attrName>
                                        </p:attrNameLst>
                                      </p:cBhvr>
                                      <p:to>
                                        <p:strVal val="visible"/>
                                      </p:to>
                                    </p:set>
                                    <p:animEffect transition="in" filter="wipe(left)">
                                      <p:cBhvr>
                                        <p:cTn id="261" dur="500"/>
                                        <p:tgtEl>
                                          <p:spTgt spid="226386"/>
                                        </p:tgtEl>
                                      </p:cBhvr>
                                    </p:animEffect>
                                  </p:childTnLst>
                                </p:cTn>
                              </p:par>
                              <p:par>
                                <p:cTn id="262" presetID="22" presetClass="entr" presetSubtype="8" fill="hold" grpId="0" nodeType="withEffect">
                                  <p:stCondLst>
                                    <p:cond delay="0"/>
                                  </p:stCondLst>
                                  <p:childTnLst>
                                    <p:set>
                                      <p:cBhvr>
                                        <p:cTn id="263" dur="1" fill="hold">
                                          <p:stCondLst>
                                            <p:cond delay="0"/>
                                          </p:stCondLst>
                                        </p:cTn>
                                        <p:tgtEl>
                                          <p:spTgt spid="226387"/>
                                        </p:tgtEl>
                                        <p:attrNameLst>
                                          <p:attrName>style.visibility</p:attrName>
                                        </p:attrNameLst>
                                      </p:cBhvr>
                                      <p:to>
                                        <p:strVal val="visible"/>
                                      </p:to>
                                    </p:set>
                                    <p:animEffect transition="in" filter="wipe(left)">
                                      <p:cBhvr>
                                        <p:cTn id="264" dur="500"/>
                                        <p:tgtEl>
                                          <p:spTgt spid="226387"/>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9" presetClass="exit" presetSubtype="0" fill="hold" grpId="1" nodeType="clickEffect">
                                  <p:stCondLst>
                                    <p:cond delay="0"/>
                                  </p:stCondLst>
                                  <p:childTnLst>
                                    <p:animEffect transition="out" filter="dissolve">
                                      <p:cBhvr>
                                        <p:cTn id="268" dur="500"/>
                                        <p:tgtEl>
                                          <p:spTgt spid="226394"/>
                                        </p:tgtEl>
                                      </p:cBhvr>
                                    </p:animEffect>
                                    <p:set>
                                      <p:cBhvr>
                                        <p:cTn id="269" dur="1" fill="hold">
                                          <p:stCondLst>
                                            <p:cond delay="499"/>
                                          </p:stCondLst>
                                        </p:cTn>
                                        <p:tgtEl>
                                          <p:spTgt spid="226394"/>
                                        </p:tgtEl>
                                        <p:attrNameLst>
                                          <p:attrName>style.visibility</p:attrName>
                                        </p:attrNameLst>
                                      </p:cBhvr>
                                      <p:to>
                                        <p:strVal val="hidden"/>
                                      </p:to>
                                    </p:set>
                                  </p:childTnLst>
                                </p:cTn>
                              </p:par>
                              <p:par>
                                <p:cTn id="270" presetID="9" presetClass="exit" presetSubtype="0" fill="hold" grpId="1" nodeType="withEffect">
                                  <p:stCondLst>
                                    <p:cond delay="0"/>
                                  </p:stCondLst>
                                  <p:childTnLst>
                                    <p:animEffect transition="out" filter="dissolve">
                                      <p:cBhvr>
                                        <p:cTn id="271" dur="500"/>
                                        <p:tgtEl>
                                          <p:spTgt spid="226393"/>
                                        </p:tgtEl>
                                      </p:cBhvr>
                                    </p:animEffect>
                                    <p:set>
                                      <p:cBhvr>
                                        <p:cTn id="272" dur="1" fill="hold">
                                          <p:stCondLst>
                                            <p:cond delay="499"/>
                                          </p:stCondLst>
                                        </p:cTn>
                                        <p:tgtEl>
                                          <p:spTgt spid="226393"/>
                                        </p:tgtEl>
                                        <p:attrNameLst>
                                          <p:attrName>style.visibility</p:attrName>
                                        </p:attrNameLst>
                                      </p:cBhvr>
                                      <p:to>
                                        <p:strVal val="hidden"/>
                                      </p:to>
                                    </p:set>
                                  </p:childTnLst>
                                </p:cTn>
                              </p:par>
                              <p:par>
                                <p:cTn id="273" presetID="9" presetClass="exit" presetSubtype="0" fill="hold" grpId="1" nodeType="withEffect">
                                  <p:stCondLst>
                                    <p:cond delay="0"/>
                                  </p:stCondLst>
                                  <p:childTnLst>
                                    <p:animEffect transition="out" filter="dissolve">
                                      <p:cBhvr>
                                        <p:cTn id="274" dur="500"/>
                                        <p:tgtEl>
                                          <p:spTgt spid="226386"/>
                                        </p:tgtEl>
                                      </p:cBhvr>
                                    </p:animEffect>
                                    <p:set>
                                      <p:cBhvr>
                                        <p:cTn id="275" dur="1" fill="hold">
                                          <p:stCondLst>
                                            <p:cond delay="499"/>
                                          </p:stCondLst>
                                        </p:cTn>
                                        <p:tgtEl>
                                          <p:spTgt spid="226386"/>
                                        </p:tgtEl>
                                        <p:attrNameLst>
                                          <p:attrName>style.visibility</p:attrName>
                                        </p:attrNameLst>
                                      </p:cBhvr>
                                      <p:to>
                                        <p:strVal val="hidden"/>
                                      </p:to>
                                    </p:set>
                                  </p:childTnLst>
                                </p:cTn>
                              </p:par>
                              <p:par>
                                <p:cTn id="276" presetID="9" presetClass="exit" presetSubtype="0" fill="hold" grpId="1" nodeType="withEffect">
                                  <p:stCondLst>
                                    <p:cond delay="0"/>
                                  </p:stCondLst>
                                  <p:childTnLst>
                                    <p:animEffect transition="out" filter="dissolve">
                                      <p:cBhvr>
                                        <p:cTn id="277" dur="500"/>
                                        <p:tgtEl>
                                          <p:spTgt spid="226387"/>
                                        </p:tgtEl>
                                      </p:cBhvr>
                                    </p:animEffect>
                                    <p:set>
                                      <p:cBhvr>
                                        <p:cTn id="278" dur="1" fill="hold">
                                          <p:stCondLst>
                                            <p:cond delay="499"/>
                                          </p:stCondLst>
                                        </p:cTn>
                                        <p:tgtEl>
                                          <p:spTgt spid="226387"/>
                                        </p:tgtEl>
                                        <p:attrNameLst>
                                          <p:attrName>style.visibility</p:attrName>
                                        </p:attrNameLst>
                                      </p:cBhvr>
                                      <p:to>
                                        <p:strVal val="hidden"/>
                                      </p:to>
                                    </p:set>
                                  </p:childTnLst>
                                </p:cTn>
                              </p:par>
                              <p:par>
                                <p:cTn id="279" presetID="22" presetClass="entr" presetSubtype="8" fill="hold" grpId="0" nodeType="withEffect">
                                  <p:stCondLst>
                                    <p:cond delay="0"/>
                                  </p:stCondLst>
                                  <p:childTnLst>
                                    <p:set>
                                      <p:cBhvr>
                                        <p:cTn id="280" dur="1" fill="hold">
                                          <p:stCondLst>
                                            <p:cond delay="0"/>
                                          </p:stCondLst>
                                        </p:cTn>
                                        <p:tgtEl>
                                          <p:spTgt spid="226396"/>
                                        </p:tgtEl>
                                        <p:attrNameLst>
                                          <p:attrName>style.visibility</p:attrName>
                                        </p:attrNameLst>
                                      </p:cBhvr>
                                      <p:to>
                                        <p:strVal val="visible"/>
                                      </p:to>
                                    </p:set>
                                    <p:animEffect transition="in" filter="wipe(left)">
                                      <p:cBhvr>
                                        <p:cTn id="281" dur="500"/>
                                        <p:tgtEl>
                                          <p:spTgt spid="226396"/>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226395"/>
                                        </p:tgtEl>
                                        <p:attrNameLst>
                                          <p:attrName>style.visibility</p:attrName>
                                        </p:attrNameLst>
                                      </p:cBhvr>
                                      <p:to>
                                        <p:strVal val="visible"/>
                                      </p:to>
                                    </p:set>
                                    <p:animEffect transition="in" filter="wipe(left)">
                                      <p:cBhvr>
                                        <p:cTn id="284" dur="500"/>
                                        <p:tgtEl>
                                          <p:spTgt spid="226395"/>
                                        </p:tgtEl>
                                      </p:cBhvr>
                                    </p:animEffect>
                                  </p:childTnLst>
                                </p:cTn>
                              </p:par>
                              <p:par>
                                <p:cTn id="285" presetID="22" presetClass="entr" presetSubtype="8" fill="hold" grpId="0" nodeType="withEffect">
                                  <p:stCondLst>
                                    <p:cond delay="0"/>
                                  </p:stCondLst>
                                  <p:childTnLst>
                                    <p:set>
                                      <p:cBhvr>
                                        <p:cTn id="286" dur="1" fill="hold">
                                          <p:stCondLst>
                                            <p:cond delay="0"/>
                                          </p:stCondLst>
                                        </p:cTn>
                                        <p:tgtEl>
                                          <p:spTgt spid="226389"/>
                                        </p:tgtEl>
                                        <p:attrNameLst>
                                          <p:attrName>style.visibility</p:attrName>
                                        </p:attrNameLst>
                                      </p:cBhvr>
                                      <p:to>
                                        <p:strVal val="visible"/>
                                      </p:to>
                                    </p:set>
                                    <p:animEffect transition="in" filter="wipe(left)">
                                      <p:cBhvr>
                                        <p:cTn id="287" dur="500"/>
                                        <p:tgtEl>
                                          <p:spTgt spid="226389"/>
                                        </p:tgtEl>
                                      </p:cBhvr>
                                    </p:animEffect>
                                  </p:childTnLst>
                                </p:cTn>
                              </p:par>
                              <p:par>
                                <p:cTn id="288" presetID="22" presetClass="entr" presetSubtype="8" fill="hold" grpId="0" nodeType="withEffect">
                                  <p:stCondLst>
                                    <p:cond delay="0"/>
                                  </p:stCondLst>
                                  <p:childTnLst>
                                    <p:set>
                                      <p:cBhvr>
                                        <p:cTn id="289" dur="1" fill="hold">
                                          <p:stCondLst>
                                            <p:cond delay="0"/>
                                          </p:stCondLst>
                                        </p:cTn>
                                        <p:tgtEl>
                                          <p:spTgt spid="226391"/>
                                        </p:tgtEl>
                                        <p:attrNameLst>
                                          <p:attrName>style.visibility</p:attrName>
                                        </p:attrNameLst>
                                      </p:cBhvr>
                                      <p:to>
                                        <p:strVal val="visible"/>
                                      </p:to>
                                    </p:set>
                                    <p:animEffect transition="in" filter="wipe(left)">
                                      <p:cBhvr>
                                        <p:cTn id="290" dur="500"/>
                                        <p:tgtEl>
                                          <p:spTgt spid="226391"/>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9" presetClass="exit" presetSubtype="0" fill="hold" grpId="1" nodeType="clickEffect">
                                  <p:stCondLst>
                                    <p:cond delay="0"/>
                                  </p:stCondLst>
                                  <p:childTnLst>
                                    <p:animEffect transition="out" filter="dissolve">
                                      <p:cBhvr>
                                        <p:cTn id="294" dur="500"/>
                                        <p:tgtEl>
                                          <p:spTgt spid="226396"/>
                                        </p:tgtEl>
                                      </p:cBhvr>
                                    </p:animEffect>
                                    <p:set>
                                      <p:cBhvr>
                                        <p:cTn id="295" dur="1" fill="hold">
                                          <p:stCondLst>
                                            <p:cond delay="499"/>
                                          </p:stCondLst>
                                        </p:cTn>
                                        <p:tgtEl>
                                          <p:spTgt spid="226396"/>
                                        </p:tgtEl>
                                        <p:attrNameLst>
                                          <p:attrName>style.visibility</p:attrName>
                                        </p:attrNameLst>
                                      </p:cBhvr>
                                      <p:to>
                                        <p:strVal val="hidden"/>
                                      </p:to>
                                    </p:set>
                                  </p:childTnLst>
                                </p:cTn>
                              </p:par>
                              <p:par>
                                <p:cTn id="296" presetID="9" presetClass="exit" presetSubtype="0" fill="hold" grpId="1" nodeType="withEffect">
                                  <p:stCondLst>
                                    <p:cond delay="0"/>
                                  </p:stCondLst>
                                  <p:childTnLst>
                                    <p:animEffect transition="out" filter="dissolve">
                                      <p:cBhvr>
                                        <p:cTn id="297" dur="500"/>
                                        <p:tgtEl>
                                          <p:spTgt spid="226395"/>
                                        </p:tgtEl>
                                      </p:cBhvr>
                                    </p:animEffect>
                                    <p:set>
                                      <p:cBhvr>
                                        <p:cTn id="298" dur="1" fill="hold">
                                          <p:stCondLst>
                                            <p:cond delay="499"/>
                                          </p:stCondLst>
                                        </p:cTn>
                                        <p:tgtEl>
                                          <p:spTgt spid="226395"/>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226389"/>
                                        </p:tgtEl>
                                      </p:cBhvr>
                                    </p:animEffect>
                                    <p:set>
                                      <p:cBhvr>
                                        <p:cTn id="301" dur="1" fill="hold">
                                          <p:stCondLst>
                                            <p:cond delay="499"/>
                                          </p:stCondLst>
                                        </p:cTn>
                                        <p:tgtEl>
                                          <p:spTgt spid="226389"/>
                                        </p:tgtEl>
                                        <p:attrNameLst>
                                          <p:attrName>style.visibility</p:attrName>
                                        </p:attrNameLst>
                                      </p:cBhvr>
                                      <p:to>
                                        <p:strVal val="hidden"/>
                                      </p:to>
                                    </p:set>
                                  </p:childTnLst>
                                </p:cTn>
                              </p:par>
                              <p:par>
                                <p:cTn id="302" presetID="9" presetClass="exit" presetSubtype="0" fill="hold" grpId="1" nodeType="withEffect">
                                  <p:stCondLst>
                                    <p:cond delay="0"/>
                                  </p:stCondLst>
                                  <p:childTnLst>
                                    <p:animEffect transition="out" filter="dissolve">
                                      <p:cBhvr>
                                        <p:cTn id="303" dur="500"/>
                                        <p:tgtEl>
                                          <p:spTgt spid="226391"/>
                                        </p:tgtEl>
                                      </p:cBhvr>
                                    </p:animEffect>
                                    <p:set>
                                      <p:cBhvr>
                                        <p:cTn id="304" dur="1" fill="hold">
                                          <p:stCondLst>
                                            <p:cond delay="499"/>
                                          </p:stCondLst>
                                        </p:cTn>
                                        <p:tgtEl>
                                          <p:spTgt spid="226391"/>
                                        </p:tgtEl>
                                        <p:attrNameLst>
                                          <p:attrName>style.visibility</p:attrName>
                                        </p:attrNameLst>
                                      </p:cBhvr>
                                      <p:to>
                                        <p:strVal val="hidden"/>
                                      </p:to>
                                    </p:set>
                                  </p:childTnLst>
                                </p:cTn>
                              </p:par>
                              <p:par>
                                <p:cTn id="305" presetID="22" presetClass="entr" presetSubtype="8" fill="hold" grpId="0" nodeType="withEffect">
                                  <p:stCondLst>
                                    <p:cond delay="0"/>
                                  </p:stCondLst>
                                  <p:childTnLst>
                                    <p:set>
                                      <p:cBhvr>
                                        <p:cTn id="306" dur="1" fill="hold">
                                          <p:stCondLst>
                                            <p:cond delay="0"/>
                                          </p:stCondLst>
                                        </p:cTn>
                                        <p:tgtEl>
                                          <p:spTgt spid="226398"/>
                                        </p:tgtEl>
                                        <p:attrNameLst>
                                          <p:attrName>style.visibility</p:attrName>
                                        </p:attrNameLst>
                                      </p:cBhvr>
                                      <p:to>
                                        <p:strVal val="visible"/>
                                      </p:to>
                                    </p:set>
                                    <p:animEffect transition="in" filter="wipe(left)">
                                      <p:cBhvr>
                                        <p:cTn id="307" dur="500"/>
                                        <p:tgtEl>
                                          <p:spTgt spid="226398"/>
                                        </p:tgtEl>
                                      </p:cBhvr>
                                    </p:animEffect>
                                  </p:childTnLst>
                                </p:cTn>
                              </p:par>
                              <p:par>
                                <p:cTn id="308" presetID="22" presetClass="entr" presetSubtype="8" fill="hold" grpId="0" nodeType="withEffect">
                                  <p:stCondLst>
                                    <p:cond delay="0"/>
                                  </p:stCondLst>
                                  <p:childTnLst>
                                    <p:set>
                                      <p:cBhvr>
                                        <p:cTn id="309" dur="1" fill="hold">
                                          <p:stCondLst>
                                            <p:cond delay="0"/>
                                          </p:stCondLst>
                                        </p:cTn>
                                        <p:tgtEl>
                                          <p:spTgt spid="226397"/>
                                        </p:tgtEl>
                                        <p:attrNameLst>
                                          <p:attrName>style.visibility</p:attrName>
                                        </p:attrNameLst>
                                      </p:cBhvr>
                                      <p:to>
                                        <p:strVal val="visible"/>
                                      </p:to>
                                    </p:set>
                                    <p:animEffect transition="in" filter="wipe(left)">
                                      <p:cBhvr>
                                        <p:cTn id="310" dur="500"/>
                                        <p:tgtEl>
                                          <p:spTgt spid="226397"/>
                                        </p:tgtEl>
                                      </p:cBhvr>
                                    </p:animEffect>
                                  </p:childTnLst>
                                </p:cTn>
                              </p:par>
                              <p:par>
                                <p:cTn id="311" presetID="22" presetClass="entr" presetSubtype="8" fill="hold" grpId="0" nodeType="withEffect">
                                  <p:stCondLst>
                                    <p:cond delay="0"/>
                                  </p:stCondLst>
                                  <p:childTnLst>
                                    <p:set>
                                      <p:cBhvr>
                                        <p:cTn id="312" dur="1" fill="hold">
                                          <p:stCondLst>
                                            <p:cond delay="0"/>
                                          </p:stCondLst>
                                        </p:cTn>
                                        <p:tgtEl>
                                          <p:spTgt spid="226401"/>
                                        </p:tgtEl>
                                        <p:attrNameLst>
                                          <p:attrName>style.visibility</p:attrName>
                                        </p:attrNameLst>
                                      </p:cBhvr>
                                      <p:to>
                                        <p:strVal val="visible"/>
                                      </p:to>
                                    </p:set>
                                    <p:animEffect transition="in" filter="wipe(left)">
                                      <p:cBhvr>
                                        <p:cTn id="313" dur="500"/>
                                        <p:tgtEl>
                                          <p:spTgt spid="226401"/>
                                        </p:tgtEl>
                                      </p:cBhvr>
                                    </p:animEffect>
                                  </p:childTnLst>
                                </p:cTn>
                              </p:par>
                              <p:par>
                                <p:cTn id="314" presetID="22" presetClass="entr" presetSubtype="8" fill="hold" grpId="0" nodeType="withEffect">
                                  <p:stCondLst>
                                    <p:cond delay="0"/>
                                  </p:stCondLst>
                                  <p:childTnLst>
                                    <p:set>
                                      <p:cBhvr>
                                        <p:cTn id="315" dur="1" fill="hold">
                                          <p:stCondLst>
                                            <p:cond delay="0"/>
                                          </p:stCondLst>
                                        </p:cTn>
                                        <p:tgtEl>
                                          <p:spTgt spid="226402"/>
                                        </p:tgtEl>
                                        <p:attrNameLst>
                                          <p:attrName>style.visibility</p:attrName>
                                        </p:attrNameLst>
                                      </p:cBhvr>
                                      <p:to>
                                        <p:strVal val="visible"/>
                                      </p:to>
                                    </p:set>
                                    <p:animEffect transition="in" filter="wipe(left)">
                                      <p:cBhvr>
                                        <p:cTn id="316" dur="500"/>
                                        <p:tgtEl>
                                          <p:spTgt spid="226402"/>
                                        </p:tgtEl>
                                      </p:cBhvr>
                                    </p:animEffec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xit" presetSubtype="0" fill="hold" grpId="1" nodeType="clickEffect">
                                  <p:stCondLst>
                                    <p:cond delay="0"/>
                                  </p:stCondLst>
                                  <p:childTnLst>
                                    <p:animEffect transition="out" filter="dissolve">
                                      <p:cBhvr>
                                        <p:cTn id="320" dur="500"/>
                                        <p:tgtEl>
                                          <p:spTgt spid="226398"/>
                                        </p:tgtEl>
                                      </p:cBhvr>
                                    </p:animEffect>
                                    <p:set>
                                      <p:cBhvr>
                                        <p:cTn id="321" dur="1" fill="hold">
                                          <p:stCondLst>
                                            <p:cond delay="499"/>
                                          </p:stCondLst>
                                        </p:cTn>
                                        <p:tgtEl>
                                          <p:spTgt spid="226398"/>
                                        </p:tgtEl>
                                        <p:attrNameLst>
                                          <p:attrName>style.visibility</p:attrName>
                                        </p:attrNameLst>
                                      </p:cBhvr>
                                      <p:to>
                                        <p:strVal val="hidden"/>
                                      </p:to>
                                    </p:set>
                                  </p:childTnLst>
                                </p:cTn>
                              </p:par>
                              <p:par>
                                <p:cTn id="322" presetID="9" presetClass="exit" presetSubtype="0" fill="hold" grpId="1" nodeType="withEffect">
                                  <p:stCondLst>
                                    <p:cond delay="0"/>
                                  </p:stCondLst>
                                  <p:childTnLst>
                                    <p:animEffect transition="out" filter="dissolve">
                                      <p:cBhvr>
                                        <p:cTn id="323" dur="500"/>
                                        <p:tgtEl>
                                          <p:spTgt spid="226397"/>
                                        </p:tgtEl>
                                      </p:cBhvr>
                                    </p:animEffect>
                                    <p:set>
                                      <p:cBhvr>
                                        <p:cTn id="324" dur="1" fill="hold">
                                          <p:stCondLst>
                                            <p:cond delay="499"/>
                                          </p:stCondLst>
                                        </p:cTn>
                                        <p:tgtEl>
                                          <p:spTgt spid="226397"/>
                                        </p:tgtEl>
                                        <p:attrNameLst>
                                          <p:attrName>style.visibility</p:attrName>
                                        </p:attrNameLst>
                                      </p:cBhvr>
                                      <p:to>
                                        <p:strVal val="hidden"/>
                                      </p:to>
                                    </p:set>
                                  </p:childTnLst>
                                </p:cTn>
                              </p:par>
                              <p:par>
                                <p:cTn id="325" presetID="9" presetClass="exit" presetSubtype="0" fill="hold" grpId="1" nodeType="withEffect">
                                  <p:stCondLst>
                                    <p:cond delay="0"/>
                                  </p:stCondLst>
                                  <p:childTnLst>
                                    <p:animEffect transition="out" filter="dissolve">
                                      <p:cBhvr>
                                        <p:cTn id="326" dur="500"/>
                                        <p:tgtEl>
                                          <p:spTgt spid="226401"/>
                                        </p:tgtEl>
                                      </p:cBhvr>
                                    </p:animEffect>
                                    <p:set>
                                      <p:cBhvr>
                                        <p:cTn id="327" dur="1" fill="hold">
                                          <p:stCondLst>
                                            <p:cond delay="499"/>
                                          </p:stCondLst>
                                        </p:cTn>
                                        <p:tgtEl>
                                          <p:spTgt spid="226401"/>
                                        </p:tgtEl>
                                        <p:attrNameLst>
                                          <p:attrName>style.visibility</p:attrName>
                                        </p:attrNameLst>
                                      </p:cBhvr>
                                      <p:to>
                                        <p:strVal val="hidden"/>
                                      </p:to>
                                    </p:set>
                                  </p:childTnLst>
                                </p:cTn>
                              </p:par>
                              <p:par>
                                <p:cTn id="328" presetID="9" presetClass="exit" presetSubtype="0" fill="hold" grpId="1" nodeType="withEffect">
                                  <p:stCondLst>
                                    <p:cond delay="0"/>
                                  </p:stCondLst>
                                  <p:childTnLst>
                                    <p:animEffect transition="out" filter="dissolve">
                                      <p:cBhvr>
                                        <p:cTn id="329" dur="500"/>
                                        <p:tgtEl>
                                          <p:spTgt spid="226402"/>
                                        </p:tgtEl>
                                      </p:cBhvr>
                                    </p:animEffect>
                                    <p:set>
                                      <p:cBhvr>
                                        <p:cTn id="330" dur="1" fill="hold">
                                          <p:stCondLst>
                                            <p:cond delay="499"/>
                                          </p:stCondLst>
                                        </p:cTn>
                                        <p:tgtEl>
                                          <p:spTgt spid="226402"/>
                                        </p:tgtEl>
                                        <p:attrNameLst>
                                          <p:attrName>style.visibility</p:attrName>
                                        </p:attrNameLst>
                                      </p:cBhvr>
                                      <p:to>
                                        <p:strVal val="hidden"/>
                                      </p:to>
                                    </p:set>
                                  </p:childTnLst>
                                </p:cTn>
                              </p:par>
                              <p:par>
                                <p:cTn id="331" presetID="22" presetClass="entr" presetSubtype="8" fill="hold" grpId="0" nodeType="withEffect">
                                  <p:stCondLst>
                                    <p:cond delay="0"/>
                                  </p:stCondLst>
                                  <p:childTnLst>
                                    <p:set>
                                      <p:cBhvr>
                                        <p:cTn id="332" dur="1" fill="hold">
                                          <p:stCondLst>
                                            <p:cond delay="0"/>
                                          </p:stCondLst>
                                        </p:cTn>
                                        <p:tgtEl>
                                          <p:spTgt spid="226400"/>
                                        </p:tgtEl>
                                        <p:attrNameLst>
                                          <p:attrName>style.visibility</p:attrName>
                                        </p:attrNameLst>
                                      </p:cBhvr>
                                      <p:to>
                                        <p:strVal val="visible"/>
                                      </p:to>
                                    </p:set>
                                    <p:animEffect transition="in" filter="wipe(left)">
                                      <p:cBhvr>
                                        <p:cTn id="333" dur="500"/>
                                        <p:tgtEl>
                                          <p:spTgt spid="226400"/>
                                        </p:tgtEl>
                                      </p:cBhvr>
                                    </p:animEffect>
                                  </p:childTnLst>
                                </p:cTn>
                              </p:par>
                              <p:par>
                                <p:cTn id="334" presetID="22" presetClass="entr" presetSubtype="8" fill="hold" grpId="0" nodeType="withEffect">
                                  <p:stCondLst>
                                    <p:cond delay="0"/>
                                  </p:stCondLst>
                                  <p:childTnLst>
                                    <p:set>
                                      <p:cBhvr>
                                        <p:cTn id="335" dur="1" fill="hold">
                                          <p:stCondLst>
                                            <p:cond delay="0"/>
                                          </p:stCondLst>
                                        </p:cTn>
                                        <p:tgtEl>
                                          <p:spTgt spid="226399"/>
                                        </p:tgtEl>
                                        <p:attrNameLst>
                                          <p:attrName>style.visibility</p:attrName>
                                        </p:attrNameLst>
                                      </p:cBhvr>
                                      <p:to>
                                        <p:strVal val="visible"/>
                                      </p:to>
                                    </p:set>
                                    <p:animEffect transition="in" filter="wipe(left)">
                                      <p:cBhvr>
                                        <p:cTn id="336" dur="500"/>
                                        <p:tgtEl>
                                          <p:spTgt spid="226399"/>
                                        </p:tgtEl>
                                      </p:cBhvr>
                                    </p:animEffect>
                                  </p:childTnLst>
                                </p:cTn>
                              </p:par>
                              <p:par>
                                <p:cTn id="337" presetID="22" presetClass="entr" presetSubtype="8" fill="hold" grpId="0" nodeType="withEffect">
                                  <p:stCondLst>
                                    <p:cond delay="0"/>
                                  </p:stCondLst>
                                  <p:childTnLst>
                                    <p:set>
                                      <p:cBhvr>
                                        <p:cTn id="338" dur="1" fill="hold">
                                          <p:stCondLst>
                                            <p:cond delay="0"/>
                                          </p:stCondLst>
                                        </p:cTn>
                                        <p:tgtEl>
                                          <p:spTgt spid="226403"/>
                                        </p:tgtEl>
                                        <p:attrNameLst>
                                          <p:attrName>style.visibility</p:attrName>
                                        </p:attrNameLst>
                                      </p:cBhvr>
                                      <p:to>
                                        <p:strVal val="visible"/>
                                      </p:to>
                                    </p:set>
                                    <p:animEffect transition="in" filter="wipe(left)">
                                      <p:cBhvr>
                                        <p:cTn id="339" dur="500"/>
                                        <p:tgtEl>
                                          <p:spTgt spid="226403"/>
                                        </p:tgtEl>
                                      </p:cBhvr>
                                    </p:animEffect>
                                  </p:childTnLst>
                                </p:cTn>
                              </p:par>
                              <p:par>
                                <p:cTn id="340" presetID="22" presetClass="entr" presetSubtype="8" fill="hold" grpId="0" nodeType="withEffect">
                                  <p:stCondLst>
                                    <p:cond delay="0"/>
                                  </p:stCondLst>
                                  <p:childTnLst>
                                    <p:set>
                                      <p:cBhvr>
                                        <p:cTn id="341" dur="1" fill="hold">
                                          <p:stCondLst>
                                            <p:cond delay="0"/>
                                          </p:stCondLst>
                                        </p:cTn>
                                        <p:tgtEl>
                                          <p:spTgt spid="226404"/>
                                        </p:tgtEl>
                                        <p:attrNameLst>
                                          <p:attrName>style.visibility</p:attrName>
                                        </p:attrNameLst>
                                      </p:cBhvr>
                                      <p:to>
                                        <p:strVal val="visible"/>
                                      </p:to>
                                    </p:set>
                                    <p:animEffect transition="in" filter="wipe(left)">
                                      <p:cBhvr>
                                        <p:cTn id="342" dur="500"/>
                                        <p:tgtEl>
                                          <p:spTgt spid="226404"/>
                                        </p:tgtEl>
                                      </p:cBhvr>
                                    </p:animEffect>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226409"/>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226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4" grpId="0" animBg="1"/>
      <p:bldP spid="226324" grpId="1" animBg="1"/>
      <p:bldP spid="226325" grpId="0" animBg="1"/>
      <p:bldP spid="226325" grpId="1" animBg="1"/>
      <p:bldP spid="226326" grpId="0"/>
      <p:bldP spid="226326" grpId="1"/>
      <p:bldP spid="226327" grpId="0"/>
      <p:bldP spid="226327" grpId="1"/>
      <p:bldP spid="226330" grpId="0" animBg="1"/>
      <p:bldP spid="226330" grpId="1" animBg="1"/>
      <p:bldP spid="226331" grpId="0" animBg="1"/>
      <p:bldP spid="226331" grpId="1" animBg="1"/>
      <p:bldP spid="226332" grpId="0"/>
      <p:bldP spid="226332" grpId="1"/>
      <p:bldP spid="226333" grpId="0"/>
      <p:bldP spid="226333" grpId="1"/>
      <p:bldP spid="226334" grpId="0" animBg="1"/>
      <p:bldP spid="226335" grpId="0" animBg="1"/>
      <p:bldP spid="226336" grpId="0"/>
      <p:bldP spid="226337" grpId="0"/>
      <p:bldP spid="226339" grpId="0" animBg="1"/>
      <p:bldP spid="226340" grpId="0" animBg="1"/>
      <p:bldP spid="226341" grpId="0" animBg="1"/>
      <p:bldP spid="226342" grpId="0" animBg="1"/>
      <p:bldP spid="226343" grpId="0" animBg="1"/>
      <p:bldP spid="226344" grpId="0" animBg="1"/>
      <p:bldP spid="226345" grpId="0" animBg="1"/>
      <p:bldP spid="226346" grpId="0" animBg="1"/>
      <p:bldP spid="226347" grpId="0" animBg="1"/>
      <p:bldP spid="226348" grpId="0" animBg="1"/>
      <p:bldP spid="226349" grpId="0" animBg="1"/>
      <p:bldP spid="226350" grpId="0" animBg="1"/>
      <p:bldP spid="226351" grpId="0" animBg="1"/>
      <p:bldP spid="226352" grpId="0" animBg="1"/>
      <p:bldP spid="226353" grpId="0" animBg="1"/>
      <p:bldP spid="226354" grpId="0" animBg="1"/>
      <p:bldP spid="226355" grpId="0" animBg="1"/>
      <p:bldP spid="226356" grpId="0" animBg="1"/>
      <p:bldP spid="226357" grpId="0" animBg="1"/>
      <p:bldP spid="226358" grpId="0"/>
      <p:bldP spid="226359" grpId="0"/>
      <p:bldP spid="226360" grpId="0"/>
      <p:bldP spid="226361" grpId="0" animBg="1"/>
      <p:bldP spid="226362" grpId="0"/>
      <p:bldP spid="226363" grpId="0"/>
      <p:bldP spid="226364" grpId="0" animBg="1"/>
      <p:bldP spid="226365" grpId="0" animBg="1"/>
      <p:bldP spid="226366" grpId="0" animBg="1"/>
      <p:bldP spid="226367" grpId="0" animBg="1"/>
      <p:bldP spid="226368" grpId="0" animBg="1"/>
      <p:bldP spid="226369" grpId="0" animBg="1"/>
      <p:bldP spid="226370" grpId="0" animBg="1"/>
      <p:bldP spid="226371" grpId="0" animBg="1"/>
      <p:bldP spid="226372" grpId="0" animBg="1"/>
      <p:bldP spid="226373" grpId="0" animBg="1"/>
      <p:bldP spid="226374" grpId="0" animBg="1"/>
      <p:bldP spid="226375" grpId="0" animBg="1"/>
      <p:bldP spid="226376" grpId="0" animBg="1"/>
      <p:bldP spid="226377" grpId="0" animBg="1"/>
      <p:bldP spid="226378" grpId="0" animBg="1"/>
      <p:bldP spid="226379" grpId="0" animBg="1"/>
      <p:bldP spid="226380" grpId="0" animBg="1"/>
      <p:bldP spid="226381" grpId="0" animBg="1"/>
      <p:bldP spid="226382" grpId="0" animBg="1"/>
      <p:bldP spid="226382" grpId="1" animBg="1"/>
      <p:bldP spid="226383" grpId="0"/>
      <p:bldP spid="226383" grpId="1"/>
      <p:bldP spid="226384" grpId="0"/>
      <p:bldP spid="226385" grpId="0"/>
      <p:bldP spid="226386" grpId="0" animBg="1"/>
      <p:bldP spid="226386" grpId="1" animBg="1"/>
      <p:bldP spid="226387" grpId="0"/>
      <p:bldP spid="226387" grpId="1"/>
      <p:bldP spid="226388" grpId="0" animBg="1"/>
      <p:bldP spid="226388" grpId="1" animBg="1"/>
      <p:bldP spid="226389" grpId="0" animBg="1"/>
      <p:bldP spid="226389" grpId="1" animBg="1"/>
      <p:bldP spid="226390" grpId="0"/>
      <p:bldP spid="226390" grpId="1"/>
      <p:bldP spid="226391" grpId="0"/>
      <p:bldP spid="226391" grpId="1"/>
      <p:bldP spid="226392" grpId="0"/>
      <p:bldP spid="226393" grpId="0" animBg="1"/>
      <p:bldP spid="226393" grpId="1" animBg="1"/>
      <p:bldP spid="226394" grpId="0"/>
      <p:bldP spid="226394" grpId="1"/>
      <p:bldP spid="226395" grpId="0" animBg="1"/>
      <p:bldP spid="226395" grpId="1" animBg="1"/>
      <p:bldP spid="226396" grpId="0"/>
      <p:bldP spid="226396" grpId="1"/>
      <p:bldP spid="226397" grpId="0" animBg="1"/>
      <p:bldP spid="226397" grpId="1" animBg="1"/>
      <p:bldP spid="226398" grpId="0"/>
      <p:bldP spid="226398" grpId="1"/>
      <p:bldP spid="226399" grpId="0" animBg="1"/>
      <p:bldP spid="226400" grpId="0"/>
      <p:bldP spid="226401" grpId="0" animBg="1"/>
      <p:bldP spid="226401" grpId="1" animBg="1"/>
      <p:bldP spid="226402" grpId="0"/>
      <p:bldP spid="226402" grpId="1"/>
      <p:bldP spid="226403" grpId="0" animBg="1"/>
      <p:bldP spid="226404" grpId="0"/>
      <p:bldP spid="226405" grpId="0"/>
      <p:bldP spid="226406" grpId="0"/>
      <p:bldP spid="226407" grpId="0"/>
      <p:bldP spid="226408" grpId="0"/>
      <p:bldP spid="226409" grpId="0"/>
      <p:bldP spid="226410"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9718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51" name="Rectangle 3"/>
          <p:cNvSpPr>
            <a:spLocks noChangeArrowheads="1"/>
          </p:cNvSpPr>
          <p:nvPr/>
        </p:nvSpPr>
        <p:spPr bwMode="auto">
          <a:xfrm>
            <a:off x="32766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52" name="Rectangle 4"/>
          <p:cNvSpPr>
            <a:spLocks noChangeArrowheads="1"/>
          </p:cNvSpPr>
          <p:nvPr/>
        </p:nvSpPr>
        <p:spPr bwMode="auto">
          <a:xfrm>
            <a:off x="35814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53" name="Rectangle 5"/>
          <p:cNvSpPr>
            <a:spLocks noChangeArrowheads="1"/>
          </p:cNvSpPr>
          <p:nvPr/>
        </p:nvSpPr>
        <p:spPr bwMode="auto">
          <a:xfrm>
            <a:off x="38862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54" name="Rectangle 6"/>
          <p:cNvSpPr>
            <a:spLocks noChangeArrowheads="1"/>
          </p:cNvSpPr>
          <p:nvPr/>
        </p:nvSpPr>
        <p:spPr bwMode="auto">
          <a:xfrm>
            <a:off x="41910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8855" name="Rectangle 7"/>
          <p:cNvSpPr>
            <a:spLocks noChangeArrowheads="1"/>
          </p:cNvSpPr>
          <p:nvPr/>
        </p:nvSpPr>
        <p:spPr bwMode="auto">
          <a:xfrm>
            <a:off x="44958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56" name="Rectangle 8"/>
          <p:cNvSpPr>
            <a:spLocks noChangeArrowheads="1"/>
          </p:cNvSpPr>
          <p:nvPr/>
        </p:nvSpPr>
        <p:spPr bwMode="auto">
          <a:xfrm>
            <a:off x="48006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57" name="Rectangle 9"/>
          <p:cNvSpPr>
            <a:spLocks noChangeArrowheads="1"/>
          </p:cNvSpPr>
          <p:nvPr/>
        </p:nvSpPr>
        <p:spPr bwMode="auto">
          <a:xfrm>
            <a:off x="51054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8858" name="Rectangle 10"/>
          <p:cNvSpPr>
            <a:spLocks noChangeArrowheads="1"/>
          </p:cNvSpPr>
          <p:nvPr/>
        </p:nvSpPr>
        <p:spPr bwMode="auto">
          <a:xfrm>
            <a:off x="54102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59" name="Rectangle 11"/>
          <p:cNvSpPr>
            <a:spLocks noChangeArrowheads="1"/>
          </p:cNvSpPr>
          <p:nvPr/>
        </p:nvSpPr>
        <p:spPr bwMode="auto">
          <a:xfrm>
            <a:off x="57150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8860" name="Rectangle 12"/>
          <p:cNvSpPr>
            <a:spLocks noChangeArrowheads="1"/>
          </p:cNvSpPr>
          <p:nvPr/>
        </p:nvSpPr>
        <p:spPr bwMode="auto">
          <a:xfrm>
            <a:off x="60198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61" name="Rectangle 13"/>
          <p:cNvSpPr>
            <a:spLocks noChangeArrowheads="1"/>
          </p:cNvSpPr>
          <p:nvPr/>
        </p:nvSpPr>
        <p:spPr bwMode="auto">
          <a:xfrm>
            <a:off x="63246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62" name="Rectangle 14"/>
          <p:cNvSpPr>
            <a:spLocks noChangeArrowheads="1"/>
          </p:cNvSpPr>
          <p:nvPr/>
        </p:nvSpPr>
        <p:spPr bwMode="auto">
          <a:xfrm>
            <a:off x="6629400" y="6619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63" name="Rectangle 15"/>
          <p:cNvSpPr>
            <a:spLocks noChangeArrowheads="1"/>
          </p:cNvSpPr>
          <p:nvPr/>
        </p:nvSpPr>
        <p:spPr bwMode="auto">
          <a:xfrm>
            <a:off x="3886200" y="1119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64" name="Rectangle 16"/>
          <p:cNvSpPr>
            <a:spLocks noChangeArrowheads="1"/>
          </p:cNvSpPr>
          <p:nvPr/>
        </p:nvSpPr>
        <p:spPr bwMode="auto">
          <a:xfrm>
            <a:off x="4191000" y="1119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78865" name="Rectangle 17"/>
          <p:cNvSpPr>
            <a:spLocks noChangeArrowheads="1"/>
          </p:cNvSpPr>
          <p:nvPr/>
        </p:nvSpPr>
        <p:spPr bwMode="auto">
          <a:xfrm>
            <a:off x="4495800" y="1119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78866" name="Rectangle 18"/>
          <p:cNvSpPr>
            <a:spLocks noChangeArrowheads="1"/>
          </p:cNvSpPr>
          <p:nvPr/>
        </p:nvSpPr>
        <p:spPr bwMode="auto">
          <a:xfrm>
            <a:off x="4800600" y="1119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78867" name="Rectangle 19"/>
          <p:cNvSpPr>
            <a:spLocks noChangeArrowheads="1"/>
          </p:cNvSpPr>
          <p:nvPr/>
        </p:nvSpPr>
        <p:spPr bwMode="auto">
          <a:xfrm>
            <a:off x="5105400" y="1119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48" name="Line 20"/>
          <p:cNvSpPr>
            <a:spLocks noChangeShapeType="1"/>
          </p:cNvSpPr>
          <p:nvPr/>
        </p:nvSpPr>
        <p:spPr bwMode="auto">
          <a:xfrm flipV="1">
            <a:off x="4038600" y="14239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9" name="Text Box 21"/>
          <p:cNvSpPr txBox="1">
            <a:spLocks noChangeArrowheads="1"/>
          </p:cNvSpPr>
          <p:nvPr/>
        </p:nvSpPr>
        <p:spPr bwMode="auto">
          <a:xfrm>
            <a:off x="3943350" y="155257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78870" name="Text Box 22"/>
          <p:cNvSpPr txBox="1">
            <a:spLocks noChangeArrowheads="1"/>
          </p:cNvSpPr>
          <p:nvPr/>
        </p:nvSpPr>
        <p:spPr bwMode="auto">
          <a:xfrm>
            <a:off x="2498725" y="623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78871" name="Text Box 23"/>
          <p:cNvSpPr txBox="1">
            <a:spLocks noChangeArrowheads="1"/>
          </p:cNvSpPr>
          <p:nvPr/>
        </p:nvSpPr>
        <p:spPr bwMode="auto">
          <a:xfrm>
            <a:off x="2508250" y="11334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7352" name="Line 24"/>
          <p:cNvSpPr>
            <a:spLocks noChangeShapeType="1"/>
          </p:cNvSpPr>
          <p:nvPr/>
        </p:nvSpPr>
        <p:spPr bwMode="auto">
          <a:xfrm>
            <a:off x="4057650" y="4302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53" name="Text Box 25"/>
          <p:cNvSpPr txBox="1">
            <a:spLocks noChangeArrowheads="1"/>
          </p:cNvSpPr>
          <p:nvPr/>
        </p:nvSpPr>
        <p:spPr bwMode="auto">
          <a:xfrm>
            <a:off x="3962400" y="11588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=4</a:t>
            </a:r>
          </a:p>
        </p:txBody>
      </p:sp>
      <p:sp>
        <p:nvSpPr>
          <p:cNvPr id="78874" name="Text Box 26"/>
          <p:cNvSpPr txBox="1">
            <a:spLocks noChangeArrowheads="1"/>
          </p:cNvSpPr>
          <p:nvPr/>
        </p:nvSpPr>
        <p:spPr bwMode="auto">
          <a:xfrm>
            <a:off x="609600" y="735013"/>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第四趟匹配：</a:t>
            </a:r>
          </a:p>
        </p:txBody>
      </p:sp>
      <p:sp>
        <p:nvSpPr>
          <p:cNvPr id="227355" name="Rectangle 27"/>
          <p:cNvSpPr>
            <a:spLocks noChangeArrowheads="1"/>
          </p:cNvSpPr>
          <p:nvPr/>
        </p:nvSpPr>
        <p:spPr bwMode="auto">
          <a:xfrm>
            <a:off x="29718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56" name="Rectangle 28"/>
          <p:cNvSpPr>
            <a:spLocks noChangeArrowheads="1"/>
          </p:cNvSpPr>
          <p:nvPr/>
        </p:nvSpPr>
        <p:spPr bwMode="auto">
          <a:xfrm>
            <a:off x="32766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57" name="Rectangle 29"/>
          <p:cNvSpPr>
            <a:spLocks noChangeArrowheads="1"/>
          </p:cNvSpPr>
          <p:nvPr/>
        </p:nvSpPr>
        <p:spPr bwMode="auto">
          <a:xfrm>
            <a:off x="35814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58" name="Rectangle 30"/>
          <p:cNvSpPr>
            <a:spLocks noChangeArrowheads="1"/>
          </p:cNvSpPr>
          <p:nvPr/>
        </p:nvSpPr>
        <p:spPr bwMode="auto">
          <a:xfrm>
            <a:off x="38862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59" name="Rectangle 31"/>
          <p:cNvSpPr>
            <a:spLocks noChangeArrowheads="1"/>
          </p:cNvSpPr>
          <p:nvPr/>
        </p:nvSpPr>
        <p:spPr bwMode="auto">
          <a:xfrm>
            <a:off x="41910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60" name="Rectangle 32"/>
          <p:cNvSpPr>
            <a:spLocks noChangeArrowheads="1"/>
          </p:cNvSpPr>
          <p:nvPr/>
        </p:nvSpPr>
        <p:spPr bwMode="auto">
          <a:xfrm>
            <a:off x="44958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61" name="Rectangle 33"/>
          <p:cNvSpPr>
            <a:spLocks noChangeArrowheads="1"/>
          </p:cNvSpPr>
          <p:nvPr/>
        </p:nvSpPr>
        <p:spPr bwMode="auto">
          <a:xfrm>
            <a:off x="48006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62" name="Rectangle 34"/>
          <p:cNvSpPr>
            <a:spLocks noChangeArrowheads="1"/>
          </p:cNvSpPr>
          <p:nvPr/>
        </p:nvSpPr>
        <p:spPr bwMode="auto">
          <a:xfrm>
            <a:off x="51054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63" name="Rectangle 35"/>
          <p:cNvSpPr>
            <a:spLocks noChangeArrowheads="1"/>
          </p:cNvSpPr>
          <p:nvPr/>
        </p:nvSpPr>
        <p:spPr bwMode="auto">
          <a:xfrm>
            <a:off x="54102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64" name="Rectangle 36"/>
          <p:cNvSpPr>
            <a:spLocks noChangeArrowheads="1"/>
          </p:cNvSpPr>
          <p:nvPr/>
        </p:nvSpPr>
        <p:spPr bwMode="auto">
          <a:xfrm>
            <a:off x="57150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65" name="Rectangle 37"/>
          <p:cNvSpPr>
            <a:spLocks noChangeArrowheads="1"/>
          </p:cNvSpPr>
          <p:nvPr/>
        </p:nvSpPr>
        <p:spPr bwMode="auto">
          <a:xfrm>
            <a:off x="60198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66" name="Rectangle 38"/>
          <p:cNvSpPr>
            <a:spLocks noChangeArrowheads="1"/>
          </p:cNvSpPr>
          <p:nvPr/>
        </p:nvSpPr>
        <p:spPr bwMode="auto">
          <a:xfrm>
            <a:off x="63246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67" name="Rectangle 39"/>
          <p:cNvSpPr>
            <a:spLocks noChangeArrowheads="1"/>
          </p:cNvSpPr>
          <p:nvPr/>
        </p:nvSpPr>
        <p:spPr bwMode="auto">
          <a:xfrm>
            <a:off x="6629400" y="23336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68" name="Rectangle 40"/>
          <p:cNvSpPr>
            <a:spLocks noChangeArrowheads="1"/>
          </p:cNvSpPr>
          <p:nvPr/>
        </p:nvSpPr>
        <p:spPr bwMode="auto">
          <a:xfrm>
            <a:off x="4191000" y="2790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69" name="Rectangle 41"/>
          <p:cNvSpPr>
            <a:spLocks noChangeArrowheads="1"/>
          </p:cNvSpPr>
          <p:nvPr/>
        </p:nvSpPr>
        <p:spPr bwMode="auto">
          <a:xfrm>
            <a:off x="4495800" y="2790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70" name="Rectangle 42"/>
          <p:cNvSpPr>
            <a:spLocks noChangeArrowheads="1"/>
          </p:cNvSpPr>
          <p:nvPr/>
        </p:nvSpPr>
        <p:spPr bwMode="auto">
          <a:xfrm>
            <a:off x="4800600" y="2790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71" name="Rectangle 43"/>
          <p:cNvSpPr>
            <a:spLocks noChangeArrowheads="1"/>
          </p:cNvSpPr>
          <p:nvPr/>
        </p:nvSpPr>
        <p:spPr bwMode="auto">
          <a:xfrm>
            <a:off x="5105400" y="2790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72" name="Rectangle 44"/>
          <p:cNvSpPr>
            <a:spLocks noChangeArrowheads="1"/>
          </p:cNvSpPr>
          <p:nvPr/>
        </p:nvSpPr>
        <p:spPr bwMode="auto">
          <a:xfrm>
            <a:off x="5410200" y="2790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73" name="Line 45"/>
          <p:cNvSpPr>
            <a:spLocks noChangeShapeType="1"/>
          </p:cNvSpPr>
          <p:nvPr/>
        </p:nvSpPr>
        <p:spPr bwMode="auto">
          <a:xfrm flipV="1">
            <a:off x="4343400" y="3095625"/>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4" name="Text Box 46"/>
          <p:cNvSpPr txBox="1">
            <a:spLocks noChangeArrowheads="1"/>
          </p:cNvSpPr>
          <p:nvPr/>
        </p:nvSpPr>
        <p:spPr bwMode="auto">
          <a:xfrm>
            <a:off x="4248150" y="3224213"/>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227375" name="Text Box 47"/>
          <p:cNvSpPr txBox="1">
            <a:spLocks noChangeArrowheads="1"/>
          </p:cNvSpPr>
          <p:nvPr/>
        </p:nvSpPr>
        <p:spPr bwMode="auto">
          <a:xfrm>
            <a:off x="2498725" y="2295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27376" name="Text Box 48"/>
          <p:cNvSpPr txBox="1">
            <a:spLocks noChangeArrowheads="1"/>
          </p:cNvSpPr>
          <p:nvPr/>
        </p:nvSpPr>
        <p:spPr bwMode="auto">
          <a:xfrm>
            <a:off x="2508250" y="28051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7377" name="Line 49"/>
          <p:cNvSpPr>
            <a:spLocks noChangeShapeType="1"/>
          </p:cNvSpPr>
          <p:nvPr/>
        </p:nvSpPr>
        <p:spPr bwMode="auto">
          <a:xfrm>
            <a:off x="4362450" y="2101850"/>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8" name="Text Box 50"/>
          <p:cNvSpPr txBox="1">
            <a:spLocks noChangeArrowheads="1"/>
          </p:cNvSpPr>
          <p:nvPr/>
        </p:nvSpPr>
        <p:spPr bwMode="auto">
          <a:xfrm>
            <a:off x="4267200" y="178752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=5</a:t>
            </a:r>
          </a:p>
        </p:txBody>
      </p:sp>
      <p:sp>
        <p:nvSpPr>
          <p:cNvPr id="227379" name="Text Box 51"/>
          <p:cNvSpPr txBox="1">
            <a:spLocks noChangeArrowheads="1"/>
          </p:cNvSpPr>
          <p:nvPr/>
        </p:nvSpPr>
        <p:spPr bwMode="auto">
          <a:xfrm>
            <a:off x="609600" y="240665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第五趟匹配：</a:t>
            </a:r>
          </a:p>
        </p:txBody>
      </p:sp>
      <p:sp>
        <p:nvSpPr>
          <p:cNvPr id="227380" name="Rectangle 52"/>
          <p:cNvSpPr>
            <a:spLocks noChangeArrowheads="1"/>
          </p:cNvSpPr>
          <p:nvPr/>
        </p:nvSpPr>
        <p:spPr bwMode="auto">
          <a:xfrm>
            <a:off x="29718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81" name="Rectangle 53"/>
          <p:cNvSpPr>
            <a:spLocks noChangeArrowheads="1"/>
          </p:cNvSpPr>
          <p:nvPr/>
        </p:nvSpPr>
        <p:spPr bwMode="auto">
          <a:xfrm>
            <a:off x="32766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82" name="Rectangle 54"/>
          <p:cNvSpPr>
            <a:spLocks noChangeArrowheads="1"/>
          </p:cNvSpPr>
          <p:nvPr/>
        </p:nvSpPr>
        <p:spPr bwMode="auto">
          <a:xfrm>
            <a:off x="35814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83" name="Rectangle 55"/>
          <p:cNvSpPr>
            <a:spLocks noChangeArrowheads="1"/>
          </p:cNvSpPr>
          <p:nvPr/>
        </p:nvSpPr>
        <p:spPr bwMode="auto">
          <a:xfrm>
            <a:off x="38862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84" name="Rectangle 56"/>
          <p:cNvSpPr>
            <a:spLocks noChangeArrowheads="1"/>
          </p:cNvSpPr>
          <p:nvPr/>
        </p:nvSpPr>
        <p:spPr bwMode="auto">
          <a:xfrm>
            <a:off x="41910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85" name="Rectangle 57"/>
          <p:cNvSpPr>
            <a:spLocks noChangeArrowheads="1"/>
          </p:cNvSpPr>
          <p:nvPr/>
        </p:nvSpPr>
        <p:spPr bwMode="auto">
          <a:xfrm>
            <a:off x="44958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86" name="Rectangle 58"/>
          <p:cNvSpPr>
            <a:spLocks noChangeArrowheads="1"/>
          </p:cNvSpPr>
          <p:nvPr/>
        </p:nvSpPr>
        <p:spPr bwMode="auto">
          <a:xfrm>
            <a:off x="48006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87" name="Rectangle 59"/>
          <p:cNvSpPr>
            <a:spLocks noChangeArrowheads="1"/>
          </p:cNvSpPr>
          <p:nvPr/>
        </p:nvSpPr>
        <p:spPr bwMode="auto">
          <a:xfrm>
            <a:off x="51054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88" name="Rectangle 60"/>
          <p:cNvSpPr>
            <a:spLocks noChangeArrowheads="1"/>
          </p:cNvSpPr>
          <p:nvPr/>
        </p:nvSpPr>
        <p:spPr bwMode="auto">
          <a:xfrm>
            <a:off x="54102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89" name="Rectangle 61"/>
          <p:cNvSpPr>
            <a:spLocks noChangeArrowheads="1"/>
          </p:cNvSpPr>
          <p:nvPr/>
        </p:nvSpPr>
        <p:spPr bwMode="auto">
          <a:xfrm>
            <a:off x="57150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90" name="Rectangle 62"/>
          <p:cNvSpPr>
            <a:spLocks noChangeArrowheads="1"/>
          </p:cNvSpPr>
          <p:nvPr/>
        </p:nvSpPr>
        <p:spPr bwMode="auto">
          <a:xfrm>
            <a:off x="60198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91" name="Rectangle 63"/>
          <p:cNvSpPr>
            <a:spLocks noChangeArrowheads="1"/>
          </p:cNvSpPr>
          <p:nvPr/>
        </p:nvSpPr>
        <p:spPr bwMode="auto">
          <a:xfrm>
            <a:off x="63246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92" name="Rectangle 64"/>
          <p:cNvSpPr>
            <a:spLocks noChangeArrowheads="1"/>
          </p:cNvSpPr>
          <p:nvPr/>
        </p:nvSpPr>
        <p:spPr bwMode="auto">
          <a:xfrm>
            <a:off x="6629400" y="4140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93" name="Rectangle 65"/>
          <p:cNvSpPr>
            <a:spLocks noChangeArrowheads="1"/>
          </p:cNvSpPr>
          <p:nvPr/>
        </p:nvSpPr>
        <p:spPr bwMode="auto">
          <a:xfrm>
            <a:off x="4503738" y="4597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94" name="Rectangle 66"/>
          <p:cNvSpPr>
            <a:spLocks noChangeArrowheads="1"/>
          </p:cNvSpPr>
          <p:nvPr/>
        </p:nvSpPr>
        <p:spPr bwMode="auto">
          <a:xfrm>
            <a:off x="4808538" y="4597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27395" name="Rectangle 67"/>
          <p:cNvSpPr>
            <a:spLocks noChangeArrowheads="1"/>
          </p:cNvSpPr>
          <p:nvPr/>
        </p:nvSpPr>
        <p:spPr bwMode="auto">
          <a:xfrm>
            <a:off x="5113338" y="4597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96" name="Rectangle 68"/>
          <p:cNvSpPr>
            <a:spLocks noChangeArrowheads="1"/>
          </p:cNvSpPr>
          <p:nvPr/>
        </p:nvSpPr>
        <p:spPr bwMode="auto">
          <a:xfrm>
            <a:off x="5418138" y="4597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27397" name="Rectangle 69"/>
          <p:cNvSpPr>
            <a:spLocks noChangeArrowheads="1"/>
          </p:cNvSpPr>
          <p:nvPr/>
        </p:nvSpPr>
        <p:spPr bwMode="auto">
          <a:xfrm>
            <a:off x="5722938" y="45974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27398" name="Line 70"/>
          <p:cNvSpPr>
            <a:spLocks noChangeShapeType="1"/>
          </p:cNvSpPr>
          <p:nvPr/>
        </p:nvSpPr>
        <p:spPr bwMode="auto">
          <a:xfrm flipV="1">
            <a:off x="4656138" y="4902200"/>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99" name="Text Box 71"/>
          <p:cNvSpPr txBox="1">
            <a:spLocks noChangeArrowheads="1"/>
          </p:cNvSpPr>
          <p:nvPr/>
        </p:nvSpPr>
        <p:spPr bwMode="auto">
          <a:xfrm>
            <a:off x="4560888" y="50307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227400" name="Text Box 72"/>
          <p:cNvSpPr txBox="1">
            <a:spLocks noChangeArrowheads="1"/>
          </p:cNvSpPr>
          <p:nvPr/>
        </p:nvSpPr>
        <p:spPr bwMode="auto">
          <a:xfrm>
            <a:off x="2498725" y="41021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27401" name="Text Box 73"/>
          <p:cNvSpPr txBox="1">
            <a:spLocks noChangeArrowheads="1"/>
          </p:cNvSpPr>
          <p:nvPr/>
        </p:nvSpPr>
        <p:spPr bwMode="auto">
          <a:xfrm>
            <a:off x="2508250" y="4611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27402" name="Text Box 74"/>
          <p:cNvSpPr txBox="1">
            <a:spLocks noChangeArrowheads="1"/>
          </p:cNvSpPr>
          <p:nvPr/>
        </p:nvSpPr>
        <p:spPr bwMode="auto">
          <a:xfrm>
            <a:off x="609600" y="4213225"/>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第六趟匹配：</a:t>
            </a:r>
          </a:p>
        </p:txBody>
      </p:sp>
      <p:sp>
        <p:nvSpPr>
          <p:cNvPr id="227403" name="Line 75"/>
          <p:cNvSpPr>
            <a:spLocks noChangeShapeType="1"/>
          </p:cNvSpPr>
          <p:nvPr/>
        </p:nvSpPr>
        <p:spPr bwMode="auto">
          <a:xfrm>
            <a:off x="5861050" y="3925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04" name="Text Box 76"/>
          <p:cNvSpPr txBox="1">
            <a:spLocks noChangeArrowheads="1"/>
          </p:cNvSpPr>
          <p:nvPr/>
        </p:nvSpPr>
        <p:spPr bwMode="auto">
          <a:xfrm>
            <a:off x="5765800" y="36115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endParaRPr lang="en-US" altLang="zh-CN" sz="2000" b="1">
              <a:ea typeface="宋体" pitchFamily="2" charset="-122"/>
            </a:endParaRPr>
          </a:p>
        </p:txBody>
      </p:sp>
      <p:sp>
        <p:nvSpPr>
          <p:cNvPr id="227405" name="Line 77"/>
          <p:cNvSpPr>
            <a:spLocks noChangeShapeType="1"/>
          </p:cNvSpPr>
          <p:nvPr/>
        </p:nvSpPr>
        <p:spPr bwMode="auto">
          <a:xfrm>
            <a:off x="4641850" y="3925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06" name="Text Box 78"/>
          <p:cNvSpPr txBox="1">
            <a:spLocks noChangeArrowheads="1"/>
          </p:cNvSpPr>
          <p:nvPr/>
        </p:nvSpPr>
        <p:spPr bwMode="auto">
          <a:xfrm>
            <a:off x="4546600" y="3611563"/>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solidFill>
                  <a:srgbClr val="0000FF"/>
                </a:solidFill>
                <a:ea typeface="宋体" pitchFamily="2" charset="-122"/>
              </a:rPr>
              <a:t>=6</a:t>
            </a:r>
          </a:p>
        </p:txBody>
      </p:sp>
      <p:sp>
        <p:nvSpPr>
          <p:cNvPr id="227407" name="Line 79"/>
          <p:cNvSpPr>
            <a:spLocks noChangeShapeType="1"/>
          </p:cNvSpPr>
          <p:nvPr/>
        </p:nvSpPr>
        <p:spPr bwMode="auto">
          <a:xfrm flipV="1">
            <a:off x="5894388" y="49164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08" name="Text Box 80"/>
          <p:cNvSpPr txBox="1">
            <a:spLocks noChangeArrowheads="1"/>
          </p:cNvSpPr>
          <p:nvPr/>
        </p:nvSpPr>
        <p:spPr bwMode="auto">
          <a:xfrm>
            <a:off x="5799138" y="50450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endParaRPr lang="en-US" altLang="zh-CN" sz="2000" b="1">
              <a:ea typeface="宋体" pitchFamily="2" charset="-122"/>
            </a:endParaRPr>
          </a:p>
        </p:txBody>
      </p:sp>
      <p:sp>
        <p:nvSpPr>
          <p:cNvPr id="227409" name="Line 81"/>
          <p:cNvSpPr>
            <a:spLocks noChangeShapeType="1"/>
          </p:cNvSpPr>
          <p:nvPr/>
        </p:nvSpPr>
        <p:spPr bwMode="auto">
          <a:xfrm flipV="1">
            <a:off x="6191250" y="49164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10" name="Text Box 82"/>
          <p:cNvSpPr txBox="1">
            <a:spLocks noChangeArrowheads="1"/>
          </p:cNvSpPr>
          <p:nvPr/>
        </p:nvSpPr>
        <p:spPr bwMode="auto">
          <a:xfrm>
            <a:off x="6096000" y="504507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=6</a:t>
            </a:r>
          </a:p>
        </p:txBody>
      </p:sp>
      <p:sp>
        <p:nvSpPr>
          <p:cNvPr id="227411" name="Line 83"/>
          <p:cNvSpPr>
            <a:spLocks noChangeShapeType="1"/>
          </p:cNvSpPr>
          <p:nvPr/>
        </p:nvSpPr>
        <p:spPr bwMode="auto">
          <a:xfrm>
            <a:off x="6165850" y="39258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412" name="Text Box 84"/>
          <p:cNvSpPr txBox="1">
            <a:spLocks noChangeArrowheads="1"/>
          </p:cNvSpPr>
          <p:nvPr/>
        </p:nvSpPr>
        <p:spPr bwMode="auto">
          <a:xfrm>
            <a:off x="6070600" y="3611563"/>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=11</a:t>
            </a:r>
          </a:p>
        </p:txBody>
      </p:sp>
      <p:sp>
        <p:nvSpPr>
          <p:cNvPr id="227413" name="Text Box 85"/>
          <p:cNvSpPr txBox="1">
            <a:spLocks noChangeArrowheads="1"/>
          </p:cNvSpPr>
          <p:nvPr/>
        </p:nvSpPr>
        <p:spPr bwMode="auto">
          <a:xfrm>
            <a:off x="3886200" y="641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b</a:t>
            </a:r>
          </a:p>
        </p:txBody>
      </p:sp>
      <p:sp>
        <p:nvSpPr>
          <p:cNvPr id="227414" name="Text Box 86"/>
          <p:cNvSpPr txBox="1">
            <a:spLocks noChangeArrowheads="1"/>
          </p:cNvSpPr>
          <p:nvPr/>
        </p:nvSpPr>
        <p:spPr bwMode="auto">
          <a:xfrm>
            <a:off x="3886200" y="1079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a</a:t>
            </a:r>
          </a:p>
        </p:txBody>
      </p:sp>
      <p:sp>
        <p:nvSpPr>
          <p:cNvPr id="227415" name="Text Box 87"/>
          <p:cNvSpPr txBox="1">
            <a:spLocks noChangeArrowheads="1"/>
          </p:cNvSpPr>
          <p:nvPr/>
        </p:nvSpPr>
        <p:spPr bwMode="auto">
          <a:xfrm>
            <a:off x="4191000" y="2308225"/>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c</a:t>
            </a:r>
          </a:p>
        </p:txBody>
      </p:sp>
      <p:sp>
        <p:nvSpPr>
          <p:cNvPr id="227416" name="Text Box 88"/>
          <p:cNvSpPr txBox="1">
            <a:spLocks noChangeArrowheads="1"/>
          </p:cNvSpPr>
          <p:nvPr/>
        </p:nvSpPr>
        <p:spPr bwMode="auto">
          <a:xfrm>
            <a:off x="4200525" y="27654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a</a:t>
            </a:r>
          </a:p>
        </p:txBody>
      </p:sp>
      <p:sp>
        <p:nvSpPr>
          <p:cNvPr id="227418" name="Text Box 90"/>
          <p:cNvSpPr txBox="1">
            <a:spLocks noChangeArrowheads="1"/>
          </p:cNvSpPr>
          <p:nvPr/>
        </p:nvSpPr>
        <p:spPr bwMode="auto">
          <a:xfrm>
            <a:off x="250825" y="5876925"/>
            <a:ext cx="5492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800" b="1">
                <a:solidFill>
                  <a:srgbClr val="0000FF"/>
                </a:solidFill>
                <a:ea typeface="宋体" pitchFamily="2" charset="-122"/>
              </a:rPr>
              <a:t>最坏情况下，时间复杂度为</a:t>
            </a:r>
            <a:r>
              <a:rPr lang="en-US" altLang="zh-CN" sz="2800" b="1" i="1">
                <a:solidFill>
                  <a:srgbClr val="0000FF"/>
                </a:solidFill>
                <a:ea typeface="宋体" pitchFamily="2" charset="-122"/>
              </a:rPr>
              <a:t>O</a:t>
            </a:r>
            <a:r>
              <a:rPr lang="en-US" altLang="zh-CN" sz="2800" b="1">
                <a:solidFill>
                  <a:srgbClr val="0000FF"/>
                </a:solidFill>
                <a:ea typeface="宋体" pitchFamily="2" charset="-122"/>
              </a:rPr>
              <a:t>(</a:t>
            </a:r>
            <a:r>
              <a:rPr lang="en-US" altLang="zh-CN" sz="2800" b="1" i="1">
                <a:solidFill>
                  <a:srgbClr val="0000FF"/>
                </a:solidFill>
                <a:ea typeface="宋体" pitchFamily="2" charset="-122"/>
              </a:rPr>
              <a:t>nm</a:t>
            </a:r>
            <a:r>
              <a:rPr lang="en-US" altLang="zh-CN" sz="2800" b="1">
                <a:solidFill>
                  <a:srgbClr val="0000FF"/>
                </a:solidFill>
                <a:ea typeface="宋体" pitchFamily="2" charset="-122"/>
              </a:rPr>
              <a:t>)</a:t>
            </a:r>
            <a:endParaRPr lang="zh-CN" altLang="en-US" sz="2800" b="1">
              <a:solidFill>
                <a:srgbClr val="0000FF"/>
              </a:solidFill>
              <a:ea typeface="宋体" pitchFamily="2"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53"/>
                                        </p:tgtEl>
                                        <p:attrNameLst>
                                          <p:attrName>style.visibility</p:attrName>
                                        </p:attrNameLst>
                                      </p:cBhvr>
                                      <p:to>
                                        <p:strVal val="visible"/>
                                      </p:to>
                                    </p:set>
                                    <p:animEffect transition="in" filter="wipe(left)">
                                      <p:cBhvr>
                                        <p:cTn id="7" dur="500"/>
                                        <p:tgtEl>
                                          <p:spTgt spid="2273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7352"/>
                                        </p:tgtEl>
                                        <p:attrNameLst>
                                          <p:attrName>style.visibility</p:attrName>
                                        </p:attrNameLst>
                                      </p:cBhvr>
                                      <p:to>
                                        <p:strVal val="visible"/>
                                      </p:to>
                                    </p:set>
                                    <p:animEffect transition="in" filter="wipe(left)">
                                      <p:cBhvr>
                                        <p:cTn id="10" dur="500"/>
                                        <p:tgtEl>
                                          <p:spTgt spid="2273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7348"/>
                                        </p:tgtEl>
                                        <p:attrNameLst>
                                          <p:attrName>style.visibility</p:attrName>
                                        </p:attrNameLst>
                                      </p:cBhvr>
                                      <p:to>
                                        <p:strVal val="visible"/>
                                      </p:to>
                                    </p:set>
                                    <p:animEffect transition="in" filter="wipe(left)">
                                      <p:cBhvr>
                                        <p:cTn id="13" dur="500"/>
                                        <p:tgtEl>
                                          <p:spTgt spid="2273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7349"/>
                                        </p:tgtEl>
                                        <p:attrNameLst>
                                          <p:attrName>style.visibility</p:attrName>
                                        </p:attrNameLst>
                                      </p:cBhvr>
                                      <p:to>
                                        <p:strVal val="visible"/>
                                      </p:to>
                                    </p:set>
                                    <p:animEffect transition="in" filter="wipe(left)">
                                      <p:cBhvr>
                                        <p:cTn id="16" dur="500"/>
                                        <p:tgtEl>
                                          <p:spTgt spid="227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74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7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379"/>
                                        </p:tgtEl>
                                        <p:attrNameLst>
                                          <p:attrName>style.visibility</p:attrName>
                                        </p:attrNameLst>
                                      </p:cBhvr>
                                      <p:to>
                                        <p:strVal val="visible"/>
                                      </p:to>
                                    </p:set>
                                    <p:animEffect transition="in" filter="blinds(horizontal)">
                                      <p:cBhvr>
                                        <p:cTn id="27" dur="500"/>
                                        <p:tgtEl>
                                          <p:spTgt spid="22737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27375"/>
                                        </p:tgtEl>
                                        <p:attrNameLst>
                                          <p:attrName>style.visibility</p:attrName>
                                        </p:attrNameLst>
                                      </p:cBhvr>
                                      <p:to>
                                        <p:strVal val="visible"/>
                                      </p:to>
                                    </p:set>
                                    <p:animEffect transition="in" filter="blinds(horizontal)">
                                      <p:cBhvr>
                                        <p:cTn id="30" dur="500"/>
                                        <p:tgtEl>
                                          <p:spTgt spid="22737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27376"/>
                                        </p:tgtEl>
                                        <p:attrNameLst>
                                          <p:attrName>style.visibility</p:attrName>
                                        </p:attrNameLst>
                                      </p:cBhvr>
                                      <p:to>
                                        <p:strVal val="visible"/>
                                      </p:to>
                                    </p:set>
                                    <p:animEffect transition="in" filter="blinds(horizontal)">
                                      <p:cBhvr>
                                        <p:cTn id="33" dur="500"/>
                                        <p:tgtEl>
                                          <p:spTgt spid="22737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27355"/>
                                        </p:tgtEl>
                                        <p:attrNameLst>
                                          <p:attrName>style.visibility</p:attrName>
                                        </p:attrNameLst>
                                      </p:cBhvr>
                                      <p:to>
                                        <p:strVal val="visible"/>
                                      </p:to>
                                    </p:set>
                                    <p:animEffect transition="in" filter="blinds(horizontal)">
                                      <p:cBhvr>
                                        <p:cTn id="36" dur="500"/>
                                        <p:tgtEl>
                                          <p:spTgt spid="22735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7356"/>
                                        </p:tgtEl>
                                        <p:attrNameLst>
                                          <p:attrName>style.visibility</p:attrName>
                                        </p:attrNameLst>
                                      </p:cBhvr>
                                      <p:to>
                                        <p:strVal val="visible"/>
                                      </p:to>
                                    </p:set>
                                    <p:animEffect transition="in" filter="blinds(horizontal)">
                                      <p:cBhvr>
                                        <p:cTn id="39" dur="500"/>
                                        <p:tgtEl>
                                          <p:spTgt spid="22735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7357"/>
                                        </p:tgtEl>
                                        <p:attrNameLst>
                                          <p:attrName>style.visibility</p:attrName>
                                        </p:attrNameLst>
                                      </p:cBhvr>
                                      <p:to>
                                        <p:strVal val="visible"/>
                                      </p:to>
                                    </p:set>
                                    <p:animEffect transition="in" filter="blinds(horizontal)">
                                      <p:cBhvr>
                                        <p:cTn id="42" dur="500"/>
                                        <p:tgtEl>
                                          <p:spTgt spid="22735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27358"/>
                                        </p:tgtEl>
                                        <p:attrNameLst>
                                          <p:attrName>style.visibility</p:attrName>
                                        </p:attrNameLst>
                                      </p:cBhvr>
                                      <p:to>
                                        <p:strVal val="visible"/>
                                      </p:to>
                                    </p:set>
                                    <p:animEffect transition="in" filter="blinds(horizontal)">
                                      <p:cBhvr>
                                        <p:cTn id="45" dur="500"/>
                                        <p:tgtEl>
                                          <p:spTgt spid="22735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27359"/>
                                        </p:tgtEl>
                                        <p:attrNameLst>
                                          <p:attrName>style.visibility</p:attrName>
                                        </p:attrNameLst>
                                      </p:cBhvr>
                                      <p:to>
                                        <p:strVal val="visible"/>
                                      </p:to>
                                    </p:set>
                                    <p:animEffect transition="in" filter="blinds(horizontal)">
                                      <p:cBhvr>
                                        <p:cTn id="48" dur="500"/>
                                        <p:tgtEl>
                                          <p:spTgt spid="22735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27360"/>
                                        </p:tgtEl>
                                        <p:attrNameLst>
                                          <p:attrName>style.visibility</p:attrName>
                                        </p:attrNameLst>
                                      </p:cBhvr>
                                      <p:to>
                                        <p:strVal val="visible"/>
                                      </p:to>
                                    </p:set>
                                    <p:animEffect transition="in" filter="blinds(horizontal)">
                                      <p:cBhvr>
                                        <p:cTn id="51" dur="500"/>
                                        <p:tgtEl>
                                          <p:spTgt spid="22736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27361"/>
                                        </p:tgtEl>
                                        <p:attrNameLst>
                                          <p:attrName>style.visibility</p:attrName>
                                        </p:attrNameLst>
                                      </p:cBhvr>
                                      <p:to>
                                        <p:strVal val="visible"/>
                                      </p:to>
                                    </p:set>
                                    <p:animEffect transition="in" filter="blinds(horizontal)">
                                      <p:cBhvr>
                                        <p:cTn id="54" dur="500"/>
                                        <p:tgtEl>
                                          <p:spTgt spid="22736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27362"/>
                                        </p:tgtEl>
                                        <p:attrNameLst>
                                          <p:attrName>style.visibility</p:attrName>
                                        </p:attrNameLst>
                                      </p:cBhvr>
                                      <p:to>
                                        <p:strVal val="visible"/>
                                      </p:to>
                                    </p:set>
                                    <p:animEffect transition="in" filter="blinds(horizontal)">
                                      <p:cBhvr>
                                        <p:cTn id="57" dur="500"/>
                                        <p:tgtEl>
                                          <p:spTgt spid="22736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7363"/>
                                        </p:tgtEl>
                                        <p:attrNameLst>
                                          <p:attrName>style.visibility</p:attrName>
                                        </p:attrNameLst>
                                      </p:cBhvr>
                                      <p:to>
                                        <p:strVal val="visible"/>
                                      </p:to>
                                    </p:set>
                                    <p:animEffect transition="in" filter="blinds(horizontal)">
                                      <p:cBhvr>
                                        <p:cTn id="60" dur="500"/>
                                        <p:tgtEl>
                                          <p:spTgt spid="22736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27364"/>
                                        </p:tgtEl>
                                        <p:attrNameLst>
                                          <p:attrName>style.visibility</p:attrName>
                                        </p:attrNameLst>
                                      </p:cBhvr>
                                      <p:to>
                                        <p:strVal val="visible"/>
                                      </p:to>
                                    </p:set>
                                    <p:animEffect transition="in" filter="blinds(horizontal)">
                                      <p:cBhvr>
                                        <p:cTn id="63" dur="500"/>
                                        <p:tgtEl>
                                          <p:spTgt spid="22736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27365"/>
                                        </p:tgtEl>
                                        <p:attrNameLst>
                                          <p:attrName>style.visibility</p:attrName>
                                        </p:attrNameLst>
                                      </p:cBhvr>
                                      <p:to>
                                        <p:strVal val="visible"/>
                                      </p:to>
                                    </p:set>
                                    <p:animEffect transition="in" filter="blinds(horizontal)">
                                      <p:cBhvr>
                                        <p:cTn id="66" dur="500"/>
                                        <p:tgtEl>
                                          <p:spTgt spid="22736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27366"/>
                                        </p:tgtEl>
                                        <p:attrNameLst>
                                          <p:attrName>style.visibility</p:attrName>
                                        </p:attrNameLst>
                                      </p:cBhvr>
                                      <p:to>
                                        <p:strVal val="visible"/>
                                      </p:to>
                                    </p:set>
                                    <p:animEffect transition="in" filter="blinds(horizontal)">
                                      <p:cBhvr>
                                        <p:cTn id="69" dur="500"/>
                                        <p:tgtEl>
                                          <p:spTgt spid="22736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27367"/>
                                        </p:tgtEl>
                                        <p:attrNameLst>
                                          <p:attrName>style.visibility</p:attrName>
                                        </p:attrNameLst>
                                      </p:cBhvr>
                                      <p:to>
                                        <p:strVal val="visible"/>
                                      </p:to>
                                    </p:set>
                                    <p:animEffect transition="in" filter="blinds(horizontal)">
                                      <p:cBhvr>
                                        <p:cTn id="72" dur="500"/>
                                        <p:tgtEl>
                                          <p:spTgt spid="22736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27368"/>
                                        </p:tgtEl>
                                        <p:attrNameLst>
                                          <p:attrName>style.visibility</p:attrName>
                                        </p:attrNameLst>
                                      </p:cBhvr>
                                      <p:to>
                                        <p:strVal val="visible"/>
                                      </p:to>
                                    </p:set>
                                    <p:animEffect transition="in" filter="blinds(horizontal)">
                                      <p:cBhvr>
                                        <p:cTn id="75" dur="500"/>
                                        <p:tgtEl>
                                          <p:spTgt spid="2273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27369"/>
                                        </p:tgtEl>
                                        <p:attrNameLst>
                                          <p:attrName>style.visibility</p:attrName>
                                        </p:attrNameLst>
                                      </p:cBhvr>
                                      <p:to>
                                        <p:strVal val="visible"/>
                                      </p:to>
                                    </p:set>
                                    <p:animEffect transition="in" filter="blinds(horizontal)">
                                      <p:cBhvr>
                                        <p:cTn id="78" dur="500"/>
                                        <p:tgtEl>
                                          <p:spTgt spid="22736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27370"/>
                                        </p:tgtEl>
                                        <p:attrNameLst>
                                          <p:attrName>style.visibility</p:attrName>
                                        </p:attrNameLst>
                                      </p:cBhvr>
                                      <p:to>
                                        <p:strVal val="visible"/>
                                      </p:to>
                                    </p:set>
                                    <p:animEffect transition="in" filter="blinds(horizontal)">
                                      <p:cBhvr>
                                        <p:cTn id="81" dur="500"/>
                                        <p:tgtEl>
                                          <p:spTgt spid="22737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27371"/>
                                        </p:tgtEl>
                                        <p:attrNameLst>
                                          <p:attrName>style.visibility</p:attrName>
                                        </p:attrNameLst>
                                      </p:cBhvr>
                                      <p:to>
                                        <p:strVal val="visible"/>
                                      </p:to>
                                    </p:set>
                                    <p:animEffect transition="in" filter="blinds(horizontal)">
                                      <p:cBhvr>
                                        <p:cTn id="84" dur="500"/>
                                        <p:tgtEl>
                                          <p:spTgt spid="2273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27372"/>
                                        </p:tgtEl>
                                        <p:attrNameLst>
                                          <p:attrName>style.visibility</p:attrName>
                                        </p:attrNameLst>
                                      </p:cBhvr>
                                      <p:to>
                                        <p:strVal val="visible"/>
                                      </p:to>
                                    </p:set>
                                    <p:animEffect transition="in" filter="blinds(horizontal)">
                                      <p:cBhvr>
                                        <p:cTn id="87" dur="500"/>
                                        <p:tgtEl>
                                          <p:spTgt spid="2273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7378"/>
                                        </p:tgtEl>
                                        <p:attrNameLst>
                                          <p:attrName>style.visibility</p:attrName>
                                        </p:attrNameLst>
                                      </p:cBhvr>
                                      <p:to>
                                        <p:strVal val="visible"/>
                                      </p:to>
                                    </p:set>
                                    <p:animEffect transition="in" filter="wipe(left)">
                                      <p:cBhvr>
                                        <p:cTn id="92" dur="500"/>
                                        <p:tgtEl>
                                          <p:spTgt spid="227378"/>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27377"/>
                                        </p:tgtEl>
                                        <p:attrNameLst>
                                          <p:attrName>style.visibility</p:attrName>
                                        </p:attrNameLst>
                                      </p:cBhvr>
                                      <p:to>
                                        <p:strVal val="visible"/>
                                      </p:to>
                                    </p:set>
                                    <p:animEffect transition="in" filter="wipe(left)">
                                      <p:cBhvr>
                                        <p:cTn id="95" dur="500"/>
                                        <p:tgtEl>
                                          <p:spTgt spid="227377"/>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27373"/>
                                        </p:tgtEl>
                                        <p:attrNameLst>
                                          <p:attrName>style.visibility</p:attrName>
                                        </p:attrNameLst>
                                      </p:cBhvr>
                                      <p:to>
                                        <p:strVal val="visible"/>
                                      </p:to>
                                    </p:set>
                                    <p:animEffect transition="in" filter="wipe(left)">
                                      <p:cBhvr>
                                        <p:cTn id="98" dur="500"/>
                                        <p:tgtEl>
                                          <p:spTgt spid="22737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27374"/>
                                        </p:tgtEl>
                                        <p:attrNameLst>
                                          <p:attrName>style.visibility</p:attrName>
                                        </p:attrNameLst>
                                      </p:cBhvr>
                                      <p:to>
                                        <p:strVal val="visible"/>
                                      </p:to>
                                    </p:set>
                                    <p:animEffect transition="in" filter="wipe(left)">
                                      <p:cBhvr>
                                        <p:cTn id="101" dur="500"/>
                                        <p:tgtEl>
                                          <p:spTgt spid="22737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2741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2741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7402"/>
                                        </p:tgtEl>
                                        <p:attrNameLst>
                                          <p:attrName>style.visibility</p:attrName>
                                        </p:attrNameLst>
                                      </p:cBhvr>
                                      <p:to>
                                        <p:strVal val="visible"/>
                                      </p:to>
                                    </p:set>
                                    <p:animEffect transition="in" filter="blinds(horizontal)">
                                      <p:cBhvr>
                                        <p:cTn id="112" dur="500"/>
                                        <p:tgtEl>
                                          <p:spTgt spid="22740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27400"/>
                                        </p:tgtEl>
                                        <p:attrNameLst>
                                          <p:attrName>style.visibility</p:attrName>
                                        </p:attrNameLst>
                                      </p:cBhvr>
                                      <p:to>
                                        <p:strVal val="visible"/>
                                      </p:to>
                                    </p:set>
                                    <p:animEffect transition="in" filter="blinds(horizontal)">
                                      <p:cBhvr>
                                        <p:cTn id="115" dur="500"/>
                                        <p:tgtEl>
                                          <p:spTgt spid="227400"/>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27401"/>
                                        </p:tgtEl>
                                        <p:attrNameLst>
                                          <p:attrName>style.visibility</p:attrName>
                                        </p:attrNameLst>
                                      </p:cBhvr>
                                      <p:to>
                                        <p:strVal val="visible"/>
                                      </p:to>
                                    </p:set>
                                    <p:animEffect transition="in" filter="blinds(horizontal)">
                                      <p:cBhvr>
                                        <p:cTn id="118" dur="500"/>
                                        <p:tgtEl>
                                          <p:spTgt spid="227401"/>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27380"/>
                                        </p:tgtEl>
                                        <p:attrNameLst>
                                          <p:attrName>style.visibility</p:attrName>
                                        </p:attrNameLst>
                                      </p:cBhvr>
                                      <p:to>
                                        <p:strVal val="visible"/>
                                      </p:to>
                                    </p:set>
                                    <p:animEffect transition="in" filter="blinds(horizontal)">
                                      <p:cBhvr>
                                        <p:cTn id="121" dur="500"/>
                                        <p:tgtEl>
                                          <p:spTgt spid="22738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27381"/>
                                        </p:tgtEl>
                                        <p:attrNameLst>
                                          <p:attrName>style.visibility</p:attrName>
                                        </p:attrNameLst>
                                      </p:cBhvr>
                                      <p:to>
                                        <p:strVal val="visible"/>
                                      </p:to>
                                    </p:set>
                                    <p:animEffect transition="in" filter="blinds(horizontal)">
                                      <p:cBhvr>
                                        <p:cTn id="124" dur="500"/>
                                        <p:tgtEl>
                                          <p:spTgt spid="22738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227382"/>
                                        </p:tgtEl>
                                        <p:attrNameLst>
                                          <p:attrName>style.visibility</p:attrName>
                                        </p:attrNameLst>
                                      </p:cBhvr>
                                      <p:to>
                                        <p:strVal val="visible"/>
                                      </p:to>
                                    </p:set>
                                    <p:animEffect transition="in" filter="blinds(horizontal)">
                                      <p:cBhvr>
                                        <p:cTn id="127" dur="500"/>
                                        <p:tgtEl>
                                          <p:spTgt spid="22738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27383"/>
                                        </p:tgtEl>
                                        <p:attrNameLst>
                                          <p:attrName>style.visibility</p:attrName>
                                        </p:attrNameLst>
                                      </p:cBhvr>
                                      <p:to>
                                        <p:strVal val="visible"/>
                                      </p:to>
                                    </p:set>
                                    <p:animEffect transition="in" filter="blinds(horizontal)">
                                      <p:cBhvr>
                                        <p:cTn id="130" dur="500"/>
                                        <p:tgtEl>
                                          <p:spTgt spid="227383"/>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27384"/>
                                        </p:tgtEl>
                                        <p:attrNameLst>
                                          <p:attrName>style.visibility</p:attrName>
                                        </p:attrNameLst>
                                      </p:cBhvr>
                                      <p:to>
                                        <p:strVal val="visible"/>
                                      </p:to>
                                    </p:set>
                                    <p:animEffect transition="in" filter="blinds(horizontal)">
                                      <p:cBhvr>
                                        <p:cTn id="133" dur="500"/>
                                        <p:tgtEl>
                                          <p:spTgt spid="22738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27385"/>
                                        </p:tgtEl>
                                        <p:attrNameLst>
                                          <p:attrName>style.visibility</p:attrName>
                                        </p:attrNameLst>
                                      </p:cBhvr>
                                      <p:to>
                                        <p:strVal val="visible"/>
                                      </p:to>
                                    </p:set>
                                    <p:animEffect transition="in" filter="blinds(horizontal)">
                                      <p:cBhvr>
                                        <p:cTn id="136" dur="500"/>
                                        <p:tgtEl>
                                          <p:spTgt spid="227385"/>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27386"/>
                                        </p:tgtEl>
                                        <p:attrNameLst>
                                          <p:attrName>style.visibility</p:attrName>
                                        </p:attrNameLst>
                                      </p:cBhvr>
                                      <p:to>
                                        <p:strVal val="visible"/>
                                      </p:to>
                                    </p:set>
                                    <p:animEffect transition="in" filter="blinds(horizontal)">
                                      <p:cBhvr>
                                        <p:cTn id="139" dur="500"/>
                                        <p:tgtEl>
                                          <p:spTgt spid="227386"/>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27387"/>
                                        </p:tgtEl>
                                        <p:attrNameLst>
                                          <p:attrName>style.visibility</p:attrName>
                                        </p:attrNameLst>
                                      </p:cBhvr>
                                      <p:to>
                                        <p:strVal val="visible"/>
                                      </p:to>
                                    </p:set>
                                    <p:animEffect transition="in" filter="blinds(horizontal)">
                                      <p:cBhvr>
                                        <p:cTn id="142" dur="500"/>
                                        <p:tgtEl>
                                          <p:spTgt spid="227387"/>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227388"/>
                                        </p:tgtEl>
                                        <p:attrNameLst>
                                          <p:attrName>style.visibility</p:attrName>
                                        </p:attrNameLst>
                                      </p:cBhvr>
                                      <p:to>
                                        <p:strVal val="visible"/>
                                      </p:to>
                                    </p:set>
                                    <p:animEffect transition="in" filter="blinds(horizontal)">
                                      <p:cBhvr>
                                        <p:cTn id="145" dur="500"/>
                                        <p:tgtEl>
                                          <p:spTgt spid="227388"/>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27389"/>
                                        </p:tgtEl>
                                        <p:attrNameLst>
                                          <p:attrName>style.visibility</p:attrName>
                                        </p:attrNameLst>
                                      </p:cBhvr>
                                      <p:to>
                                        <p:strVal val="visible"/>
                                      </p:to>
                                    </p:set>
                                    <p:animEffect transition="in" filter="blinds(horizontal)">
                                      <p:cBhvr>
                                        <p:cTn id="148" dur="500"/>
                                        <p:tgtEl>
                                          <p:spTgt spid="22738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27390"/>
                                        </p:tgtEl>
                                        <p:attrNameLst>
                                          <p:attrName>style.visibility</p:attrName>
                                        </p:attrNameLst>
                                      </p:cBhvr>
                                      <p:to>
                                        <p:strVal val="visible"/>
                                      </p:to>
                                    </p:set>
                                    <p:animEffect transition="in" filter="blinds(horizontal)">
                                      <p:cBhvr>
                                        <p:cTn id="151" dur="500"/>
                                        <p:tgtEl>
                                          <p:spTgt spid="227390"/>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227391"/>
                                        </p:tgtEl>
                                        <p:attrNameLst>
                                          <p:attrName>style.visibility</p:attrName>
                                        </p:attrNameLst>
                                      </p:cBhvr>
                                      <p:to>
                                        <p:strVal val="visible"/>
                                      </p:to>
                                    </p:set>
                                    <p:animEffect transition="in" filter="blinds(horizontal)">
                                      <p:cBhvr>
                                        <p:cTn id="154" dur="500"/>
                                        <p:tgtEl>
                                          <p:spTgt spid="227391"/>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227392"/>
                                        </p:tgtEl>
                                        <p:attrNameLst>
                                          <p:attrName>style.visibility</p:attrName>
                                        </p:attrNameLst>
                                      </p:cBhvr>
                                      <p:to>
                                        <p:strVal val="visible"/>
                                      </p:to>
                                    </p:set>
                                    <p:animEffect transition="in" filter="blinds(horizontal)">
                                      <p:cBhvr>
                                        <p:cTn id="157" dur="500"/>
                                        <p:tgtEl>
                                          <p:spTgt spid="227392"/>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227393"/>
                                        </p:tgtEl>
                                        <p:attrNameLst>
                                          <p:attrName>style.visibility</p:attrName>
                                        </p:attrNameLst>
                                      </p:cBhvr>
                                      <p:to>
                                        <p:strVal val="visible"/>
                                      </p:to>
                                    </p:set>
                                    <p:animEffect transition="in" filter="blinds(horizontal)">
                                      <p:cBhvr>
                                        <p:cTn id="160" dur="500"/>
                                        <p:tgtEl>
                                          <p:spTgt spid="227393"/>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227394"/>
                                        </p:tgtEl>
                                        <p:attrNameLst>
                                          <p:attrName>style.visibility</p:attrName>
                                        </p:attrNameLst>
                                      </p:cBhvr>
                                      <p:to>
                                        <p:strVal val="visible"/>
                                      </p:to>
                                    </p:set>
                                    <p:animEffect transition="in" filter="blinds(horizontal)">
                                      <p:cBhvr>
                                        <p:cTn id="163" dur="500"/>
                                        <p:tgtEl>
                                          <p:spTgt spid="227394"/>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227395"/>
                                        </p:tgtEl>
                                        <p:attrNameLst>
                                          <p:attrName>style.visibility</p:attrName>
                                        </p:attrNameLst>
                                      </p:cBhvr>
                                      <p:to>
                                        <p:strVal val="visible"/>
                                      </p:to>
                                    </p:set>
                                    <p:animEffect transition="in" filter="blinds(horizontal)">
                                      <p:cBhvr>
                                        <p:cTn id="166" dur="500"/>
                                        <p:tgtEl>
                                          <p:spTgt spid="227395"/>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227396"/>
                                        </p:tgtEl>
                                        <p:attrNameLst>
                                          <p:attrName>style.visibility</p:attrName>
                                        </p:attrNameLst>
                                      </p:cBhvr>
                                      <p:to>
                                        <p:strVal val="visible"/>
                                      </p:to>
                                    </p:set>
                                    <p:animEffect transition="in" filter="blinds(horizontal)">
                                      <p:cBhvr>
                                        <p:cTn id="169" dur="500"/>
                                        <p:tgtEl>
                                          <p:spTgt spid="227396"/>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227397"/>
                                        </p:tgtEl>
                                        <p:attrNameLst>
                                          <p:attrName>style.visibility</p:attrName>
                                        </p:attrNameLst>
                                      </p:cBhvr>
                                      <p:to>
                                        <p:strVal val="visible"/>
                                      </p:to>
                                    </p:set>
                                    <p:animEffect transition="in" filter="blinds(horizontal)">
                                      <p:cBhvr>
                                        <p:cTn id="172" dur="500"/>
                                        <p:tgtEl>
                                          <p:spTgt spid="22739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27406"/>
                                        </p:tgtEl>
                                        <p:attrNameLst>
                                          <p:attrName>style.visibility</p:attrName>
                                        </p:attrNameLst>
                                      </p:cBhvr>
                                      <p:to>
                                        <p:strVal val="visible"/>
                                      </p:to>
                                    </p:set>
                                    <p:animEffect transition="in" filter="wipe(left)">
                                      <p:cBhvr>
                                        <p:cTn id="177" dur="500"/>
                                        <p:tgtEl>
                                          <p:spTgt spid="227406"/>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227405"/>
                                        </p:tgtEl>
                                        <p:attrNameLst>
                                          <p:attrName>style.visibility</p:attrName>
                                        </p:attrNameLst>
                                      </p:cBhvr>
                                      <p:to>
                                        <p:strVal val="visible"/>
                                      </p:to>
                                    </p:set>
                                    <p:animEffect transition="in" filter="wipe(left)">
                                      <p:cBhvr>
                                        <p:cTn id="180" dur="500"/>
                                        <p:tgtEl>
                                          <p:spTgt spid="227405"/>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227398"/>
                                        </p:tgtEl>
                                        <p:attrNameLst>
                                          <p:attrName>style.visibility</p:attrName>
                                        </p:attrNameLst>
                                      </p:cBhvr>
                                      <p:to>
                                        <p:strVal val="visible"/>
                                      </p:to>
                                    </p:set>
                                    <p:animEffect transition="in" filter="wipe(left)">
                                      <p:cBhvr>
                                        <p:cTn id="183" dur="500"/>
                                        <p:tgtEl>
                                          <p:spTgt spid="227398"/>
                                        </p:tgtEl>
                                      </p:cBhvr>
                                    </p:animEffect>
                                  </p:childTnLst>
                                </p:cTn>
                              </p:par>
                              <p:par>
                                <p:cTn id="184" presetID="22" presetClass="entr" presetSubtype="8" fill="hold" grpId="0" nodeType="withEffect">
                                  <p:stCondLst>
                                    <p:cond delay="0"/>
                                  </p:stCondLst>
                                  <p:childTnLst>
                                    <p:set>
                                      <p:cBhvr>
                                        <p:cTn id="185" dur="1" fill="hold">
                                          <p:stCondLst>
                                            <p:cond delay="0"/>
                                          </p:stCondLst>
                                        </p:cTn>
                                        <p:tgtEl>
                                          <p:spTgt spid="227399"/>
                                        </p:tgtEl>
                                        <p:attrNameLst>
                                          <p:attrName>style.visibility</p:attrName>
                                        </p:attrNameLst>
                                      </p:cBhvr>
                                      <p:to>
                                        <p:strVal val="visible"/>
                                      </p:to>
                                    </p:set>
                                    <p:animEffect transition="in" filter="wipe(left)">
                                      <p:cBhvr>
                                        <p:cTn id="186" dur="500"/>
                                        <p:tgtEl>
                                          <p:spTgt spid="227399"/>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9" presetClass="exit" presetSubtype="0" fill="hold" grpId="1" nodeType="clickEffect">
                                  <p:stCondLst>
                                    <p:cond delay="0"/>
                                  </p:stCondLst>
                                  <p:childTnLst>
                                    <p:animEffect transition="out" filter="dissolve">
                                      <p:cBhvr>
                                        <p:cTn id="190" dur="500"/>
                                        <p:tgtEl>
                                          <p:spTgt spid="227398"/>
                                        </p:tgtEl>
                                      </p:cBhvr>
                                    </p:animEffect>
                                    <p:set>
                                      <p:cBhvr>
                                        <p:cTn id="191" dur="1" fill="hold">
                                          <p:stCondLst>
                                            <p:cond delay="499"/>
                                          </p:stCondLst>
                                        </p:cTn>
                                        <p:tgtEl>
                                          <p:spTgt spid="227398"/>
                                        </p:tgtEl>
                                        <p:attrNameLst>
                                          <p:attrName>style.visibility</p:attrName>
                                        </p:attrNameLst>
                                      </p:cBhvr>
                                      <p:to>
                                        <p:strVal val="hidden"/>
                                      </p:to>
                                    </p:set>
                                  </p:childTnLst>
                                </p:cTn>
                              </p:par>
                              <p:par>
                                <p:cTn id="192" presetID="9" presetClass="exit" presetSubtype="0" fill="hold" grpId="1" nodeType="withEffect">
                                  <p:stCondLst>
                                    <p:cond delay="0"/>
                                  </p:stCondLst>
                                  <p:childTnLst>
                                    <p:animEffect transition="out" filter="dissolve">
                                      <p:cBhvr>
                                        <p:cTn id="193" dur="500"/>
                                        <p:tgtEl>
                                          <p:spTgt spid="227399"/>
                                        </p:tgtEl>
                                      </p:cBhvr>
                                    </p:animEffect>
                                    <p:set>
                                      <p:cBhvr>
                                        <p:cTn id="194" dur="1" fill="hold">
                                          <p:stCondLst>
                                            <p:cond delay="499"/>
                                          </p:stCondLst>
                                        </p:cTn>
                                        <p:tgtEl>
                                          <p:spTgt spid="227399"/>
                                        </p:tgtEl>
                                        <p:attrNameLst>
                                          <p:attrName>style.visibility</p:attrName>
                                        </p:attrNameLst>
                                      </p:cBhvr>
                                      <p:to>
                                        <p:strVal val="hidden"/>
                                      </p:to>
                                    </p:set>
                                  </p:childTnLst>
                                </p:cTn>
                              </p:par>
                              <p:par>
                                <p:cTn id="195" presetID="22" presetClass="entr" presetSubtype="8" fill="hold" grpId="0" nodeType="withEffect">
                                  <p:stCondLst>
                                    <p:cond delay="0"/>
                                  </p:stCondLst>
                                  <p:childTnLst>
                                    <p:set>
                                      <p:cBhvr>
                                        <p:cTn id="196" dur="1" fill="hold">
                                          <p:stCondLst>
                                            <p:cond delay="0"/>
                                          </p:stCondLst>
                                        </p:cTn>
                                        <p:tgtEl>
                                          <p:spTgt spid="227404"/>
                                        </p:tgtEl>
                                        <p:attrNameLst>
                                          <p:attrName>style.visibility</p:attrName>
                                        </p:attrNameLst>
                                      </p:cBhvr>
                                      <p:to>
                                        <p:strVal val="visible"/>
                                      </p:to>
                                    </p:set>
                                    <p:animEffect transition="in" filter="wipe(left)">
                                      <p:cBhvr>
                                        <p:cTn id="197" dur="500"/>
                                        <p:tgtEl>
                                          <p:spTgt spid="227404"/>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227403"/>
                                        </p:tgtEl>
                                        <p:attrNameLst>
                                          <p:attrName>style.visibility</p:attrName>
                                        </p:attrNameLst>
                                      </p:cBhvr>
                                      <p:to>
                                        <p:strVal val="visible"/>
                                      </p:to>
                                    </p:set>
                                    <p:animEffect transition="in" filter="wipe(left)">
                                      <p:cBhvr>
                                        <p:cTn id="200" dur="500"/>
                                        <p:tgtEl>
                                          <p:spTgt spid="227403"/>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227407"/>
                                        </p:tgtEl>
                                        <p:attrNameLst>
                                          <p:attrName>style.visibility</p:attrName>
                                        </p:attrNameLst>
                                      </p:cBhvr>
                                      <p:to>
                                        <p:strVal val="visible"/>
                                      </p:to>
                                    </p:set>
                                    <p:animEffect transition="in" filter="wipe(left)">
                                      <p:cBhvr>
                                        <p:cTn id="203" dur="500"/>
                                        <p:tgtEl>
                                          <p:spTgt spid="227407"/>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227408"/>
                                        </p:tgtEl>
                                        <p:attrNameLst>
                                          <p:attrName>style.visibility</p:attrName>
                                        </p:attrNameLst>
                                      </p:cBhvr>
                                      <p:to>
                                        <p:strVal val="visible"/>
                                      </p:to>
                                    </p:set>
                                    <p:animEffect transition="in" filter="wipe(left)">
                                      <p:cBhvr>
                                        <p:cTn id="206" dur="500"/>
                                        <p:tgtEl>
                                          <p:spTgt spid="227408"/>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xit" presetSubtype="0" fill="hold" grpId="1" nodeType="clickEffect">
                                  <p:stCondLst>
                                    <p:cond delay="0"/>
                                  </p:stCondLst>
                                  <p:childTnLst>
                                    <p:animEffect transition="out" filter="dissolve">
                                      <p:cBhvr>
                                        <p:cTn id="210" dur="500"/>
                                        <p:tgtEl>
                                          <p:spTgt spid="227404"/>
                                        </p:tgtEl>
                                      </p:cBhvr>
                                    </p:animEffect>
                                    <p:set>
                                      <p:cBhvr>
                                        <p:cTn id="211" dur="1" fill="hold">
                                          <p:stCondLst>
                                            <p:cond delay="499"/>
                                          </p:stCondLst>
                                        </p:cTn>
                                        <p:tgtEl>
                                          <p:spTgt spid="227404"/>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227403"/>
                                        </p:tgtEl>
                                      </p:cBhvr>
                                    </p:animEffect>
                                    <p:set>
                                      <p:cBhvr>
                                        <p:cTn id="214" dur="1" fill="hold">
                                          <p:stCondLst>
                                            <p:cond delay="499"/>
                                          </p:stCondLst>
                                        </p:cTn>
                                        <p:tgtEl>
                                          <p:spTgt spid="227403"/>
                                        </p:tgtEl>
                                        <p:attrNameLst>
                                          <p:attrName>style.visibility</p:attrName>
                                        </p:attrNameLst>
                                      </p:cBhvr>
                                      <p:to>
                                        <p:strVal val="hidden"/>
                                      </p:to>
                                    </p:set>
                                  </p:childTnLst>
                                </p:cTn>
                              </p:par>
                              <p:par>
                                <p:cTn id="215" presetID="9" presetClass="exit" presetSubtype="0" fill="hold" grpId="1" nodeType="withEffect">
                                  <p:stCondLst>
                                    <p:cond delay="0"/>
                                  </p:stCondLst>
                                  <p:childTnLst>
                                    <p:animEffect transition="out" filter="dissolve">
                                      <p:cBhvr>
                                        <p:cTn id="216" dur="500"/>
                                        <p:tgtEl>
                                          <p:spTgt spid="227407"/>
                                        </p:tgtEl>
                                      </p:cBhvr>
                                    </p:animEffect>
                                    <p:set>
                                      <p:cBhvr>
                                        <p:cTn id="217" dur="1" fill="hold">
                                          <p:stCondLst>
                                            <p:cond delay="499"/>
                                          </p:stCondLst>
                                        </p:cTn>
                                        <p:tgtEl>
                                          <p:spTgt spid="227407"/>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227408"/>
                                        </p:tgtEl>
                                      </p:cBhvr>
                                    </p:animEffect>
                                    <p:set>
                                      <p:cBhvr>
                                        <p:cTn id="220" dur="1" fill="hold">
                                          <p:stCondLst>
                                            <p:cond delay="499"/>
                                          </p:stCondLst>
                                        </p:cTn>
                                        <p:tgtEl>
                                          <p:spTgt spid="227408"/>
                                        </p:tgtEl>
                                        <p:attrNameLst>
                                          <p:attrName>style.visibility</p:attrName>
                                        </p:attrNameLst>
                                      </p:cBhvr>
                                      <p:to>
                                        <p:strVal val="hidden"/>
                                      </p:to>
                                    </p:set>
                                  </p:childTnLst>
                                </p:cTn>
                              </p:par>
                              <p:par>
                                <p:cTn id="221" presetID="22" presetClass="entr" presetSubtype="8" fill="hold" grpId="0" nodeType="withEffect">
                                  <p:stCondLst>
                                    <p:cond delay="0"/>
                                  </p:stCondLst>
                                  <p:childTnLst>
                                    <p:set>
                                      <p:cBhvr>
                                        <p:cTn id="222" dur="1" fill="hold">
                                          <p:stCondLst>
                                            <p:cond delay="0"/>
                                          </p:stCondLst>
                                        </p:cTn>
                                        <p:tgtEl>
                                          <p:spTgt spid="227412"/>
                                        </p:tgtEl>
                                        <p:attrNameLst>
                                          <p:attrName>style.visibility</p:attrName>
                                        </p:attrNameLst>
                                      </p:cBhvr>
                                      <p:to>
                                        <p:strVal val="visible"/>
                                      </p:to>
                                    </p:set>
                                    <p:animEffect transition="in" filter="wipe(left)">
                                      <p:cBhvr>
                                        <p:cTn id="223" dur="500"/>
                                        <p:tgtEl>
                                          <p:spTgt spid="227412"/>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227411"/>
                                        </p:tgtEl>
                                        <p:attrNameLst>
                                          <p:attrName>style.visibility</p:attrName>
                                        </p:attrNameLst>
                                      </p:cBhvr>
                                      <p:to>
                                        <p:strVal val="visible"/>
                                      </p:to>
                                    </p:set>
                                    <p:animEffect transition="in" filter="wipe(left)">
                                      <p:cBhvr>
                                        <p:cTn id="226" dur="500"/>
                                        <p:tgtEl>
                                          <p:spTgt spid="227411"/>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227409"/>
                                        </p:tgtEl>
                                        <p:attrNameLst>
                                          <p:attrName>style.visibility</p:attrName>
                                        </p:attrNameLst>
                                      </p:cBhvr>
                                      <p:to>
                                        <p:strVal val="visible"/>
                                      </p:to>
                                    </p:set>
                                    <p:animEffect transition="in" filter="wipe(left)">
                                      <p:cBhvr>
                                        <p:cTn id="229" dur="500"/>
                                        <p:tgtEl>
                                          <p:spTgt spid="227409"/>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227410"/>
                                        </p:tgtEl>
                                        <p:attrNameLst>
                                          <p:attrName>style.visibility</p:attrName>
                                        </p:attrNameLst>
                                      </p:cBhvr>
                                      <p:to>
                                        <p:strVal val="visible"/>
                                      </p:to>
                                    </p:set>
                                    <p:animEffect transition="in" filter="wipe(left)">
                                      <p:cBhvr>
                                        <p:cTn id="232" dur="500"/>
                                        <p:tgtEl>
                                          <p:spTgt spid="227410"/>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227418"/>
                                        </p:tgtEl>
                                        <p:attrNameLst>
                                          <p:attrName>style.visibility</p:attrName>
                                        </p:attrNameLst>
                                      </p:cBhvr>
                                      <p:to>
                                        <p:strVal val="visible"/>
                                      </p:to>
                                    </p:set>
                                    <p:anim calcmode="lin" valueType="num">
                                      <p:cBhvr additive="base">
                                        <p:cTn id="237" dur="500" fill="hold"/>
                                        <p:tgtEl>
                                          <p:spTgt spid="227418"/>
                                        </p:tgtEl>
                                        <p:attrNameLst>
                                          <p:attrName>ppt_x</p:attrName>
                                        </p:attrNameLst>
                                      </p:cBhvr>
                                      <p:tavLst>
                                        <p:tav tm="0">
                                          <p:val>
                                            <p:strVal val="#ppt_x"/>
                                          </p:val>
                                        </p:tav>
                                        <p:tav tm="100000">
                                          <p:val>
                                            <p:strVal val="#ppt_x"/>
                                          </p:val>
                                        </p:tav>
                                      </p:tavLst>
                                    </p:anim>
                                    <p:anim calcmode="lin" valueType="num">
                                      <p:cBhvr additive="base">
                                        <p:cTn id="238" dur="500" fill="hold"/>
                                        <p:tgtEl>
                                          <p:spTgt spid="227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8" grpId="0" animBg="1"/>
      <p:bldP spid="227349" grpId="0"/>
      <p:bldP spid="227352" grpId="0" animBg="1"/>
      <p:bldP spid="227353" grpId="0"/>
      <p:bldP spid="227355" grpId="0" animBg="1"/>
      <p:bldP spid="227356" grpId="0" animBg="1"/>
      <p:bldP spid="227357" grpId="0" animBg="1"/>
      <p:bldP spid="227358" grpId="0" animBg="1"/>
      <p:bldP spid="227359" grpId="0" animBg="1"/>
      <p:bldP spid="227360" grpId="0" animBg="1"/>
      <p:bldP spid="227361" grpId="0" animBg="1"/>
      <p:bldP spid="227362" grpId="0" animBg="1"/>
      <p:bldP spid="227363" grpId="0" animBg="1"/>
      <p:bldP spid="227364" grpId="0" animBg="1"/>
      <p:bldP spid="227365" grpId="0" animBg="1"/>
      <p:bldP spid="227366" grpId="0" animBg="1"/>
      <p:bldP spid="227367" grpId="0" animBg="1"/>
      <p:bldP spid="227368" grpId="0" animBg="1"/>
      <p:bldP spid="227369" grpId="0" animBg="1"/>
      <p:bldP spid="227370" grpId="0" animBg="1"/>
      <p:bldP spid="227371" grpId="0" animBg="1"/>
      <p:bldP spid="227372" grpId="0" animBg="1"/>
      <p:bldP spid="227373" grpId="0" animBg="1"/>
      <p:bldP spid="227374" grpId="0"/>
      <p:bldP spid="227375" grpId="0"/>
      <p:bldP spid="227376" grpId="0"/>
      <p:bldP spid="227377" grpId="0" animBg="1"/>
      <p:bldP spid="227378" grpId="0"/>
      <p:bldP spid="227379" grpId="0"/>
      <p:bldP spid="227380" grpId="0" animBg="1"/>
      <p:bldP spid="227381" grpId="0" animBg="1"/>
      <p:bldP spid="227382" grpId="0" animBg="1"/>
      <p:bldP spid="227383" grpId="0" animBg="1"/>
      <p:bldP spid="227384" grpId="0" animBg="1"/>
      <p:bldP spid="227385" grpId="0" animBg="1"/>
      <p:bldP spid="227386" grpId="0" animBg="1"/>
      <p:bldP spid="227387" grpId="0" animBg="1"/>
      <p:bldP spid="227388" grpId="0" animBg="1"/>
      <p:bldP spid="227389" grpId="0" animBg="1"/>
      <p:bldP spid="227390" grpId="0" animBg="1"/>
      <p:bldP spid="227391" grpId="0" animBg="1"/>
      <p:bldP spid="227392" grpId="0" animBg="1"/>
      <p:bldP spid="227393" grpId="0" animBg="1"/>
      <p:bldP spid="227394" grpId="0" animBg="1"/>
      <p:bldP spid="227395" grpId="0" animBg="1"/>
      <p:bldP spid="227396" grpId="0" animBg="1"/>
      <p:bldP spid="227397" grpId="0" animBg="1"/>
      <p:bldP spid="227398" grpId="0" animBg="1"/>
      <p:bldP spid="227398" grpId="1" animBg="1"/>
      <p:bldP spid="227399" grpId="0"/>
      <p:bldP spid="227399" grpId="1"/>
      <p:bldP spid="227400" grpId="0"/>
      <p:bldP spid="227401" grpId="0"/>
      <p:bldP spid="227402" grpId="0"/>
      <p:bldP spid="227403" grpId="0" animBg="1"/>
      <p:bldP spid="227403" grpId="1" animBg="1"/>
      <p:bldP spid="227404" grpId="0"/>
      <p:bldP spid="227404" grpId="1"/>
      <p:bldP spid="227405" grpId="0" animBg="1"/>
      <p:bldP spid="227406" grpId="0"/>
      <p:bldP spid="227407" grpId="0" animBg="1"/>
      <p:bldP spid="227407" grpId="1" animBg="1"/>
      <p:bldP spid="227408" grpId="0"/>
      <p:bldP spid="227408" grpId="1"/>
      <p:bldP spid="227409" grpId="0" animBg="1"/>
      <p:bldP spid="227410" grpId="0"/>
      <p:bldP spid="227411" grpId="0" animBg="1"/>
      <p:bldP spid="227412" grpId="0"/>
      <p:bldP spid="227413" grpId="0"/>
      <p:bldP spid="227414" grpId="0"/>
      <p:bldP spid="227415" grpId="0"/>
      <p:bldP spid="227416" grpId="0"/>
      <p:bldP spid="227418"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Rot="1" noChangeArrowheads="1"/>
          </p:cNvSpPr>
          <p:nvPr>
            <p:ph type="body" idx="1"/>
          </p:nvPr>
        </p:nvSpPr>
        <p:spPr>
          <a:xfrm>
            <a:off x="395288" y="476250"/>
            <a:ext cx="8569325" cy="5943600"/>
          </a:xfrm>
        </p:spPr>
        <p:txBody>
          <a:bodyPr/>
          <a:lstStyle/>
          <a:p>
            <a:pPr eaLnBrk="1" hangingPunct="1">
              <a:buFont typeface="Wingdings" pitchFamily="2" charset="2"/>
              <a:buNone/>
            </a:pPr>
            <a:r>
              <a:rPr lang="en-US" altLang="zh-CN" sz="3000" dirty="0" err="1" smtClean="0"/>
              <a:t>int</a:t>
            </a:r>
            <a:r>
              <a:rPr lang="en-US" altLang="zh-CN" sz="3000" dirty="0" smtClean="0"/>
              <a:t> Index(</a:t>
            </a:r>
            <a:r>
              <a:rPr lang="en-US" altLang="zh-CN" sz="3000" dirty="0" err="1" smtClean="0"/>
              <a:t>SString</a:t>
            </a:r>
            <a:r>
              <a:rPr lang="en-US" altLang="zh-CN" sz="3000" dirty="0" smtClean="0"/>
              <a:t> S, </a:t>
            </a:r>
            <a:r>
              <a:rPr lang="en-US" altLang="zh-CN" sz="3000" dirty="0" err="1" smtClean="0"/>
              <a:t>SString</a:t>
            </a:r>
            <a:r>
              <a:rPr lang="en-US" altLang="zh-CN" sz="3000" dirty="0" smtClean="0"/>
              <a:t> T, </a:t>
            </a:r>
            <a:r>
              <a:rPr lang="en-US" altLang="zh-CN" sz="3000" dirty="0" err="1" smtClean="0"/>
              <a:t>int</a:t>
            </a:r>
            <a:r>
              <a:rPr lang="en-US" altLang="zh-CN" sz="3000" dirty="0" smtClean="0"/>
              <a:t> </a:t>
            </a:r>
            <a:r>
              <a:rPr lang="en-US" altLang="zh-CN" sz="3000" dirty="0" err="1" smtClean="0"/>
              <a:t>pos</a:t>
            </a:r>
            <a:r>
              <a:rPr lang="en-US" altLang="zh-CN" sz="3000" dirty="0" smtClean="0"/>
              <a:t>) {</a:t>
            </a:r>
          </a:p>
          <a:p>
            <a:pPr lvl="1" eaLnBrk="1" hangingPunct="1">
              <a:buFont typeface="Wingdings" pitchFamily="2" charset="2"/>
              <a:buNone/>
            </a:pPr>
            <a:r>
              <a:rPr lang="en-US" altLang="zh-CN" sz="2600" dirty="0" smtClean="0"/>
              <a:t>   </a:t>
            </a:r>
            <a:r>
              <a:rPr lang="en-US" altLang="zh-CN" sz="2200" dirty="0" smtClean="0"/>
              <a:t>// </a:t>
            </a:r>
            <a:r>
              <a:rPr lang="zh-CN" altLang="en-US" sz="2200" dirty="0" smtClean="0"/>
              <a:t>返回子串</a:t>
            </a:r>
            <a:r>
              <a:rPr lang="en-US" altLang="zh-CN" sz="2200" dirty="0" smtClean="0"/>
              <a:t>T</a:t>
            </a:r>
            <a:r>
              <a:rPr lang="zh-CN" altLang="en-US" sz="2200" dirty="0" smtClean="0"/>
              <a:t>在主串</a:t>
            </a:r>
            <a:r>
              <a:rPr lang="en-US" altLang="zh-CN" sz="2200" dirty="0" smtClean="0"/>
              <a:t>S</a:t>
            </a:r>
            <a:r>
              <a:rPr lang="zh-CN" altLang="en-US" sz="2200" dirty="0" smtClean="0"/>
              <a:t>中第</a:t>
            </a:r>
            <a:r>
              <a:rPr lang="en-US" altLang="zh-CN" sz="2200" dirty="0" err="1" smtClean="0"/>
              <a:t>pos</a:t>
            </a:r>
            <a:r>
              <a:rPr lang="zh-CN" altLang="en-US" sz="2200" dirty="0" smtClean="0"/>
              <a:t>个字符之后的位置。若不</a:t>
            </a:r>
          </a:p>
          <a:p>
            <a:pPr lvl="1" eaLnBrk="1" hangingPunct="1">
              <a:buFont typeface="Wingdings" pitchFamily="2" charset="2"/>
              <a:buNone/>
            </a:pPr>
            <a:r>
              <a:rPr lang="zh-CN" altLang="en-US" sz="2200" dirty="0" smtClean="0"/>
              <a:t>  </a:t>
            </a:r>
            <a:r>
              <a:rPr lang="en-US" altLang="zh-CN" sz="2200" dirty="0" smtClean="0"/>
              <a:t>//</a:t>
            </a:r>
            <a:r>
              <a:rPr lang="zh-CN" altLang="en-US" sz="2200" dirty="0" smtClean="0"/>
              <a:t>存在，则函数值为</a:t>
            </a:r>
            <a:r>
              <a:rPr lang="en-US" altLang="zh-CN" sz="2200" dirty="0" smtClean="0"/>
              <a:t>0</a:t>
            </a:r>
            <a:r>
              <a:rPr lang="zh-CN" altLang="en-US" sz="2200" dirty="0" smtClean="0"/>
              <a:t>。其中</a:t>
            </a:r>
            <a:r>
              <a:rPr lang="en-US" altLang="zh-CN" sz="2200" dirty="0" smtClean="0"/>
              <a:t>T</a:t>
            </a:r>
            <a:r>
              <a:rPr lang="zh-CN" altLang="en-US" sz="2200" dirty="0" smtClean="0"/>
              <a:t>非空，</a:t>
            </a:r>
            <a:r>
              <a:rPr lang="en-US" altLang="zh-CN" sz="2200" dirty="0" smtClean="0"/>
              <a:t>1≤pos≤StrLength(S)</a:t>
            </a:r>
            <a:r>
              <a:rPr lang="zh-CN" altLang="en-US" sz="2200" dirty="0" smtClean="0"/>
              <a:t>。</a:t>
            </a:r>
          </a:p>
          <a:p>
            <a:pPr lvl="1" eaLnBrk="1" hangingPunct="1">
              <a:buFont typeface="Wingdings" pitchFamily="2" charset="2"/>
              <a:buNone/>
            </a:pPr>
            <a:r>
              <a:rPr lang="zh-CN" altLang="en-US" sz="2600" dirty="0" smtClean="0"/>
              <a:t>    </a:t>
            </a:r>
            <a:r>
              <a:rPr lang="en-US" altLang="zh-CN" sz="2600" dirty="0" smtClean="0"/>
              <a:t>i = </a:t>
            </a:r>
            <a:r>
              <a:rPr lang="en-US" altLang="zh-CN" sz="2600" dirty="0" err="1" smtClean="0"/>
              <a:t>pos</a:t>
            </a:r>
            <a:r>
              <a:rPr lang="en-US" altLang="zh-CN" sz="2600" dirty="0" smtClean="0"/>
              <a:t>;   j = 1;</a:t>
            </a:r>
          </a:p>
          <a:p>
            <a:pPr lvl="1" eaLnBrk="1" hangingPunct="1">
              <a:buFont typeface="Wingdings" pitchFamily="2" charset="2"/>
              <a:buNone/>
            </a:pPr>
            <a:r>
              <a:rPr lang="en-US" altLang="zh-CN" sz="2600" dirty="0" smtClean="0"/>
              <a:t>    while (i &lt;= S[0] &amp;&amp; j &lt;= T[0]) {</a:t>
            </a:r>
          </a:p>
          <a:p>
            <a:pPr lvl="1" eaLnBrk="1" hangingPunct="1">
              <a:buFont typeface="Wingdings" pitchFamily="2" charset="2"/>
              <a:buNone/>
            </a:pPr>
            <a:r>
              <a:rPr lang="en-US" altLang="zh-CN" sz="2600" dirty="0" smtClean="0"/>
              <a:t>         if (S[i] == T[j]) { ++i;  ++j; }   </a:t>
            </a:r>
            <a:r>
              <a:rPr lang="en-US" altLang="zh-CN" sz="2200" dirty="0" smtClean="0"/>
              <a:t>// </a:t>
            </a:r>
            <a:r>
              <a:rPr lang="zh-CN" altLang="en-US" sz="2200" dirty="0" smtClean="0"/>
              <a:t>继续比较后继字符</a:t>
            </a:r>
          </a:p>
          <a:p>
            <a:pPr lvl="1" eaLnBrk="1" hangingPunct="1">
              <a:buFont typeface="Wingdings" pitchFamily="2" charset="2"/>
              <a:buNone/>
            </a:pPr>
            <a:r>
              <a:rPr lang="zh-CN" altLang="en-US" sz="2600" dirty="0" smtClean="0"/>
              <a:t>         </a:t>
            </a:r>
            <a:r>
              <a:rPr lang="en-US" altLang="zh-CN" sz="2600" dirty="0" smtClean="0"/>
              <a:t>else { i = i-j+2;   j = 1; }     </a:t>
            </a:r>
            <a:r>
              <a:rPr lang="en-US" altLang="zh-CN" sz="2200" dirty="0" smtClean="0"/>
              <a:t>// </a:t>
            </a:r>
            <a:r>
              <a:rPr lang="zh-CN" altLang="en-US" sz="2200" dirty="0" smtClean="0"/>
              <a:t>指针后退重新开始匹配</a:t>
            </a:r>
          </a:p>
          <a:p>
            <a:pPr lvl="1" eaLnBrk="1" hangingPunct="1">
              <a:buFont typeface="Wingdings" pitchFamily="2" charset="2"/>
              <a:buNone/>
            </a:pPr>
            <a:r>
              <a:rPr lang="zh-CN" altLang="en-US" sz="2600" dirty="0" smtClean="0"/>
              <a:t>    </a:t>
            </a:r>
            <a:r>
              <a:rPr lang="en-US" altLang="zh-CN" sz="2600" dirty="0" smtClean="0"/>
              <a:t>}</a:t>
            </a:r>
          </a:p>
          <a:p>
            <a:pPr lvl="1" eaLnBrk="1" hangingPunct="1">
              <a:buFont typeface="Wingdings" pitchFamily="2" charset="2"/>
              <a:buNone/>
            </a:pPr>
            <a:r>
              <a:rPr lang="en-US" altLang="zh-CN" sz="2600" dirty="0" smtClean="0"/>
              <a:t>   if (j &gt; T[0])  return  i-T[0];</a:t>
            </a:r>
          </a:p>
          <a:p>
            <a:pPr lvl="1" eaLnBrk="1" hangingPunct="1">
              <a:buFont typeface="Wingdings" pitchFamily="2" charset="2"/>
              <a:buNone/>
            </a:pPr>
            <a:r>
              <a:rPr lang="en-US" altLang="zh-CN" sz="2600" dirty="0" smtClean="0"/>
              <a:t>   else return 0;</a:t>
            </a:r>
          </a:p>
          <a:p>
            <a:pPr lvl="1" eaLnBrk="1" hangingPunct="1">
              <a:buFont typeface="Wingdings" pitchFamily="2" charset="2"/>
              <a:buNone/>
            </a:pPr>
            <a:r>
              <a:rPr lang="en-US" altLang="zh-CN" sz="2600" dirty="0" smtClean="0"/>
              <a:t>} // Index</a:t>
            </a:r>
          </a:p>
        </p:txBody>
      </p:sp>
      <p:sp>
        <p:nvSpPr>
          <p:cNvPr id="225283" name="Oval 3"/>
          <p:cNvSpPr>
            <a:spLocks noChangeArrowheads="1"/>
          </p:cNvSpPr>
          <p:nvPr/>
        </p:nvSpPr>
        <p:spPr bwMode="auto">
          <a:xfrm>
            <a:off x="3059113" y="3429000"/>
            <a:ext cx="720725" cy="323850"/>
          </a:xfrm>
          <a:prstGeom prst="ellipse">
            <a:avLst/>
          </a:prstGeom>
          <a:noFill/>
          <a:ln w="158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84" name="Line 4"/>
          <p:cNvSpPr>
            <a:spLocks noChangeShapeType="1"/>
          </p:cNvSpPr>
          <p:nvPr/>
        </p:nvSpPr>
        <p:spPr bwMode="auto">
          <a:xfrm>
            <a:off x="3635375" y="3852863"/>
            <a:ext cx="152400" cy="152400"/>
          </a:xfrm>
          <a:prstGeom prst="line">
            <a:avLst/>
          </a:prstGeom>
          <a:noFill/>
          <a:ln w="158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85" name="Text Box 5"/>
          <p:cNvSpPr txBox="1">
            <a:spLocks noChangeArrowheads="1"/>
          </p:cNvSpPr>
          <p:nvPr/>
        </p:nvSpPr>
        <p:spPr bwMode="auto">
          <a:xfrm>
            <a:off x="3683000" y="3860800"/>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400" b="1">
                <a:solidFill>
                  <a:srgbClr val="0000FF"/>
                </a:solidFill>
                <a:latin typeface="隶书" pitchFamily="49" charset="-122"/>
                <a:ea typeface="隶书" pitchFamily="49" charset="-122"/>
              </a:rPr>
              <a:t>为什么？</a:t>
            </a:r>
          </a:p>
        </p:txBody>
      </p:sp>
      <p:sp>
        <p:nvSpPr>
          <p:cNvPr id="6" name="Text Box 5"/>
          <p:cNvSpPr txBox="1">
            <a:spLocks noChangeArrowheads="1"/>
          </p:cNvSpPr>
          <p:nvPr/>
        </p:nvSpPr>
        <p:spPr bwMode="auto">
          <a:xfrm>
            <a:off x="5208588" y="3862388"/>
            <a:ext cx="1895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0000FF"/>
                </a:solidFill>
                <a:latin typeface="隶书" pitchFamily="49" charset="-122"/>
                <a:ea typeface="隶书" pitchFamily="49" charset="-122"/>
              </a:rPr>
              <a:t>i=i-(j-1)+1</a:t>
            </a:r>
            <a:endParaRPr lang="zh-CN" altLang="en-US" sz="2400" b="1">
              <a:solidFill>
                <a:srgbClr val="0000FF"/>
              </a:solidFill>
              <a:latin typeface="隶书" pitchFamily="49" charset="-122"/>
              <a:ea typeface="隶书" pitchFamily="49"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wipe(left)">
                                      <p:cBhvr>
                                        <p:cTn id="7" dur="500"/>
                                        <p:tgtEl>
                                          <p:spTgt spid="225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284"/>
                                        </p:tgtEl>
                                        <p:attrNameLst>
                                          <p:attrName>style.visibility</p:attrName>
                                        </p:attrNameLst>
                                      </p:cBhvr>
                                      <p:to>
                                        <p:strVal val="visible"/>
                                      </p:to>
                                    </p:set>
                                    <p:animEffect transition="in" filter="wipe(left)">
                                      <p:cBhvr>
                                        <p:cTn id="10" dur="500"/>
                                        <p:tgtEl>
                                          <p:spTgt spid="22528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5285"/>
                                        </p:tgtEl>
                                        <p:attrNameLst>
                                          <p:attrName>style.visibility</p:attrName>
                                        </p:attrNameLst>
                                      </p:cBhvr>
                                      <p:to>
                                        <p:strVal val="visible"/>
                                      </p:to>
                                    </p:set>
                                    <p:animEffect transition="in" filter="wipe(left)">
                                      <p:cBhvr>
                                        <p:cTn id="13" dur="500"/>
                                        <p:tgtEl>
                                          <p:spTgt spid="2252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nimBg="1"/>
      <p:bldP spid="225284" grpId="0" animBg="1"/>
      <p:bldP spid="22528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l="1909" t="12190" r="74597" b="43723"/>
          <a:stretch>
            <a:fillRect/>
          </a:stretch>
        </p:blipFill>
        <p:spPr bwMode="auto">
          <a:xfrm>
            <a:off x="539750" y="333375"/>
            <a:ext cx="570388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4" name="Rectangle 4"/>
          <p:cNvSpPr>
            <a:spLocks noChangeArrowheads="1"/>
          </p:cNvSpPr>
          <p:nvPr/>
        </p:nvSpPr>
        <p:spPr bwMode="auto">
          <a:xfrm>
            <a:off x="179388" y="185738"/>
            <a:ext cx="8496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60000"/>
              </a:spcBef>
            </a:pPr>
            <a:r>
              <a:rPr kumimoji="1" lang="en-US" altLang="zh-CN" sz="3200" b="1" dirty="0">
                <a:ea typeface="楷体_GB2312" pitchFamily="49" charset="-122"/>
              </a:rPr>
              <a:t>2</a:t>
            </a:r>
            <a:r>
              <a:rPr kumimoji="1" lang="zh-CN" altLang="en-US" sz="3200" b="1" dirty="0">
                <a:ea typeface="楷体_GB2312" pitchFamily="49" charset="-122"/>
              </a:rPr>
              <a:t>、模式匹配的改进算法</a:t>
            </a:r>
            <a:r>
              <a:rPr kumimoji="1" lang="en-US" altLang="zh-CN" sz="3200" b="1" dirty="0">
                <a:ea typeface="楷体_GB2312" pitchFamily="49" charset="-122"/>
              </a:rPr>
              <a:t>——KMP</a:t>
            </a:r>
            <a:r>
              <a:rPr kumimoji="1" lang="zh-CN" altLang="en-US" sz="3200" b="1" dirty="0">
                <a:ea typeface="楷体_GB2312" pitchFamily="49" charset="-122"/>
              </a:rPr>
              <a:t>算法</a:t>
            </a:r>
          </a:p>
        </p:txBody>
      </p:sp>
      <p:sp>
        <p:nvSpPr>
          <p:cNvPr id="81923" name="Rectangle 5"/>
          <p:cNvSpPr>
            <a:spLocks noChangeArrowheads="1"/>
          </p:cNvSpPr>
          <p:nvPr/>
        </p:nvSpPr>
        <p:spPr bwMode="auto">
          <a:xfrm>
            <a:off x="323850" y="981075"/>
            <a:ext cx="82804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60000"/>
              </a:spcBef>
            </a:pPr>
            <a:r>
              <a:rPr kumimoji="1" lang="en-US" altLang="zh-CN" sz="3200" dirty="0">
                <a:latin typeface="楷体" pitchFamily="49" charset="-122"/>
                <a:ea typeface="楷体_GB2312"/>
              </a:rPr>
              <a:t> KMP</a:t>
            </a:r>
            <a:r>
              <a:rPr kumimoji="1" lang="zh-CN" altLang="en-US" sz="3200" dirty="0">
                <a:latin typeface="楷体" pitchFamily="49" charset="-122"/>
                <a:ea typeface="楷体_GB2312"/>
              </a:rPr>
              <a:t>算法的基本思想是：每当一趟匹配过程中出现字符比较不等时，</a:t>
            </a:r>
            <a:r>
              <a:rPr kumimoji="1" lang="zh-CN" altLang="en-US" sz="3200" dirty="0">
                <a:solidFill>
                  <a:srgbClr val="0000FF"/>
                </a:solidFill>
                <a:latin typeface="楷体" pitchFamily="49" charset="-122"/>
                <a:ea typeface="楷体_GB2312"/>
              </a:rPr>
              <a:t>指向主串的指针</a:t>
            </a:r>
            <a:r>
              <a:rPr kumimoji="1" lang="en-US" altLang="zh-CN" sz="3200" dirty="0">
                <a:solidFill>
                  <a:srgbClr val="0000FF"/>
                </a:solidFill>
                <a:latin typeface="楷体" pitchFamily="49" charset="-122"/>
                <a:ea typeface="楷体_GB2312"/>
              </a:rPr>
              <a:t>i</a:t>
            </a:r>
            <a:r>
              <a:rPr kumimoji="1" lang="zh-CN" altLang="en-US" sz="3200" dirty="0">
                <a:solidFill>
                  <a:srgbClr val="0000FF"/>
                </a:solidFill>
                <a:latin typeface="楷体" pitchFamily="49" charset="-122"/>
                <a:ea typeface="楷体_GB2312"/>
              </a:rPr>
              <a:t>不回溯，</a:t>
            </a:r>
            <a:r>
              <a:rPr kumimoji="1" lang="zh-CN" altLang="en-US" sz="3200" dirty="0">
                <a:latin typeface="楷体" pitchFamily="49" charset="-122"/>
                <a:ea typeface="楷体_GB2312"/>
              </a:rPr>
              <a:t>而是利用已经得到的“部分匹配”结果将模式串向右滑动一段距离后继续进行比较。该算法可在</a:t>
            </a:r>
            <a:r>
              <a:rPr kumimoji="1" lang="en-US" altLang="zh-CN" sz="3200" dirty="0">
                <a:latin typeface="楷体" pitchFamily="49" charset="-122"/>
                <a:ea typeface="楷体_GB2312"/>
              </a:rPr>
              <a:t>O(</a:t>
            </a:r>
            <a:r>
              <a:rPr kumimoji="1" lang="en-US" altLang="zh-CN" sz="3200" dirty="0" err="1">
                <a:latin typeface="楷体" pitchFamily="49" charset="-122"/>
                <a:ea typeface="楷体_GB2312"/>
              </a:rPr>
              <a:t>m+n</a:t>
            </a:r>
            <a:r>
              <a:rPr kumimoji="1" lang="en-US" altLang="zh-CN" sz="3200" dirty="0">
                <a:latin typeface="楷体" pitchFamily="49" charset="-122"/>
                <a:ea typeface="楷体_GB2312"/>
              </a:rPr>
              <a:t>)</a:t>
            </a:r>
            <a:r>
              <a:rPr kumimoji="1" lang="zh-CN" altLang="en-US" sz="3200" dirty="0">
                <a:latin typeface="楷体" pitchFamily="49" charset="-122"/>
                <a:ea typeface="楷体_GB2312"/>
              </a:rPr>
              <a:t>的数量级上完成串的模式匹配。</a:t>
            </a:r>
          </a:p>
        </p:txBody>
      </p:sp>
    </p:spTree>
  </p:cSld>
  <p:clrMapOvr>
    <a:masterClrMapping/>
  </p:clrMapOvr>
  <p:transition spd="med"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8"/>
          <p:cNvSpPr>
            <a:spLocks noChangeArrowheads="1"/>
          </p:cNvSpPr>
          <p:nvPr/>
        </p:nvSpPr>
        <p:spPr bwMode="auto">
          <a:xfrm>
            <a:off x="179512" y="126449"/>
            <a:ext cx="8610600" cy="143986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20000"/>
              </a:spcBef>
              <a:buClr>
                <a:schemeClr val="tx2"/>
              </a:buClr>
              <a:buSzPct val="85000"/>
              <a:buFont typeface="Wingdings" pitchFamily="2" charset="2"/>
              <a:buChar char="Ø"/>
            </a:pPr>
            <a:r>
              <a:rPr lang="zh-CN" altLang="en-US" sz="2800" b="1" dirty="0">
                <a:solidFill>
                  <a:srgbClr val="000000"/>
                </a:solidFill>
                <a:latin typeface="Arial" pitchFamily="34" charset="0"/>
                <a:ea typeface="宋体" pitchFamily="2" charset="-122"/>
              </a:rPr>
              <a:t>改进之处：</a:t>
            </a:r>
          </a:p>
          <a:p>
            <a:pPr marL="1143000" lvl="2" indent="-228600" algn="l">
              <a:spcBef>
                <a:spcPct val="20000"/>
              </a:spcBef>
              <a:buClr>
                <a:schemeClr val="hlink"/>
              </a:buClr>
              <a:buSzPct val="95000"/>
              <a:buFont typeface="Wingdings 2" pitchFamily="18" charset="2"/>
              <a:buChar char="¡"/>
            </a:pPr>
            <a:r>
              <a:rPr lang="zh-CN" altLang="en-US" sz="2400" b="1" dirty="0">
                <a:solidFill>
                  <a:srgbClr val="0000FF"/>
                </a:solidFill>
                <a:latin typeface="Arial" pitchFamily="34" charset="0"/>
                <a:ea typeface="宋体" pitchFamily="2" charset="-122"/>
              </a:rPr>
              <a:t>不需回溯 </a:t>
            </a:r>
            <a:r>
              <a:rPr lang="en-US" altLang="zh-CN" sz="2400" b="1" dirty="0">
                <a:solidFill>
                  <a:srgbClr val="0000FF"/>
                </a:solidFill>
                <a:latin typeface="Arial" pitchFamily="34" charset="0"/>
                <a:ea typeface="宋体" pitchFamily="2" charset="-122"/>
              </a:rPr>
              <a:t>i </a:t>
            </a:r>
            <a:r>
              <a:rPr lang="zh-CN" altLang="en-US" sz="2400" b="1" dirty="0">
                <a:solidFill>
                  <a:srgbClr val="0000FF"/>
                </a:solidFill>
                <a:latin typeface="Arial" pitchFamily="34" charset="0"/>
                <a:ea typeface="宋体" pitchFamily="2" charset="-122"/>
              </a:rPr>
              <a:t>指针</a:t>
            </a:r>
            <a:endParaRPr lang="zh-CN" altLang="en-US" sz="2400" b="1" dirty="0">
              <a:solidFill>
                <a:srgbClr val="000000"/>
              </a:solidFill>
              <a:latin typeface="Arial" pitchFamily="34" charset="0"/>
              <a:ea typeface="宋体" pitchFamily="2" charset="-122"/>
            </a:endParaRPr>
          </a:p>
          <a:p>
            <a:pPr marL="1143000" lvl="2" indent="-228600" algn="l">
              <a:spcBef>
                <a:spcPct val="20000"/>
              </a:spcBef>
              <a:buClr>
                <a:schemeClr val="hlink"/>
              </a:buClr>
              <a:buSzPct val="95000"/>
              <a:buFont typeface="Wingdings 2" pitchFamily="18" charset="2"/>
              <a:buChar char="¡"/>
            </a:pPr>
            <a:r>
              <a:rPr lang="zh-CN" altLang="en-US" sz="2400" b="1" dirty="0">
                <a:solidFill>
                  <a:srgbClr val="000000"/>
                </a:solidFill>
                <a:latin typeface="Arial" pitchFamily="34" charset="0"/>
                <a:ea typeface="宋体" pitchFamily="2" charset="-122"/>
              </a:rPr>
              <a:t>将</a:t>
            </a:r>
            <a:r>
              <a:rPr lang="zh-CN" altLang="en-US" sz="2400" b="1" dirty="0">
                <a:solidFill>
                  <a:srgbClr val="0000FF"/>
                </a:solidFill>
                <a:latin typeface="Arial" pitchFamily="34" charset="0"/>
                <a:ea typeface="宋体" pitchFamily="2" charset="-122"/>
              </a:rPr>
              <a:t>模式串向右“滑动”</a:t>
            </a:r>
            <a:r>
              <a:rPr lang="zh-CN" altLang="en-US" sz="2400" b="1" dirty="0">
                <a:solidFill>
                  <a:srgbClr val="000000"/>
                </a:solidFill>
                <a:latin typeface="Arial" pitchFamily="34" charset="0"/>
                <a:ea typeface="宋体" pitchFamily="2" charset="-122"/>
              </a:rPr>
              <a:t>尽可能远的一段距离</a:t>
            </a:r>
          </a:p>
        </p:txBody>
      </p:sp>
      <p:sp>
        <p:nvSpPr>
          <p:cNvPr id="173065" name="Rectangle 9"/>
          <p:cNvSpPr>
            <a:spLocks noChangeArrowheads="1"/>
          </p:cNvSpPr>
          <p:nvPr/>
        </p:nvSpPr>
        <p:spPr bwMode="auto">
          <a:xfrm>
            <a:off x="27574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66" name="Rectangle 10"/>
          <p:cNvSpPr>
            <a:spLocks noChangeArrowheads="1"/>
          </p:cNvSpPr>
          <p:nvPr/>
        </p:nvSpPr>
        <p:spPr bwMode="auto">
          <a:xfrm>
            <a:off x="30622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67" name="Rectangle 11"/>
          <p:cNvSpPr>
            <a:spLocks noChangeArrowheads="1"/>
          </p:cNvSpPr>
          <p:nvPr/>
        </p:nvSpPr>
        <p:spPr bwMode="auto">
          <a:xfrm>
            <a:off x="33670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68" name="Rectangle 12"/>
          <p:cNvSpPr>
            <a:spLocks noChangeArrowheads="1"/>
          </p:cNvSpPr>
          <p:nvPr/>
        </p:nvSpPr>
        <p:spPr bwMode="auto">
          <a:xfrm>
            <a:off x="36718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69" name="Rectangle 13"/>
          <p:cNvSpPr>
            <a:spLocks noChangeArrowheads="1"/>
          </p:cNvSpPr>
          <p:nvPr/>
        </p:nvSpPr>
        <p:spPr bwMode="auto">
          <a:xfrm>
            <a:off x="39766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070" name="Rectangle 14"/>
          <p:cNvSpPr>
            <a:spLocks noChangeArrowheads="1"/>
          </p:cNvSpPr>
          <p:nvPr/>
        </p:nvSpPr>
        <p:spPr bwMode="auto">
          <a:xfrm>
            <a:off x="42814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71" name="Rectangle 15"/>
          <p:cNvSpPr>
            <a:spLocks noChangeArrowheads="1"/>
          </p:cNvSpPr>
          <p:nvPr/>
        </p:nvSpPr>
        <p:spPr bwMode="auto">
          <a:xfrm>
            <a:off x="45862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72" name="Rectangle 16"/>
          <p:cNvSpPr>
            <a:spLocks noChangeArrowheads="1"/>
          </p:cNvSpPr>
          <p:nvPr/>
        </p:nvSpPr>
        <p:spPr bwMode="auto">
          <a:xfrm>
            <a:off x="48910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073" name="Rectangle 17"/>
          <p:cNvSpPr>
            <a:spLocks noChangeArrowheads="1"/>
          </p:cNvSpPr>
          <p:nvPr/>
        </p:nvSpPr>
        <p:spPr bwMode="auto">
          <a:xfrm>
            <a:off x="51958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74" name="Rectangle 18"/>
          <p:cNvSpPr>
            <a:spLocks noChangeArrowheads="1"/>
          </p:cNvSpPr>
          <p:nvPr/>
        </p:nvSpPr>
        <p:spPr bwMode="auto">
          <a:xfrm>
            <a:off x="55006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075" name="Rectangle 19"/>
          <p:cNvSpPr>
            <a:spLocks noChangeArrowheads="1"/>
          </p:cNvSpPr>
          <p:nvPr/>
        </p:nvSpPr>
        <p:spPr bwMode="auto">
          <a:xfrm>
            <a:off x="58054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76" name="Rectangle 20"/>
          <p:cNvSpPr>
            <a:spLocks noChangeArrowheads="1"/>
          </p:cNvSpPr>
          <p:nvPr/>
        </p:nvSpPr>
        <p:spPr bwMode="auto">
          <a:xfrm>
            <a:off x="61102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77" name="Rectangle 21"/>
          <p:cNvSpPr>
            <a:spLocks noChangeArrowheads="1"/>
          </p:cNvSpPr>
          <p:nvPr/>
        </p:nvSpPr>
        <p:spPr bwMode="auto">
          <a:xfrm>
            <a:off x="6415088" y="21272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78" name="Rectangle 22"/>
          <p:cNvSpPr>
            <a:spLocks noChangeArrowheads="1"/>
          </p:cNvSpPr>
          <p:nvPr/>
        </p:nvSpPr>
        <p:spPr bwMode="auto">
          <a:xfrm>
            <a:off x="3367088" y="2584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79" name="Rectangle 23"/>
          <p:cNvSpPr>
            <a:spLocks noChangeArrowheads="1"/>
          </p:cNvSpPr>
          <p:nvPr/>
        </p:nvSpPr>
        <p:spPr bwMode="auto">
          <a:xfrm>
            <a:off x="3671888" y="2584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80" name="Rectangle 24"/>
          <p:cNvSpPr>
            <a:spLocks noChangeArrowheads="1"/>
          </p:cNvSpPr>
          <p:nvPr/>
        </p:nvSpPr>
        <p:spPr bwMode="auto">
          <a:xfrm>
            <a:off x="3976688" y="2584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081" name="Rectangle 25"/>
          <p:cNvSpPr>
            <a:spLocks noChangeArrowheads="1"/>
          </p:cNvSpPr>
          <p:nvPr/>
        </p:nvSpPr>
        <p:spPr bwMode="auto">
          <a:xfrm>
            <a:off x="4281488" y="2584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82" name="Rectangle 26"/>
          <p:cNvSpPr>
            <a:spLocks noChangeArrowheads="1"/>
          </p:cNvSpPr>
          <p:nvPr/>
        </p:nvSpPr>
        <p:spPr bwMode="auto">
          <a:xfrm>
            <a:off x="4586288" y="2584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083" name="Line 27"/>
          <p:cNvSpPr>
            <a:spLocks noChangeShapeType="1"/>
          </p:cNvSpPr>
          <p:nvPr/>
        </p:nvSpPr>
        <p:spPr bwMode="auto">
          <a:xfrm flipV="1">
            <a:off x="3519488" y="2889250"/>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84" name="Text Box 28"/>
          <p:cNvSpPr txBox="1">
            <a:spLocks noChangeArrowheads="1"/>
          </p:cNvSpPr>
          <p:nvPr/>
        </p:nvSpPr>
        <p:spPr bwMode="auto">
          <a:xfrm>
            <a:off x="3424238" y="30178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173085" name="Text Box 29"/>
          <p:cNvSpPr txBox="1">
            <a:spLocks noChangeArrowheads="1"/>
          </p:cNvSpPr>
          <p:nvPr/>
        </p:nvSpPr>
        <p:spPr bwMode="auto">
          <a:xfrm>
            <a:off x="2284413" y="20891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173086" name="Text Box 30"/>
          <p:cNvSpPr txBox="1">
            <a:spLocks noChangeArrowheads="1"/>
          </p:cNvSpPr>
          <p:nvPr/>
        </p:nvSpPr>
        <p:spPr bwMode="auto">
          <a:xfrm>
            <a:off x="2293938" y="25987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173087" name="Line 31"/>
          <p:cNvSpPr>
            <a:spLocks noChangeShapeType="1"/>
          </p:cNvSpPr>
          <p:nvPr/>
        </p:nvSpPr>
        <p:spPr bwMode="auto">
          <a:xfrm>
            <a:off x="3538538" y="1895475"/>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88" name="Text Box 32"/>
          <p:cNvSpPr txBox="1">
            <a:spLocks noChangeArrowheads="1"/>
          </p:cNvSpPr>
          <p:nvPr/>
        </p:nvSpPr>
        <p:spPr bwMode="auto">
          <a:xfrm>
            <a:off x="3214688" y="158115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=3</a:t>
            </a:r>
          </a:p>
        </p:txBody>
      </p:sp>
      <p:sp>
        <p:nvSpPr>
          <p:cNvPr id="173089" name="Text Box 33"/>
          <p:cNvSpPr txBox="1">
            <a:spLocks noChangeArrowheads="1"/>
          </p:cNvSpPr>
          <p:nvPr/>
        </p:nvSpPr>
        <p:spPr bwMode="auto">
          <a:xfrm>
            <a:off x="395288" y="2200275"/>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第三趟匹配：</a:t>
            </a:r>
          </a:p>
        </p:txBody>
      </p:sp>
      <p:sp>
        <p:nvSpPr>
          <p:cNvPr id="173090" name="Line 34"/>
          <p:cNvSpPr>
            <a:spLocks noChangeShapeType="1"/>
          </p:cNvSpPr>
          <p:nvPr/>
        </p:nvSpPr>
        <p:spPr bwMode="auto">
          <a:xfrm>
            <a:off x="4732338" y="19129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1" name="Text Box 35"/>
          <p:cNvSpPr txBox="1">
            <a:spLocks noChangeArrowheads="1"/>
          </p:cNvSpPr>
          <p:nvPr/>
        </p:nvSpPr>
        <p:spPr bwMode="auto">
          <a:xfrm>
            <a:off x="4637088" y="1598613"/>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=7</a:t>
            </a:r>
          </a:p>
        </p:txBody>
      </p:sp>
      <p:sp>
        <p:nvSpPr>
          <p:cNvPr id="173092" name="Line 36"/>
          <p:cNvSpPr>
            <a:spLocks noChangeShapeType="1"/>
          </p:cNvSpPr>
          <p:nvPr/>
        </p:nvSpPr>
        <p:spPr bwMode="auto">
          <a:xfrm flipV="1">
            <a:off x="4757738" y="29035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3" name="Text Box 37"/>
          <p:cNvSpPr txBox="1">
            <a:spLocks noChangeArrowheads="1"/>
          </p:cNvSpPr>
          <p:nvPr/>
        </p:nvSpPr>
        <p:spPr bwMode="auto">
          <a:xfrm>
            <a:off x="4662488" y="3032125"/>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=5</a:t>
            </a:r>
          </a:p>
        </p:txBody>
      </p:sp>
      <p:sp>
        <p:nvSpPr>
          <p:cNvPr id="173094" name="Text Box 38"/>
          <p:cNvSpPr txBox="1">
            <a:spLocks noChangeArrowheads="1"/>
          </p:cNvSpPr>
          <p:nvPr/>
        </p:nvSpPr>
        <p:spPr bwMode="auto">
          <a:xfrm>
            <a:off x="4586288" y="2106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b</a:t>
            </a:r>
          </a:p>
        </p:txBody>
      </p:sp>
      <p:sp>
        <p:nvSpPr>
          <p:cNvPr id="173095" name="Text Box 39"/>
          <p:cNvSpPr txBox="1">
            <a:spLocks noChangeArrowheads="1"/>
          </p:cNvSpPr>
          <p:nvPr/>
        </p:nvSpPr>
        <p:spPr bwMode="auto">
          <a:xfrm>
            <a:off x="4595813" y="255111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c</a:t>
            </a:r>
          </a:p>
        </p:txBody>
      </p:sp>
      <p:sp>
        <p:nvSpPr>
          <p:cNvPr id="173096" name="Rectangle 40"/>
          <p:cNvSpPr>
            <a:spLocks noChangeArrowheads="1"/>
          </p:cNvSpPr>
          <p:nvPr/>
        </p:nvSpPr>
        <p:spPr bwMode="auto">
          <a:xfrm>
            <a:off x="27574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97" name="Rectangle 41"/>
          <p:cNvSpPr>
            <a:spLocks noChangeArrowheads="1"/>
          </p:cNvSpPr>
          <p:nvPr/>
        </p:nvSpPr>
        <p:spPr bwMode="auto">
          <a:xfrm>
            <a:off x="30622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098" name="Rectangle 42"/>
          <p:cNvSpPr>
            <a:spLocks noChangeArrowheads="1"/>
          </p:cNvSpPr>
          <p:nvPr/>
        </p:nvSpPr>
        <p:spPr bwMode="auto">
          <a:xfrm>
            <a:off x="33670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099" name="Rectangle 43"/>
          <p:cNvSpPr>
            <a:spLocks noChangeArrowheads="1"/>
          </p:cNvSpPr>
          <p:nvPr/>
        </p:nvSpPr>
        <p:spPr bwMode="auto">
          <a:xfrm>
            <a:off x="36718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100" name="Rectangle 44"/>
          <p:cNvSpPr>
            <a:spLocks noChangeArrowheads="1"/>
          </p:cNvSpPr>
          <p:nvPr/>
        </p:nvSpPr>
        <p:spPr bwMode="auto">
          <a:xfrm>
            <a:off x="39766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101" name="Rectangle 45"/>
          <p:cNvSpPr>
            <a:spLocks noChangeArrowheads="1"/>
          </p:cNvSpPr>
          <p:nvPr/>
        </p:nvSpPr>
        <p:spPr bwMode="auto">
          <a:xfrm>
            <a:off x="42814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102" name="Rectangle 46"/>
          <p:cNvSpPr>
            <a:spLocks noChangeArrowheads="1"/>
          </p:cNvSpPr>
          <p:nvPr/>
        </p:nvSpPr>
        <p:spPr bwMode="auto">
          <a:xfrm>
            <a:off x="45862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103" name="Rectangle 47"/>
          <p:cNvSpPr>
            <a:spLocks noChangeArrowheads="1"/>
          </p:cNvSpPr>
          <p:nvPr/>
        </p:nvSpPr>
        <p:spPr bwMode="auto">
          <a:xfrm>
            <a:off x="48910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104" name="Rectangle 48"/>
          <p:cNvSpPr>
            <a:spLocks noChangeArrowheads="1"/>
          </p:cNvSpPr>
          <p:nvPr/>
        </p:nvSpPr>
        <p:spPr bwMode="auto">
          <a:xfrm>
            <a:off x="51958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105" name="Rectangle 49"/>
          <p:cNvSpPr>
            <a:spLocks noChangeArrowheads="1"/>
          </p:cNvSpPr>
          <p:nvPr/>
        </p:nvSpPr>
        <p:spPr bwMode="auto">
          <a:xfrm>
            <a:off x="55006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106" name="Rectangle 50"/>
          <p:cNvSpPr>
            <a:spLocks noChangeArrowheads="1"/>
          </p:cNvSpPr>
          <p:nvPr/>
        </p:nvSpPr>
        <p:spPr bwMode="auto">
          <a:xfrm>
            <a:off x="58054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107" name="Rectangle 51"/>
          <p:cNvSpPr>
            <a:spLocks noChangeArrowheads="1"/>
          </p:cNvSpPr>
          <p:nvPr/>
        </p:nvSpPr>
        <p:spPr bwMode="auto">
          <a:xfrm>
            <a:off x="61102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108" name="Rectangle 52"/>
          <p:cNvSpPr>
            <a:spLocks noChangeArrowheads="1"/>
          </p:cNvSpPr>
          <p:nvPr/>
        </p:nvSpPr>
        <p:spPr bwMode="auto">
          <a:xfrm>
            <a:off x="6415088" y="53038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109" name="Rectangle 53"/>
          <p:cNvSpPr>
            <a:spLocks noChangeArrowheads="1"/>
          </p:cNvSpPr>
          <p:nvPr/>
        </p:nvSpPr>
        <p:spPr bwMode="auto">
          <a:xfrm>
            <a:off x="3671888" y="5761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110" name="Rectangle 54"/>
          <p:cNvSpPr>
            <a:spLocks noChangeArrowheads="1"/>
          </p:cNvSpPr>
          <p:nvPr/>
        </p:nvSpPr>
        <p:spPr bwMode="auto">
          <a:xfrm>
            <a:off x="3976688" y="5761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173111" name="Rectangle 55"/>
          <p:cNvSpPr>
            <a:spLocks noChangeArrowheads="1"/>
          </p:cNvSpPr>
          <p:nvPr/>
        </p:nvSpPr>
        <p:spPr bwMode="auto">
          <a:xfrm>
            <a:off x="4281488" y="5761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112" name="Rectangle 56"/>
          <p:cNvSpPr>
            <a:spLocks noChangeArrowheads="1"/>
          </p:cNvSpPr>
          <p:nvPr/>
        </p:nvSpPr>
        <p:spPr bwMode="auto">
          <a:xfrm>
            <a:off x="4586288" y="5761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173113" name="Rectangle 57"/>
          <p:cNvSpPr>
            <a:spLocks noChangeArrowheads="1"/>
          </p:cNvSpPr>
          <p:nvPr/>
        </p:nvSpPr>
        <p:spPr bwMode="auto">
          <a:xfrm>
            <a:off x="4891088" y="5761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173114" name="Line 58"/>
          <p:cNvSpPr>
            <a:spLocks noChangeShapeType="1"/>
          </p:cNvSpPr>
          <p:nvPr/>
        </p:nvSpPr>
        <p:spPr bwMode="auto">
          <a:xfrm flipV="1">
            <a:off x="3824288" y="60658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15" name="Text Box 59"/>
          <p:cNvSpPr txBox="1">
            <a:spLocks noChangeArrowheads="1"/>
          </p:cNvSpPr>
          <p:nvPr/>
        </p:nvSpPr>
        <p:spPr bwMode="auto">
          <a:xfrm>
            <a:off x="3729038" y="6194425"/>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173116" name="Text Box 60"/>
          <p:cNvSpPr txBox="1">
            <a:spLocks noChangeArrowheads="1"/>
          </p:cNvSpPr>
          <p:nvPr/>
        </p:nvSpPr>
        <p:spPr bwMode="auto">
          <a:xfrm>
            <a:off x="2284413" y="52657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173117" name="Text Box 61"/>
          <p:cNvSpPr txBox="1">
            <a:spLocks noChangeArrowheads="1"/>
          </p:cNvSpPr>
          <p:nvPr/>
        </p:nvSpPr>
        <p:spPr bwMode="auto">
          <a:xfrm>
            <a:off x="2293938" y="57753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173118" name="Line 62"/>
          <p:cNvSpPr>
            <a:spLocks noChangeShapeType="1"/>
          </p:cNvSpPr>
          <p:nvPr/>
        </p:nvSpPr>
        <p:spPr bwMode="auto">
          <a:xfrm>
            <a:off x="3843338" y="507206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19" name="Text Box 63"/>
          <p:cNvSpPr txBox="1">
            <a:spLocks noChangeArrowheads="1"/>
          </p:cNvSpPr>
          <p:nvPr/>
        </p:nvSpPr>
        <p:spPr bwMode="auto">
          <a:xfrm>
            <a:off x="3748088" y="4757738"/>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=4</a:t>
            </a:r>
          </a:p>
        </p:txBody>
      </p:sp>
      <p:sp>
        <p:nvSpPr>
          <p:cNvPr id="173120" name="Text Box 64"/>
          <p:cNvSpPr txBox="1">
            <a:spLocks noChangeArrowheads="1"/>
          </p:cNvSpPr>
          <p:nvPr/>
        </p:nvSpPr>
        <p:spPr bwMode="auto">
          <a:xfrm>
            <a:off x="395288" y="5376863"/>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第四趟匹配：</a:t>
            </a:r>
          </a:p>
        </p:txBody>
      </p:sp>
      <p:sp>
        <p:nvSpPr>
          <p:cNvPr id="173121" name="Text Box 65"/>
          <p:cNvSpPr txBox="1">
            <a:spLocks noChangeArrowheads="1"/>
          </p:cNvSpPr>
          <p:nvPr/>
        </p:nvSpPr>
        <p:spPr bwMode="auto">
          <a:xfrm>
            <a:off x="3671888" y="5283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b</a:t>
            </a:r>
          </a:p>
        </p:txBody>
      </p:sp>
      <p:sp>
        <p:nvSpPr>
          <p:cNvPr id="173122" name="Text Box 66"/>
          <p:cNvSpPr txBox="1">
            <a:spLocks noChangeArrowheads="1"/>
          </p:cNvSpPr>
          <p:nvPr/>
        </p:nvSpPr>
        <p:spPr bwMode="auto">
          <a:xfrm>
            <a:off x="3671888" y="57213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solidFill>
                  <a:srgbClr val="F72401"/>
                </a:solidFill>
                <a:ea typeface="宋体" pitchFamily="2" charset="-122"/>
              </a:rPr>
              <a:t>a</a:t>
            </a:r>
          </a:p>
        </p:txBody>
      </p:sp>
      <p:sp>
        <p:nvSpPr>
          <p:cNvPr id="173123" name="Line 67"/>
          <p:cNvSpPr>
            <a:spLocks noChangeShapeType="1"/>
          </p:cNvSpPr>
          <p:nvPr/>
        </p:nvSpPr>
        <p:spPr bwMode="auto">
          <a:xfrm>
            <a:off x="3671888" y="1798638"/>
            <a:ext cx="9906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24" name="Line 68"/>
          <p:cNvSpPr>
            <a:spLocks noChangeShapeType="1"/>
          </p:cNvSpPr>
          <p:nvPr/>
        </p:nvSpPr>
        <p:spPr bwMode="auto">
          <a:xfrm>
            <a:off x="3671888" y="3246438"/>
            <a:ext cx="9906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25" name="Text Box 69"/>
          <p:cNvSpPr txBox="1">
            <a:spLocks noChangeArrowheads="1"/>
          </p:cNvSpPr>
          <p:nvPr/>
        </p:nvSpPr>
        <p:spPr bwMode="auto">
          <a:xfrm>
            <a:off x="5581650" y="2735263"/>
            <a:ext cx="3348038" cy="19177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400" b="1">
                <a:ea typeface="宋体" pitchFamily="2" charset="-122"/>
              </a:rPr>
              <a:t>实际上，</a:t>
            </a:r>
          </a:p>
          <a:p>
            <a:pPr algn="l" eaLnBrk="1" hangingPunct="1"/>
            <a:r>
              <a:rPr lang="en-US" altLang="zh-CN" sz="2400" b="1" i="1" u="sng">
                <a:solidFill>
                  <a:srgbClr val="0000FF"/>
                </a:solidFill>
                <a:ea typeface="宋体" pitchFamily="2" charset="-122"/>
              </a:rPr>
              <a:t>i</a:t>
            </a:r>
            <a:r>
              <a:rPr lang="en-US" altLang="zh-CN" sz="2400" b="1" u="sng">
                <a:solidFill>
                  <a:srgbClr val="0000FF"/>
                </a:solidFill>
                <a:ea typeface="宋体" pitchFamily="2" charset="-122"/>
              </a:rPr>
              <a:t>=4</a:t>
            </a:r>
            <a:r>
              <a:rPr lang="zh-CN" altLang="en-US" sz="2400" b="1" u="sng">
                <a:solidFill>
                  <a:srgbClr val="0000FF"/>
                </a:solidFill>
                <a:ea typeface="宋体" pitchFamily="2" charset="-122"/>
              </a:rPr>
              <a:t>，</a:t>
            </a:r>
            <a:r>
              <a:rPr lang="en-US" altLang="zh-CN" sz="2400" b="1" i="1" u="sng">
                <a:solidFill>
                  <a:srgbClr val="0000FF"/>
                </a:solidFill>
                <a:ea typeface="宋体" pitchFamily="2" charset="-122"/>
              </a:rPr>
              <a:t>j</a:t>
            </a:r>
            <a:r>
              <a:rPr lang="en-US" altLang="zh-CN" sz="2400" b="1" u="sng">
                <a:solidFill>
                  <a:srgbClr val="0000FF"/>
                </a:solidFill>
                <a:ea typeface="宋体" pitchFamily="2" charset="-122"/>
              </a:rPr>
              <a:t>=1</a:t>
            </a:r>
            <a:r>
              <a:rPr lang="zh-CN" altLang="en-US" sz="2400" b="1">
                <a:ea typeface="宋体" pitchFamily="2" charset="-122"/>
              </a:rPr>
              <a:t>、</a:t>
            </a:r>
          </a:p>
          <a:p>
            <a:pPr algn="l" eaLnBrk="1" hangingPunct="1"/>
            <a:r>
              <a:rPr lang="en-US" altLang="zh-CN" sz="2400" b="1" i="1" u="sng">
                <a:solidFill>
                  <a:srgbClr val="0000FF"/>
                </a:solidFill>
                <a:ea typeface="宋体" pitchFamily="2" charset="-122"/>
              </a:rPr>
              <a:t>i</a:t>
            </a:r>
            <a:r>
              <a:rPr lang="en-US" altLang="zh-CN" sz="2400" b="1" u="sng">
                <a:solidFill>
                  <a:srgbClr val="0000FF"/>
                </a:solidFill>
                <a:ea typeface="宋体" pitchFamily="2" charset="-122"/>
              </a:rPr>
              <a:t>=5</a:t>
            </a:r>
            <a:r>
              <a:rPr lang="zh-CN" altLang="en-US" sz="2400" b="1" u="sng">
                <a:solidFill>
                  <a:srgbClr val="0000FF"/>
                </a:solidFill>
                <a:ea typeface="宋体" pitchFamily="2" charset="-122"/>
              </a:rPr>
              <a:t>，</a:t>
            </a:r>
            <a:r>
              <a:rPr lang="en-US" altLang="zh-CN" sz="2400" b="1" i="1" u="sng">
                <a:solidFill>
                  <a:srgbClr val="0000FF"/>
                </a:solidFill>
                <a:ea typeface="宋体" pitchFamily="2" charset="-122"/>
              </a:rPr>
              <a:t>j</a:t>
            </a:r>
            <a:r>
              <a:rPr lang="en-US" altLang="zh-CN" sz="2400" b="1" u="sng">
                <a:solidFill>
                  <a:srgbClr val="0000FF"/>
                </a:solidFill>
                <a:ea typeface="宋体" pitchFamily="2" charset="-122"/>
              </a:rPr>
              <a:t>=1</a:t>
            </a:r>
            <a:r>
              <a:rPr lang="zh-CN" altLang="en-US" sz="2400" b="1">
                <a:ea typeface="宋体" pitchFamily="2" charset="-122"/>
              </a:rPr>
              <a:t>以及</a:t>
            </a:r>
          </a:p>
          <a:p>
            <a:pPr algn="l" eaLnBrk="1" hangingPunct="1"/>
            <a:r>
              <a:rPr lang="en-US" altLang="zh-CN" sz="2400" b="1" i="1" u="sng">
                <a:solidFill>
                  <a:srgbClr val="0000FF"/>
                </a:solidFill>
                <a:ea typeface="宋体" pitchFamily="2" charset="-122"/>
              </a:rPr>
              <a:t>i</a:t>
            </a:r>
            <a:r>
              <a:rPr lang="en-US" altLang="zh-CN" sz="2400" b="1" u="sng">
                <a:solidFill>
                  <a:srgbClr val="0000FF"/>
                </a:solidFill>
                <a:ea typeface="宋体" pitchFamily="2" charset="-122"/>
              </a:rPr>
              <a:t>=6</a:t>
            </a:r>
            <a:r>
              <a:rPr lang="zh-CN" altLang="en-US" sz="2400" b="1" u="sng">
                <a:solidFill>
                  <a:srgbClr val="0000FF"/>
                </a:solidFill>
                <a:ea typeface="宋体" pitchFamily="2" charset="-122"/>
              </a:rPr>
              <a:t>，</a:t>
            </a:r>
            <a:r>
              <a:rPr lang="en-US" altLang="zh-CN" sz="2400" b="1" i="1" u="sng">
                <a:solidFill>
                  <a:srgbClr val="0000FF"/>
                </a:solidFill>
                <a:ea typeface="宋体" pitchFamily="2" charset="-122"/>
              </a:rPr>
              <a:t>j</a:t>
            </a:r>
            <a:r>
              <a:rPr lang="en-US" altLang="zh-CN" sz="2400" b="1" u="sng">
                <a:solidFill>
                  <a:srgbClr val="0000FF"/>
                </a:solidFill>
                <a:ea typeface="宋体" pitchFamily="2" charset="-122"/>
              </a:rPr>
              <a:t>=1</a:t>
            </a:r>
          </a:p>
          <a:p>
            <a:pPr algn="l" eaLnBrk="1" hangingPunct="1"/>
            <a:r>
              <a:rPr lang="zh-CN" altLang="en-US" sz="2400" b="1">
                <a:ea typeface="宋体" pitchFamily="2" charset="-122"/>
              </a:rPr>
              <a:t>这三次比较不必进行！</a:t>
            </a:r>
          </a:p>
        </p:txBody>
      </p:sp>
      <p:sp>
        <p:nvSpPr>
          <p:cNvPr id="173126" name="Line 70"/>
          <p:cNvSpPr>
            <a:spLocks noChangeShapeType="1"/>
          </p:cNvSpPr>
          <p:nvPr/>
        </p:nvSpPr>
        <p:spPr bwMode="auto">
          <a:xfrm>
            <a:off x="4740275" y="50625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27" name="Text Box 71"/>
          <p:cNvSpPr txBox="1">
            <a:spLocks noChangeArrowheads="1"/>
          </p:cNvSpPr>
          <p:nvPr/>
        </p:nvSpPr>
        <p:spPr bwMode="auto">
          <a:xfrm>
            <a:off x="4645025" y="4748213"/>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solidFill>
                  <a:srgbClr val="0000FF"/>
                </a:solidFill>
                <a:ea typeface="宋体" pitchFamily="2" charset="-122"/>
              </a:rPr>
              <a:t>i</a:t>
            </a:r>
            <a:r>
              <a:rPr lang="en-US" altLang="zh-CN" sz="2000" b="1">
                <a:solidFill>
                  <a:srgbClr val="0000FF"/>
                </a:solidFill>
                <a:ea typeface="宋体" pitchFamily="2" charset="-122"/>
              </a:rPr>
              <a:t>=7</a:t>
            </a:r>
          </a:p>
        </p:txBody>
      </p:sp>
      <p:sp>
        <p:nvSpPr>
          <p:cNvPr id="173128" name="Line 72"/>
          <p:cNvSpPr>
            <a:spLocks noChangeShapeType="1"/>
          </p:cNvSpPr>
          <p:nvPr/>
        </p:nvSpPr>
        <p:spPr bwMode="auto">
          <a:xfrm flipV="1">
            <a:off x="4765675" y="607218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29" name="Text Box 73"/>
          <p:cNvSpPr txBox="1">
            <a:spLocks noChangeArrowheads="1"/>
          </p:cNvSpPr>
          <p:nvPr/>
        </p:nvSpPr>
        <p:spPr bwMode="auto">
          <a:xfrm>
            <a:off x="4670425" y="620077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solidFill>
                  <a:srgbClr val="0000FF"/>
                </a:solidFill>
                <a:ea typeface="宋体" pitchFamily="2" charset="-122"/>
              </a:rPr>
              <a:t>j</a:t>
            </a:r>
            <a:r>
              <a:rPr lang="en-US" altLang="zh-CN" sz="2000" b="1">
                <a:solidFill>
                  <a:srgbClr val="0000FF"/>
                </a:solidFill>
                <a:ea typeface="宋体" pitchFamily="2" charset="-122"/>
              </a:rPr>
              <a:t>=2</a:t>
            </a:r>
          </a:p>
        </p:txBody>
      </p:sp>
      <p:sp>
        <p:nvSpPr>
          <p:cNvPr id="173130" name="Line 74"/>
          <p:cNvSpPr>
            <a:spLocks noChangeShapeType="1"/>
          </p:cNvSpPr>
          <p:nvPr/>
        </p:nvSpPr>
        <p:spPr bwMode="auto">
          <a:xfrm>
            <a:off x="3367088" y="5595938"/>
            <a:ext cx="0" cy="457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131" name="Line 75"/>
          <p:cNvSpPr>
            <a:spLocks noChangeShapeType="1"/>
          </p:cNvSpPr>
          <p:nvPr/>
        </p:nvSpPr>
        <p:spPr bwMode="auto">
          <a:xfrm>
            <a:off x="3367088" y="5900738"/>
            <a:ext cx="914400" cy="0"/>
          </a:xfrm>
          <a:prstGeom prst="line">
            <a:avLst/>
          </a:prstGeom>
          <a:noFill/>
          <a:ln w="19050">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089"/>
                                        </p:tgtEl>
                                        <p:attrNameLst>
                                          <p:attrName>style.visibility</p:attrName>
                                        </p:attrNameLst>
                                      </p:cBhvr>
                                      <p:to>
                                        <p:strVal val="visible"/>
                                      </p:to>
                                    </p:set>
                                    <p:animEffect transition="in" filter="blinds(horizontal)">
                                      <p:cBhvr>
                                        <p:cTn id="7" dur="500"/>
                                        <p:tgtEl>
                                          <p:spTgt spid="1730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3085"/>
                                        </p:tgtEl>
                                        <p:attrNameLst>
                                          <p:attrName>style.visibility</p:attrName>
                                        </p:attrNameLst>
                                      </p:cBhvr>
                                      <p:to>
                                        <p:strVal val="visible"/>
                                      </p:to>
                                    </p:set>
                                    <p:animEffect transition="in" filter="blinds(horizontal)">
                                      <p:cBhvr>
                                        <p:cTn id="10" dur="500"/>
                                        <p:tgtEl>
                                          <p:spTgt spid="1730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3086"/>
                                        </p:tgtEl>
                                        <p:attrNameLst>
                                          <p:attrName>style.visibility</p:attrName>
                                        </p:attrNameLst>
                                      </p:cBhvr>
                                      <p:to>
                                        <p:strVal val="visible"/>
                                      </p:to>
                                    </p:set>
                                    <p:animEffect transition="in" filter="blinds(horizontal)">
                                      <p:cBhvr>
                                        <p:cTn id="13" dur="500"/>
                                        <p:tgtEl>
                                          <p:spTgt spid="17308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3065"/>
                                        </p:tgtEl>
                                        <p:attrNameLst>
                                          <p:attrName>style.visibility</p:attrName>
                                        </p:attrNameLst>
                                      </p:cBhvr>
                                      <p:to>
                                        <p:strVal val="visible"/>
                                      </p:to>
                                    </p:set>
                                    <p:animEffect transition="in" filter="blinds(horizontal)">
                                      <p:cBhvr>
                                        <p:cTn id="16" dur="500"/>
                                        <p:tgtEl>
                                          <p:spTgt spid="17306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3066"/>
                                        </p:tgtEl>
                                        <p:attrNameLst>
                                          <p:attrName>style.visibility</p:attrName>
                                        </p:attrNameLst>
                                      </p:cBhvr>
                                      <p:to>
                                        <p:strVal val="visible"/>
                                      </p:to>
                                    </p:set>
                                    <p:animEffect transition="in" filter="blinds(horizontal)">
                                      <p:cBhvr>
                                        <p:cTn id="19" dur="500"/>
                                        <p:tgtEl>
                                          <p:spTgt spid="17306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3067"/>
                                        </p:tgtEl>
                                        <p:attrNameLst>
                                          <p:attrName>style.visibility</p:attrName>
                                        </p:attrNameLst>
                                      </p:cBhvr>
                                      <p:to>
                                        <p:strVal val="visible"/>
                                      </p:to>
                                    </p:set>
                                    <p:animEffect transition="in" filter="blinds(horizontal)">
                                      <p:cBhvr>
                                        <p:cTn id="22" dur="500"/>
                                        <p:tgtEl>
                                          <p:spTgt spid="17306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3068"/>
                                        </p:tgtEl>
                                        <p:attrNameLst>
                                          <p:attrName>style.visibility</p:attrName>
                                        </p:attrNameLst>
                                      </p:cBhvr>
                                      <p:to>
                                        <p:strVal val="visible"/>
                                      </p:to>
                                    </p:set>
                                    <p:animEffect transition="in" filter="blinds(horizontal)">
                                      <p:cBhvr>
                                        <p:cTn id="25" dur="500"/>
                                        <p:tgtEl>
                                          <p:spTgt spid="17306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3069"/>
                                        </p:tgtEl>
                                        <p:attrNameLst>
                                          <p:attrName>style.visibility</p:attrName>
                                        </p:attrNameLst>
                                      </p:cBhvr>
                                      <p:to>
                                        <p:strVal val="visible"/>
                                      </p:to>
                                    </p:set>
                                    <p:animEffect transition="in" filter="blinds(horizontal)">
                                      <p:cBhvr>
                                        <p:cTn id="28" dur="500"/>
                                        <p:tgtEl>
                                          <p:spTgt spid="17306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3070"/>
                                        </p:tgtEl>
                                        <p:attrNameLst>
                                          <p:attrName>style.visibility</p:attrName>
                                        </p:attrNameLst>
                                      </p:cBhvr>
                                      <p:to>
                                        <p:strVal val="visible"/>
                                      </p:to>
                                    </p:set>
                                    <p:animEffect transition="in" filter="blinds(horizontal)">
                                      <p:cBhvr>
                                        <p:cTn id="31" dur="500"/>
                                        <p:tgtEl>
                                          <p:spTgt spid="17307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3071"/>
                                        </p:tgtEl>
                                        <p:attrNameLst>
                                          <p:attrName>style.visibility</p:attrName>
                                        </p:attrNameLst>
                                      </p:cBhvr>
                                      <p:to>
                                        <p:strVal val="visible"/>
                                      </p:to>
                                    </p:set>
                                    <p:animEffect transition="in" filter="blinds(horizontal)">
                                      <p:cBhvr>
                                        <p:cTn id="34" dur="500"/>
                                        <p:tgtEl>
                                          <p:spTgt spid="17307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3072"/>
                                        </p:tgtEl>
                                        <p:attrNameLst>
                                          <p:attrName>style.visibility</p:attrName>
                                        </p:attrNameLst>
                                      </p:cBhvr>
                                      <p:to>
                                        <p:strVal val="visible"/>
                                      </p:to>
                                    </p:set>
                                    <p:animEffect transition="in" filter="blinds(horizontal)">
                                      <p:cBhvr>
                                        <p:cTn id="37" dur="500"/>
                                        <p:tgtEl>
                                          <p:spTgt spid="17307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3073"/>
                                        </p:tgtEl>
                                        <p:attrNameLst>
                                          <p:attrName>style.visibility</p:attrName>
                                        </p:attrNameLst>
                                      </p:cBhvr>
                                      <p:to>
                                        <p:strVal val="visible"/>
                                      </p:to>
                                    </p:set>
                                    <p:animEffect transition="in" filter="blinds(horizontal)">
                                      <p:cBhvr>
                                        <p:cTn id="40" dur="500"/>
                                        <p:tgtEl>
                                          <p:spTgt spid="17307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3074"/>
                                        </p:tgtEl>
                                        <p:attrNameLst>
                                          <p:attrName>style.visibility</p:attrName>
                                        </p:attrNameLst>
                                      </p:cBhvr>
                                      <p:to>
                                        <p:strVal val="visible"/>
                                      </p:to>
                                    </p:set>
                                    <p:animEffect transition="in" filter="blinds(horizontal)">
                                      <p:cBhvr>
                                        <p:cTn id="43" dur="500"/>
                                        <p:tgtEl>
                                          <p:spTgt spid="17307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3075"/>
                                        </p:tgtEl>
                                        <p:attrNameLst>
                                          <p:attrName>style.visibility</p:attrName>
                                        </p:attrNameLst>
                                      </p:cBhvr>
                                      <p:to>
                                        <p:strVal val="visible"/>
                                      </p:to>
                                    </p:set>
                                    <p:animEffect transition="in" filter="blinds(horizontal)">
                                      <p:cBhvr>
                                        <p:cTn id="46" dur="500"/>
                                        <p:tgtEl>
                                          <p:spTgt spid="17307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3076"/>
                                        </p:tgtEl>
                                        <p:attrNameLst>
                                          <p:attrName>style.visibility</p:attrName>
                                        </p:attrNameLst>
                                      </p:cBhvr>
                                      <p:to>
                                        <p:strVal val="visible"/>
                                      </p:to>
                                    </p:set>
                                    <p:animEffect transition="in" filter="blinds(horizontal)">
                                      <p:cBhvr>
                                        <p:cTn id="49" dur="500"/>
                                        <p:tgtEl>
                                          <p:spTgt spid="17307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3077"/>
                                        </p:tgtEl>
                                        <p:attrNameLst>
                                          <p:attrName>style.visibility</p:attrName>
                                        </p:attrNameLst>
                                      </p:cBhvr>
                                      <p:to>
                                        <p:strVal val="visible"/>
                                      </p:to>
                                    </p:set>
                                    <p:animEffect transition="in" filter="blinds(horizontal)">
                                      <p:cBhvr>
                                        <p:cTn id="52" dur="500"/>
                                        <p:tgtEl>
                                          <p:spTgt spid="17307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3078"/>
                                        </p:tgtEl>
                                        <p:attrNameLst>
                                          <p:attrName>style.visibility</p:attrName>
                                        </p:attrNameLst>
                                      </p:cBhvr>
                                      <p:to>
                                        <p:strVal val="visible"/>
                                      </p:to>
                                    </p:set>
                                    <p:animEffect transition="in" filter="blinds(horizontal)">
                                      <p:cBhvr>
                                        <p:cTn id="55" dur="500"/>
                                        <p:tgtEl>
                                          <p:spTgt spid="17307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3079"/>
                                        </p:tgtEl>
                                        <p:attrNameLst>
                                          <p:attrName>style.visibility</p:attrName>
                                        </p:attrNameLst>
                                      </p:cBhvr>
                                      <p:to>
                                        <p:strVal val="visible"/>
                                      </p:to>
                                    </p:set>
                                    <p:animEffect transition="in" filter="blinds(horizontal)">
                                      <p:cBhvr>
                                        <p:cTn id="58" dur="500"/>
                                        <p:tgtEl>
                                          <p:spTgt spid="17307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73080"/>
                                        </p:tgtEl>
                                        <p:attrNameLst>
                                          <p:attrName>style.visibility</p:attrName>
                                        </p:attrNameLst>
                                      </p:cBhvr>
                                      <p:to>
                                        <p:strVal val="visible"/>
                                      </p:to>
                                    </p:set>
                                    <p:animEffect transition="in" filter="blinds(horizontal)">
                                      <p:cBhvr>
                                        <p:cTn id="61" dur="500"/>
                                        <p:tgtEl>
                                          <p:spTgt spid="17308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73081"/>
                                        </p:tgtEl>
                                        <p:attrNameLst>
                                          <p:attrName>style.visibility</p:attrName>
                                        </p:attrNameLst>
                                      </p:cBhvr>
                                      <p:to>
                                        <p:strVal val="visible"/>
                                      </p:to>
                                    </p:set>
                                    <p:animEffect transition="in" filter="blinds(horizontal)">
                                      <p:cBhvr>
                                        <p:cTn id="64" dur="500"/>
                                        <p:tgtEl>
                                          <p:spTgt spid="17308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3082"/>
                                        </p:tgtEl>
                                        <p:attrNameLst>
                                          <p:attrName>style.visibility</p:attrName>
                                        </p:attrNameLst>
                                      </p:cBhvr>
                                      <p:to>
                                        <p:strVal val="visible"/>
                                      </p:to>
                                    </p:set>
                                    <p:animEffect transition="in" filter="blinds(horizontal)">
                                      <p:cBhvr>
                                        <p:cTn id="67" dur="500"/>
                                        <p:tgtEl>
                                          <p:spTgt spid="1730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3088"/>
                                        </p:tgtEl>
                                        <p:attrNameLst>
                                          <p:attrName>style.visibility</p:attrName>
                                        </p:attrNameLst>
                                      </p:cBhvr>
                                      <p:to>
                                        <p:strVal val="visible"/>
                                      </p:to>
                                    </p:set>
                                    <p:animEffect transition="in" filter="wipe(left)">
                                      <p:cBhvr>
                                        <p:cTn id="72" dur="500"/>
                                        <p:tgtEl>
                                          <p:spTgt spid="17308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73087"/>
                                        </p:tgtEl>
                                        <p:attrNameLst>
                                          <p:attrName>style.visibility</p:attrName>
                                        </p:attrNameLst>
                                      </p:cBhvr>
                                      <p:to>
                                        <p:strVal val="visible"/>
                                      </p:to>
                                    </p:set>
                                    <p:animEffect transition="in" filter="wipe(left)">
                                      <p:cBhvr>
                                        <p:cTn id="75" dur="500"/>
                                        <p:tgtEl>
                                          <p:spTgt spid="17308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73083"/>
                                        </p:tgtEl>
                                        <p:attrNameLst>
                                          <p:attrName>style.visibility</p:attrName>
                                        </p:attrNameLst>
                                      </p:cBhvr>
                                      <p:to>
                                        <p:strVal val="visible"/>
                                      </p:to>
                                    </p:set>
                                    <p:animEffect transition="in" filter="wipe(left)">
                                      <p:cBhvr>
                                        <p:cTn id="78" dur="500"/>
                                        <p:tgtEl>
                                          <p:spTgt spid="17308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73084"/>
                                        </p:tgtEl>
                                        <p:attrNameLst>
                                          <p:attrName>style.visibility</p:attrName>
                                        </p:attrNameLst>
                                      </p:cBhvr>
                                      <p:to>
                                        <p:strVal val="visible"/>
                                      </p:to>
                                    </p:set>
                                    <p:animEffect transition="in" filter="wipe(left)">
                                      <p:cBhvr>
                                        <p:cTn id="81" dur="500"/>
                                        <p:tgtEl>
                                          <p:spTgt spid="17308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3123"/>
                                        </p:tgtEl>
                                        <p:attrNameLst>
                                          <p:attrName>style.visibility</p:attrName>
                                        </p:attrNameLst>
                                      </p:cBhvr>
                                      <p:to>
                                        <p:strVal val="visible"/>
                                      </p:to>
                                    </p:set>
                                    <p:animEffect transition="in" filter="wipe(left)">
                                      <p:cBhvr>
                                        <p:cTn id="86" dur="500"/>
                                        <p:tgtEl>
                                          <p:spTgt spid="17312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73124"/>
                                        </p:tgtEl>
                                        <p:attrNameLst>
                                          <p:attrName>style.visibility</p:attrName>
                                        </p:attrNameLst>
                                      </p:cBhvr>
                                      <p:to>
                                        <p:strVal val="visible"/>
                                      </p:to>
                                    </p:set>
                                    <p:animEffect transition="in" filter="wipe(left)">
                                      <p:cBhvr>
                                        <p:cTn id="89" dur="500"/>
                                        <p:tgtEl>
                                          <p:spTgt spid="173124"/>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73091"/>
                                        </p:tgtEl>
                                        <p:attrNameLst>
                                          <p:attrName>style.visibility</p:attrName>
                                        </p:attrNameLst>
                                      </p:cBhvr>
                                      <p:to>
                                        <p:strVal val="visible"/>
                                      </p:to>
                                    </p:set>
                                    <p:animEffect transition="in" filter="wipe(left)">
                                      <p:cBhvr>
                                        <p:cTn id="92" dur="500"/>
                                        <p:tgtEl>
                                          <p:spTgt spid="173091"/>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73090"/>
                                        </p:tgtEl>
                                        <p:attrNameLst>
                                          <p:attrName>style.visibility</p:attrName>
                                        </p:attrNameLst>
                                      </p:cBhvr>
                                      <p:to>
                                        <p:strVal val="visible"/>
                                      </p:to>
                                    </p:set>
                                    <p:animEffect transition="in" filter="wipe(left)">
                                      <p:cBhvr>
                                        <p:cTn id="95" dur="500"/>
                                        <p:tgtEl>
                                          <p:spTgt spid="173090"/>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73092"/>
                                        </p:tgtEl>
                                        <p:attrNameLst>
                                          <p:attrName>style.visibility</p:attrName>
                                        </p:attrNameLst>
                                      </p:cBhvr>
                                      <p:to>
                                        <p:strVal val="visible"/>
                                      </p:to>
                                    </p:set>
                                    <p:animEffect transition="in" filter="wipe(left)">
                                      <p:cBhvr>
                                        <p:cTn id="98" dur="500"/>
                                        <p:tgtEl>
                                          <p:spTgt spid="173092"/>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73093"/>
                                        </p:tgtEl>
                                        <p:attrNameLst>
                                          <p:attrName>style.visibility</p:attrName>
                                        </p:attrNameLst>
                                      </p:cBhvr>
                                      <p:to>
                                        <p:strVal val="visible"/>
                                      </p:to>
                                    </p:set>
                                    <p:animEffect transition="in" filter="wipe(left)">
                                      <p:cBhvr>
                                        <p:cTn id="101" dur="500"/>
                                        <p:tgtEl>
                                          <p:spTgt spid="173093"/>
                                        </p:tgtEl>
                                      </p:cBhvr>
                                    </p:animEffect>
                                  </p:childTnLst>
                                </p:cTn>
                              </p:par>
                              <p:par>
                                <p:cTn id="102" presetID="1" presetClass="entr" presetSubtype="0" fill="hold" grpId="0" nodeType="withEffect">
                                  <p:stCondLst>
                                    <p:cond delay="0"/>
                                  </p:stCondLst>
                                  <p:childTnLst>
                                    <p:set>
                                      <p:cBhvr>
                                        <p:cTn id="103" dur="1" fill="hold">
                                          <p:stCondLst>
                                            <p:cond delay="0"/>
                                          </p:stCondLst>
                                        </p:cTn>
                                        <p:tgtEl>
                                          <p:spTgt spid="17309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7309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73096"/>
                                        </p:tgtEl>
                                        <p:attrNameLst>
                                          <p:attrName>style.visibility</p:attrName>
                                        </p:attrNameLst>
                                      </p:cBhvr>
                                      <p:to>
                                        <p:strVal val="visible"/>
                                      </p:to>
                                    </p:set>
                                    <p:animEffect transition="in" filter="blinds(horizontal)">
                                      <p:cBhvr>
                                        <p:cTn id="110" dur="500"/>
                                        <p:tgtEl>
                                          <p:spTgt spid="17309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73097"/>
                                        </p:tgtEl>
                                        <p:attrNameLst>
                                          <p:attrName>style.visibility</p:attrName>
                                        </p:attrNameLst>
                                      </p:cBhvr>
                                      <p:to>
                                        <p:strVal val="visible"/>
                                      </p:to>
                                    </p:set>
                                    <p:animEffect transition="in" filter="blinds(horizontal)">
                                      <p:cBhvr>
                                        <p:cTn id="113" dur="500"/>
                                        <p:tgtEl>
                                          <p:spTgt spid="173097"/>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73098"/>
                                        </p:tgtEl>
                                        <p:attrNameLst>
                                          <p:attrName>style.visibility</p:attrName>
                                        </p:attrNameLst>
                                      </p:cBhvr>
                                      <p:to>
                                        <p:strVal val="visible"/>
                                      </p:to>
                                    </p:set>
                                    <p:animEffect transition="in" filter="blinds(horizontal)">
                                      <p:cBhvr>
                                        <p:cTn id="116" dur="500"/>
                                        <p:tgtEl>
                                          <p:spTgt spid="173098"/>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73099"/>
                                        </p:tgtEl>
                                        <p:attrNameLst>
                                          <p:attrName>style.visibility</p:attrName>
                                        </p:attrNameLst>
                                      </p:cBhvr>
                                      <p:to>
                                        <p:strVal val="visible"/>
                                      </p:to>
                                    </p:set>
                                    <p:animEffect transition="in" filter="blinds(horizontal)">
                                      <p:cBhvr>
                                        <p:cTn id="119" dur="500"/>
                                        <p:tgtEl>
                                          <p:spTgt spid="173099"/>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73100"/>
                                        </p:tgtEl>
                                        <p:attrNameLst>
                                          <p:attrName>style.visibility</p:attrName>
                                        </p:attrNameLst>
                                      </p:cBhvr>
                                      <p:to>
                                        <p:strVal val="visible"/>
                                      </p:to>
                                    </p:set>
                                    <p:animEffect transition="in" filter="blinds(horizontal)">
                                      <p:cBhvr>
                                        <p:cTn id="122" dur="500"/>
                                        <p:tgtEl>
                                          <p:spTgt spid="173100"/>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73101"/>
                                        </p:tgtEl>
                                        <p:attrNameLst>
                                          <p:attrName>style.visibility</p:attrName>
                                        </p:attrNameLst>
                                      </p:cBhvr>
                                      <p:to>
                                        <p:strVal val="visible"/>
                                      </p:to>
                                    </p:set>
                                    <p:animEffect transition="in" filter="blinds(horizontal)">
                                      <p:cBhvr>
                                        <p:cTn id="125" dur="500"/>
                                        <p:tgtEl>
                                          <p:spTgt spid="173101"/>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73102"/>
                                        </p:tgtEl>
                                        <p:attrNameLst>
                                          <p:attrName>style.visibility</p:attrName>
                                        </p:attrNameLst>
                                      </p:cBhvr>
                                      <p:to>
                                        <p:strVal val="visible"/>
                                      </p:to>
                                    </p:set>
                                    <p:animEffect transition="in" filter="blinds(horizontal)">
                                      <p:cBhvr>
                                        <p:cTn id="128" dur="500"/>
                                        <p:tgtEl>
                                          <p:spTgt spid="173102"/>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73103"/>
                                        </p:tgtEl>
                                        <p:attrNameLst>
                                          <p:attrName>style.visibility</p:attrName>
                                        </p:attrNameLst>
                                      </p:cBhvr>
                                      <p:to>
                                        <p:strVal val="visible"/>
                                      </p:to>
                                    </p:set>
                                    <p:animEffect transition="in" filter="blinds(horizontal)">
                                      <p:cBhvr>
                                        <p:cTn id="131" dur="500"/>
                                        <p:tgtEl>
                                          <p:spTgt spid="173103"/>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73104"/>
                                        </p:tgtEl>
                                        <p:attrNameLst>
                                          <p:attrName>style.visibility</p:attrName>
                                        </p:attrNameLst>
                                      </p:cBhvr>
                                      <p:to>
                                        <p:strVal val="visible"/>
                                      </p:to>
                                    </p:set>
                                    <p:animEffect transition="in" filter="blinds(horizontal)">
                                      <p:cBhvr>
                                        <p:cTn id="134" dur="500"/>
                                        <p:tgtEl>
                                          <p:spTgt spid="173104"/>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173105"/>
                                        </p:tgtEl>
                                        <p:attrNameLst>
                                          <p:attrName>style.visibility</p:attrName>
                                        </p:attrNameLst>
                                      </p:cBhvr>
                                      <p:to>
                                        <p:strVal val="visible"/>
                                      </p:to>
                                    </p:set>
                                    <p:animEffect transition="in" filter="blinds(horizontal)">
                                      <p:cBhvr>
                                        <p:cTn id="137" dur="500"/>
                                        <p:tgtEl>
                                          <p:spTgt spid="173105"/>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173106"/>
                                        </p:tgtEl>
                                        <p:attrNameLst>
                                          <p:attrName>style.visibility</p:attrName>
                                        </p:attrNameLst>
                                      </p:cBhvr>
                                      <p:to>
                                        <p:strVal val="visible"/>
                                      </p:to>
                                    </p:set>
                                    <p:animEffect transition="in" filter="blinds(horizontal)">
                                      <p:cBhvr>
                                        <p:cTn id="140" dur="500"/>
                                        <p:tgtEl>
                                          <p:spTgt spid="173106"/>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173107"/>
                                        </p:tgtEl>
                                        <p:attrNameLst>
                                          <p:attrName>style.visibility</p:attrName>
                                        </p:attrNameLst>
                                      </p:cBhvr>
                                      <p:to>
                                        <p:strVal val="visible"/>
                                      </p:to>
                                    </p:set>
                                    <p:animEffect transition="in" filter="blinds(horizontal)">
                                      <p:cBhvr>
                                        <p:cTn id="143" dur="500"/>
                                        <p:tgtEl>
                                          <p:spTgt spid="173107"/>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173108"/>
                                        </p:tgtEl>
                                        <p:attrNameLst>
                                          <p:attrName>style.visibility</p:attrName>
                                        </p:attrNameLst>
                                      </p:cBhvr>
                                      <p:to>
                                        <p:strVal val="visible"/>
                                      </p:to>
                                    </p:set>
                                    <p:animEffect transition="in" filter="blinds(horizontal)">
                                      <p:cBhvr>
                                        <p:cTn id="146" dur="500"/>
                                        <p:tgtEl>
                                          <p:spTgt spid="173108"/>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173109"/>
                                        </p:tgtEl>
                                        <p:attrNameLst>
                                          <p:attrName>style.visibility</p:attrName>
                                        </p:attrNameLst>
                                      </p:cBhvr>
                                      <p:to>
                                        <p:strVal val="visible"/>
                                      </p:to>
                                    </p:set>
                                    <p:animEffect transition="in" filter="blinds(horizontal)">
                                      <p:cBhvr>
                                        <p:cTn id="149" dur="500"/>
                                        <p:tgtEl>
                                          <p:spTgt spid="173109"/>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173110"/>
                                        </p:tgtEl>
                                        <p:attrNameLst>
                                          <p:attrName>style.visibility</p:attrName>
                                        </p:attrNameLst>
                                      </p:cBhvr>
                                      <p:to>
                                        <p:strVal val="visible"/>
                                      </p:to>
                                    </p:set>
                                    <p:animEffect transition="in" filter="blinds(horizontal)">
                                      <p:cBhvr>
                                        <p:cTn id="152" dur="500"/>
                                        <p:tgtEl>
                                          <p:spTgt spid="173110"/>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73111"/>
                                        </p:tgtEl>
                                        <p:attrNameLst>
                                          <p:attrName>style.visibility</p:attrName>
                                        </p:attrNameLst>
                                      </p:cBhvr>
                                      <p:to>
                                        <p:strVal val="visible"/>
                                      </p:to>
                                    </p:set>
                                    <p:animEffect transition="in" filter="blinds(horizontal)">
                                      <p:cBhvr>
                                        <p:cTn id="155" dur="500"/>
                                        <p:tgtEl>
                                          <p:spTgt spid="173111"/>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173112"/>
                                        </p:tgtEl>
                                        <p:attrNameLst>
                                          <p:attrName>style.visibility</p:attrName>
                                        </p:attrNameLst>
                                      </p:cBhvr>
                                      <p:to>
                                        <p:strVal val="visible"/>
                                      </p:to>
                                    </p:set>
                                    <p:animEffect transition="in" filter="blinds(horizontal)">
                                      <p:cBhvr>
                                        <p:cTn id="158" dur="500"/>
                                        <p:tgtEl>
                                          <p:spTgt spid="173112"/>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73113"/>
                                        </p:tgtEl>
                                        <p:attrNameLst>
                                          <p:attrName>style.visibility</p:attrName>
                                        </p:attrNameLst>
                                      </p:cBhvr>
                                      <p:to>
                                        <p:strVal val="visible"/>
                                      </p:to>
                                    </p:set>
                                    <p:animEffect transition="in" filter="blinds(horizontal)">
                                      <p:cBhvr>
                                        <p:cTn id="161" dur="500"/>
                                        <p:tgtEl>
                                          <p:spTgt spid="173113"/>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73116"/>
                                        </p:tgtEl>
                                        <p:attrNameLst>
                                          <p:attrName>style.visibility</p:attrName>
                                        </p:attrNameLst>
                                      </p:cBhvr>
                                      <p:to>
                                        <p:strVal val="visible"/>
                                      </p:to>
                                    </p:set>
                                    <p:animEffect transition="in" filter="blinds(horizontal)">
                                      <p:cBhvr>
                                        <p:cTn id="164" dur="500"/>
                                        <p:tgtEl>
                                          <p:spTgt spid="173116"/>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173117"/>
                                        </p:tgtEl>
                                        <p:attrNameLst>
                                          <p:attrName>style.visibility</p:attrName>
                                        </p:attrNameLst>
                                      </p:cBhvr>
                                      <p:to>
                                        <p:strVal val="visible"/>
                                      </p:to>
                                    </p:set>
                                    <p:animEffect transition="in" filter="blinds(horizontal)">
                                      <p:cBhvr>
                                        <p:cTn id="167" dur="500"/>
                                        <p:tgtEl>
                                          <p:spTgt spid="173117"/>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173120"/>
                                        </p:tgtEl>
                                        <p:attrNameLst>
                                          <p:attrName>style.visibility</p:attrName>
                                        </p:attrNameLst>
                                      </p:cBhvr>
                                      <p:to>
                                        <p:strVal val="visible"/>
                                      </p:to>
                                    </p:set>
                                    <p:animEffect transition="in" filter="blinds(horizontal)">
                                      <p:cBhvr>
                                        <p:cTn id="170" dur="500"/>
                                        <p:tgtEl>
                                          <p:spTgt spid="17312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73119"/>
                                        </p:tgtEl>
                                        <p:attrNameLst>
                                          <p:attrName>style.visibility</p:attrName>
                                        </p:attrNameLst>
                                      </p:cBhvr>
                                      <p:to>
                                        <p:strVal val="visible"/>
                                      </p:to>
                                    </p:set>
                                    <p:animEffect transition="in" filter="wipe(left)">
                                      <p:cBhvr>
                                        <p:cTn id="175" dur="500"/>
                                        <p:tgtEl>
                                          <p:spTgt spid="173119"/>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173118"/>
                                        </p:tgtEl>
                                        <p:attrNameLst>
                                          <p:attrName>style.visibility</p:attrName>
                                        </p:attrNameLst>
                                      </p:cBhvr>
                                      <p:to>
                                        <p:strVal val="visible"/>
                                      </p:to>
                                    </p:set>
                                    <p:animEffect transition="in" filter="wipe(left)">
                                      <p:cBhvr>
                                        <p:cTn id="178" dur="500"/>
                                        <p:tgtEl>
                                          <p:spTgt spid="173118"/>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173114"/>
                                        </p:tgtEl>
                                        <p:attrNameLst>
                                          <p:attrName>style.visibility</p:attrName>
                                        </p:attrNameLst>
                                      </p:cBhvr>
                                      <p:to>
                                        <p:strVal val="visible"/>
                                      </p:to>
                                    </p:set>
                                    <p:animEffect transition="in" filter="wipe(left)">
                                      <p:cBhvr>
                                        <p:cTn id="181" dur="500"/>
                                        <p:tgtEl>
                                          <p:spTgt spid="173114"/>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173115"/>
                                        </p:tgtEl>
                                        <p:attrNameLst>
                                          <p:attrName>style.visibility</p:attrName>
                                        </p:attrNameLst>
                                      </p:cBhvr>
                                      <p:to>
                                        <p:strVal val="visible"/>
                                      </p:to>
                                    </p:set>
                                    <p:animEffect transition="in" filter="wipe(left)">
                                      <p:cBhvr>
                                        <p:cTn id="184" dur="500"/>
                                        <p:tgtEl>
                                          <p:spTgt spid="173115"/>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7312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73122"/>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73125"/>
                                        </p:tgtEl>
                                        <p:attrNameLst>
                                          <p:attrName>style.visibility</p:attrName>
                                        </p:attrNameLst>
                                      </p:cBhvr>
                                      <p:to>
                                        <p:strVal val="visible"/>
                                      </p:to>
                                    </p:set>
                                    <p:anim calcmode="lin" valueType="num">
                                      <p:cBhvr additive="base">
                                        <p:cTn id="195" dur="500" fill="hold"/>
                                        <p:tgtEl>
                                          <p:spTgt spid="173125"/>
                                        </p:tgtEl>
                                        <p:attrNameLst>
                                          <p:attrName>ppt_x</p:attrName>
                                        </p:attrNameLst>
                                      </p:cBhvr>
                                      <p:tavLst>
                                        <p:tav tm="0">
                                          <p:val>
                                            <p:strVal val="#ppt_x"/>
                                          </p:val>
                                        </p:tav>
                                        <p:tav tm="100000">
                                          <p:val>
                                            <p:strVal val="#ppt_x"/>
                                          </p:val>
                                        </p:tav>
                                      </p:tavLst>
                                    </p:anim>
                                    <p:anim calcmode="lin" valueType="num">
                                      <p:cBhvr additive="base">
                                        <p:cTn id="196" dur="500" fill="hold"/>
                                        <p:tgtEl>
                                          <p:spTgt spid="173125"/>
                                        </p:tgtEl>
                                        <p:attrNameLst>
                                          <p:attrName>ppt_y</p:attrName>
                                        </p:attrNameLst>
                                      </p:cBhvr>
                                      <p:tavLst>
                                        <p:tav tm="0">
                                          <p:val>
                                            <p:strVal val="1+#ppt_h/2"/>
                                          </p:val>
                                        </p:tav>
                                        <p:tav tm="100000">
                                          <p:val>
                                            <p:strVal val="#ppt_y"/>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73127"/>
                                        </p:tgtEl>
                                        <p:attrNameLst>
                                          <p:attrName>style.visibility</p:attrName>
                                        </p:attrNameLst>
                                      </p:cBhvr>
                                      <p:to>
                                        <p:strVal val="visible"/>
                                      </p:to>
                                    </p:set>
                                    <p:animEffect transition="in" filter="wipe(left)">
                                      <p:cBhvr>
                                        <p:cTn id="201" dur="500"/>
                                        <p:tgtEl>
                                          <p:spTgt spid="173127"/>
                                        </p:tgtEl>
                                      </p:cBhvr>
                                    </p:animEffect>
                                  </p:childTnLst>
                                </p:cTn>
                              </p:par>
                              <p:par>
                                <p:cTn id="202" presetID="22" presetClass="entr" presetSubtype="8" fill="hold" grpId="0" nodeType="withEffect">
                                  <p:stCondLst>
                                    <p:cond delay="0"/>
                                  </p:stCondLst>
                                  <p:childTnLst>
                                    <p:set>
                                      <p:cBhvr>
                                        <p:cTn id="203" dur="1" fill="hold">
                                          <p:stCondLst>
                                            <p:cond delay="0"/>
                                          </p:stCondLst>
                                        </p:cTn>
                                        <p:tgtEl>
                                          <p:spTgt spid="173126"/>
                                        </p:tgtEl>
                                        <p:attrNameLst>
                                          <p:attrName>style.visibility</p:attrName>
                                        </p:attrNameLst>
                                      </p:cBhvr>
                                      <p:to>
                                        <p:strVal val="visible"/>
                                      </p:to>
                                    </p:set>
                                    <p:animEffect transition="in" filter="wipe(left)">
                                      <p:cBhvr>
                                        <p:cTn id="204" dur="500"/>
                                        <p:tgtEl>
                                          <p:spTgt spid="173126"/>
                                        </p:tgtEl>
                                      </p:cBhvr>
                                    </p:animEffect>
                                  </p:childTnLst>
                                </p:cTn>
                              </p:par>
                              <p:par>
                                <p:cTn id="205" presetID="9" presetClass="exit" presetSubtype="0" fill="hold" grpId="1" nodeType="withEffect">
                                  <p:stCondLst>
                                    <p:cond delay="0"/>
                                  </p:stCondLst>
                                  <p:childTnLst>
                                    <p:animEffect transition="out" filter="dissolve">
                                      <p:cBhvr>
                                        <p:cTn id="206" dur="500"/>
                                        <p:tgtEl>
                                          <p:spTgt spid="173114"/>
                                        </p:tgtEl>
                                      </p:cBhvr>
                                    </p:animEffect>
                                    <p:set>
                                      <p:cBhvr>
                                        <p:cTn id="207" dur="1" fill="hold">
                                          <p:stCondLst>
                                            <p:cond delay="499"/>
                                          </p:stCondLst>
                                        </p:cTn>
                                        <p:tgtEl>
                                          <p:spTgt spid="173114"/>
                                        </p:tgtEl>
                                        <p:attrNameLst>
                                          <p:attrName>style.visibility</p:attrName>
                                        </p:attrNameLst>
                                      </p:cBhvr>
                                      <p:to>
                                        <p:strVal val="hidden"/>
                                      </p:to>
                                    </p:set>
                                  </p:childTnLst>
                                </p:cTn>
                              </p:par>
                              <p:par>
                                <p:cTn id="208" presetID="9" presetClass="exit" presetSubtype="0" fill="hold" grpId="1" nodeType="withEffect">
                                  <p:stCondLst>
                                    <p:cond delay="0"/>
                                  </p:stCondLst>
                                  <p:childTnLst>
                                    <p:animEffect transition="out" filter="dissolve">
                                      <p:cBhvr>
                                        <p:cTn id="209" dur="500"/>
                                        <p:tgtEl>
                                          <p:spTgt spid="173115"/>
                                        </p:tgtEl>
                                      </p:cBhvr>
                                    </p:animEffect>
                                    <p:set>
                                      <p:cBhvr>
                                        <p:cTn id="210" dur="1" fill="hold">
                                          <p:stCondLst>
                                            <p:cond delay="499"/>
                                          </p:stCondLst>
                                        </p:cTn>
                                        <p:tgtEl>
                                          <p:spTgt spid="173115"/>
                                        </p:tgtEl>
                                        <p:attrNameLst>
                                          <p:attrName>style.visibility</p:attrName>
                                        </p:attrNameLst>
                                      </p:cBhvr>
                                      <p:to>
                                        <p:strVal val="hidden"/>
                                      </p:to>
                                    </p:set>
                                  </p:childTnLst>
                                </p:cTn>
                              </p:par>
                              <p:par>
                                <p:cTn id="211" presetID="9" presetClass="exit" presetSubtype="0" fill="hold" grpId="1" nodeType="withEffect">
                                  <p:stCondLst>
                                    <p:cond delay="0"/>
                                  </p:stCondLst>
                                  <p:childTnLst>
                                    <p:animEffect transition="out" filter="dissolve">
                                      <p:cBhvr>
                                        <p:cTn id="212" dur="500"/>
                                        <p:tgtEl>
                                          <p:spTgt spid="173119"/>
                                        </p:tgtEl>
                                      </p:cBhvr>
                                    </p:animEffect>
                                    <p:set>
                                      <p:cBhvr>
                                        <p:cTn id="213" dur="1" fill="hold">
                                          <p:stCondLst>
                                            <p:cond delay="499"/>
                                          </p:stCondLst>
                                        </p:cTn>
                                        <p:tgtEl>
                                          <p:spTgt spid="173119"/>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173118"/>
                                        </p:tgtEl>
                                      </p:cBhvr>
                                    </p:animEffect>
                                    <p:set>
                                      <p:cBhvr>
                                        <p:cTn id="216" dur="1" fill="hold">
                                          <p:stCondLst>
                                            <p:cond delay="499"/>
                                          </p:stCondLst>
                                        </p:cTn>
                                        <p:tgtEl>
                                          <p:spTgt spid="173118"/>
                                        </p:tgtEl>
                                        <p:attrNameLst>
                                          <p:attrName>style.visibility</p:attrName>
                                        </p:attrNameLst>
                                      </p:cBhvr>
                                      <p:to>
                                        <p:strVal val="hidden"/>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0" presetClass="path" presetSubtype="0" accel="50000" decel="50000" fill="hold" grpId="1" nodeType="clickEffect">
                                  <p:stCondLst>
                                    <p:cond delay="0"/>
                                  </p:stCondLst>
                                  <p:childTnLst>
                                    <p:animMotion origin="layout" path="M 0 0 L 0.06667 0 " pathEditMode="relative" ptsTypes="AA">
                                      <p:cBhvr>
                                        <p:cTn id="220" dur="2000" fill="hold"/>
                                        <p:tgtEl>
                                          <p:spTgt spid="173109"/>
                                        </p:tgtEl>
                                        <p:attrNameLst>
                                          <p:attrName>ppt_x</p:attrName>
                                          <p:attrName>ppt_y</p:attrName>
                                        </p:attrNameLst>
                                      </p:cBhvr>
                                    </p:animMotion>
                                  </p:childTnLst>
                                </p:cTn>
                              </p:par>
                              <p:par>
                                <p:cTn id="221" presetID="0" presetClass="path" presetSubtype="0" accel="50000" decel="50000" fill="hold" grpId="1" nodeType="withEffect">
                                  <p:stCondLst>
                                    <p:cond delay="0"/>
                                  </p:stCondLst>
                                  <p:childTnLst>
                                    <p:animMotion origin="layout" path="M 0 0 L 0.06667 0 " pathEditMode="relative" ptsTypes="AA">
                                      <p:cBhvr>
                                        <p:cTn id="222" dur="2000" fill="hold"/>
                                        <p:tgtEl>
                                          <p:spTgt spid="173110"/>
                                        </p:tgtEl>
                                        <p:attrNameLst>
                                          <p:attrName>ppt_x</p:attrName>
                                          <p:attrName>ppt_y</p:attrName>
                                        </p:attrNameLst>
                                      </p:cBhvr>
                                    </p:animMotion>
                                  </p:childTnLst>
                                </p:cTn>
                              </p:par>
                              <p:par>
                                <p:cTn id="223" presetID="0" presetClass="path" presetSubtype="0" accel="50000" decel="50000" fill="hold" grpId="1" nodeType="withEffect">
                                  <p:stCondLst>
                                    <p:cond delay="0"/>
                                  </p:stCondLst>
                                  <p:childTnLst>
                                    <p:animMotion origin="layout" path="M 0 0 L 0.06667 0 " pathEditMode="relative" ptsTypes="AA">
                                      <p:cBhvr>
                                        <p:cTn id="224" dur="2000" fill="hold"/>
                                        <p:tgtEl>
                                          <p:spTgt spid="173111"/>
                                        </p:tgtEl>
                                        <p:attrNameLst>
                                          <p:attrName>ppt_x</p:attrName>
                                          <p:attrName>ppt_y</p:attrName>
                                        </p:attrNameLst>
                                      </p:cBhvr>
                                    </p:animMotion>
                                  </p:childTnLst>
                                </p:cTn>
                              </p:par>
                              <p:par>
                                <p:cTn id="225" presetID="0" presetClass="path" presetSubtype="0" accel="50000" decel="50000" fill="hold" grpId="1" nodeType="withEffect">
                                  <p:stCondLst>
                                    <p:cond delay="0"/>
                                  </p:stCondLst>
                                  <p:childTnLst>
                                    <p:animMotion origin="layout" path="M 0 0 L 0.06667 0 " pathEditMode="relative" ptsTypes="AA">
                                      <p:cBhvr>
                                        <p:cTn id="226" dur="2000" fill="hold"/>
                                        <p:tgtEl>
                                          <p:spTgt spid="173112"/>
                                        </p:tgtEl>
                                        <p:attrNameLst>
                                          <p:attrName>ppt_x</p:attrName>
                                          <p:attrName>ppt_y</p:attrName>
                                        </p:attrNameLst>
                                      </p:cBhvr>
                                    </p:animMotion>
                                  </p:childTnLst>
                                </p:cTn>
                              </p:par>
                              <p:par>
                                <p:cTn id="227" presetID="0" presetClass="path" presetSubtype="0" accel="50000" decel="50000" fill="hold" grpId="1" nodeType="withEffect">
                                  <p:stCondLst>
                                    <p:cond delay="0"/>
                                  </p:stCondLst>
                                  <p:childTnLst>
                                    <p:animMotion origin="layout" path="M 0 0 L 0.06667 0 " pathEditMode="relative" ptsTypes="AA">
                                      <p:cBhvr>
                                        <p:cTn id="228" dur="2000" fill="hold"/>
                                        <p:tgtEl>
                                          <p:spTgt spid="173113"/>
                                        </p:tgtEl>
                                        <p:attrNameLst>
                                          <p:attrName>ppt_x</p:attrName>
                                          <p:attrName>ppt_y</p:attrName>
                                        </p:attrNameLst>
                                      </p:cBhvr>
                                    </p:animMotion>
                                  </p:childTnLst>
                                </p:cTn>
                              </p:par>
                              <p:par>
                                <p:cTn id="229" presetID="9" presetClass="exit" presetSubtype="0" fill="hold" grpId="1" nodeType="withEffect">
                                  <p:stCondLst>
                                    <p:cond delay="0"/>
                                  </p:stCondLst>
                                  <p:childTnLst>
                                    <p:animEffect transition="out" filter="dissolve">
                                      <p:cBhvr>
                                        <p:cTn id="230" dur="500"/>
                                        <p:tgtEl>
                                          <p:spTgt spid="173122"/>
                                        </p:tgtEl>
                                      </p:cBhvr>
                                    </p:animEffect>
                                    <p:set>
                                      <p:cBhvr>
                                        <p:cTn id="231" dur="1" fill="hold">
                                          <p:stCondLst>
                                            <p:cond delay="499"/>
                                          </p:stCondLst>
                                        </p:cTn>
                                        <p:tgtEl>
                                          <p:spTgt spid="173122"/>
                                        </p:tgtEl>
                                        <p:attrNameLst>
                                          <p:attrName>style.visibility</p:attrName>
                                        </p:attrNameLst>
                                      </p:cBhvr>
                                      <p:to>
                                        <p:strVal val="hidden"/>
                                      </p:to>
                                    </p:set>
                                  </p:childTnLst>
                                </p:cTn>
                              </p:par>
                              <p:par>
                                <p:cTn id="232" presetID="22" presetClass="entr" presetSubtype="8" fill="hold" grpId="0" nodeType="withEffect">
                                  <p:stCondLst>
                                    <p:cond delay="0"/>
                                  </p:stCondLst>
                                  <p:childTnLst>
                                    <p:set>
                                      <p:cBhvr>
                                        <p:cTn id="233" dur="1" fill="hold">
                                          <p:stCondLst>
                                            <p:cond delay="0"/>
                                          </p:stCondLst>
                                        </p:cTn>
                                        <p:tgtEl>
                                          <p:spTgt spid="173130"/>
                                        </p:tgtEl>
                                        <p:attrNameLst>
                                          <p:attrName>style.visibility</p:attrName>
                                        </p:attrNameLst>
                                      </p:cBhvr>
                                      <p:to>
                                        <p:strVal val="visible"/>
                                      </p:to>
                                    </p:set>
                                    <p:animEffect transition="in" filter="wipe(left)">
                                      <p:cBhvr>
                                        <p:cTn id="234" dur="500"/>
                                        <p:tgtEl>
                                          <p:spTgt spid="173130"/>
                                        </p:tgtEl>
                                      </p:cBhvr>
                                    </p:animEffect>
                                  </p:childTnLst>
                                </p:cTn>
                              </p:par>
                              <p:par>
                                <p:cTn id="235" presetID="22" presetClass="entr" presetSubtype="8" fill="hold" grpId="0" nodeType="withEffect">
                                  <p:stCondLst>
                                    <p:cond delay="0"/>
                                  </p:stCondLst>
                                  <p:childTnLst>
                                    <p:set>
                                      <p:cBhvr>
                                        <p:cTn id="236" dur="1" fill="hold">
                                          <p:stCondLst>
                                            <p:cond delay="0"/>
                                          </p:stCondLst>
                                        </p:cTn>
                                        <p:tgtEl>
                                          <p:spTgt spid="173131"/>
                                        </p:tgtEl>
                                        <p:attrNameLst>
                                          <p:attrName>style.visibility</p:attrName>
                                        </p:attrNameLst>
                                      </p:cBhvr>
                                      <p:to>
                                        <p:strVal val="visible"/>
                                      </p:to>
                                    </p:set>
                                    <p:animEffect transition="in" filter="wipe(left)">
                                      <p:cBhvr>
                                        <p:cTn id="237" dur="500"/>
                                        <p:tgtEl>
                                          <p:spTgt spid="173131"/>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173129"/>
                                        </p:tgtEl>
                                        <p:attrNameLst>
                                          <p:attrName>style.visibility</p:attrName>
                                        </p:attrNameLst>
                                      </p:cBhvr>
                                      <p:to>
                                        <p:strVal val="visible"/>
                                      </p:to>
                                    </p:set>
                                    <p:animEffect transition="in" filter="wipe(left)">
                                      <p:cBhvr>
                                        <p:cTn id="242" dur="500"/>
                                        <p:tgtEl>
                                          <p:spTgt spid="173129"/>
                                        </p:tgtEl>
                                      </p:cBhvr>
                                    </p:animEffect>
                                  </p:childTnLst>
                                </p:cTn>
                              </p:par>
                              <p:par>
                                <p:cTn id="243" presetID="22" presetClass="entr" presetSubtype="8" fill="hold" grpId="0" nodeType="withEffect">
                                  <p:stCondLst>
                                    <p:cond delay="0"/>
                                  </p:stCondLst>
                                  <p:childTnLst>
                                    <p:set>
                                      <p:cBhvr>
                                        <p:cTn id="244" dur="1" fill="hold">
                                          <p:stCondLst>
                                            <p:cond delay="0"/>
                                          </p:stCondLst>
                                        </p:cTn>
                                        <p:tgtEl>
                                          <p:spTgt spid="173128"/>
                                        </p:tgtEl>
                                        <p:attrNameLst>
                                          <p:attrName>style.visibility</p:attrName>
                                        </p:attrNameLst>
                                      </p:cBhvr>
                                      <p:to>
                                        <p:strVal val="visible"/>
                                      </p:to>
                                    </p:set>
                                    <p:animEffect transition="in" filter="wipe(left)">
                                      <p:cBhvr>
                                        <p:cTn id="245" dur="500"/>
                                        <p:tgtEl>
                                          <p:spTgt spid="17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nimBg="1"/>
      <p:bldP spid="173066" grpId="0" animBg="1"/>
      <p:bldP spid="173067" grpId="0" animBg="1"/>
      <p:bldP spid="173068" grpId="0" animBg="1"/>
      <p:bldP spid="173069" grpId="0" animBg="1"/>
      <p:bldP spid="173070" grpId="0" animBg="1"/>
      <p:bldP spid="173071" grpId="0" animBg="1"/>
      <p:bldP spid="173072" grpId="0" animBg="1"/>
      <p:bldP spid="173073" grpId="0" animBg="1"/>
      <p:bldP spid="173074" grpId="0" animBg="1"/>
      <p:bldP spid="173075" grpId="0" animBg="1"/>
      <p:bldP spid="173076" grpId="0" animBg="1"/>
      <p:bldP spid="173077" grpId="0" animBg="1"/>
      <p:bldP spid="173078" grpId="0" animBg="1"/>
      <p:bldP spid="173079" grpId="0" animBg="1"/>
      <p:bldP spid="173080" grpId="0" animBg="1"/>
      <p:bldP spid="173081" grpId="0" animBg="1"/>
      <p:bldP spid="173082" grpId="0" animBg="1"/>
      <p:bldP spid="173083" grpId="0" animBg="1"/>
      <p:bldP spid="173084" grpId="0"/>
      <p:bldP spid="173085" grpId="0"/>
      <p:bldP spid="173086" grpId="0"/>
      <p:bldP spid="173087" grpId="0" animBg="1"/>
      <p:bldP spid="173088" grpId="0"/>
      <p:bldP spid="173089" grpId="0"/>
      <p:bldP spid="173090" grpId="0" animBg="1"/>
      <p:bldP spid="173091" grpId="0"/>
      <p:bldP spid="173092" grpId="0" animBg="1"/>
      <p:bldP spid="173093" grpId="0"/>
      <p:bldP spid="173094" grpId="0"/>
      <p:bldP spid="173095" grpId="0"/>
      <p:bldP spid="173096" grpId="0" animBg="1"/>
      <p:bldP spid="173097" grpId="0" animBg="1"/>
      <p:bldP spid="173098" grpId="0" animBg="1"/>
      <p:bldP spid="173099" grpId="0" animBg="1"/>
      <p:bldP spid="173100" grpId="0" animBg="1"/>
      <p:bldP spid="173101" grpId="0" animBg="1"/>
      <p:bldP spid="173102" grpId="0" animBg="1"/>
      <p:bldP spid="173103" grpId="0" animBg="1"/>
      <p:bldP spid="173104" grpId="0" animBg="1"/>
      <p:bldP spid="173105" grpId="0" animBg="1"/>
      <p:bldP spid="173106" grpId="0" animBg="1"/>
      <p:bldP spid="173107" grpId="0" animBg="1"/>
      <p:bldP spid="173108" grpId="0" animBg="1"/>
      <p:bldP spid="173109" grpId="0" animBg="1"/>
      <p:bldP spid="173109" grpId="1" animBg="1"/>
      <p:bldP spid="173110" grpId="0" animBg="1"/>
      <p:bldP spid="173110" grpId="1" animBg="1"/>
      <p:bldP spid="173111" grpId="0" animBg="1"/>
      <p:bldP spid="173111" grpId="1" animBg="1"/>
      <p:bldP spid="173112" grpId="0" animBg="1"/>
      <p:bldP spid="173112" grpId="1" animBg="1"/>
      <p:bldP spid="173113" grpId="0" animBg="1"/>
      <p:bldP spid="173113" grpId="1" animBg="1"/>
      <p:bldP spid="173114" grpId="0" animBg="1"/>
      <p:bldP spid="173114" grpId="1" animBg="1"/>
      <p:bldP spid="173115" grpId="0"/>
      <p:bldP spid="173115" grpId="1"/>
      <p:bldP spid="173116" grpId="0"/>
      <p:bldP spid="173117" grpId="0"/>
      <p:bldP spid="173118" grpId="0" animBg="1"/>
      <p:bldP spid="173118" grpId="1" animBg="1"/>
      <p:bldP spid="173119" grpId="0"/>
      <p:bldP spid="173119" grpId="1"/>
      <p:bldP spid="173120" grpId="0"/>
      <p:bldP spid="173121" grpId="0"/>
      <p:bldP spid="173122" grpId="0"/>
      <p:bldP spid="173122" grpId="1"/>
      <p:bldP spid="173123" grpId="0" animBg="1"/>
      <p:bldP spid="173124" grpId="0" animBg="1"/>
      <p:bldP spid="173125" grpId="0" animBg="1"/>
      <p:bldP spid="173126" grpId="0" animBg="1"/>
      <p:bldP spid="173127" grpId="0"/>
      <p:bldP spid="173128" grpId="0" animBg="1"/>
      <p:bldP spid="173129" grpId="0"/>
      <p:bldP spid="173130" grpId="0" animBg="1"/>
      <p:bldP spid="17313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a:hlinkClick r:id="rId2" action="ppaction://hlinksldjump"/>
          </p:cNvPr>
          <p:cNvSpPr txBox="1">
            <a:spLocks noChangeArrowheads="1"/>
          </p:cNvSpPr>
          <p:nvPr/>
        </p:nvSpPr>
        <p:spPr bwMode="auto">
          <a:xfrm>
            <a:off x="323850" y="2816225"/>
            <a:ext cx="742315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StrCompare </a:t>
            </a:r>
            <a:r>
              <a:rPr kumimoji="1" lang="en-US" altLang="zh-CN" sz="2800">
                <a:ea typeface="楷体_GB2312" pitchFamily="49" charset="-122"/>
              </a:rPr>
              <a:t>(S, T)	//</a:t>
            </a:r>
            <a:r>
              <a:rPr kumimoji="1" lang="zh-CN" altLang="en-US" sz="2800">
                <a:ea typeface="楷体_GB2312" pitchFamily="49" charset="-122"/>
              </a:rPr>
              <a:t>串比较</a:t>
            </a:r>
          </a:p>
          <a:p>
            <a:pPr algn="l" eaLnBrk="1" hangingPunct="1">
              <a:spcBef>
                <a:spcPct val="60000"/>
              </a:spcBef>
            </a:pPr>
            <a:r>
              <a:rPr kumimoji="1" lang="zh-CN" altLang="en-US" sz="2800" b="1">
                <a:ea typeface="楷体_GB2312" pitchFamily="49" charset="-122"/>
              </a:rPr>
              <a:t>初始条件：</a:t>
            </a:r>
            <a:r>
              <a:rPr kumimoji="1" lang="zh-CN" altLang="en-US" sz="2800">
                <a:ea typeface="楷体_GB2312" pitchFamily="49" charset="-122"/>
              </a:rPr>
              <a:t>串 </a:t>
            </a:r>
            <a:r>
              <a:rPr kumimoji="1" lang="en-US" altLang="zh-CN" sz="2800">
                <a:ea typeface="楷体_GB2312" pitchFamily="49" charset="-122"/>
              </a:rPr>
              <a:t>S </a:t>
            </a:r>
            <a:r>
              <a:rPr kumimoji="1" lang="zh-CN" altLang="en-US" sz="2800">
                <a:ea typeface="楷体_GB2312" pitchFamily="49" charset="-122"/>
              </a:rPr>
              <a:t>和 </a:t>
            </a:r>
            <a:r>
              <a:rPr kumimoji="1" lang="en-US" altLang="zh-CN" sz="2800">
                <a:ea typeface="楷体_GB2312" pitchFamily="49" charset="-122"/>
              </a:rPr>
              <a:t>T </a:t>
            </a:r>
            <a:r>
              <a:rPr kumimoji="1" lang="zh-CN" altLang="en-US" sz="2800">
                <a:ea typeface="楷体_GB2312" pitchFamily="49" charset="-122"/>
              </a:rPr>
              <a:t>都存在。</a:t>
            </a:r>
          </a:p>
          <a:p>
            <a:pPr algn="l" eaLnBrk="1" hangingPunct="1">
              <a:spcBef>
                <a:spcPct val="25000"/>
              </a:spcBef>
            </a:pPr>
            <a:r>
              <a:rPr kumimoji="1" lang="zh-CN" altLang="en-US" sz="2800" b="1">
                <a:ea typeface="楷体_GB2312" pitchFamily="49" charset="-122"/>
              </a:rPr>
              <a:t>操作结果：</a:t>
            </a:r>
            <a:r>
              <a:rPr kumimoji="1" lang="zh-CN" altLang="en-US" sz="2800">
                <a:ea typeface="楷体_GB2312" pitchFamily="49" charset="-122"/>
              </a:rPr>
              <a:t>由串 </a:t>
            </a:r>
            <a:r>
              <a:rPr kumimoji="1" lang="en-US" altLang="zh-CN" sz="2800">
                <a:ea typeface="楷体_GB2312" pitchFamily="49" charset="-122"/>
              </a:rPr>
              <a:t>S </a:t>
            </a:r>
            <a:r>
              <a:rPr kumimoji="1" lang="zh-CN" altLang="en-US" sz="2800">
                <a:ea typeface="楷体_GB2312" pitchFamily="49" charset="-122"/>
              </a:rPr>
              <a:t>小于或等于或大于串 </a:t>
            </a:r>
            <a:r>
              <a:rPr kumimoji="1" lang="en-US" altLang="zh-CN" sz="2800">
                <a:ea typeface="楷体_GB2312" pitchFamily="49" charset="-122"/>
              </a:rPr>
              <a:t>T</a:t>
            </a:r>
          </a:p>
          <a:p>
            <a:pPr algn="l" eaLnBrk="1" hangingPunct="1">
              <a:spcBef>
                <a:spcPct val="25000"/>
              </a:spcBef>
            </a:pPr>
            <a:r>
              <a:rPr kumimoji="1" lang="en-US" altLang="zh-CN" sz="2800">
                <a:ea typeface="楷体_GB2312" pitchFamily="49" charset="-122"/>
              </a:rPr>
              <a:t>	</a:t>
            </a:r>
            <a:r>
              <a:rPr kumimoji="1" lang="zh-CN" altLang="en-US" sz="2800">
                <a:ea typeface="楷体_GB2312" pitchFamily="49" charset="-122"/>
              </a:rPr>
              <a:t>分别返回小于或等于或大于 </a:t>
            </a:r>
            <a:r>
              <a:rPr kumimoji="1" lang="en-US" altLang="zh-CN" sz="2800">
                <a:ea typeface="楷体_GB2312" pitchFamily="49" charset="-122"/>
              </a:rPr>
              <a:t>0 </a:t>
            </a:r>
            <a:r>
              <a:rPr kumimoji="1" lang="zh-CN" altLang="en-US" sz="2800">
                <a:ea typeface="楷体_GB2312" pitchFamily="49" charset="-122"/>
              </a:rPr>
              <a:t>的值 。</a:t>
            </a:r>
          </a:p>
        </p:txBody>
      </p:sp>
      <p:sp>
        <p:nvSpPr>
          <p:cNvPr id="19459" name="Text Box 9">
            <a:hlinkClick r:id="rId2" action="ppaction://hlinksldjump"/>
          </p:cNvPr>
          <p:cNvSpPr txBox="1">
            <a:spLocks noChangeArrowheads="1"/>
          </p:cNvSpPr>
          <p:nvPr/>
        </p:nvSpPr>
        <p:spPr bwMode="auto">
          <a:xfrm>
            <a:off x="250825" y="333375"/>
            <a:ext cx="590232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StrLength </a:t>
            </a:r>
            <a:r>
              <a:rPr kumimoji="1" lang="en-US" altLang="zh-CN" sz="2800">
                <a:ea typeface="楷体_GB2312" pitchFamily="49" charset="-122"/>
              </a:rPr>
              <a:t>(S)	//</a:t>
            </a:r>
            <a:r>
              <a:rPr kumimoji="1" lang="zh-CN" altLang="en-US" sz="2800">
                <a:ea typeface="楷体_GB2312" pitchFamily="49" charset="-122"/>
              </a:rPr>
              <a:t>求长度</a:t>
            </a:r>
          </a:p>
          <a:p>
            <a:pPr algn="l" eaLnBrk="1" hangingPunct="1">
              <a:spcBef>
                <a:spcPct val="60000"/>
              </a:spcBef>
            </a:pPr>
            <a:r>
              <a:rPr kumimoji="1" lang="zh-CN" altLang="en-US" sz="2800" b="1">
                <a:ea typeface="楷体_GB2312" pitchFamily="49" charset="-122"/>
              </a:rPr>
              <a:t>初始条件：</a:t>
            </a:r>
            <a:r>
              <a:rPr kumimoji="1" lang="zh-CN" altLang="en-US" sz="2800">
                <a:ea typeface="楷体_GB2312" pitchFamily="49" charset="-122"/>
              </a:rPr>
              <a:t>串 </a:t>
            </a:r>
            <a:r>
              <a:rPr kumimoji="1" lang="en-US" altLang="zh-CN" sz="2800">
                <a:ea typeface="楷体_GB2312" pitchFamily="49" charset="-122"/>
              </a:rPr>
              <a:t>S </a:t>
            </a:r>
            <a:r>
              <a:rPr kumimoji="1" lang="zh-CN" altLang="en-US" sz="2800">
                <a:ea typeface="楷体_GB2312" pitchFamily="49" charset="-122"/>
              </a:rPr>
              <a:t>存在。</a:t>
            </a:r>
          </a:p>
          <a:p>
            <a:pPr algn="l" eaLnBrk="1" hangingPunct="1">
              <a:spcBef>
                <a:spcPct val="25000"/>
              </a:spcBef>
            </a:pPr>
            <a:r>
              <a:rPr kumimoji="1" lang="zh-CN" altLang="en-US" sz="2800" b="1">
                <a:ea typeface="楷体_GB2312" pitchFamily="49" charset="-122"/>
              </a:rPr>
              <a:t>操作结果：</a:t>
            </a:r>
            <a:r>
              <a:rPr kumimoji="1" lang="zh-CN" altLang="en-US" sz="2800">
                <a:ea typeface="楷体_GB2312" pitchFamily="49" charset="-122"/>
              </a:rPr>
              <a:t>返回串 </a:t>
            </a:r>
            <a:r>
              <a:rPr kumimoji="1" lang="en-US" altLang="zh-CN" sz="2800">
                <a:ea typeface="楷体_GB2312" pitchFamily="49" charset="-122"/>
              </a:rPr>
              <a:t>S </a:t>
            </a:r>
            <a:r>
              <a:rPr kumimoji="1" lang="zh-CN" altLang="en-US" sz="2800">
                <a:ea typeface="楷体_GB2312" pitchFamily="49" charset="-122"/>
              </a:rPr>
              <a:t>中字符的个数。</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wipe(left)">
                                      <p:cBhvr>
                                        <p:cTn id="17" dur="500"/>
                                        <p:tgtEl>
                                          <p:spTgt spid="122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4">
                                            <p:txEl>
                                              <p:pRg st="3" end="3"/>
                                            </p:txEl>
                                          </p:spTgt>
                                        </p:tgtEl>
                                        <p:attrNameLst>
                                          <p:attrName>style.visibility</p:attrName>
                                        </p:attrNameLst>
                                      </p:cBhvr>
                                      <p:to>
                                        <p:strVal val="visible"/>
                                      </p:to>
                                    </p:set>
                                    <p:animEffect transition="in" filter="wipe(left)">
                                      <p:cBhvr>
                                        <p:cTn id="22" dur="500"/>
                                        <p:tgtEl>
                                          <p:spTgt spid="122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323850" y="260350"/>
            <a:ext cx="8640763" cy="16573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CC0000"/>
              </a:buClr>
              <a:buSzPct val="80000"/>
              <a:buFont typeface="Wingdings" pitchFamily="2" charset="2"/>
              <a:buChar char="¨"/>
            </a:pPr>
            <a:r>
              <a:rPr lang="zh-CN" altLang="en-US" sz="2600" b="1">
                <a:solidFill>
                  <a:srgbClr val="000000"/>
                </a:solidFill>
                <a:ea typeface="宋体" pitchFamily="2" charset="-122"/>
              </a:rPr>
              <a:t>需要解决问题：</a:t>
            </a:r>
          </a:p>
          <a:p>
            <a:pPr lvl="1" algn="l">
              <a:spcBef>
                <a:spcPct val="20000"/>
              </a:spcBef>
              <a:buClr>
                <a:schemeClr val="bg2"/>
              </a:buClr>
              <a:buSzPct val="65000"/>
              <a:buFont typeface="Wingdings" pitchFamily="2" charset="2"/>
              <a:buNone/>
            </a:pPr>
            <a:r>
              <a:rPr lang="zh-CN" altLang="en-US" sz="2400" b="1">
                <a:solidFill>
                  <a:srgbClr val="000000"/>
                </a:solidFill>
                <a:ea typeface="宋体" pitchFamily="2" charset="-122"/>
              </a:rPr>
              <a:t>   当匹配过程中产生“失配”时，模式串“向右滑动”可行的距离多远？即，“失配”时，主串中第</a:t>
            </a:r>
            <a:r>
              <a:rPr lang="en-US" altLang="zh-CN" sz="2400" b="1">
                <a:solidFill>
                  <a:srgbClr val="000000"/>
                </a:solidFill>
                <a:ea typeface="宋体" pitchFamily="2" charset="-122"/>
              </a:rPr>
              <a:t>i</a:t>
            </a:r>
            <a:r>
              <a:rPr lang="zh-CN" altLang="en-US" sz="2400" b="1">
                <a:solidFill>
                  <a:srgbClr val="000000"/>
                </a:solidFill>
                <a:ea typeface="宋体" pitchFamily="2" charset="-122"/>
              </a:rPr>
              <a:t>个字符应</a:t>
            </a:r>
            <a:r>
              <a:rPr lang="zh-CN" altLang="en-US" sz="2400" b="1">
                <a:solidFill>
                  <a:srgbClr val="0000FF"/>
                </a:solidFill>
                <a:ea typeface="宋体" pitchFamily="2" charset="-122"/>
              </a:rPr>
              <a:t>与模式串中哪个字符再比较</a:t>
            </a:r>
            <a:r>
              <a:rPr lang="zh-CN" altLang="en-US" sz="2400" b="1">
                <a:solidFill>
                  <a:srgbClr val="000000"/>
                </a:solidFill>
                <a:ea typeface="宋体" pitchFamily="2" charset="-122"/>
              </a:rPr>
              <a:t>？</a:t>
            </a:r>
          </a:p>
        </p:txBody>
      </p:sp>
      <p:graphicFrame>
        <p:nvGraphicFramePr>
          <p:cNvPr id="83971" name="Object 11"/>
          <p:cNvGraphicFramePr>
            <a:graphicFrameLocks noChangeAspect="1"/>
          </p:cNvGraphicFramePr>
          <p:nvPr>
            <p:extLst>
              <p:ext uri="{D42A27DB-BD31-4B8C-83A1-F6EECF244321}">
                <p14:modId xmlns:p14="http://schemas.microsoft.com/office/powerpoint/2010/main" val="141078303"/>
              </p:ext>
            </p:extLst>
          </p:nvPr>
        </p:nvGraphicFramePr>
        <p:xfrm>
          <a:off x="830263" y="2130425"/>
          <a:ext cx="7624762" cy="1684338"/>
        </p:xfrm>
        <a:graphic>
          <a:graphicData uri="http://schemas.openxmlformats.org/presentationml/2006/ole">
            <mc:AlternateContent xmlns:mc="http://schemas.openxmlformats.org/markup-compatibility/2006">
              <mc:Choice xmlns:v="urn:schemas-microsoft-com:vml" Requires="v">
                <p:oleObj spid="_x0000_s84029" name="Picture" r:id="rId3" imgW="2905200" imgH="638280" progId="Word.Picture.8">
                  <p:embed/>
                </p:oleObj>
              </mc:Choice>
              <mc:Fallback>
                <p:oleObj name="Picture" r:id="rId3" imgW="2905200" imgH="638280" progId="Word.Picture.8">
                  <p:embed/>
                  <p:pic>
                    <p:nvPicPr>
                      <p:cNvPr id="0" name="Object 11"/>
                      <p:cNvPicPr>
                        <a:picLocks noChangeAspect="1" noChangeArrowheads="1"/>
                      </p:cNvPicPr>
                      <p:nvPr/>
                    </p:nvPicPr>
                    <p:blipFill>
                      <a:blip r:embed="rId4"/>
                      <a:srcRect/>
                      <a:stretch>
                        <a:fillRect/>
                      </a:stretch>
                    </p:blipFill>
                    <p:spPr bwMode="auto">
                      <a:xfrm>
                        <a:off x="830263" y="2130425"/>
                        <a:ext cx="762476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2" name="Rectangle 13"/>
          <p:cNvSpPr>
            <a:spLocks noChangeArrowheads="1"/>
          </p:cNvSpPr>
          <p:nvPr/>
        </p:nvSpPr>
        <p:spPr bwMode="auto">
          <a:xfrm>
            <a:off x="468313" y="5445125"/>
            <a:ext cx="7993062" cy="8858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b="1" dirty="0">
                <a:solidFill>
                  <a:srgbClr val="660066"/>
                </a:solidFill>
                <a:ea typeface="楷体_GB2312" pitchFamily="49" charset="-122"/>
              </a:rPr>
              <a:t> </a:t>
            </a:r>
            <a:r>
              <a:rPr lang="zh-CN" altLang="en-US" sz="2600" b="1" dirty="0">
                <a:solidFill>
                  <a:srgbClr val="000000"/>
                </a:solidFill>
                <a:ea typeface="宋体" pitchFamily="2" charset="-122"/>
              </a:rPr>
              <a:t>假设此时</a:t>
            </a:r>
            <a:r>
              <a:rPr lang="zh-CN" altLang="en-US" sz="2400" b="1" dirty="0">
                <a:solidFill>
                  <a:srgbClr val="000000"/>
                </a:solidFill>
                <a:ea typeface="宋体" pitchFamily="2" charset="-122"/>
              </a:rPr>
              <a:t>主串中第</a:t>
            </a:r>
            <a:r>
              <a:rPr lang="en-US" altLang="zh-CN" sz="2400" b="1" dirty="0">
                <a:solidFill>
                  <a:srgbClr val="000000"/>
                </a:solidFill>
                <a:ea typeface="宋体" pitchFamily="2" charset="-122"/>
              </a:rPr>
              <a:t>i</a:t>
            </a:r>
            <a:r>
              <a:rPr lang="zh-CN" altLang="en-US" sz="2400" b="1" dirty="0">
                <a:solidFill>
                  <a:srgbClr val="000000"/>
                </a:solidFill>
                <a:ea typeface="宋体" pitchFamily="2" charset="-122"/>
              </a:rPr>
              <a:t>个字符</a:t>
            </a:r>
            <a:r>
              <a:rPr lang="zh-CN" altLang="en-US" sz="2600" b="1" dirty="0">
                <a:solidFill>
                  <a:srgbClr val="000000"/>
                </a:solidFill>
                <a:ea typeface="宋体" pitchFamily="2" charset="-122"/>
              </a:rPr>
              <a:t>应与模式中第</a:t>
            </a:r>
            <a:r>
              <a:rPr lang="en-US" altLang="zh-CN" sz="2600" b="1" dirty="0">
                <a:solidFill>
                  <a:srgbClr val="000000"/>
                </a:solidFill>
                <a:ea typeface="宋体" pitchFamily="2" charset="-122"/>
              </a:rPr>
              <a:t>k</a:t>
            </a:r>
            <a:r>
              <a:rPr lang="zh-CN" altLang="en-US" sz="2600" b="1" dirty="0">
                <a:solidFill>
                  <a:srgbClr val="000000"/>
                </a:solidFill>
                <a:ea typeface="宋体" pitchFamily="2" charset="-122"/>
              </a:rPr>
              <a:t>（</a:t>
            </a:r>
            <a:r>
              <a:rPr lang="en-US" altLang="zh-CN" sz="2600" b="1" dirty="0">
                <a:solidFill>
                  <a:srgbClr val="000000"/>
                </a:solidFill>
                <a:ea typeface="宋体" pitchFamily="2" charset="-122"/>
              </a:rPr>
              <a:t>k&lt;j</a:t>
            </a:r>
            <a:r>
              <a:rPr lang="zh-CN" altLang="en-US" sz="2600" b="1" dirty="0">
                <a:solidFill>
                  <a:srgbClr val="000000"/>
                </a:solidFill>
                <a:ea typeface="宋体" pitchFamily="2" charset="-122"/>
              </a:rPr>
              <a:t>）个字符继续比较，</a:t>
            </a:r>
          </a:p>
        </p:txBody>
      </p:sp>
      <p:sp>
        <p:nvSpPr>
          <p:cNvPr id="83973" name="Rectangle 16"/>
          <p:cNvSpPr>
            <a:spLocks noChangeArrowheads="1"/>
          </p:cNvSpPr>
          <p:nvPr/>
        </p:nvSpPr>
        <p:spPr bwMode="auto">
          <a:xfrm>
            <a:off x="611188" y="3860800"/>
            <a:ext cx="6551612" cy="12604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1" eaLnBrk="0" hangingPunct="0">
              <a:lnSpc>
                <a:spcPct val="120000"/>
              </a:lnSpc>
            </a:pPr>
            <a:r>
              <a:rPr kumimoji="1" lang="zh-CN" altLang="en-US" sz="3200" dirty="0">
                <a:ea typeface="楷体_GB2312" pitchFamily="49" charset="-122"/>
              </a:rPr>
              <a:t>则有</a:t>
            </a:r>
          </a:p>
          <a:p>
            <a:pPr algn="l" rtl="1" eaLnBrk="0" hangingPunct="0">
              <a:lnSpc>
                <a:spcPct val="120000"/>
              </a:lnSpc>
            </a:pPr>
            <a:r>
              <a:rPr kumimoji="1" lang="zh-CN" altLang="en-US" sz="3200" dirty="0">
                <a:ea typeface="楷体_GB2312" pitchFamily="49" charset="-122"/>
              </a:rPr>
              <a:t>         </a:t>
            </a:r>
            <a:r>
              <a:rPr kumimoji="1" lang="zh-CN" altLang="en-US" sz="3200" dirty="0" smtClean="0">
                <a:ea typeface="楷体_GB2312" pitchFamily="49" charset="-122"/>
              </a:rPr>
              <a:t>‘</a:t>
            </a:r>
            <a:r>
              <a:rPr kumimoji="1" lang="en-US" altLang="zh-CN" sz="3200" dirty="0" smtClean="0">
                <a:ea typeface="楷体_GB2312" pitchFamily="49" charset="-122"/>
              </a:rPr>
              <a:t>t</a:t>
            </a:r>
            <a:r>
              <a:rPr kumimoji="1" lang="en-US" altLang="zh-CN" sz="3200" baseline="-25000" dirty="0" smtClean="0">
                <a:ea typeface="宋体" pitchFamily="2" charset="-122"/>
              </a:rPr>
              <a:t>1</a:t>
            </a:r>
            <a:r>
              <a:rPr kumimoji="1" lang="en-US" altLang="zh-CN" sz="3200" dirty="0" smtClean="0">
                <a:ea typeface="楷体_GB2312" pitchFamily="49" charset="-122"/>
              </a:rPr>
              <a:t>t</a:t>
            </a:r>
            <a:r>
              <a:rPr kumimoji="1" lang="en-US" altLang="zh-CN" sz="3200" baseline="-25000" dirty="0" smtClean="0">
                <a:ea typeface="宋体" pitchFamily="2" charset="-122"/>
              </a:rPr>
              <a:t>2</a:t>
            </a:r>
            <a:r>
              <a:rPr kumimoji="1" lang="en-US" altLang="zh-CN" sz="3200" dirty="0" smtClean="0">
                <a:ea typeface="楷体_GB2312" pitchFamily="49" charset="-122"/>
              </a:rPr>
              <a:t>...t</a:t>
            </a:r>
            <a:r>
              <a:rPr kumimoji="1" lang="en-US" altLang="zh-CN" sz="3200" baseline="-25000" dirty="0" smtClean="0">
                <a:ea typeface="宋体" pitchFamily="2" charset="-122"/>
              </a:rPr>
              <a:t>j-1</a:t>
            </a:r>
            <a:r>
              <a:rPr kumimoji="1" lang="en-US" altLang="zh-CN" sz="3200" dirty="0">
                <a:ea typeface="楷体_GB2312" pitchFamily="49" charset="-122"/>
              </a:rPr>
              <a:t>’ = ‘s</a:t>
            </a:r>
            <a:r>
              <a:rPr kumimoji="1" lang="en-US" altLang="zh-CN" sz="3200" baseline="-25000" dirty="0">
                <a:ea typeface="宋体" pitchFamily="2" charset="-122"/>
              </a:rPr>
              <a:t>i-j+1</a:t>
            </a:r>
            <a:r>
              <a:rPr kumimoji="1" lang="en-US" altLang="zh-CN" sz="3200" dirty="0">
                <a:ea typeface="楷体_GB2312" pitchFamily="49" charset="-122"/>
              </a:rPr>
              <a:t>s</a:t>
            </a:r>
            <a:r>
              <a:rPr kumimoji="1" lang="en-US" altLang="zh-CN" sz="3200" baseline="-25000" dirty="0">
                <a:ea typeface="宋体" pitchFamily="2" charset="-122"/>
              </a:rPr>
              <a:t>i-j+2</a:t>
            </a:r>
            <a:r>
              <a:rPr kumimoji="1" lang="en-US" altLang="zh-CN" sz="3200" dirty="0">
                <a:ea typeface="楷体_GB2312" pitchFamily="49" charset="-122"/>
              </a:rPr>
              <a:t>…s</a:t>
            </a:r>
            <a:r>
              <a:rPr kumimoji="1" lang="en-US" altLang="zh-CN" sz="3200" baseline="-25000" dirty="0">
                <a:ea typeface="宋体" pitchFamily="2" charset="-122"/>
              </a:rPr>
              <a:t>i-1</a:t>
            </a:r>
            <a:r>
              <a:rPr kumimoji="1" lang="en-US" altLang="zh-CN" sz="3200" dirty="0">
                <a:ea typeface="楷体_GB2312" pitchFamily="49" charset="-122"/>
              </a:rPr>
              <a:t>’ </a:t>
            </a:r>
          </a:p>
        </p:txBody>
      </p:sp>
    </p:spTree>
  </p:cSld>
  <p:clrMapOvr>
    <a:masterClrMapping/>
  </p:clrMapOvr>
  <p:transition spd="med"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319732" y="1823764"/>
            <a:ext cx="8140700"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lnSpc>
                <a:spcPct val="130000"/>
              </a:lnSpc>
            </a:pPr>
            <a:r>
              <a:rPr kumimoji="1" lang="zh-CN" altLang="en-US" sz="3200" dirty="0">
                <a:ea typeface="楷体_GB2312" pitchFamily="49" charset="-122"/>
              </a:rPr>
              <a:t>　　</a:t>
            </a:r>
            <a:r>
              <a:rPr kumimoji="1" lang="zh-CN" altLang="en-US" sz="3200" dirty="0" smtClean="0">
                <a:solidFill>
                  <a:srgbClr val="0000FF"/>
                </a:solidFill>
                <a:ea typeface="楷体_GB2312" pitchFamily="49" charset="-122"/>
              </a:rPr>
              <a:t>‘</a:t>
            </a:r>
            <a:r>
              <a:rPr kumimoji="1" lang="en-US" altLang="zh-CN" sz="3200" dirty="0" smtClean="0">
                <a:solidFill>
                  <a:srgbClr val="0000FF"/>
                </a:solidFill>
                <a:ea typeface="宋体" pitchFamily="2" charset="-122"/>
              </a:rPr>
              <a:t>t</a:t>
            </a:r>
            <a:r>
              <a:rPr kumimoji="1" lang="en-US" altLang="zh-CN" sz="3200" baseline="-25000" dirty="0" smtClean="0">
                <a:solidFill>
                  <a:srgbClr val="0000FF"/>
                </a:solidFill>
                <a:ea typeface="宋体" pitchFamily="2" charset="-122"/>
              </a:rPr>
              <a:t>1</a:t>
            </a:r>
            <a:r>
              <a:rPr kumimoji="1" lang="en-US" altLang="zh-CN" sz="3200" dirty="0" smtClean="0">
                <a:solidFill>
                  <a:srgbClr val="0000FF"/>
                </a:solidFill>
                <a:ea typeface="宋体" pitchFamily="2" charset="-122"/>
              </a:rPr>
              <a:t> t</a:t>
            </a:r>
            <a:r>
              <a:rPr kumimoji="1" lang="en-US" altLang="zh-CN" sz="3200" baseline="-25000" dirty="0" smtClean="0">
                <a:solidFill>
                  <a:srgbClr val="0000FF"/>
                </a:solidFill>
                <a:ea typeface="宋体" pitchFamily="2" charset="-122"/>
              </a:rPr>
              <a:t>2</a:t>
            </a:r>
            <a:r>
              <a:rPr kumimoji="1" lang="en-US" altLang="zh-CN" sz="3200" dirty="0" smtClean="0">
                <a:solidFill>
                  <a:srgbClr val="0000FF"/>
                </a:solidFill>
                <a:ea typeface="宋体" pitchFamily="2" charset="-122"/>
              </a:rPr>
              <a:t> ...t</a:t>
            </a:r>
            <a:r>
              <a:rPr kumimoji="1" lang="en-US" altLang="zh-CN" sz="3200" baseline="-25000" dirty="0" smtClean="0">
                <a:solidFill>
                  <a:srgbClr val="0000FF"/>
                </a:solidFill>
                <a:ea typeface="宋体" pitchFamily="2" charset="-122"/>
              </a:rPr>
              <a:t>k-1</a:t>
            </a:r>
            <a:r>
              <a:rPr kumimoji="1" lang="en-US" altLang="zh-CN" sz="3200" dirty="0">
                <a:solidFill>
                  <a:srgbClr val="0000FF"/>
                </a:solidFill>
                <a:ea typeface="宋体" pitchFamily="2" charset="-122"/>
              </a:rPr>
              <a:t>’ = ‘s</a:t>
            </a:r>
            <a:r>
              <a:rPr kumimoji="1" lang="en-US" altLang="zh-CN" sz="3200" baseline="-25000" dirty="0">
                <a:solidFill>
                  <a:srgbClr val="0000FF"/>
                </a:solidFill>
                <a:ea typeface="宋体" pitchFamily="2" charset="-122"/>
              </a:rPr>
              <a:t>i-k+1</a:t>
            </a:r>
            <a:r>
              <a:rPr kumimoji="1" lang="en-US" altLang="zh-CN" sz="3200" dirty="0">
                <a:solidFill>
                  <a:srgbClr val="0000FF"/>
                </a:solidFill>
                <a:ea typeface="宋体" pitchFamily="2" charset="-122"/>
              </a:rPr>
              <a:t>s</a:t>
            </a:r>
            <a:r>
              <a:rPr kumimoji="1" lang="en-US" altLang="zh-CN" sz="3200" baseline="-25000" dirty="0">
                <a:solidFill>
                  <a:srgbClr val="0000FF"/>
                </a:solidFill>
                <a:ea typeface="宋体" pitchFamily="2" charset="-122"/>
              </a:rPr>
              <a:t>i-k+2</a:t>
            </a:r>
            <a:r>
              <a:rPr kumimoji="1" lang="en-US" altLang="zh-CN" sz="3200" dirty="0">
                <a:solidFill>
                  <a:srgbClr val="0000FF"/>
                </a:solidFill>
                <a:ea typeface="宋体" pitchFamily="2" charset="-122"/>
              </a:rPr>
              <a:t>…s</a:t>
            </a:r>
            <a:r>
              <a:rPr kumimoji="1" lang="en-US" altLang="zh-CN" sz="3200" baseline="-25000" dirty="0">
                <a:solidFill>
                  <a:srgbClr val="0000FF"/>
                </a:solidFill>
                <a:ea typeface="宋体" pitchFamily="2" charset="-122"/>
              </a:rPr>
              <a:t>i-1</a:t>
            </a:r>
            <a:r>
              <a:rPr kumimoji="1" lang="en-US" altLang="zh-CN" sz="3200" dirty="0">
                <a:solidFill>
                  <a:srgbClr val="0000FF"/>
                </a:solidFill>
                <a:ea typeface="宋体" pitchFamily="2" charset="-122"/>
              </a:rPr>
              <a:t>’ </a:t>
            </a:r>
          </a:p>
          <a:p>
            <a:pPr algn="l">
              <a:lnSpc>
                <a:spcPct val="130000"/>
              </a:lnSpc>
            </a:pPr>
            <a:r>
              <a:rPr kumimoji="1" lang="zh-CN" altLang="en-US" sz="3200" dirty="0">
                <a:solidFill>
                  <a:srgbClr val="000000"/>
                </a:solidFill>
                <a:ea typeface="楷体_GB2312" pitchFamily="49" charset="-122"/>
              </a:rPr>
              <a:t>由</a:t>
            </a:r>
            <a:r>
              <a:rPr kumimoji="1" lang="zh-CN" altLang="en-US" sz="3200" dirty="0" smtClean="0">
                <a:solidFill>
                  <a:srgbClr val="000000"/>
                </a:solidFill>
                <a:ea typeface="楷体_GB2312" pitchFamily="49" charset="-122"/>
              </a:rPr>
              <a:t>‘</a:t>
            </a:r>
            <a:r>
              <a:rPr kumimoji="1" lang="en-US" altLang="zh-CN" sz="3200" dirty="0" smtClean="0">
                <a:solidFill>
                  <a:srgbClr val="000000"/>
                </a:solidFill>
                <a:ea typeface="楷体_GB2312" pitchFamily="49" charset="-122"/>
              </a:rPr>
              <a:t>t</a:t>
            </a:r>
            <a:r>
              <a:rPr kumimoji="1" lang="en-US" altLang="zh-CN" sz="3200" baseline="-25000" dirty="0" smtClean="0">
                <a:solidFill>
                  <a:srgbClr val="000000"/>
                </a:solidFill>
                <a:ea typeface="宋体" pitchFamily="2" charset="-122"/>
              </a:rPr>
              <a:t>1</a:t>
            </a:r>
            <a:r>
              <a:rPr kumimoji="1" lang="en-US" altLang="zh-CN" sz="3200" dirty="0" smtClean="0">
                <a:solidFill>
                  <a:srgbClr val="000000"/>
                </a:solidFill>
                <a:ea typeface="楷体_GB2312" pitchFamily="49" charset="-122"/>
              </a:rPr>
              <a:t>t</a:t>
            </a:r>
            <a:r>
              <a:rPr kumimoji="1" lang="en-US" altLang="zh-CN" sz="3200" baseline="-25000" dirty="0" smtClean="0">
                <a:solidFill>
                  <a:srgbClr val="000000"/>
                </a:solidFill>
                <a:ea typeface="宋体" pitchFamily="2" charset="-122"/>
              </a:rPr>
              <a:t>2</a:t>
            </a:r>
            <a:r>
              <a:rPr kumimoji="1" lang="en-US" altLang="zh-CN" sz="3200" dirty="0" smtClean="0">
                <a:solidFill>
                  <a:srgbClr val="000000"/>
                </a:solidFill>
                <a:ea typeface="楷体_GB2312" pitchFamily="49" charset="-122"/>
              </a:rPr>
              <a:t>...t</a:t>
            </a:r>
            <a:r>
              <a:rPr kumimoji="1" lang="en-US" altLang="zh-CN" sz="3200" baseline="-25000" dirty="0" smtClean="0">
                <a:solidFill>
                  <a:srgbClr val="000000"/>
                </a:solidFill>
                <a:ea typeface="宋体" pitchFamily="2" charset="-122"/>
              </a:rPr>
              <a:t>j-1</a:t>
            </a:r>
            <a:r>
              <a:rPr kumimoji="1" lang="en-US" altLang="zh-CN" sz="3200" dirty="0">
                <a:solidFill>
                  <a:srgbClr val="000000"/>
                </a:solidFill>
                <a:ea typeface="楷体_GB2312" pitchFamily="49" charset="-122"/>
              </a:rPr>
              <a:t>’ = ‘s</a:t>
            </a:r>
            <a:r>
              <a:rPr kumimoji="1" lang="en-US" altLang="zh-CN" sz="3200" baseline="-25000" dirty="0">
                <a:solidFill>
                  <a:srgbClr val="000000"/>
                </a:solidFill>
                <a:ea typeface="宋体" pitchFamily="2" charset="-122"/>
              </a:rPr>
              <a:t>i-j+1</a:t>
            </a:r>
            <a:r>
              <a:rPr kumimoji="1" lang="en-US" altLang="zh-CN" sz="3200" dirty="0">
                <a:solidFill>
                  <a:srgbClr val="000000"/>
                </a:solidFill>
                <a:ea typeface="楷体_GB2312" pitchFamily="49" charset="-122"/>
              </a:rPr>
              <a:t>s</a:t>
            </a:r>
            <a:r>
              <a:rPr kumimoji="1" lang="en-US" altLang="zh-CN" sz="3200" baseline="-25000" dirty="0">
                <a:solidFill>
                  <a:srgbClr val="000000"/>
                </a:solidFill>
                <a:ea typeface="宋体" pitchFamily="2" charset="-122"/>
              </a:rPr>
              <a:t>i-j+2</a:t>
            </a:r>
            <a:r>
              <a:rPr kumimoji="1" lang="en-US" altLang="zh-CN" sz="3200" dirty="0">
                <a:solidFill>
                  <a:srgbClr val="000000"/>
                </a:solidFill>
                <a:ea typeface="楷体_GB2312" pitchFamily="49" charset="-122"/>
              </a:rPr>
              <a:t>…s</a:t>
            </a:r>
            <a:r>
              <a:rPr kumimoji="1" lang="en-US" altLang="zh-CN" sz="3200" baseline="-25000" dirty="0">
                <a:solidFill>
                  <a:srgbClr val="000000"/>
                </a:solidFill>
                <a:ea typeface="宋体" pitchFamily="2" charset="-122"/>
              </a:rPr>
              <a:t>i-1</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可得</a:t>
            </a:r>
          </a:p>
          <a:p>
            <a:pPr algn="l">
              <a:lnSpc>
                <a:spcPct val="130000"/>
              </a:lnSpc>
            </a:pPr>
            <a:r>
              <a:rPr kumimoji="1" lang="zh-CN" altLang="en-US" sz="3200" dirty="0">
                <a:ea typeface="楷体_GB2312" pitchFamily="49" charset="-122"/>
              </a:rPr>
              <a:t>　　</a:t>
            </a:r>
            <a:r>
              <a:rPr kumimoji="1" lang="zh-CN" altLang="en-US" sz="3200" dirty="0" smtClean="0">
                <a:solidFill>
                  <a:schemeClr val="bg2">
                    <a:lumMod val="50000"/>
                  </a:schemeClr>
                </a:solidFill>
                <a:ea typeface="楷体_GB2312" pitchFamily="49" charset="-122"/>
              </a:rPr>
              <a:t>‘</a:t>
            </a:r>
            <a:r>
              <a:rPr kumimoji="1" lang="en-US" altLang="zh-CN" sz="3200" dirty="0" smtClean="0">
                <a:solidFill>
                  <a:schemeClr val="bg2">
                    <a:lumMod val="50000"/>
                  </a:schemeClr>
                </a:solidFill>
                <a:ea typeface="楷体_GB2312" pitchFamily="49" charset="-122"/>
              </a:rPr>
              <a:t>t</a:t>
            </a:r>
            <a:r>
              <a:rPr kumimoji="1" lang="en-US" altLang="zh-CN" sz="3200" baseline="-25000" dirty="0" smtClean="0">
                <a:solidFill>
                  <a:schemeClr val="bg2">
                    <a:lumMod val="50000"/>
                  </a:schemeClr>
                </a:solidFill>
                <a:ea typeface="宋体" pitchFamily="2" charset="-122"/>
              </a:rPr>
              <a:t>j-k+1</a:t>
            </a:r>
            <a:r>
              <a:rPr kumimoji="1" lang="en-US" altLang="zh-CN" sz="3200" dirty="0" smtClean="0">
                <a:solidFill>
                  <a:schemeClr val="bg2">
                    <a:lumMod val="50000"/>
                  </a:schemeClr>
                </a:solidFill>
                <a:ea typeface="楷体_GB2312" pitchFamily="49" charset="-122"/>
              </a:rPr>
              <a:t> t</a:t>
            </a:r>
            <a:r>
              <a:rPr kumimoji="1" lang="en-US" altLang="zh-CN" sz="3200" baseline="-25000" dirty="0" smtClean="0">
                <a:solidFill>
                  <a:schemeClr val="bg2">
                    <a:lumMod val="50000"/>
                  </a:schemeClr>
                </a:solidFill>
                <a:ea typeface="宋体" pitchFamily="2" charset="-122"/>
              </a:rPr>
              <a:t>j-k+2</a:t>
            </a:r>
            <a:r>
              <a:rPr kumimoji="1" lang="en-US" altLang="zh-CN" sz="3200" dirty="0" smtClean="0">
                <a:solidFill>
                  <a:schemeClr val="bg2">
                    <a:lumMod val="50000"/>
                  </a:schemeClr>
                </a:solidFill>
                <a:ea typeface="楷体_GB2312" pitchFamily="49" charset="-122"/>
              </a:rPr>
              <a:t> ...t</a:t>
            </a:r>
            <a:r>
              <a:rPr kumimoji="1" lang="en-US" altLang="zh-CN" sz="3200" baseline="-25000" dirty="0" smtClean="0">
                <a:solidFill>
                  <a:schemeClr val="bg2">
                    <a:lumMod val="50000"/>
                  </a:schemeClr>
                </a:solidFill>
                <a:ea typeface="宋体" pitchFamily="2" charset="-122"/>
              </a:rPr>
              <a:t>j-1</a:t>
            </a:r>
            <a:r>
              <a:rPr kumimoji="1" lang="en-US" altLang="zh-CN" sz="3200" dirty="0">
                <a:solidFill>
                  <a:schemeClr val="bg2">
                    <a:lumMod val="50000"/>
                  </a:schemeClr>
                </a:solidFill>
                <a:ea typeface="楷体_GB2312" pitchFamily="49" charset="-122"/>
              </a:rPr>
              <a:t>’ = ‘s</a:t>
            </a:r>
            <a:r>
              <a:rPr kumimoji="1" lang="en-US" altLang="zh-CN" sz="3200" baseline="-25000" dirty="0">
                <a:solidFill>
                  <a:schemeClr val="bg2">
                    <a:lumMod val="50000"/>
                  </a:schemeClr>
                </a:solidFill>
                <a:ea typeface="宋体" pitchFamily="2" charset="-122"/>
              </a:rPr>
              <a:t>i-k+1</a:t>
            </a:r>
            <a:r>
              <a:rPr kumimoji="1" lang="en-US" altLang="zh-CN" sz="3200" dirty="0">
                <a:solidFill>
                  <a:schemeClr val="bg2">
                    <a:lumMod val="50000"/>
                  </a:schemeClr>
                </a:solidFill>
                <a:ea typeface="楷体_GB2312" pitchFamily="49" charset="-122"/>
              </a:rPr>
              <a:t>s</a:t>
            </a:r>
            <a:r>
              <a:rPr kumimoji="1" lang="en-US" altLang="zh-CN" sz="3200" baseline="-25000" dirty="0">
                <a:solidFill>
                  <a:schemeClr val="bg2">
                    <a:lumMod val="50000"/>
                  </a:schemeClr>
                </a:solidFill>
                <a:ea typeface="宋体" pitchFamily="2" charset="-122"/>
              </a:rPr>
              <a:t>i-k+2</a:t>
            </a:r>
            <a:r>
              <a:rPr kumimoji="1" lang="en-US" altLang="zh-CN" sz="3200" dirty="0">
                <a:solidFill>
                  <a:schemeClr val="bg2">
                    <a:lumMod val="50000"/>
                  </a:schemeClr>
                </a:solidFill>
                <a:ea typeface="楷体_GB2312" pitchFamily="49" charset="-122"/>
              </a:rPr>
              <a:t>…s</a:t>
            </a:r>
            <a:r>
              <a:rPr kumimoji="1" lang="en-US" altLang="zh-CN" sz="3200" baseline="-25000" dirty="0">
                <a:solidFill>
                  <a:schemeClr val="bg2">
                    <a:lumMod val="50000"/>
                  </a:schemeClr>
                </a:solidFill>
                <a:ea typeface="宋体" pitchFamily="2" charset="-122"/>
              </a:rPr>
              <a:t>i-1</a:t>
            </a:r>
            <a:r>
              <a:rPr kumimoji="1" lang="en-US" altLang="zh-CN" sz="3200" dirty="0">
                <a:solidFill>
                  <a:schemeClr val="bg2">
                    <a:lumMod val="50000"/>
                  </a:schemeClr>
                </a:solidFill>
                <a:ea typeface="楷体_GB2312" pitchFamily="49" charset="-122"/>
              </a:rPr>
              <a:t>’ </a:t>
            </a:r>
          </a:p>
          <a:p>
            <a:pPr algn="l">
              <a:lnSpc>
                <a:spcPct val="130000"/>
              </a:lnSpc>
            </a:pPr>
            <a:r>
              <a:rPr kumimoji="1" lang="zh-CN" altLang="en-US" sz="2800" dirty="0">
                <a:ea typeface="楷体_GB2312" pitchFamily="49" charset="-122"/>
              </a:rPr>
              <a:t>所以：</a:t>
            </a:r>
            <a:r>
              <a:rPr kumimoji="1" lang="zh-CN" altLang="en-US" sz="2000" dirty="0">
                <a:ea typeface="宋体" pitchFamily="2" charset="-122"/>
              </a:rPr>
              <a:t> </a:t>
            </a:r>
            <a:r>
              <a:rPr kumimoji="1" lang="zh-CN" altLang="en-US" sz="3200" dirty="0" smtClean="0">
                <a:solidFill>
                  <a:srgbClr val="FF0000"/>
                </a:solidFill>
                <a:ea typeface="宋体" pitchFamily="2" charset="-122"/>
              </a:rPr>
              <a:t>‘</a:t>
            </a:r>
            <a:r>
              <a:rPr kumimoji="1" lang="en-US" altLang="zh-CN" sz="3200" dirty="0" smtClean="0">
                <a:solidFill>
                  <a:srgbClr val="FF0000"/>
                </a:solidFill>
                <a:ea typeface="宋体" pitchFamily="2" charset="-122"/>
              </a:rPr>
              <a:t>t</a:t>
            </a:r>
            <a:r>
              <a:rPr kumimoji="1" lang="en-US" altLang="zh-CN" sz="3200" baseline="-25000" dirty="0" smtClean="0">
                <a:solidFill>
                  <a:srgbClr val="FF0000"/>
                </a:solidFill>
                <a:ea typeface="宋体" pitchFamily="2" charset="-122"/>
              </a:rPr>
              <a:t>1</a:t>
            </a:r>
            <a:r>
              <a:rPr kumimoji="1" lang="en-US" altLang="zh-CN" sz="3200" dirty="0" smtClean="0">
                <a:solidFill>
                  <a:srgbClr val="FF0000"/>
                </a:solidFill>
                <a:ea typeface="宋体" pitchFamily="2" charset="-122"/>
              </a:rPr>
              <a:t> t</a:t>
            </a:r>
            <a:r>
              <a:rPr kumimoji="1" lang="en-US" altLang="zh-CN" sz="3200" baseline="-25000" dirty="0" smtClean="0">
                <a:solidFill>
                  <a:srgbClr val="FF0000"/>
                </a:solidFill>
                <a:ea typeface="宋体" pitchFamily="2" charset="-122"/>
              </a:rPr>
              <a:t>2</a:t>
            </a:r>
            <a:r>
              <a:rPr kumimoji="1" lang="en-US" altLang="zh-CN" sz="3200" dirty="0" smtClean="0">
                <a:solidFill>
                  <a:srgbClr val="FF0000"/>
                </a:solidFill>
                <a:ea typeface="宋体" pitchFamily="2" charset="-122"/>
              </a:rPr>
              <a:t> ...t</a:t>
            </a:r>
            <a:r>
              <a:rPr kumimoji="1" lang="en-US" altLang="zh-CN" sz="3200" baseline="-25000" dirty="0" smtClean="0">
                <a:solidFill>
                  <a:srgbClr val="FF0000"/>
                </a:solidFill>
                <a:ea typeface="宋体" pitchFamily="2" charset="-122"/>
              </a:rPr>
              <a:t>k-1</a:t>
            </a:r>
            <a:r>
              <a:rPr kumimoji="1" lang="en-US" altLang="zh-CN" sz="3200" dirty="0">
                <a:solidFill>
                  <a:srgbClr val="FF0000"/>
                </a:solidFill>
                <a:ea typeface="宋体" pitchFamily="2" charset="-122"/>
              </a:rPr>
              <a:t>’ =  </a:t>
            </a:r>
            <a:r>
              <a:rPr kumimoji="1" lang="en-US" altLang="zh-CN" sz="3200" dirty="0" smtClean="0">
                <a:solidFill>
                  <a:srgbClr val="FF0000"/>
                </a:solidFill>
                <a:ea typeface="宋体" pitchFamily="2" charset="-122"/>
              </a:rPr>
              <a:t>‘t</a:t>
            </a:r>
            <a:r>
              <a:rPr kumimoji="1" lang="en-US" altLang="zh-CN" sz="3200" baseline="-25000" dirty="0" smtClean="0">
                <a:solidFill>
                  <a:srgbClr val="FF0000"/>
                </a:solidFill>
                <a:ea typeface="宋体" pitchFamily="2" charset="-122"/>
              </a:rPr>
              <a:t>j-k+1</a:t>
            </a:r>
            <a:r>
              <a:rPr kumimoji="1" lang="en-US" altLang="zh-CN" sz="3200" dirty="0" smtClean="0">
                <a:solidFill>
                  <a:srgbClr val="FF0000"/>
                </a:solidFill>
                <a:ea typeface="宋体" pitchFamily="2" charset="-122"/>
              </a:rPr>
              <a:t> t</a:t>
            </a:r>
            <a:r>
              <a:rPr kumimoji="1" lang="en-US" altLang="zh-CN" sz="3200" baseline="-25000" dirty="0" smtClean="0">
                <a:solidFill>
                  <a:srgbClr val="FF0000"/>
                </a:solidFill>
                <a:ea typeface="宋体" pitchFamily="2" charset="-122"/>
              </a:rPr>
              <a:t>j-k+2</a:t>
            </a:r>
            <a:r>
              <a:rPr kumimoji="1" lang="en-US" altLang="zh-CN" sz="3200" dirty="0" smtClean="0">
                <a:solidFill>
                  <a:srgbClr val="FF0000"/>
                </a:solidFill>
                <a:ea typeface="宋体" pitchFamily="2" charset="-122"/>
              </a:rPr>
              <a:t> ...t</a:t>
            </a:r>
            <a:r>
              <a:rPr kumimoji="1" lang="en-US" altLang="zh-CN" sz="3200" baseline="-25000" dirty="0" smtClean="0">
                <a:solidFill>
                  <a:srgbClr val="FF0000"/>
                </a:solidFill>
                <a:ea typeface="宋体" pitchFamily="2" charset="-122"/>
              </a:rPr>
              <a:t>j-1</a:t>
            </a:r>
            <a:r>
              <a:rPr kumimoji="1" lang="en-US" altLang="zh-CN" sz="3200" dirty="0">
                <a:solidFill>
                  <a:srgbClr val="FF0000"/>
                </a:solidFill>
                <a:ea typeface="宋体" pitchFamily="2" charset="-122"/>
              </a:rPr>
              <a:t>’</a:t>
            </a:r>
            <a:endParaRPr kumimoji="1" lang="en-US" altLang="zh-CN" sz="6000" dirty="0">
              <a:solidFill>
                <a:srgbClr val="FF0000"/>
              </a:solidFill>
              <a:ea typeface="楷体_GB2312" pitchFamily="49" charset="-122"/>
            </a:endParaRPr>
          </a:p>
          <a:p>
            <a:pPr algn="l">
              <a:lnSpc>
                <a:spcPct val="130000"/>
              </a:lnSpc>
            </a:pPr>
            <a:r>
              <a:rPr kumimoji="1" lang="en-US" altLang="zh-CN" sz="1600" dirty="0">
                <a:ea typeface="宋体" pitchFamily="2" charset="-122"/>
              </a:rPr>
              <a:t> </a:t>
            </a:r>
          </a:p>
        </p:txBody>
      </p:sp>
      <p:sp>
        <p:nvSpPr>
          <p:cNvPr id="274435" name="Rectangle 3"/>
          <p:cNvSpPr>
            <a:spLocks noChangeArrowheads="1"/>
          </p:cNvSpPr>
          <p:nvPr/>
        </p:nvSpPr>
        <p:spPr bwMode="auto">
          <a:xfrm>
            <a:off x="1179774" y="4676477"/>
            <a:ext cx="7116762" cy="1920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p>
            <a:pPr algn="l" eaLnBrk="0" hangingPunct="0"/>
            <a:r>
              <a:rPr kumimoji="1" lang="en-US" altLang="zh-CN" sz="4000" dirty="0">
                <a:ea typeface="宋体" pitchFamily="2" charset="-122"/>
              </a:rPr>
              <a:t> </a:t>
            </a:r>
            <a:r>
              <a:rPr kumimoji="1" lang="en-US" altLang="zh-CN" sz="4000" dirty="0" smtClean="0">
                <a:ea typeface="宋体" pitchFamily="2" charset="-122"/>
              </a:rPr>
              <a:t>s</a:t>
            </a:r>
            <a:r>
              <a:rPr kumimoji="1" lang="en-US" altLang="zh-CN" sz="4000" baseline="-25000" dirty="0" smtClean="0">
                <a:ea typeface="宋体" pitchFamily="2" charset="-122"/>
              </a:rPr>
              <a:t>1</a:t>
            </a:r>
            <a:r>
              <a:rPr kumimoji="1" lang="en-US" altLang="zh-CN" sz="4000" dirty="0" smtClean="0">
                <a:ea typeface="宋体" pitchFamily="2" charset="-122"/>
              </a:rPr>
              <a:t>…s</a:t>
            </a:r>
            <a:r>
              <a:rPr kumimoji="1" lang="en-US" altLang="zh-CN" sz="4000" baseline="-25000" dirty="0" smtClean="0">
                <a:ea typeface="宋体" pitchFamily="2" charset="-122"/>
              </a:rPr>
              <a:t>i-j+1</a:t>
            </a:r>
            <a:r>
              <a:rPr kumimoji="1" lang="en-US" altLang="zh-CN" sz="4000" dirty="0" smtClean="0">
                <a:ea typeface="宋体" pitchFamily="2" charset="-122"/>
              </a:rPr>
              <a:t>…</a:t>
            </a:r>
            <a:r>
              <a:rPr kumimoji="1" lang="en-US" altLang="zh-CN" sz="4000" dirty="0">
                <a:solidFill>
                  <a:srgbClr val="0000FF"/>
                </a:solidFill>
                <a:ea typeface="宋体" pitchFamily="2" charset="-122"/>
              </a:rPr>
              <a:t>s</a:t>
            </a:r>
            <a:r>
              <a:rPr kumimoji="1" lang="en-US" altLang="zh-CN" sz="4000" baseline="-25000" dirty="0" smtClean="0">
                <a:solidFill>
                  <a:srgbClr val="0000FF"/>
                </a:solidFill>
                <a:ea typeface="宋体" pitchFamily="2" charset="-122"/>
              </a:rPr>
              <a:t>i-k+1</a:t>
            </a:r>
            <a:r>
              <a:rPr kumimoji="1" lang="en-US" altLang="zh-CN" sz="4000" dirty="0" smtClean="0">
                <a:solidFill>
                  <a:srgbClr val="0000FF"/>
                </a:solidFill>
                <a:ea typeface="宋体" pitchFamily="2" charset="-122"/>
              </a:rPr>
              <a:t>…s</a:t>
            </a:r>
            <a:r>
              <a:rPr kumimoji="1" lang="en-US" altLang="zh-CN" sz="4000" baseline="-25000" dirty="0" smtClean="0">
                <a:solidFill>
                  <a:srgbClr val="0000FF"/>
                </a:solidFill>
                <a:ea typeface="宋体" pitchFamily="2" charset="-122"/>
              </a:rPr>
              <a:t>i-1</a:t>
            </a:r>
            <a:r>
              <a:rPr kumimoji="1" lang="en-US" altLang="zh-CN" sz="4000" dirty="0" smtClean="0">
                <a:ea typeface="宋体" pitchFamily="2" charset="-122"/>
              </a:rPr>
              <a:t>  </a:t>
            </a:r>
            <a:r>
              <a:rPr kumimoji="1" lang="en-US" altLang="zh-CN" sz="4000" b="1" dirty="0" err="1" smtClean="0">
                <a:ea typeface="宋体" pitchFamily="2" charset="-122"/>
              </a:rPr>
              <a:t>s</a:t>
            </a:r>
            <a:r>
              <a:rPr kumimoji="1" lang="en-US" altLang="zh-CN" sz="4000" baseline="-25000" dirty="0" err="1" smtClean="0">
                <a:ea typeface="宋体" pitchFamily="2" charset="-122"/>
              </a:rPr>
              <a:t>i</a:t>
            </a:r>
            <a:endParaRPr kumimoji="1" lang="en-US" altLang="zh-CN" sz="4000" baseline="-25000" dirty="0">
              <a:ea typeface="宋体" pitchFamily="2" charset="-122"/>
            </a:endParaRPr>
          </a:p>
          <a:p>
            <a:pPr algn="l" eaLnBrk="0" hangingPunct="0"/>
            <a:r>
              <a:rPr kumimoji="1" lang="en-US" altLang="zh-CN" sz="4000" dirty="0">
                <a:ea typeface="宋体" pitchFamily="2" charset="-122"/>
              </a:rPr>
              <a:t>     </a:t>
            </a:r>
            <a:r>
              <a:rPr kumimoji="1" lang="zh-CN" altLang="en-US" sz="4000" dirty="0">
                <a:ea typeface="宋体" pitchFamily="2" charset="-122"/>
              </a:rPr>
              <a:t>　 </a:t>
            </a:r>
            <a:r>
              <a:rPr kumimoji="1" lang="en-US" altLang="zh-CN" sz="4000" dirty="0" smtClean="0">
                <a:solidFill>
                  <a:schemeClr val="folHlink"/>
                </a:solidFill>
                <a:ea typeface="宋体" pitchFamily="2" charset="-122"/>
              </a:rPr>
              <a:t>t</a:t>
            </a:r>
            <a:r>
              <a:rPr kumimoji="1" lang="en-US" altLang="zh-CN" sz="4000" baseline="-25000" dirty="0" smtClean="0">
                <a:solidFill>
                  <a:schemeClr val="folHlink"/>
                </a:solidFill>
                <a:ea typeface="宋体" pitchFamily="2" charset="-122"/>
              </a:rPr>
              <a:t>1</a:t>
            </a:r>
            <a:r>
              <a:rPr kumimoji="1" lang="en-US" altLang="zh-CN" sz="4000" dirty="0" smtClean="0">
                <a:ea typeface="宋体" pitchFamily="2" charset="-122"/>
              </a:rPr>
              <a:t>…. </a:t>
            </a:r>
            <a:r>
              <a:rPr kumimoji="1" lang="en-US" altLang="zh-CN" sz="4000" dirty="0" smtClean="0">
                <a:solidFill>
                  <a:schemeClr val="folHlink"/>
                </a:solidFill>
                <a:ea typeface="宋体" pitchFamily="2" charset="-122"/>
              </a:rPr>
              <a:t>t</a:t>
            </a:r>
            <a:r>
              <a:rPr kumimoji="1" lang="en-US" altLang="zh-CN" sz="4000" baseline="-25000" dirty="0" smtClean="0">
                <a:solidFill>
                  <a:schemeClr val="folHlink"/>
                </a:solidFill>
                <a:ea typeface="宋体" pitchFamily="2" charset="-122"/>
              </a:rPr>
              <a:t>j-k+1</a:t>
            </a:r>
            <a:r>
              <a:rPr kumimoji="1" lang="en-US" altLang="zh-CN" sz="4000" dirty="0" smtClean="0">
                <a:solidFill>
                  <a:schemeClr val="folHlink"/>
                </a:solidFill>
                <a:ea typeface="宋体" pitchFamily="2" charset="-122"/>
              </a:rPr>
              <a:t>… t</a:t>
            </a:r>
            <a:r>
              <a:rPr kumimoji="1" lang="en-US" altLang="zh-CN" sz="4000" baseline="-25000" dirty="0" smtClean="0">
                <a:solidFill>
                  <a:schemeClr val="folHlink"/>
                </a:solidFill>
                <a:ea typeface="宋体" pitchFamily="2" charset="-122"/>
              </a:rPr>
              <a:t>j-1</a:t>
            </a:r>
            <a:r>
              <a:rPr kumimoji="1" lang="en-US" altLang="zh-CN" sz="4000" dirty="0" smtClean="0">
                <a:ea typeface="宋体" pitchFamily="2" charset="-122"/>
              </a:rPr>
              <a:t>  </a:t>
            </a:r>
            <a:r>
              <a:rPr kumimoji="1" lang="en-US" altLang="zh-CN" sz="4000" b="1" dirty="0" err="1" smtClean="0">
                <a:ea typeface="宋体" pitchFamily="2" charset="-122"/>
              </a:rPr>
              <a:t>t</a:t>
            </a:r>
            <a:r>
              <a:rPr kumimoji="1" lang="en-US" altLang="zh-CN" sz="4000" baseline="-25000" dirty="0" err="1" smtClean="0">
                <a:ea typeface="宋体" pitchFamily="2" charset="-122"/>
              </a:rPr>
              <a:t>j</a:t>
            </a:r>
            <a:endParaRPr kumimoji="1" lang="en-US" altLang="zh-CN" sz="4000" baseline="-25000" dirty="0">
              <a:ea typeface="宋体" pitchFamily="2" charset="-122"/>
            </a:endParaRPr>
          </a:p>
          <a:p>
            <a:pPr algn="l" eaLnBrk="0" hangingPunct="0"/>
            <a:r>
              <a:rPr kumimoji="1" lang="en-US" altLang="zh-CN" sz="4000" dirty="0">
                <a:ea typeface="宋体" pitchFamily="2" charset="-122"/>
              </a:rPr>
              <a:t>                   </a:t>
            </a:r>
            <a:r>
              <a:rPr kumimoji="1" lang="en-US" altLang="zh-CN" sz="4000" dirty="0" smtClean="0">
                <a:solidFill>
                  <a:srgbClr val="0000FF"/>
                </a:solidFill>
                <a:ea typeface="宋体" pitchFamily="2" charset="-122"/>
              </a:rPr>
              <a:t>t</a:t>
            </a:r>
            <a:r>
              <a:rPr kumimoji="1" lang="en-US" altLang="zh-CN" sz="4000" baseline="-25000" dirty="0" smtClean="0">
                <a:solidFill>
                  <a:srgbClr val="0000FF"/>
                </a:solidFill>
                <a:ea typeface="宋体" pitchFamily="2" charset="-122"/>
              </a:rPr>
              <a:t>1</a:t>
            </a:r>
            <a:r>
              <a:rPr kumimoji="1" lang="en-US" altLang="zh-CN" sz="4000" dirty="0" smtClean="0">
                <a:solidFill>
                  <a:srgbClr val="0000FF"/>
                </a:solidFill>
                <a:ea typeface="宋体" pitchFamily="2" charset="-122"/>
              </a:rPr>
              <a:t>…... t</a:t>
            </a:r>
            <a:r>
              <a:rPr kumimoji="1" lang="en-US" altLang="zh-CN" sz="4000" baseline="-25000" dirty="0" smtClean="0">
                <a:solidFill>
                  <a:srgbClr val="0000FF"/>
                </a:solidFill>
                <a:ea typeface="宋体" pitchFamily="2" charset="-122"/>
              </a:rPr>
              <a:t>k-1</a:t>
            </a:r>
            <a:r>
              <a:rPr kumimoji="1" lang="en-US" altLang="zh-CN" sz="4000" dirty="0" smtClean="0">
                <a:ea typeface="宋体" pitchFamily="2" charset="-122"/>
              </a:rPr>
              <a:t>  </a:t>
            </a:r>
            <a:r>
              <a:rPr kumimoji="1" lang="en-US" altLang="zh-CN" sz="4000" b="1" dirty="0" err="1" smtClean="0">
                <a:ea typeface="宋体" pitchFamily="2" charset="-122"/>
              </a:rPr>
              <a:t>t</a:t>
            </a:r>
            <a:r>
              <a:rPr kumimoji="1" lang="en-US" altLang="zh-CN" sz="4000" baseline="-25000" dirty="0" err="1" smtClean="0">
                <a:ea typeface="宋体" pitchFamily="2" charset="-122"/>
              </a:rPr>
              <a:t>k</a:t>
            </a:r>
            <a:endParaRPr kumimoji="1" lang="en-US" altLang="zh-CN" sz="4000" baseline="-25000" dirty="0">
              <a:ea typeface="宋体" pitchFamily="2" charset="-122"/>
            </a:endParaRPr>
          </a:p>
        </p:txBody>
      </p:sp>
      <p:sp>
        <p:nvSpPr>
          <p:cNvPr id="84998" name="Rectangle 7"/>
          <p:cNvSpPr>
            <a:spLocks noChangeArrowheads="1"/>
          </p:cNvSpPr>
          <p:nvPr/>
        </p:nvSpPr>
        <p:spPr bwMode="auto">
          <a:xfrm>
            <a:off x="250825" y="1484313"/>
            <a:ext cx="294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solidFill>
                  <a:srgbClr val="000000"/>
                </a:solidFill>
                <a:ea typeface="宋体" pitchFamily="2" charset="-122"/>
              </a:rPr>
              <a:t>则须满足关系式：</a:t>
            </a:r>
            <a:r>
              <a:rPr kumimoji="1" lang="zh-CN" altLang="en-US" sz="3200">
                <a:solidFill>
                  <a:srgbClr val="660066"/>
                </a:solidFill>
                <a:ea typeface="楷体_GB2312" pitchFamily="49" charset="-122"/>
              </a:rPr>
              <a:t> </a:t>
            </a:r>
          </a:p>
        </p:txBody>
      </p:sp>
      <p:graphicFrame>
        <p:nvGraphicFramePr>
          <p:cNvPr id="84999" name="Object 8"/>
          <p:cNvGraphicFramePr>
            <a:graphicFrameLocks noChangeAspect="1"/>
          </p:cNvGraphicFramePr>
          <p:nvPr>
            <p:extLst>
              <p:ext uri="{D42A27DB-BD31-4B8C-83A1-F6EECF244321}">
                <p14:modId xmlns:p14="http://schemas.microsoft.com/office/powerpoint/2010/main" val="3116685632"/>
              </p:ext>
            </p:extLst>
          </p:nvPr>
        </p:nvGraphicFramePr>
        <p:xfrm>
          <a:off x="1046163" y="-3175"/>
          <a:ext cx="7624762" cy="1684338"/>
        </p:xfrm>
        <a:graphic>
          <a:graphicData uri="http://schemas.openxmlformats.org/presentationml/2006/ole">
            <mc:AlternateContent xmlns:mc="http://schemas.openxmlformats.org/markup-compatibility/2006">
              <mc:Choice xmlns:v="urn:schemas-microsoft-com:vml" Requires="v">
                <p:oleObj spid="_x0000_s85059" name="Picture" r:id="rId3" imgW="2905200" imgH="638280" progId="Word.Picture.8">
                  <p:embed/>
                </p:oleObj>
              </mc:Choice>
              <mc:Fallback>
                <p:oleObj name="Picture" r:id="rId3" imgW="2905200" imgH="638280" progId="Word.Picture.8">
                  <p:embed/>
                  <p:pic>
                    <p:nvPicPr>
                      <p:cNvPr id="0" name="Object 8"/>
                      <p:cNvPicPr>
                        <a:picLocks noChangeAspect="1" noChangeArrowheads="1"/>
                      </p:cNvPicPr>
                      <p:nvPr/>
                    </p:nvPicPr>
                    <p:blipFill>
                      <a:blip r:embed="rId4"/>
                      <a:srcRect/>
                      <a:stretch>
                        <a:fillRect/>
                      </a:stretch>
                    </p:blipFill>
                    <p:spPr bwMode="auto">
                      <a:xfrm>
                        <a:off x="1046163" y="-3175"/>
                        <a:ext cx="762476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4441" name="Rectangle 9"/>
          <p:cNvSpPr>
            <a:spLocks noChangeArrowheads="1"/>
          </p:cNvSpPr>
          <p:nvPr/>
        </p:nvSpPr>
        <p:spPr bwMode="auto">
          <a:xfrm>
            <a:off x="3465004" y="5512286"/>
            <a:ext cx="2286000" cy="10080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74442" name="Rectangle 10"/>
          <p:cNvSpPr>
            <a:spLocks noChangeArrowheads="1"/>
          </p:cNvSpPr>
          <p:nvPr/>
        </p:nvSpPr>
        <p:spPr bwMode="auto">
          <a:xfrm>
            <a:off x="2208104" y="4936818"/>
            <a:ext cx="3528392" cy="10795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3" name="矩形 2"/>
          <p:cNvSpPr/>
          <p:nvPr/>
        </p:nvSpPr>
        <p:spPr bwMode="auto">
          <a:xfrm>
            <a:off x="3563888" y="4943827"/>
            <a:ext cx="2088232" cy="1630184"/>
          </a:xfrm>
          <a:prstGeom prst="rect">
            <a:avLst/>
          </a:prstGeom>
          <a:noFill/>
          <a:ln w="2857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endParaRPr>
          </a:p>
        </p:txBody>
      </p:sp>
      <p:sp>
        <p:nvSpPr>
          <p:cNvPr id="4" name="矩形 3"/>
          <p:cNvSpPr/>
          <p:nvPr/>
        </p:nvSpPr>
        <p:spPr bwMode="auto">
          <a:xfrm>
            <a:off x="3491880" y="4978201"/>
            <a:ext cx="2304256" cy="1012462"/>
          </a:xfrm>
          <a:prstGeom prst="rec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黑体" pitchFamily="49"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4434">
                                            <p:txEl>
                                              <p:pRg st="1" end="1"/>
                                            </p:txEl>
                                          </p:spTgt>
                                        </p:tgtEl>
                                        <p:attrNameLst>
                                          <p:attrName>style.visibility</p:attrName>
                                        </p:attrNameLst>
                                      </p:cBhvr>
                                      <p:to>
                                        <p:strVal val="visible"/>
                                      </p:to>
                                    </p:set>
                                    <p:animEffect transition="in" filter="wipe(left)">
                                      <p:cBhvr>
                                        <p:cTn id="15" dur="500"/>
                                        <p:tgtEl>
                                          <p:spTgt spid="27443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4434">
                                            <p:txEl>
                                              <p:pRg st="2" end="2"/>
                                            </p:txEl>
                                          </p:spTgt>
                                        </p:tgtEl>
                                        <p:attrNameLst>
                                          <p:attrName>style.visibility</p:attrName>
                                        </p:attrNameLst>
                                      </p:cBhvr>
                                      <p:to>
                                        <p:strVal val="visible"/>
                                      </p:to>
                                    </p:set>
                                    <p:animEffect transition="in" filter="wipe(left)">
                                      <p:cBhvr>
                                        <p:cTn id="20" dur="500"/>
                                        <p:tgtEl>
                                          <p:spTgt spid="27443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4434">
                                            <p:txEl>
                                              <p:pRg st="3" end="3"/>
                                            </p:txEl>
                                          </p:spTgt>
                                        </p:tgtEl>
                                        <p:attrNameLst>
                                          <p:attrName>style.visibility</p:attrName>
                                        </p:attrNameLst>
                                      </p:cBhvr>
                                      <p:to>
                                        <p:strVal val="visible"/>
                                      </p:to>
                                    </p:set>
                                    <p:animEffect transition="in" filter="wipe(left)">
                                      <p:cBhvr>
                                        <p:cTn id="29" dur="500"/>
                                        <p:tgtEl>
                                          <p:spTgt spid="274434">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4434">
                                            <p:txEl>
                                              <p:pRg st="4" end="4"/>
                                            </p:txEl>
                                          </p:spTgt>
                                        </p:tgtEl>
                                        <p:attrNameLst>
                                          <p:attrName>style.visibility</p:attrName>
                                        </p:attrNameLst>
                                      </p:cBhvr>
                                      <p:to>
                                        <p:strVal val="visible"/>
                                      </p:to>
                                    </p:set>
                                    <p:animEffect transition="in" filter="wipe(left)">
                                      <p:cBhvr>
                                        <p:cTn id="34" dur="500"/>
                                        <p:tgtEl>
                                          <p:spTgt spid="27443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4441"/>
                                        </p:tgtEl>
                                        <p:attrNameLst>
                                          <p:attrName>style.visibility</p:attrName>
                                        </p:attrNameLst>
                                      </p:cBhvr>
                                      <p:to>
                                        <p:strVal val="visible"/>
                                      </p:to>
                                    </p:set>
                                    <p:animEffect transition="in" filter="blinds(horizontal)">
                                      <p:cBhvr>
                                        <p:cTn id="39" dur="5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uiExpand="1" build="p"/>
      <p:bldP spid="274441" grpId="0" uiExpand="1" animBg="1"/>
      <p:bldP spid="3" grpId="0" animBg="1"/>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50850" y="209550"/>
            <a:ext cx="84836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4000">
                <a:solidFill>
                  <a:srgbClr val="000000"/>
                </a:solidFill>
                <a:ea typeface="宋体" pitchFamily="2" charset="-122"/>
              </a:rPr>
              <a:t>如：</a:t>
            </a:r>
            <a:r>
              <a:rPr kumimoji="1" lang="en-US" altLang="zh-CN" sz="4000">
                <a:solidFill>
                  <a:srgbClr val="000000"/>
                </a:solidFill>
                <a:ea typeface="宋体" pitchFamily="2" charset="-122"/>
              </a:rPr>
              <a:t>s=‘acabaabaabcacaabc’  t=‘abaabc’</a:t>
            </a:r>
          </a:p>
          <a:p>
            <a:pPr algn="l" eaLnBrk="1" hangingPunct="1">
              <a:spcBef>
                <a:spcPct val="50000"/>
              </a:spcBef>
            </a:pPr>
            <a:r>
              <a:rPr kumimoji="1" lang="zh-CN" altLang="en-US" sz="4000">
                <a:solidFill>
                  <a:srgbClr val="000000"/>
                </a:solidFill>
                <a:ea typeface="宋体" pitchFamily="2" charset="-122"/>
              </a:rPr>
              <a:t>第一趟 </a:t>
            </a:r>
            <a:r>
              <a:rPr kumimoji="1" lang="en-US" altLang="zh-CN" sz="4000">
                <a:solidFill>
                  <a:srgbClr val="000000"/>
                </a:solidFill>
                <a:ea typeface="宋体" pitchFamily="2" charset="-122"/>
              </a:rPr>
              <a:t>a c a b a a b a a b c a c a b c</a:t>
            </a:r>
          </a:p>
          <a:p>
            <a:pPr algn="l" eaLnBrk="1" hangingPunct="1">
              <a:spcBef>
                <a:spcPct val="50000"/>
              </a:spcBef>
            </a:pPr>
            <a:r>
              <a:rPr kumimoji="1" lang="en-US" altLang="zh-CN" sz="4000">
                <a:solidFill>
                  <a:srgbClr val="000000"/>
                </a:solidFill>
                <a:ea typeface="宋体" pitchFamily="2" charset="-122"/>
              </a:rPr>
              <a:t>             a b</a:t>
            </a:r>
          </a:p>
          <a:p>
            <a:pPr algn="l" eaLnBrk="1" hangingPunct="1">
              <a:spcBef>
                <a:spcPct val="50000"/>
              </a:spcBef>
            </a:pPr>
            <a:endParaRPr kumimoji="1" lang="en-US" altLang="zh-CN" sz="4000">
              <a:solidFill>
                <a:srgbClr val="000000"/>
              </a:solidFill>
              <a:ea typeface="宋体" pitchFamily="2" charset="-122"/>
            </a:endParaRPr>
          </a:p>
        </p:txBody>
      </p:sp>
      <p:sp>
        <p:nvSpPr>
          <p:cNvPr id="86019" name="Line 3"/>
          <p:cNvSpPr>
            <a:spLocks noChangeShapeType="1"/>
          </p:cNvSpPr>
          <p:nvPr/>
        </p:nvSpPr>
        <p:spPr bwMode="auto">
          <a:xfrm>
            <a:off x="2628900" y="842963"/>
            <a:ext cx="0" cy="533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0" name="Line 4"/>
          <p:cNvSpPr>
            <a:spLocks noChangeShapeType="1"/>
          </p:cNvSpPr>
          <p:nvPr/>
        </p:nvSpPr>
        <p:spPr bwMode="auto">
          <a:xfrm rot="10800000">
            <a:off x="2655888" y="2625725"/>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1" name="Text Box 5"/>
          <p:cNvSpPr txBox="1">
            <a:spLocks noChangeArrowheads="1"/>
          </p:cNvSpPr>
          <p:nvPr/>
        </p:nvSpPr>
        <p:spPr bwMode="auto">
          <a:xfrm>
            <a:off x="2620963" y="7826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rgbClr val="000000"/>
                </a:solidFill>
                <a:ea typeface="宋体" pitchFamily="2" charset="-122"/>
              </a:rPr>
              <a:t>i</a:t>
            </a:r>
          </a:p>
        </p:txBody>
      </p:sp>
      <p:sp>
        <p:nvSpPr>
          <p:cNvPr id="86022" name="Text Box 6"/>
          <p:cNvSpPr txBox="1">
            <a:spLocks noChangeArrowheads="1"/>
          </p:cNvSpPr>
          <p:nvPr/>
        </p:nvSpPr>
        <p:spPr bwMode="auto">
          <a:xfrm>
            <a:off x="2674938" y="264795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solidFill>
                  <a:srgbClr val="000000"/>
                </a:solidFill>
                <a:ea typeface="宋体" pitchFamily="2" charset="-122"/>
              </a:rPr>
              <a:t>j</a:t>
            </a:r>
          </a:p>
        </p:txBody>
      </p:sp>
      <p:sp>
        <p:nvSpPr>
          <p:cNvPr id="86023" name="Line 7"/>
          <p:cNvSpPr>
            <a:spLocks noChangeShapeType="1"/>
          </p:cNvSpPr>
          <p:nvPr/>
        </p:nvSpPr>
        <p:spPr bwMode="auto">
          <a:xfrm>
            <a:off x="2667000" y="3683000"/>
            <a:ext cx="0" cy="533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4" name="Line 8"/>
          <p:cNvSpPr>
            <a:spLocks noChangeShapeType="1"/>
          </p:cNvSpPr>
          <p:nvPr/>
        </p:nvSpPr>
        <p:spPr bwMode="auto">
          <a:xfrm rot="10800000">
            <a:off x="2717800" y="5562600"/>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5" name="Text Box 9"/>
          <p:cNvSpPr txBox="1">
            <a:spLocks noChangeArrowheads="1"/>
          </p:cNvSpPr>
          <p:nvPr/>
        </p:nvSpPr>
        <p:spPr bwMode="auto">
          <a:xfrm>
            <a:off x="493713" y="4038600"/>
            <a:ext cx="8077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4000">
                <a:solidFill>
                  <a:srgbClr val="000000"/>
                </a:solidFill>
                <a:ea typeface="宋体" pitchFamily="2" charset="-122"/>
              </a:rPr>
              <a:t>第二趟 </a:t>
            </a:r>
            <a:r>
              <a:rPr kumimoji="1" lang="en-US" altLang="zh-CN" sz="4000">
                <a:solidFill>
                  <a:srgbClr val="000000"/>
                </a:solidFill>
                <a:ea typeface="宋体" pitchFamily="2" charset="-122"/>
              </a:rPr>
              <a:t>a c a b a a b a a b c a c a b c</a:t>
            </a:r>
          </a:p>
          <a:p>
            <a:pPr algn="l" eaLnBrk="1" hangingPunct="1">
              <a:spcBef>
                <a:spcPct val="50000"/>
              </a:spcBef>
            </a:pPr>
            <a:r>
              <a:rPr kumimoji="1" lang="en-US" altLang="zh-CN" sz="4000">
                <a:solidFill>
                  <a:srgbClr val="000000"/>
                </a:solidFill>
                <a:ea typeface="宋体" pitchFamily="2" charset="-122"/>
              </a:rPr>
              <a:t>                a </a:t>
            </a:r>
          </a:p>
        </p:txBody>
      </p:sp>
    </p:spTree>
  </p:cSld>
  <p:clrMapOvr>
    <a:masterClrMapping/>
  </p:clrMapOvr>
  <p:transition spd="med"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46088" y="228600"/>
            <a:ext cx="8229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endParaRPr kumimoji="1" lang="en-US" altLang="zh-CN" sz="2400" dirty="0">
              <a:ea typeface="宋体" pitchFamily="2" charset="-122"/>
            </a:endParaRPr>
          </a:p>
          <a:p>
            <a:pPr algn="l" eaLnBrk="1" hangingPunct="1">
              <a:spcBef>
                <a:spcPct val="50000"/>
              </a:spcBef>
            </a:pPr>
            <a:r>
              <a:rPr kumimoji="1" lang="zh-CN" altLang="en-US" sz="4000" dirty="0">
                <a:ea typeface="宋体" pitchFamily="2" charset="-122"/>
              </a:rPr>
              <a:t>第三趟 </a:t>
            </a:r>
            <a:r>
              <a:rPr kumimoji="1" lang="en-US" altLang="zh-CN" sz="4000" dirty="0">
                <a:ea typeface="宋体" pitchFamily="2" charset="-122"/>
              </a:rPr>
              <a:t>a c a b a </a:t>
            </a:r>
            <a:r>
              <a:rPr kumimoji="1" lang="en-US" altLang="zh-CN" sz="4000" dirty="0" err="1">
                <a:ea typeface="宋体" pitchFamily="2" charset="-122"/>
              </a:rPr>
              <a:t>a</a:t>
            </a:r>
            <a:r>
              <a:rPr kumimoji="1" lang="en-US" altLang="zh-CN" sz="4000" dirty="0">
                <a:ea typeface="宋体" pitchFamily="2" charset="-122"/>
              </a:rPr>
              <a:t> b a </a:t>
            </a:r>
            <a:r>
              <a:rPr kumimoji="1" lang="en-US" altLang="zh-CN" sz="4000" dirty="0" err="1">
                <a:ea typeface="宋体" pitchFamily="2" charset="-122"/>
              </a:rPr>
              <a:t>a</a:t>
            </a:r>
            <a:r>
              <a:rPr kumimoji="1" lang="en-US" altLang="zh-CN" sz="4000" dirty="0">
                <a:ea typeface="宋体" pitchFamily="2" charset="-122"/>
              </a:rPr>
              <a:t> b c a c a b c</a:t>
            </a:r>
          </a:p>
          <a:p>
            <a:pPr algn="l" eaLnBrk="1" hangingPunct="1">
              <a:spcBef>
                <a:spcPct val="50000"/>
              </a:spcBef>
            </a:pPr>
            <a:r>
              <a:rPr kumimoji="1" lang="en-US" altLang="zh-CN" sz="4000" dirty="0">
                <a:ea typeface="宋体" pitchFamily="2" charset="-122"/>
              </a:rPr>
              <a:t>                   a b a </a:t>
            </a:r>
            <a:r>
              <a:rPr kumimoji="1" lang="en-US" altLang="zh-CN" sz="4000" dirty="0" err="1">
                <a:ea typeface="宋体" pitchFamily="2" charset="-122"/>
              </a:rPr>
              <a:t>a</a:t>
            </a:r>
            <a:r>
              <a:rPr kumimoji="1" lang="en-US" altLang="zh-CN" sz="4000" dirty="0">
                <a:ea typeface="宋体" pitchFamily="2" charset="-122"/>
              </a:rPr>
              <a:t> b c</a:t>
            </a:r>
          </a:p>
          <a:p>
            <a:pPr algn="l" eaLnBrk="1" hangingPunct="1">
              <a:spcBef>
                <a:spcPct val="50000"/>
              </a:spcBef>
            </a:pPr>
            <a:endParaRPr kumimoji="1" lang="en-US" altLang="zh-CN" sz="4000" dirty="0">
              <a:ea typeface="宋体" pitchFamily="2" charset="-122"/>
            </a:endParaRPr>
          </a:p>
        </p:txBody>
      </p:sp>
      <p:sp>
        <p:nvSpPr>
          <p:cNvPr id="87043" name="Line 3"/>
          <p:cNvSpPr>
            <a:spLocks noChangeShapeType="1"/>
          </p:cNvSpPr>
          <p:nvPr/>
        </p:nvSpPr>
        <p:spPr bwMode="auto">
          <a:xfrm>
            <a:off x="2986088" y="595313"/>
            <a:ext cx="0" cy="533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4" name="Line 4"/>
          <p:cNvSpPr>
            <a:spLocks noChangeShapeType="1"/>
          </p:cNvSpPr>
          <p:nvPr/>
        </p:nvSpPr>
        <p:spPr bwMode="auto">
          <a:xfrm rot="10800000">
            <a:off x="3036888" y="2438400"/>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5" name="Text Box 5"/>
          <p:cNvSpPr txBox="1">
            <a:spLocks noChangeArrowheads="1"/>
          </p:cNvSpPr>
          <p:nvPr/>
        </p:nvSpPr>
        <p:spPr bwMode="auto">
          <a:xfrm>
            <a:off x="3028950" y="60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ea typeface="宋体" pitchFamily="2" charset="-122"/>
              </a:rPr>
              <a:t>i</a:t>
            </a:r>
          </a:p>
        </p:txBody>
      </p:sp>
      <p:sp>
        <p:nvSpPr>
          <p:cNvPr id="87046" name="Text Box 6"/>
          <p:cNvSpPr txBox="1">
            <a:spLocks noChangeArrowheads="1"/>
          </p:cNvSpPr>
          <p:nvPr/>
        </p:nvSpPr>
        <p:spPr bwMode="auto">
          <a:xfrm>
            <a:off x="3103563" y="24511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800">
                <a:ea typeface="宋体" pitchFamily="2" charset="-122"/>
              </a:rPr>
              <a:t>j</a:t>
            </a:r>
          </a:p>
        </p:txBody>
      </p:sp>
      <p:sp>
        <p:nvSpPr>
          <p:cNvPr id="87047" name="Line 7"/>
          <p:cNvSpPr>
            <a:spLocks noChangeShapeType="1"/>
          </p:cNvSpPr>
          <p:nvPr/>
        </p:nvSpPr>
        <p:spPr bwMode="auto">
          <a:xfrm>
            <a:off x="4851400" y="4467225"/>
            <a:ext cx="0" cy="533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8" name="Line 8"/>
          <p:cNvSpPr>
            <a:spLocks noChangeShapeType="1"/>
          </p:cNvSpPr>
          <p:nvPr/>
        </p:nvSpPr>
        <p:spPr bwMode="auto">
          <a:xfrm rot="10800000">
            <a:off x="4940300" y="6240463"/>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49" name="Text Box 9"/>
          <p:cNvSpPr txBox="1">
            <a:spLocks noChangeArrowheads="1"/>
          </p:cNvSpPr>
          <p:nvPr/>
        </p:nvSpPr>
        <p:spPr bwMode="auto">
          <a:xfrm>
            <a:off x="508000" y="4751388"/>
            <a:ext cx="8229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zh-CN" altLang="en-US" sz="4000">
                <a:ea typeface="宋体" pitchFamily="2" charset="-122"/>
              </a:rPr>
              <a:t>第四趟 </a:t>
            </a:r>
            <a:r>
              <a:rPr kumimoji="1" lang="en-US" altLang="zh-CN" sz="4000">
                <a:ea typeface="宋体" pitchFamily="2" charset="-122"/>
              </a:rPr>
              <a:t>a c a b a a b a a b c a c a b c</a:t>
            </a:r>
          </a:p>
          <a:p>
            <a:pPr algn="l" eaLnBrk="1" hangingPunct="1">
              <a:spcBef>
                <a:spcPct val="50000"/>
              </a:spcBef>
            </a:pPr>
            <a:r>
              <a:rPr kumimoji="1" lang="en-US" altLang="zh-CN" sz="4000">
                <a:ea typeface="宋体" pitchFamily="2" charset="-122"/>
              </a:rPr>
              <a:t>                          (a b)a a b c a</a:t>
            </a:r>
          </a:p>
        </p:txBody>
      </p:sp>
      <p:sp>
        <p:nvSpPr>
          <p:cNvPr id="87050" name="Line 10"/>
          <p:cNvSpPr>
            <a:spLocks noChangeShapeType="1"/>
          </p:cNvSpPr>
          <p:nvPr/>
        </p:nvSpPr>
        <p:spPr bwMode="auto">
          <a:xfrm>
            <a:off x="4789488" y="609600"/>
            <a:ext cx="0" cy="533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1" name="Line 11"/>
          <p:cNvSpPr>
            <a:spLocks noChangeShapeType="1"/>
          </p:cNvSpPr>
          <p:nvPr/>
        </p:nvSpPr>
        <p:spPr bwMode="auto">
          <a:xfrm rot="10800000">
            <a:off x="4864100" y="2427288"/>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2" name="Text Box 12"/>
          <p:cNvSpPr txBox="1">
            <a:spLocks noChangeArrowheads="1"/>
          </p:cNvSpPr>
          <p:nvPr/>
        </p:nvSpPr>
        <p:spPr bwMode="auto">
          <a:xfrm>
            <a:off x="4359275" y="2725738"/>
            <a:ext cx="4611688" cy="1968500"/>
          </a:xfrm>
          <a:prstGeom prst="rect">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20000"/>
              </a:spcBef>
            </a:pPr>
            <a:r>
              <a:rPr kumimoji="1" lang="en-US" altLang="zh-CN" sz="3600" dirty="0">
                <a:ea typeface="宋体" pitchFamily="2" charset="-122"/>
              </a:rPr>
              <a:t>      </a:t>
            </a:r>
            <a:r>
              <a:rPr kumimoji="1" lang="en-US" altLang="zh-CN" sz="3600" dirty="0">
                <a:solidFill>
                  <a:srgbClr val="0000FF"/>
                </a:solidFill>
                <a:ea typeface="宋体" pitchFamily="2" charset="-122"/>
              </a:rPr>
              <a:t>j      1 2 3 4 5 6 7 8</a:t>
            </a:r>
          </a:p>
          <a:p>
            <a:pPr algn="l" eaLnBrk="1" hangingPunct="1">
              <a:spcBef>
                <a:spcPct val="20000"/>
              </a:spcBef>
            </a:pPr>
            <a:r>
              <a:rPr kumimoji="1" lang="zh-CN" altLang="en-US" sz="3600" dirty="0">
                <a:solidFill>
                  <a:srgbClr val="0000FF"/>
                </a:solidFill>
                <a:ea typeface="宋体" pitchFamily="2" charset="-122"/>
              </a:rPr>
              <a:t>模式串  </a:t>
            </a:r>
            <a:r>
              <a:rPr kumimoji="1" lang="en-US" altLang="zh-CN" sz="3600" dirty="0">
                <a:solidFill>
                  <a:srgbClr val="0000FF"/>
                </a:solidFill>
                <a:ea typeface="宋体" pitchFamily="2" charset="-122"/>
              </a:rPr>
              <a:t>a b a </a:t>
            </a:r>
            <a:r>
              <a:rPr kumimoji="1" lang="en-US" altLang="zh-CN" sz="3600" dirty="0" err="1">
                <a:solidFill>
                  <a:srgbClr val="0000FF"/>
                </a:solidFill>
                <a:ea typeface="宋体" pitchFamily="2" charset="-122"/>
              </a:rPr>
              <a:t>a</a:t>
            </a:r>
            <a:r>
              <a:rPr kumimoji="1" lang="en-US" altLang="zh-CN" sz="3600" dirty="0">
                <a:solidFill>
                  <a:srgbClr val="0000FF"/>
                </a:solidFill>
                <a:ea typeface="宋体" pitchFamily="2" charset="-122"/>
              </a:rPr>
              <a:t> b c a c</a:t>
            </a:r>
          </a:p>
          <a:p>
            <a:pPr algn="l" eaLnBrk="1" hangingPunct="1">
              <a:spcBef>
                <a:spcPct val="20000"/>
              </a:spcBef>
            </a:pPr>
            <a:r>
              <a:rPr kumimoji="1" lang="en-US" altLang="zh-CN" sz="3600" dirty="0">
                <a:solidFill>
                  <a:srgbClr val="0000FF"/>
                </a:solidFill>
                <a:ea typeface="宋体" pitchFamily="2" charset="-122"/>
              </a:rPr>
              <a:t>Next[j]  0 1 1 2 2 3 1 2</a:t>
            </a:r>
          </a:p>
        </p:txBody>
      </p:sp>
      <p:grpSp>
        <p:nvGrpSpPr>
          <p:cNvPr id="276493" name="Group 13"/>
          <p:cNvGrpSpPr>
            <a:grpSpLocks/>
          </p:cNvGrpSpPr>
          <p:nvPr/>
        </p:nvGrpSpPr>
        <p:grpSpPr bwMode="auto">
          <a:xfrm>
            <a:off x="2965450" y="2435225"/>
            <a:ext cx="1655763" cy="11113"/>
            <a:chOff x="1868" y="1534"/>
            <a:chExt cx="1043" cy="7"/>
          </a:xfrm>
        </p:grpSpPr>
        <p:sp>
          <p:nvSpPr>
            <p:cNvPr id="87054" name="Line 14"/>
            <p:cNvSpPr>
              <a:spLocks noChangeShapeType="1"/>
            </p:cNvSpPr>
            <p:nvPr/>
          </p:nvSpPr>
          <p:spPr bwMode="auto">
            <a:xfrm>
              <a:off x="1868" y="1534"/>
              <a:ext cx="35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87055" name="Line 15"/>
            <p:cNvSpPr>
              <a:spLocks noChangeShapeType="1"/>
            </p:cNvSpPr>
            <p:nvPr/>
          </p:nvSpPr>
          <p:spPr bwMode="auto">
            <a:xfrm>
              <a:off x="2553" y="1541"/>
              <a:ext cx="35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76493"/>
                                        </p:tgtEl>
                                        <p:attrNameLst>
                                          <p:attrName>style.visibility</p:attrName>
                                        </p:attrNameLst>
                                      </p:cBhvr>
                                      <p:to>
                                        <p:strVal val="visible"/>
                                      </p:to>
                                    </p:set>
                                    <p:animEffect transition="in" filter="wheel(4)">
                                      <p:cBhvr>
                                        <p:cTn id="7" dur="2000"/>
                                        <p:tgtEl>
                                          <p:spTgt spid="276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492"/>
                                        </p:tgtEl>
                                        <p:attrNameLst>
                                          <p:attrName>style.visibility</p:attrName>
                                        </p:attrNameLst>
                                      </p:cBhvr>
                                      <p:to>
                                        <p:strVal val="visible"/>
                                      </p:to>
                                    </p:set>
                                    <p:anim calcmode="lin" valueType="num">
                                      <p:cBhvr additive="base">
                                        <p:cTn id="12" dur="500" fill="hold"/>
                                        <p:tgtEl>
                                          <p:spTgt spid="276492"/>
                                        </p:tgtEl>
                                        <p:attrNameLst>
                                          <p:attrName>ppt_x</p:attrName>
                                        </p:attrNameLst>
                                      </p:cBhvr>
                                      <p:tavLst>
                                        <p:tav tm="0">
                                          <p:val>
                                            <p:strVal val="#ppt_x"/>
                                          </p:val>
                                        </p:tav>
                                        <p:tav tm="100000">
                                          <p:val>
                                            <p:strVal val="#ppt_x"/>
                                          </p:val>
                                        </p:tav>
                                      </p:tavLst>
                                    </p:anim>
                                    <p:anim calcmode="lin" valueType="num">
                                      <p:cBhvr additive="base">
                                        <p:cTn id="13" dur="500" fill="hold"/>
                                        <p:tgtEl>
                                          <p:spTgt spid="276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79388" y="333375"/>
            <a:ext cx="4016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2800" b="1">
                <a:ea typeface="楷体_GB2312" pitchFamily="49" charset="-122"/>
              </a:rPr>
              <a:t>定义：模式串的</a:t>
            </a:r>
            <a:r>
              <a:rPr kumimoji="1" lang="en-US" altLang="zh-CN" sz="2800" b="1" i="1">
                <a:solidFill>
                  <a:srgbClr val="FF0000"/>
                </a:solidFill>
                <a:ea typeface="楷体_GB2312" pitchFamily="49" charset="-122"/>
              </a:rPr>
              <a:t>next</a:t>
            </a:r>
            <a:r>
              <a:rPr kumimoji="1" lang="zh-CN" altLang="en-US" sz="2800" b="1">
                <a:ea typeface="楷体_GB2312" pitchFamily="49" charset="-122"/>
              </a:rPr>
              <a:t>函数</a:t>
            </a:r>
            <a:endParaRPr kumimoji="1" lang="zh-CN" altLang="en-US" sz="2800" b="1">
              <a:ea typeface="宋体" pitchFamily="2" charset="-122"/>
            </a:endParaRPr>
          </a:p>
        </p:txBody>
      </p:sp>
      <p:graphicFrame>
        <p:nvGraphicFramePr>
          <p:cNvPr id="278531" name="Object 3"/>
          <p:cNvGraphicFramePr>
            <a:graphicFrameLocks noChangeAspect="1"/>
          </p:cNvGraphicFramePr>
          <p:nvPr/>
        </p:nvGraphicFramePr>
        <p:xfrm>
          <a:off x="179388" y="836613"/>
          <a:ext cx="8669337" cy="1833562"/>
        </p:xfrm>
        <a:graphic>
          <a:graphicData uri="http://schemas.openxmlformats.org/presentationml/2006/ole">
            <mc:AlternateContent xmlns:mc="http://schemas.openxmlformats.org/markup-compatibility/2006">
              <mc:Choice xmlns:v="urn:schemas-microsoft-com:vml" Requires="v">
                <p:oleObj spid="_x0000_s91196" name="Equation" r:id="rId3" imgW="3632200" imgH="749300" progId="Equation.DSMT4">
                  <p:embed/>
                </p:oleObj>
              </mc:Choice>
              <mc:Fallback>
                <p:oleObj name="Equation" r:id="rId3" imgW="36322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836613"/>
                        <a:ext cx="8669337"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78532" name="Text Box 4"/>
          <p:cNvSpPr txBox="1">
            <a:spLocks noChangeArrowheads="1"/>
          </p:cNvSpPr>
          <p:nvPr/>
        </p:nvSpPr>
        <p:spPr bwMode="auto">
          <a:xfrm>
            <a:off x="2124075" y="2708275"/>
            <a:ext cx="4611688" cy="1968500"/>
          </a:xfrm>
          <a:prstGeom prst="rect">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20000"/>
              </a:spcBef>
            </a:pPr>
            <a:r>
              <a:rPr kumimoji="1" lang="en-US" altLang="zh-CN" sz="3600">
                <a:ea typeface="宋体" pitchFamily="2" charset="-122"/>
              </a:rPr>
              <a:t>      </a:t>
            </a:r>
            <a:r>
              <a:rPr kumimoji="1" lang="en-US" altLang="zh-CN" sz="3600">
                <a:solidFill>
                  <a:srgbClr val="0000FF"/>
                </a:solidFill>
                <a:ea typeface="宋体" pitchFamily="2" charset="-122"/>
              </a:rPr>
              <a:t>j      1 2 3 4 5 6 7 8</a:t>
            </a:r>
          </a:p>
          <a:p>
            <a:pPr algn="l" eaLnBrk="1" hangingPunct="1">
              <a:spcBef>
                <a:spcPct val="20000"/>
              </a:spcBef>
            </a:pPr>
            <a:r>
              <a:rPr kumimoji="1" lang="zh-CN" altLang="en-US" sz="3600">
                <a:solidFill>
                  <a:srgbClr val="0000FF"/>
                </a:solidFill>
                <a:ea typeface="宋体" pitchFamily="2" charset="-122"/>
              </a:rPr>
              <a:t>模式串  </a:t>
            </a:r>
            <a:r>
              <a:rPr kumimoji="1" lang="en-US" altLang="zh-CN" sz="3600">
                <a:solidFill>
                  <a:srgbClr val="0000FF"/>
                </a:solidFill>
                <a:ea typeface="宋体" pitchFamily="2" charset="-122"/>
              </a:rPr>
              <a:t>a b a a b c a c</a:t>
            </a:r>
          </a:p>
          <a:p>
            <a:pPr algn="l" eaLnBrk="1" hangingPunct="1">
              <a:spcBef>
                <a:spcPct val="20000"/>
              </a:spcBef>
            </a:pPr>
            <a:r>
              <a:rPr kumimoji="1" lang="en-US" altLang="zh-CN" sz="3600">
                <a:solidFill>
                  <a:srgbClr val="0000FF"/>
                </a:solidFill>
                <a:ea typeface="宋体" pitchFamily="2" charset="-122"/>
              </a:rPr>
              <a:t>Next[j]  0 1 1 2 2 3 1 2</a:t>
            </a:r>
          </a:p>
        </p:txBody>
      </p:sp>
      <p:sp>
        <p:nvSpPr>
          <p:cNvPr id="278534" name="Text Box 6"/>
          <p:cNvSpPr txBox="1">
            <a:spLocks noChangeArrowheads="1"/>
          </p:cNvSpPr>
          <p:nvPr/>
        </p:nvSpPr>
        <p:spPr bwMode="auto">
          <a:xfrm>
            <a:off x="457200" y="4869160"/>
            <a:ext cx="8653331" cy="179581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ts val="3400"/>
              </a:lnSpc>
            </a:pPr>
            <a:r>
              <a:rPr lang="zh-CN" altLang="en-US" sz="2400" b="1" dirty="0">
                <a:solidFill>
                  <a:srgbClr val="000000"/>
                </a:solidFill>
                <a:ea typeface="宋体" pitchFamily="2" charset="-122"/>
              </a:rPr>
              <a:t>求得</a:t>
            </a:r>
            <a:r>
              <a:rPr lang="en-US" altLang="zh-CN" sz="2400" b="1" i="1" dirty="0">
                <a:solidFill>
                  <a:srgbClr val="000000"/>
                </a:solidFill>
                <a:ea typeface="宋体" pitchFamily="2" charset="-122"/>
              </a:rPr>
              <a:t>next</a:t>
            </a:r>
            <a:r>
              <a:rPr lang="zh-CN" altLang="en-US" sz="2400" b="1" dirty="0">
                <a:solidFill>
                  <a:srgbClr val="000000"/>
                </a:solidFill>
                <a:ea typeface="宋体" pitchFamily="2" charset="-122"/>
              </a:rPr>
              <a:t>函数之后，匹配过程中若</a:t>
            </a:r>
            <a:r>
              <a:rPr lang="en-US" altLang="zh-CN" sz="2400" b="1" dirty="0" err="1">
                <a:solidFill>
                  <a:srgbClr val="000000"/>
                </a:solidFill>
                <a:ea typeface="宋体" pitchFamily="2" charset="-122"/>
              </a:rPr>
              <a:t>s</a:t>
            </a:r>
            <a:r>
              <a:rPr lang="en-US" altLang="zh-CN" sz="2400" b="1" baseline="-25000" dirty="0" err="1">
                <a:solidFill>
                  <a:srgbClr val="000000"/>
                </a:solidFill>
                <a:ea typeface="宋体" pitchFamily="2" charset="-122"/>
              </a:rPr>
              <a:t>i</a:t>
            </a:r>
            <a:r>
              <a:rPr lang="en-US" altLang="zh-CN" sz="2400" b="1" dirty="0" err="1">
                <a:solidFill>
                  <a:srgbClr val="000000"/>
                </a:solidFill>
                <a:ea typeface="宋体" pitchFamily="2" charset="-122"/>
              </a:rPr>
              <a:t>≠p</a:t>
            </a:r>
            <a:r>
              <a:rPr lang="en-US" altLang="zh-CN" sz="2400" b="1" baseline="-25000" dirty="0" err="1">
                <a:solidFill>
                  <a:srgbClr val="000000"/>
                </a:solidFill>
                <a:ea typeface="宋体" pitchFamily="2" charset="-122"/>
              </a:rPr>
              <a:t>j</a:t>
            </a:r>
            <a:r>
              <a:rPr lang="zh-CN" altLang="en-US" sz="2400" b="1" dirty="0">
                <a:solidFill>
                  <a:srgbClr val="000000"/>
                </a:solidFill>
                <a:ea typeface="宋体" pitchFamily="2" charset="-122"/>
              </a:rPr>
              <a:t>，则</a:t>
            </a:r>
          </a:p>
          <a:p>
            <a:pPr algn="l" eaLnBrk="1" hangingPunct="1">
              <a:lnSpc>
                <a:spcPts val="3400"/>
              </a:lnSpc>
              <a:buClr>
                <a:srgbClr val="CC0099"/>
              </a:buClr>
              <a:buFont typeface="Wingdings" pitchFamily="2" charset="2"/>
              <a:buChar char="Ø"/>
            </a:pPr>
            <a:r>
              <a:rPr lang="zh-CN" altLang="en-US" sz="2400" b="1" dirty="0">
                <a:solidFill>
                  <a:srgbClr val="000000"/>
                </a:solidFill>
                <a:ea typeface="宋体" pitchFamily="2" charset="-122"/>
              </a:rPr>
              <a:t> </a:t>
            </a:r>
            <a:r>
              <a:rPr lang="en-US" altLang="zh-CN" sz="2400" b="1" dirty="0">
                <a:solidFill>
                  <a:srgbClr val="000000"/>
                </a:solidFill>
                <a:ea typeface="宋体" pitchFamily="2" charset="-122"/>
              </a:rPr>
              <a:t>j</a:t>
            </a:r>
            <a:r>
              <a:rPr lang="zh-CN" altLang="en-US" sz="2400" b="1" dirty="0">
                <a:solidFill>
                  <a:srgbClr val="000000"/>
                </a:solidFill>
                <a:ea typeface="宋体" pitchFamily="2" charset="-122"/>
              </a:rPr>
              <a:t>退到</a:t>
            </a:r>
            <a:r>
              <a:rPr lang="en-US" altLang="zh-CN" sz="2400" b="1" i="1" dirty="0">
                <a:solidFill>
                  <a:srgbClr val="000000"/>
                </a:solidFill>
                <a:ea typeface="宋体" pitchFamily="2" charset="-122"/>
              </a:rPr>
              <a:t>next</a:t>
            </a:r>
            <a:r>
              <a:rPr lang="en-US" altLang="zh-CN" sz="2400" b="1" dirty="0">
                <a:solidFill>
                  <a:srgbClr val="000000"/>
                </a:solidFill>
                <a:ea typeface="宋体" pitchFamily="2" charset="-122"/>
              </a:rPr>
              <a:t>[j]</a:t>
            </a:r>
            <a:r>
              <a:rPr lang="zh-CN" altLang="en-US" sz="2400" b="1" dirty="0">
                <a:solidFill>
                  <a:srgbClr val="000000"/>
                </a:solidFill>
                <a:ea typeface="宋体" pitchFamily="2" charset="-122"/>
              </a:rPr>
              <a:t>的位置再和</a:t>
            </a:r>
            <a:r>
              <a:rPr lang="en-US" altLang="zh-CN" sz="2400" b="1" dirty="0" err="1">
                <a:solidFill>
                  <a:srgbClr val="000000"/>
                </a:solidFill>
                <a:ea typeface="宋体" pitchFamily="2" charset="-122"/>
              </a:rPr>
              <a:t>s</a:t>
            </a:r>
            <a:r>
              <a:rPr lang="en-US" altLang="zh-CN" sz="2400" b="1" baseline="-25000" dirty="0" err="1">
                <a:solidFill>
                  <a:srgbClr val="000000"/>
                </a:solidFill>
                <a:ea typeface="宋体" pitchFamily="2" charset="-122"/>
              </a:rPr>
              <a:t>i</a:t>
            </a:r>
            <a:r>
              <a:rPr lang="zh-CN" altLang="en-US" sz="2400" b="1" dirty="0">
                <a:solidFill>
                  <a:srgbClr val="000000"/>
                </a:solidFill>
                <a:ea typeface="宋体" pitchFamily="2" charset="-122"/>
              </a:rPr>
              <a:t>比较；</a:t>
            </a:r>
          </a:p>
          <a:p>
            <a:pPr algn="l" eaLnBrk="1" hangingPunct="1">
              <a:lnSpc>
                <a:spcPts val="3400"/>
              </a:lnSpc>
              <a:buClr>
                <a:srgbClr val="CC0099"/>
              </a:buClr>
              <a:buFont typeface="Wingdings" pitchFamily="2" charset="2"/>
              <a:buChar char="Ø"/>
            </a:pPr>
            <a:r>
              <a:rPr lang="zh-CN" altLang="en-US" sz="2400" b="1" dirty="0">
                <a:solidFill>
                  <a:srgbClr val="000000"/>
                </a:solidFill>
                <a:ea typeface="宋体" pitchFamily="2" charset="-122"/>
              </a:rPr>
              <a:t> 如果</a:t>
            </a:r>
            <a:r>
              <a:rPr lang="en-US" altLang="zh-CN" sz="2400" b="1" dirty="0">
                <a:solidFill>
                  <a:srgbClr val="000000"/>
                </a:solidFill>
                <a:ea typeface="宋体" pitchFamily="2" charset="-122"/>
              </a:rPr>
              <a:t>j</a:t>
            </a:r>
            <a:r>
              <a:rPr lang="zh-CN" altLang="en-US" sz="2400" b="1" dirty="0">
                <a:solidFill>
                  <a:srgbClr val="000000"/>
                </a:solidFill>
                <a:ea typeface="宋体" pitchFamily="2" charset="-122"/>
              </a:rPr>
              <a:t>退到值为零，则此时将模式串继续向右滑动一个位置，</a:t>
            </a:r>
          </a:p>
          <a:p>
            <a:pPr algn="l" eaLnBrk="1" hangingPunct="1">
              <a:lnSpc>
                <a:spcPts val="3400"/>
              </a:lnSpc>
              <a:buClr>
                <a:srgbClr val="CC0099"/>
              </a:buClr>
              <a:buFont typeface="Wingdings" pitchFamily="2" charset="2"/>
              <a:buNone/>
            </a:pPr>
            <a:r>
              <a:rPr lang="zh-CN" altLang="en-US" sz="2400" b="1" dirty="0">
                <a:solidFill>
                  <a:srgbClr val="000000"/>
                </a:solidFill>
                <a:ea typeface="宋体" pitchFamily="2" charset="-122"/>
              </a:rPr>
              <a:t>且从</a:t>
            </a:r>
            <a:r>
              <a:rPr lang="en-US" altLang="zh-CN" sz="2400" b="1" dirty="0">
                <a:solidFill>
                  <a:srgbClr val="000000"/>
                </a:solidFill>
                <a:ea typeface="宋体" pitchFamily="2" charset="-122"/>
              </a:rPr>
              <a:t>s</a:t>
            </a:r>
            <a:r>
              <a:rPr lang="en-US" altLang="zh-CN" sz="2400" b="1" baseline="-25000" dirty="0">
                <a:solidFill>
                  <a:srgbClr val="000000"/>
                </a:solidFill>
                <a:ea typeface="宋体" pitchFamily="2" charset="-122"/>
              </a:rPr>
              <a:t>i+1</a:t>
            </a:r>
            <a:r>
              <a:rPr lang="zh-CN" altLang="en-US" sz="2400" b="1" dirty="0">
                <a:solidFill>
                  <a:srgbClr val="000000"/>
                </a:solidFill>
                <a:ea typeface="宋体" pitchFamily="2" charset="-122"/>
              </a:rPr>
              <a:t>开始和模式串重新开始匹配。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ppt_x"/>
                                          </p:val>
                                        </p:tav>
                                        <p:tav tm="100000">
                                          <p:val>
                                            <p:strVal val="#ppt_x"/>
                                          </p:val>
                                        </p:tav>
                                      </p:tavLst>
                                    </p:anim>
                                    <p:anim calcmode="lin" valueType="num">
                                      <p:cBhvr additive="base">
                                        <p:cTn id="8" dur="500" fill="hold"/>
                                        <p:tgtEl>
                                          <p:spTgt spid="2785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278531"/>
                                        </p:tgtEl>
                                        <p:attrNameLst>
                                          <p:attrName>style.visibility</p:attrName>
                                        </p:attrNameLst>
                                      </p:cBhvr>
                                      <p:to>
                                        <p:strVal val="visible"/>
                                      </p:to>
                                    </p:set>
                                    <p:anim calcmode="lin" valueType="num">
                                      <p:cBhvr additive="base">
                                        <p:cTn id="13" dur="500" fill="hold"/>
                                        <p:tgtEl>
                                          <p:spTgt spid="278531"/>
                                        </p:tgtEl>
                                        <p:attrNameLst>
                                          <p:attrName>ppt_x</p:attrName>
                                        </p:attrNameLst>
                                      </p:cBhvr>
                                      <p:tavLst>
                                        <p:tav tm="0">
                                          <p:val>
                                            <p:strVal val="1+#ppt_w/2"/>
                                          </p:val>
                                        </p:tav>
                                        <p:tav tm="100000">
                                          <p:val>
                                            <p:strVal val="#ppt_x"/>
                                          </p:val>
                                        </p:tav>
                                      </p:tavLst>
                                    </p:anim>
                                    <p:anim calcmode="lin" valueType="num">
                                      <p:cBhvr additive="base">
                                        <p:cTn id="14" dur="500" fill="hold"/>
                                        <p:tgtEl>
                                          <p:spTgt spid="2785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8532"/>
                                        </p:tgtEl>
                                        <p:attrNameLst>
                                          <p:attrName>style.visibility</p:attrName>
                                        </p:attrNameLst>
                                      </p:cBhvr>
                                      <p:to>
                                        <p:strVal val="visible"/>
                                      </p:to>
                                    </p:set>
                                    <p:anim calcmode="lin" valueType="num">
                                      <p:cBhvr additive="base">
                                        <p:cTn id="19" dur="500" fill="hold"/>
                                        <p:tgtEl>
                                          <p:spTgt spid="278532"/>
                                        </p:tgtEl>
                                        <p:attrNameLst>
                                          <p:attrName>ppt_x</p:attrName>
                                        </p:attrNameLst>
                                      </p:cBhvr>
                                      <p:tavLst>
                                        <p:tav tm="0">
                                          <p:val>
                                            <p:strVal val="#ppt_x"/>
                                          </p:val>
                                        </p:tav>
                                        <p:tav tm="100000">
                                          <p:val>
                                            <p:strVal val="#ppt_x"/>
                                          </p:val>
                                        </p:tav>
                                      </p:tavLst>
                                    </p:anim>
                                    <p:anim calcmode="lin" valueType="num">
                                      <p:cBhvr additive="base">
                                        <p:cTn id="20" dur="500" fill="hold"/>
                                        <p:tgtEl>
                                          <p:spTgt spid="2785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8534"/>
                                        </p:tgtEl>
                                        <p:attrNameLst>
                                          <p:attrName>style.visibility</p:attrName>
                                        </p:attrNameLst>
                                      </p:cBhvr>
                                      <p:to>
                                        <p:strVal val="visible"/>
                                      </p:to>
                                    </p:set>
                                    <p:anim calcmode="lin" valueType="num">
                                      <p:cBhvr additive="base">
                                        <p:cTn id="25" dur="500" fill="hold"/>
                                        <p:tgtEl>
                                          <p:spTgt spid="278534"/>
                                        </p:tgtEl>
                                        <p:attrNameLst>
                                          <p:attrName>ppt_x</p:attrName>
                                        </p:attrNameLst>
                                      </p:cBhvr>
                                      <p:tavLst>
                                        <p:tav tm="0">
                                          <p:val>
                                            <p:strVal val="#ppt_x"/>
                                          </p:val>
                                        </p:tav>
                                        <p:tav tm="100000">
                                          <p:val>
                                            <p:strVal val="#ppt_x"/>
                                          </p:val>
                                        </p:tav>
                                      </p:tavLst>
                                    </p:anim>
                                    <p:anim calcmode="lin" valueType="num">
                                      <p:cBhvr additive="base">
                                        <p:cTn id="26" dur="500" fill="hold"/>
                                        <p:tgtEl>
                                          <p:spTgt spid="278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2" grpId="0" animBg="1" autoUpdateAnimBg="0"/>
      <p:bldP spid="27853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323850" y="188913"/>
            <a:ext cx="85471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15000"/>
              </a:lnSpc>
            </a:pPr>
            <a:r>
              <a:rPr kumimoji="1" lang="zh-CN" altLang="en-US" sz="3200">
                <a:ea typeface="楷体_GB2312" pitchFamily="49" charset="-122"/>
              </a:rPr>
              <a:t>求</a:t>
            </a:r>
            <a:r>
              <a:rPr kumimoji="1" lang="en-US" altLang="zh-CN" sz="3200" i="1">
                <a:ea typeface="楷体_GB2312" pitchFamily="49" charset="-122"/>
              </a:rPr>
              <a:t>next</a:t>
            </a:r>
            <a:r>
              <a:rPr kumimoji="1" lang="zh-CN" altLang="en-US" sz="3200">
                <a:ea typeface="楷体_GB2312" pitchFamily="49" charset="-122"/>
              </a:rPr>
              <a:t>函数值的过程是一个递推过程，分析如下</a:t>
            </a:r>
            <a:r>
              <a:rPr kumimoji="1" lang="en-US" altLang="zh-CN" sz="3200">
                <a:ea typeface="楷体_GB2312" pitchFamily="49" charset="-122"/>
              </a:rPr>
              <a:t>:</a:t>
            </a:r>
          </a:p>
        </p:txBody>
      </p:sp>
      <p:sp>
        <p:nvSpPr>
          <p:cNvPr id="280579" name="Text Box 3"/>
          <p:cNvSpPr txBox="1">
            <a:spLocks noChangeArrowheads="1"/>
          </p:cNvSpPr>
          <p:nvPr/>
        </p:nvSpPr>
        <p:spPr bwMode="auto">
          <a:xfrm>
            <a:off x="579438" y="1484313"/>
            <a:ext cx="3617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3200">
                <a:ea typeface="楷体_GB2312" pitchFamily="49" charset="-122"/>
              </a:rPr>
              <a:t>已知：</a:t>
            </a:r>
            <a:r>
              <a:rPr kumimoji="1" lang="en-US" altLang="zh-CN" sz="3200">
                <a:ea typeface="楷体_GB2312" pitchFamily="49" charset="-122"/>
              </a:rPr>
              <a:t>next[1] = 0</a:t>
            </a:r>
            <a:r>
              <a:rPr kumimoji="1" lang="zh-CN" altLang="en-US" sz="3200">
                <a:ea typeface="楷体_GB2312" pitchFamily="49" charset="-122"/>
              </a:rPr>
              <a:t>；</a:t>
            </a:r>
            <a:endParaRPr kumimoji="1" lang="zh-CN" altLang="en-US" sz="3200">
              <a:ea typeface="宋体" pitchFamily="2" charset="-122"/>
            </a:endParaRPr>
          </a:p>
        </p:txBody>
      </p:sp>
      <p:sp>
        <p:nvSpPr>
          <p:cNvPr id="280580" name="Text Box 4"/>
          <p:cNvSpPr txBox="1">
            <a:spLocks noChangeArrowheads="1"/>
          </p:cNvSpPr>
          <p:nvPr/>
        </p:nvSpPr>
        <p:spPr bwMode="auto">
          <a:xfrm>
            <a:off x="539750" y="2133600"/>
            <a:ext cx="835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r>
              <a:rPr kumimoji="1" lang="zh-CN" altLang="en-US" sz="3200">
                <a:ea typeface="楷体_GB2312" pitchFamily="49" charset="-122"/>
              </a:rPr>
              <a:t>假设：</a:t>
            </a:r>
            <a:r>
              <a:rPr kumimoji="1" lang="en-US" altLang="zh-CN" sz="3200">
                <a:ea typeface="楷体_GB2312" pitchFamily="49" charset="-122"/>
              </a:rPr>
              <a:t>next[j] = k; </a:t>
            </a:r>
            <a:r>
              <a:rPr kumimoji="1" lang="zh-CN" altLang="en-US" sz="3200">
                <a:ea typeface="楷体_GB2312" pitchFamily="49" charset="-122"/>
              </a:rPr>
              <a:t>存在</a:t>
            </a:r>
            <a:r>
              <a:rPr kumimoji="1" lang="zh-CN" altLang="en-US" sz="3200">
                <a:ea typeface="宋体" pitchFamily="2" charset="-122"/>
              </a:rPr>
              <a:t>‘</a:t>
            </a:r>
            <a:r>
              <a:rPr kumimoji="1" lang="en-US" altLang="zh-CN" sz="3200">
                <a:ea typeface="宋体" pitchFamily="2" charset="-122"/>
              </a:rPr>
              <a:t>p</a:t>
            </a:r>
            <a:r>
              <a:rPr kumimoji="1" lang="en-US" altLang="zh-CN" sz="3200" baseline="-25000">
                <a:ea typeface="宋体" pitchFamily="2" charset="-122"/>
              </a:rPr>
              <a:t>1</a:t>
            </a:r>
            <a:r>
              <a:rPr kumimoji="1" lang="en-US" altLang="zh-CN" sz="3200">
                <a:ea typeface="宋体" pitchFamily="2" charset="-122"/>
              </a:rPr>
              <a:t> ...p</a:t>
            </a:r>
            <a:r>
              <a:rPr kumimoji="1" lang="en-US" altLang="zh-CN" sz="3200" baseline="-25000">
                <a:ea typeface="宋体" pitchFamily="2" charset="-122"/>
              </a:rPr>
              <a:t>k-1</a:t>
            </a:r>
            <a:r>
              <a:rPr kumimoji="1" lang="en-US" altLang="zh-CN" sz="3200">
                <a:ea typeface="宋体" pitchFamily="2" charset="-122"/>
              </a:rPr>
              <a:t>’= ‘p</a:t>
            </a:r>
            <a:r>
              <a:rPr kumimoji="1" lang="en-US" altLang="zh-CN" sz="3200" baseline="-25000">
                <a:ea typeface="宋体" pitchFamily="2" charset="-122"/>
              </a:rPr>
              <a:t>j-k+1</a:t>
            </a:r>
            <a:r>
              <a:rPr kumimoji="1" lang="en-US" altLang="zh-CN" sz="3200">
                <a:ea typeface="宋体" pitchFamily="2" charset="-122"/>
              </a:rPr>
              <a:t> ...p</a:t>
            </a:r>
            <a:r>
              <a:rPr kumimoji="1" lang="en-US" altLang="zh-CN" sz="3200" baseline="-25000">
                <a:ea typeface="宋体" pitchFamily="2" charset="-122"/>
              </a:rPr>
              <a:t>j-1</a:t>
            </a:r>
            <a:r>
              <a:rPr kumimoji="1" lang="en-US" altLang="zh-CN" sz="3200">
                <a:ea typeface="宋体" pitchFamily="2" charset="-122"/>
              </a:rPr>
              <a:t>’</a:t>
            </a:r>
          </a:p>
        </p:txBody>
      </p:sp>
      <p:sp>
        <p:nvSpPr>
          <p:cNvPr id="280581" name="Text Box 5"/>
          <p:cNvSpPr txBox="1">
            <a:spLocks noChangeArrowheads="1"/>
          </p:cNvSpPr>
          <p:nvPr/>
        </p:nvSpPr>
        <p:spPr bwMode="auto">
          <a:xfrm>
            <a:off x="539750" y="2852738"/>
            <a:ext cx="5513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zh-CN" altLang="en-US" sz="3200">
                <a:ea typeface="楷体_GB2312" pitchFamily="49" charset="-122"/>
              </a:rPr>
              <a:t>若：</a:t>
            </a:r>
            <a:r>
              <a:rPr kumimoji="1" lang="en-US" altLang="zh-CN" sz="3200">
                <a:ea typeface="宋体" pitchFamily="2" charset="-122"/>
              </a:rPr>
              <a:t>p</a:t>
            </a:r>
            <a:r>
              <a:rPr kumimoji="1" lang="en-US" altLang="zh-CN" sz="3200" baseline="-25000">
                <a:ea typeface="宋体" pitchFamily="2" charset="-122"/>
              </a:rPr>
              <a:t>k</a:t>
            </a:r>
            <a:r>
              <a:rPr kumimoji="1" lang="en-US" altLang="zh-CN" sz="3200">
                <a:ea typeface="宋体" pitchFamily="2" charset="-122"/>
              </a:rPr>
              <a:t>= p</a:t>
            </a:r>
            <a:r>
              <a:rPr kumimoji="1" lang="en-US" altLang="zh-CN" sz="3200" baseline="-25000">
                <a:ea typeface="宋体" pitchFamily="2" charset="-122"/>
              </a:rPr>
              <a:t>j</a:t>
            </a:r>
            <a:r>
              <a:rPr kumimoji="1" lang="en-US" altLang="zh-CN" sz="3200">
                <a:ea typeface="宋体" pitchFamily="2" charset="-122"/>
              </a:rPr>
              <a:t> </a:t>
            </a:r>
            <a:r>
              <a:rPr kumimoji="1" lang="zh-CN" altLang="en-US" sz="3200">
                <a:ea typeface="宋体" pitchFamily="2" charset="-122"/>
              </a:rPr>
              <a:t>，则</a:t>
            </a:r>
            <a:r>
              <a:rPr kumimoji="1" lang="en-US" altLang="zh-CN" sz="3200">
                <a:ea typeface="楷体_GB2312" pitchFamily="49" charset="-122"/>
              </a:rPr>
              <a:t>next[j+1] </a:t>
            </a:r>
            <a:r>
              <a:rPr kumimoji="1" lang="zh-CN" altLang="en-US" sz="3200">
                <a:ea typeface="楷体_GB2312" pitchFamily="49" charset="-122"/>
              </a:rPr>
              <a:t>＝</a:t>
            </a:r>
            <a:r>
              <a:rPr kumimoji="1" lang="en-US" altLang="zh-CN" sz="3200">
                <a:ea typeface="楷体_GB2312" pitchFamily="49" charset="-122"/>
              </a:rPr>
              <a:t>k+1</a:t>
            </a:r>
          </a:p>
        </p:txBody>
      </p:sp>
      <p:sp>
        <p:nvSpPr>
          <p:cNvPr id="280582" name="Text Box 6"/>
          <p:cNvSpPr txBox="1">
            <a:spLocks noChangeArrowheads="1"/>
          </p:cNvSpPr>
          <p:nvPr/>
        </p:nvSpPr>
        <p:spPr bwMode="auto">
          <a:xfrm>
            <a:off x="539750" y="3597275"/>
            <a:ext cx="79152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15000"/>
              </a:lnSpc>
            </a:pPr>
            <a:r>
              <a:rPr kumimoji="1" lang="zh-CN" altLang="en-US" sz="3200">
                <a:ea typeface="楷体_GB2312" pitchFamily="49" charset="-122"/>
              </a:rPr>
              <a:t>若： </a:t>
            </a:r>
            <a:r>
              <a:rPr kumimoji="1" lang="en-US" altLang="zh-CN" sz="3200">
                <a:ea typeface="宋体" pitchFamily="2" charset="-122"/>
              </a:rPr>
              <a:t>p</a:t>
            </a:r>
            <a:r>
              <a:rPr kumimoji="1" lang="en-US" altLang="zh-CN" sz="3200" baseline="-25000">
                <a:ea typeface="宋体" pitchFamily="2" charset="-122"/>
              </a:rPr>
              <a:t>k </a:t>
            </a:r>
            <a:r>
              <a:rPr kumimoji="1" lang="en-US" altLang="zh-CN" sz="3200" b="1">
                <a:ea typeface="宋体" pitchFamily="2" charset="-122"/>
              </a:rPr>
              <a:t>≠</a:t>
            </a:r>
            <a:r>
              <a:rPr kumimoji="1" lang="en-US" altLang="zh-CN" sz="3200">
                <a:ea typeface="宋体" pitchFamily="2" charset="-122"/>
              </a:rPr>
              <a:t> p</a:t>
            </a:r>
            <a:r>
              <a:rPr kumimoji="1" lang="en-US" altLang="zh-CN" sz="3200" baseline="-25000">
                <a:ea typeface="宋体" pitchFamily="2" charset="-122"/>
              </a:rPr>
              <a:t>j</a:t>
            </a:r>
          </a:p>
          <a:p>
            <a:pPr algn="l" eaLnBrk="1" hangingPunct="1">
              <a:lnSpc>
                <a:spcPct val="115000"/>
              </a:lnSpc>
            </a:pPr>
            <a:r>
              <a:rPr kumimoji="1" lang="zh-CN" altLang="en-US" sz="3200">
                <a:ea typeface="楷体_GB2312" pitchFamily="49" charset="-122"/>
              </a:rPr>
              <a:t>则需往前回朔，检查 </a:t>
            </a:r>
            <a:r>
              <a:rPr kumimoji="1" lang="en-US" altLang="zh-CN" sz="3200">
                <a:ea typeface="宋体" pitchFamily="2" charset="-122"/>
              </a:rPr>
              <a:t>p</a:t>
            </a:r>
            <a:r>
              <a:rPr kumimoji="1" lang="en-US" altLang="zh-CN" sz="3200" baseline="-25000">
                <a:ea typeface="宋体" pitchFamily="2" charset="-122"/>
              </a:rPr>
              <a:t>j </a:t>
            </a:r>
            <a:r>
              <a:rPr kumimoji="1" lang="en-US" altLang="zh-CN" sz="3200" b="1">
                <a:ea typeface="宋体" pitchFamily="2" charset="-122"/>
              </a:rPr>
              <a:t>= </a:t>
            </a:r>
            <a:r>
              <a:rPr kumimoji="1" lang="en-US" altLang="zh-CN" sz="3200">
                <a:ea typeface="宋体" pitchFamily="2" charset="-122"/>
              </a:rPr>
              <a:t>p</a:t>
            </a:r>
            <a:r>
              <a:rPr kumimoji="1" lang="en-US" altLang="zh-CN" sz="3200" baseline="-25000">
                <a:ea typeface="宋体" pitchFamily="2" charset="-122"/>
              </a:rPr>
              <a:t>next[k]</a:t>
            </a:r>
            <a:r>
              <a:rPr kumimoji="1" lang="zh-CN" altLang="en-US" sz="3200" baseline="-25000">
                <a:ea typeface="宋体" pitchFamily="2" charset="-122"/>
              </a:rPr>
              <a:t>　</a:t>
            </a:r>
            <a:r>
              <a:rPr kumimoji="1" lang="zh-CN" altLang="en-US" sz="3200">
                <a:ea typeface="楷体_GB2312" pitchFamily="49" charset="-122"/>
              </a:rPr>
              <a:t>：</a:t>
            </a:r>
          </a:p>
        </p:txBody>
      </p:sp>
      <p:sp>
        <p:nvSpPr>
          <p:cNvPr id="280583" name="Text Box 7"/>
          <p:cNvSpPr txBox="1">
            <a:spLocks noChangeArrowheads="1"/>
          </p:cNvSpPr>
          <p:nvPr/>
        </p:nvSpPr>
        <p:spPr bwMode="auto">
          <a:xfrm>
            <a:off x="611188" y="5157788"/>
            <a:ext cx="83804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lnSpc>
                <a:spcPct val="120000"/>
              </a:lnSpc>
            </a:pPr>
            <a:r>
              <a:rPr kumimoji="1" lang="zh-CN" altLang="en-US" sz="3200">
                <a:ea typeface="楷体_GB2312" pitchFamily="49" charset="-122"/>
              </a:rPr>
              <a:t>若相等，</a:t>
            </a:r>
            <a:r>
              <a:rPr kumimoji="1" lang="en-US" altLang="zh-CN" sz="3200">
                <a:ea typeface="楷体_GB2312" pitchFamily="49" charset="-122"/>
              </a:rPr>
              <a:t>next[j+1]=next[k]+1</a:t>
            </a:r>
          </a:p>
          <a:p>
            <a:pPr algn="l">
              <a:lnSpc>
                <a:spcPct val="120000"/>
              </a:lnSpc>
            </a:pPr>
            <a:r>
              <a:rPr kumimoji="1" lang="zh-CN" altLang="en-US" sz="3200">
                <a:ea typeface="楷体_GB2312" pitchFamily="49" charset="-122"/>
              </a:rPr>
              <a:t>若不等， </a:t>
            </a:r>
            <a:r>
              <a:rPr kumimoji="1" lang="en-US" altLang="zh-CN" sz="3200">
                <a:ea typeface="楷体_GB2312" pitchFamily="49" charset="-122"/>
              </a:rPr>
              <a:t>p</a:t>
            </a:r>
            <a:r>
              <a:rPr kumimoji="1" lang="en-US" altLang="zh-CN" sz="3200" baseline="-25000">
                <a:ea typeface="楷体_GB2312" pitchFamily="49" charset="-122"/>
              </a:rPr>
              <a:t>j </a:t>
            </a:r>
            <a:r>
              <a:rPr kumimoji="1" lang="en-US" altLang="zh-CN" sz="3200" b="1">
                <a:ea typeface="楷体_GB2312" pitchFamily="49" charset="-122"/>
              </a:rPr>
              <a:t>= </a:t>
            </a:r>
            <a:r>
              <a:rPr kumimoji="1" lang="en-US" altLang="zh-CN" sz="3200">
                <a:ea typeface="楷体_GB2312" pitchFamily="49" charset="-122"/>
              </a:rPr>
              <a:t>p</a:t>
            </a:r>
            <a:r>
              <a:rPr kumimoji="1" lang="en-US" altLang="zh-CN" sz="3200" baseline="-25000">
                <a:ea typeface="楷体_GB2312" pitchFamily="49" charset="-122"/>
              </a:rPr>
              <a:t>next[next[k]]</a:t>
            </a:r>
            <a:r>
              <a:rPr kumimoji="1" lang="zh-CN" altLang="en-US" sz="3200">
                <a:ea typeface="楷体_GB2312" pitchFamily="49" charset="-122"/>
              </a:rPr>
              <a:t>。直到</a:t>
            </a:r>
            <a:r>
              <a:rPr kumimoji="1" lang="en-US" altLang="zh-CN" sz="3200">
                <a:ea typeface="楷体_GB2312" pitchFamily="49" charset="-122"/>
              </a:rPr>
              <a:t>next[j+1]=1</a:t>
            </a:r>
            <a:r>
              <a:rPr kumimoji="1" lang="zh-CN" altLang="en-US" sz="3200">
                <a:ea typeface="楷体_GB2312" pitchFamily="49" charset="-122"/>
              </a:rPr>
              <a:t>为止</a:t>
            </a:r>
          </a:p>
        </p:txBody>
      </p:sp>
      <p:sp>
        <p:nvSpPr>
          <p:cNvPr id="280584" name="Text Box 8"/>
          <p:cNvSpPr txBox="1">
            <a:spLocks noChangeArrowheads="1"/>
          </p:cNvSpPr>
          <p:nvPr/>
        </p:nvSpPr>
        <p:spPr bwMode="auto">
          <a:xfrm>
            <a:off x="4716463" y="4005263"/>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spcBef>
                <a:spcPct val="50000"/>
              </a:spcBef>
            </a:pPr>
            <a:r>
              <a:rPr kumimoji="1" lang="en-US" altLang="zh-CN" sz="3200">
                <a:ea typeface="宋体" pitchFamily="2" charset="-122"/>
              </a:rPr>
              <a:t>?</a:t>
            </a:r>
          </a:p>
        </p:txBody>
      </p:sp>
      <p:sp>
        <p:nvSpPr>
          <p:cNvPr id="280585" name="Text Box 9"/>
          <p:cNvSpPr txBox="1">
            <a:spLocks noChangeArrowheads="1"/>
          </p:cNvSpPr>
          <p:nvPr/>
        </p:nvSpPr>
        <p:spPr bwMode="auto">
          <a:xfrm>
            <a:off x="2700338" y="5661025"/>
            <a:ext cx="29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spcBef>
                <a:spcPct val="50000"/>
              </a:spcBef>
            </a:pPr>
            <a:r>
              <a:rPr kumimoji="1" lang="en-US" altLang="zh-CN" sz="3200">
                <a:ea typeface="宋体" pitchFamily="2" charset="-12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0578"/>
                                        </p:tgtEl>
                                        <p:attrNameLst>
                                          <p:attrName>style.visibility</p:attrName>
                                        </p:attrNameLst>
                                      </p:cBhvr>
                                      <p:to>
                                        <p:strVal val="visible"/>
                                      </p:to>
                                    </p:set>
                                    <p:anim calcmode="lin" valueType="num">
                                      <p:cBhvr additive="base">
                                        <p:cTn id="7" dur="500" fill="hold"/>
                                        <p:tgtEl>
                                          <p:spTgt spid="280578"/>
                                        </p:tgtEl>
                                        <p:attrNameLst>
                                          <p:attrName>ppt_x</p:attrName>
                                        </p:attrNameLst>
                                      </p:cBhvr>
                                      <p:tavLst>
                                        <p:tav tm="0">
                                          <p:val>
                                            <p:strVal val="#ppt_x"/>
                                          </p:val>
                                        </p:tav>
                                        <p:tav tm="100000">
                                          <p:val>
                                            <p:strVal val="#ppt_x"/>
                                          </p:val>
                                        </p:tav>
                                      </p:tavLst>
                                    </p:anim>
                                    <p:anim calcmode="lin" valueType="num">
                                      <p:cBhvr additive="base">
                                        <p:cTn id="8" dur="500" fill="hold"/>
                                        <p:tgtEl>
                                          <p:spTgt spid="28057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05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05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05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0582"/>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8058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0583"/>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80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utoUpdateAnimBg="0"/>
      <p:bldP spid="280579" grpId="0" autoUpdateAnimBg="0"/>
      <p:bldP spid="280580" grpId="0" autoUpdateAnimBg="0"/>
      <p:bldP spid="280581" grpId="0" autoUpdateAnimBg="0"/>
      <p:bldP spid="280582" grpId="0" autoUpdateAnimBg="0"/>
      <p:bldP spid="280583" grpId="0"/>
      <p:bldP spid="280584" grpId="0"/>
      <p:bldP spid="280585"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225425" y="152400"/>
            <a:ext cx="8385175" cy="645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4400" b="1">
                <a:ea typeface="楷体_GB2312" pitchFamily="49" charset="-122"/>
              </a:rPr>
              <a:t>   void</a:t>
            </a:r>
            <a:r>
              <a:rPr kumimoji="1" lang="en-US" altLang="zh-CN" sz="4400">
                <a:ea typeface="楷体_GB2312" pitchFamily="49" charset="-122"/>
              </a:rPr>
              <a:t> get_next(</a:t>
            </a:r>
            <a:r>
              <a:rPr kumimoji="1" lang="en-US" altLang="zh-CN" sz="3200">
                <a:ea typeface="楷体_GB2312" pitchFamily="49" charset="-122"/>
              </a:rPr>
              <a:t>SString </a:t>
            </a:r>
            <a:r>
              <a:rPr kumimoji="1" lang="en-US" altLang="zh-CN" sz="3200" b="1">
                <a:ea typeface="楷体_GB2312" pitchFamily="49" charset="-122"/>
              </a:rPr>
              <a:t>&amp;</a:t>
            </a:r>
            <a:r>
              <a:rPr kumimoji="1" lang="en-US" altLang="zh-CN" sz="3200">
                <a:ea typeface="楷体_GB2312" pitchFamily="49" charset="-122"/>
              </a:rPr>
              <a:t>T, </a:t>
            </a:r>
            <a:r>
              <a:rPr kumimoji="1" lang="en-US" altLang="zh-CN" sz="3200" b="1">
                <a:ea typeface="楷体_GB2312" pitchFamily="49" charset="-122"/>
              </a:rPr>
              <a:t>int &amp;</a:t>
            </a:r>
            <a:r>
              <a:rPr kumimoji="1" lang="en-US" altLang="zh-CN" sz="3200">
                <a:ea typeface="楷体_GB2312" pitchFamily="49" charset="-122"/>
              </a:rPr>
              <a:t>next[] </a:t>
            </a:r>
            <a:r>
              <a:rPr kumimoji="1" lang="en-US" altLang="zh-CN" sz="3600">
                <a:ea typeface="楷体_GB2312" pitchFamily="49" charset="-122"/>
              </a:rPr>
              <a:t>)</a:t>
            </a:r>
            <a:r>
              <a:rPr kumimoji="1" lang="en-US" altLang="zh-CN" sz="3200">
                <a:ea typeface="楷体_GB2312" pitchFamily="49" charset="-122"/>
              </a:rPr>
              <a:t> </a:t>
            </a:r>
            <a:r>
              <a:rPr kumimoji="1" lang="en-US" altLang="zh-CN" sz="3200" b="1">
                <a:ea typeface="楷体_GB2312" pitchFamily="49" charset="-122"/>
              </a:rPr>
              <a:t>{</a:t>
            </a:r>
            <a:endParaRPr kumimoji="1" lang="en-US" altLang="zh-CN" sz="4400">
              <a:ea typeface="楷体_GB2312" pitchFamily="49" charset="-122"/>
            </a:endParaRPr>
          </a:p>
          <a:p>
            <a:pPr algn="l" eaLnBrk="1" hangingPunct="1">
              <a:lnSpc>
                <a:spcPct val="120000"/>
              </a:lnSpc>
            </a:pPr>
            <a:r>
              <a:rPr kumimoji="1" lang="en-US" altLang="zh-CN" sz="4400">
                <a:ea typeface="楷体_GB2312" pitchFamily="49" charset="-122"/>
              </a:rPr>
              <a:t>     </a:t>
            </a:r>
            <a:r>
              <a:rPr kumimoji="1" lang="en-US" altLang="zh-CN" sz="3200">
                <a:ea typeface="楷体_GB2312" pitchFamily="49" charset="-122"/>
              </a:rPr>
              <a:t>// </a:t>
            </a:r>
            <a:r>
              <a:rPr kumimoji="1" lang="zh-CN" altLang="en-US" sz="3200">
                <a:ea typeface="楷体_GB2312" pitchFamily="49" charset="-122"/>
              </a:rPr>
              <a:t>求模式串</a:t>
            </a:r>
            <a:r>
              <a:rPr kumimoji="1" lang="en-US" altLang="zh-CN" sz="3200">
                <a:ea typeface="楷体_GB2312" pitchFamily="49" charset="-122"/>
              </a:rPr>
              <a:t>T</a:t>
            </a:r>
            <a:r>
              <a:rPr kumimoji="1" lang="zh-CN" altLang="en-US" sz="3200">
                <a:ea typeface="楷体_GB2312" pitchFamily="49" charset="-122"/>
              </a:rPr>
              <a:t>的</a:t>
            </a:r>
            <a:r>
              <a:rPr kumimoji="1" lang="en-US" altLang="zh-CN" sz="3200">
                <a:ea typeface="楷体_GB2312" pitchFamily="49" charset="-122"/>
              </a:rPr>
              <a:t>next</a:t>
            </a:r>
            <a:r>
              <a:rPr kumimoji="1" lang="zh-CN" altLang="en-US" sz="3200">
                <a:ea typeface="楷体_GB2312" pitchFamily="49" charset="-122"/>
              </a:rPr>
              <a:t>函数值并存入数组</a:t>
            </a:r>
            <a:r>
              <a:rPr kumimoji="1" lang="en-US" altLang="zh-CN" sz="3200">
                <a:ea typeface="楷体_GB2312" pitchFamily="49" charset="-122"/>
              </a:rPr>
              <a:t>next</a:t>
            </a:r>
            <a:endParaRPr kumimoji="1" lang="en-US" altLang="zh-CN" sz="4400">
              <a:ea typeface="楷体_GB2312" pitchFamily="49" charset="-122"/>
            </a:endParaRPr>
          </a:p>
          <a:p>
            <a:pPr algn="l" eaLnBrk="1" hangingPunct="1">
              <a:lnSpc>
                <a:spcPct val="120000"/>
              </a:lnSpc>
            </a:pPr>
            <a:r>
              <a:rPr kumimoji="1" lang="en-US" altLang="zh-CN" sz="4400">
                <a:ea typeface="楷体_GB2312" pitchFamily="49" charset="-122"/>
              </a:rPr>
              <a:t>     </a:t>
            </a:r>
            <a:r>
              <a:rPr kumimoji="1" lang="en-US" altLang="zh-CN" sz="3600">
                <a:ea typeface="楷体_GB2312" pitchFamily="49" charset="-122"/>
              </a:rPr>
              <a:t>i = 1;   next[1] = 0;   j = 0;</a:t>
            </a:r>
          </a:p>
          <a:p>
            <a:pPr algn="l" eaLnBrk="1" hangingPunct="1">
              <a:lnSpc>
                <a:spcPct val="120000"/>
              </a:lnSpc>
            </a:pPr>
            <a:r>
              <a:rPr kumimoji="1" lang="en-US" altLang="zh-CN" sz="3600">
                <a:ea typeface="楷体_GB2312" pitchFamily="49" charset="-122"/>
              </a:rPr>
              <a:t>      </a:t>
            </a:r>
            <a:r>
              <a:rPr kumimoji="1" lang="en-US" altLang="zh-CN" sz="3600" b="1">
                <a:ea typeface="楷体_GB2312" pitchFamily="49" charset="-122"/>
              </a:rPr>
              <a:t>while</a:t>
            </a:r>
            <a:r>
              <a:rPr kumimoji="1" lang="en-US" altLang="zh-CN" sz="3600">
                <a:ea typeface="楷体_GB2312" pitchFamily="49" charset="-122"/>
              </a:rPr>
              <a:t> (i &lt; T[0]) </a:t>
            </a:r>
            <a:r>
              <a:rPr kumimoji="1" lang="en-US" altLang="zh-CN" sz="3600" b="1">
                <a:ea typeface="楷体_GB2312" pitchFamily="49" charset="-122"/>
              </a:rPr>
              <a:t>{</a:t>
            </a:r>
            <a:endParaRPr kumimoji="1" lang="en-US" altLang="zh-CN" sz="3600">
              <a:ea typeface="楷体_GB2312" pitchFamily="49" charset="-122"/>
            </a:endParaRPr>
          </a:p>
          <a:p>
            <a:pPr algn="l" eaLnBrk="1" hangingPunct="1">
              <a:lnSpc>
                <a:spcPct val="120000"/>
              </a:lnSpc>
            </a:pPr>
            <a:r>
              <a:rPr kumimoji="1" lang="en-US" altLang="zh-CN" sz="3600">
                <a:ea typeface="楷体_GB2312" pitchFamily="49" charset="-122"/>
              </a:rPr>
              <a:t>           </a:t>
            </a:r>
            <a:r>
              <a:rPr kumimoji="1" lang="en-US" altLang="zh-CN" sz="3600" b="1">
                <a:solidFill>
                  <a:srgbClr val="0000FF"/>
                </a:solidFill>
                <a:ea typeface="楷体_GB2312" pitchFamily="49" charset="-122"/>
              </a:rPr>
              <a:t>if</a:t>
            </a:r>
            <a:r>
              <a:rPr kumimoji="1" lang="en-US" altLang="zh-CN" sz="3600">
                <a:solidFill>
                  <a:srgbClr val="0000FF"/>
                </a:solidFill>
                <a:ea typeface="楷体_GB2312" pitchFamily="49" charset="-122"/>
              </a:rPr>
              <a:t> (j == 0 </a:t>
            </a:r>
            <a:r>
              <a:rPr kumimoji="1" lang="en-US" altLang="zh-CN" sz="3600" b="1">
                <a:solidFill>
                  <a:srgbClr val="0000FF"/>
                </a:solidFill>
                <a:ea typeface="楷体_GB2312" pitchFamily="49" charset="-122"/>
              </a:rPr>
              <a:t>||</a:t>
            </a:r>
            <a:r>
              <a:rPr kumimoji="1" lang="en-US" altLang="zh-CN" sz="3600">
                <a:solidFill>
                  <a:srgbClr val="0000FF"/>
                </a:solidFill>
                <a:ea typeface="楷体_GB2312" pitchFamily="49" charset="-122"/>
              </a:rPr>
              <a:t> T[i] </a:t>
            </a:r>
            <a:r>
              <a:rPr kumimoji="1" lang="en-US" altLang="zh-CN" sz="3600" b="1">
                <a:solidFill>
                  <a:srgbClr val="0000FF"/>
                </a:solidFill>
                <a:ea typeface="楷体_GB2312" pitchFamily="49" charset="-122"/>
              </a:rPr>
              <a:t>==</a:t>
            </a:r>
            <a:r>
              <a:rPr kumimoji="1" lang="en-US" altLang="zh-CN" sz="3600">
                <a:solidFill>
                  <a:srgbClr val="0000FF"/>
                </a:solidFill>
                <a:ea typeface="楷体_GB2312" pitchFamily="49" charset="-122"/>
              </a:rPr>
              <a:t> T[j])</a:t>
            </a:r>
          </a:p>
          <a:p>
            <a:pPr algn="l" eaLnBrk="1" hangingPunct="1">
              <a:lnSpc>
                <a:spcPct val="120000"/>
              </a:lnSpc>
            </a:pPr>
            <a:r>
              <a:rPr kumimoji="1" lang="en-US" altLang="zh-CN" sz="3600">
                <a:solidFill>
                  <a:srgbClr val="0000FF"/>
                </a:solidFill>
                <a:ea typeface="楷体_GB2312" pitchFamily="49" charset="-122"/>
              </a:rPr>
              <a:t>                 </a:t>
            </a:r>
            <a:r>
              <a:rPr kumimoji="1" lang="en-US" altLang="zh-CN" sz="3600" b="1">
                <a:solidFill>
                  <a:srgbClr val="0000FF"/>
                </a:solidFill>
                <a:ea typeface="楷体_GB2312" pitchFamily="49" charset="-122"/>
              </a:rPr>
              <a:t>{</a:t>
            </a:r>
            <a:r>
              <a:rPr kumimoji="1" lang="en-US" altLang="zh-CN" sz="3600">
                <a:solidFill>
                  <a:srgbClr val="0000FF"/>
                </a:solidFill>
                <a:ea typeface="楷体_GB2312" pitchFamily="49" charset="-122"/>
              </a:rPr>
              <a:t>++i;  </a:t>
            </a:r>
            <a:r>
              <a:rPr kumimoji="1" lang="en-US" altLang="zh-CN" sz="3600" b="1">
                <a:solidFill>
                  <a:srgbClr val="0000FF"/>
                </a:solidFill>
                <a:ea typeface="楷体_GB2312" pitchFamily="49" charset="-122"/>
              </a:rPr>
              <a:t>++</a:t>
            </a:r>
            <a:r>
              <a:rPr kumimoji="1" lang="en-US" altLang="zh-CN" sz="3600">
                <a:solidFill>
                  <a:srgbClr val="0000FF"/>
                </a:solidFill>
                <a:ea typeface="楷体_GB2312" pitchFamily="49" charset="-122"/>
              </a:rPr>
              <a:t>j; next[i] = j; </a:t>
            </a:r>
            <a:r>
              <a:rPr kumimoji="1" lang="en-US" altLang="zh-CN" sz="3600" b="1">
                <a:solidFill>
                  <a:srgbClr val="0000FF"/>
                </a:solidFill>
                <a:ea typeface="楷体_GB2312" pitchFamily="49" charset="-122"/>
              </a:rPr>
              <a:t>}</a:t>
            </a:r>
            <a:endParaRPr kumimoji="1" lang="en-US" altLang="zh-CN" sz="3600">
              <a:solidFill>
                <a:srgbClr val="0000FF"/>
              </a:solidFill>
              <a:ea typeface="楷体_GB2312" pitchFamily="49" charset="-122"/>
            </a:endParaRPr>
          </a:p>
          <a:p>
            <a:pPr algn="l" eaLnBrk="1" hangingPunct="1">
              <a:lnSpc>
                <a:spcPct val="120000"/>
              </a:lnSpc>
            </a:pPr>
            <a:r>
              <a:rPr kumimoji="1" lang="en-US" altLang="zh-CN" sz="3600">
                <a:solidFill>
                  <a:srgbClr val="0000FF"/>
                </a:solidFill>
                <a:ea typeface="楷体_GB2312" pitchFamily="49" charset="-122"/>
              </a:rPr>
              <a:t>           </a:t>
            </a:r>
            <a:r>
              <a:rPr kumimoji="1" lang="en-US" altLang="zh-CN" sz="3600" b="1">
                <a:solidFill>
                  <a:srgbClr val="0000FF"/>
                </a:solidFill>
                <a:ea typeface="楷体_GB2312" pitchFamily="49" charset="-122"/>
              </a:rPr>
              <a:t>else</a:t>
            </a:r>
            <a:r>
              <a:rPr kumimoji="1" lang="en-US" altLang="zh-CN" sz="3600">
                <a:solidFill>
                  <a:srgbClr val="0000FF"/>
                </a:solidFill>
                <a:ea typeface="楷体_GB2312" pitchFamily="49" charset="-122"/>
              </a:rPr>
              <a:t>  j = next[j];</a:t>
            </a:r>
          </a:p>
          <a:p>
            <a:pPr algn="l" eaLnBrk="1" hangingPunct="1">
              <a:lnSpc>
                <a:spcPct val="120000"/>
              </a:lnSpc>
            </a:pPr>
            <a:r>
              <a:rPr kumimoji="1" lang="en-US" altLang="zh-CN" sz="3600">
                <a:ea typeface="楷体_GB2312" pitchFamily="49" charset="-122"/>
              </a:rPr>
              <a:t>      </a:t>
            </a:r>
            <a:r>
              <a:rPr kumimoji="1" lang="en-US" altLang="zh-CN" sz="3600" b="1">
                <a:ea typeface="楷体_GB2312" pitchFamily="49" charset="-122"/>
              </a:rPr>
              <a:t>}</a:t>
            </a:r>
            <a:endParaRPr kumimoji="1" lang="en-US" altLang="zh-CN" sz="3600">
              <a:ea typeface="楷体_GB2312" pitchFamily="49" charset="-122"/>
            </a:endParaRPr>
          </a:p>
          <a:p>
            <a:pPr algn="l" eaLnBrk="1" hangingPunct="1">
              <a:lnSpc>
                <a:spcPct val="120000"/>
              </a:lnSpc>
            </a:pPr>
            <a:r>
              <a:rPr kumimoji="1" lang="en-US" altLang="zh-CN" sz="3600" b="1">
                <a:ea typeface="楷体_GB2312" pitchFamily="49" charset="-122"/>
              </a:rPr>
              <a:t>    }</a:t>
            </a:r>
            <a:r>
              <a:rPr kumimoji="1" lang="en-US" altLang="zh-CN" sz="3600">
                <a:ea typeface="楷体_GB2312" pitchFamily="49" charset="-122"/>
              </a:rPr>
              <a:t> // get_next</a:t>
            </a:r>
            <a:endParaRPr kumimoji="1" lang="en-US" altLang="zh-CN" sz="360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2"/>
                                        </p:tgtEl>
                                        <p:attrNameLst>
                                          <p:attrName>style.visibility</p:attrName>
                                        </p:attrNameLst>
                                      </p:cBhvr>
                                      <p:to>
                                        <p:strVal val="visible"/>
                                      </p:to>
                                    </p:set>
                                    <p:anim calcmode="lin" valueType="num">
                                      <p:cBhvr additive="base">
                                        <p:cTn id="7" dur="500" fill="hold"/>
                                        <p:tgtEl>
                                          <p:spTgt spid="281602"/>
                                        </p:tgtEl>
                                        <p:attrNameLst>
                                          <p:attrName>ppt_x</p:attrName>
                                        </p:attrNameLst>
                                      </p:cBhvr>
                                      <p:tavLst>
                                        <p:tav tm="0">
                                          <p:val>
                                            <p:strVal val="0-#ppt_w/2"/>
                                          </p:val>
                                        </p:tav>
                                        <p:tav tm="100000">
                                          <p:val>
                                            <p:strVal val="#ppt_x"/>
                                          </p:val>
                                        </p:tav>
                                      </p:tavLst>
                                    </p:anim>
                                    <p:anim calcmode="lin" valueType="num">
                                      <p:cBhvr additive="base">
                                        <p:cTn id="8" dur="500" fill="hold"/>
                                        <p:tgtEl>
                                          <p:spTgt spid="2816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620713" y="404813"/>
            <a:ext cx="8243887"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lnSpc>
                <a:spcPct val="120000"/>
              </a:lnSpc>
              <a:spcBef>
                <a:spcPct val="30000"/>
              </a:spcBef>
            </a:pPr>
            <a:r>
              <a:rPr kumimoji="1" lang="en-US" altLang="zh-CN" sz="3200" b="1" dirty="0">
                <a:solidFill>
                  <a:srgbClr val="0000FF"/>
                </a:solidFill>
                <a:ea typeface="楷体_GB2312" pitchFamily="49" charset="-122"/>
              </a:rPr>
              <a:t>KMP</a:t>
            </a:r>
            <a:r>
              <a:rPr kumimoji="1" lang="zh-CN" altLang="en-US" sz="3200" b="1" dirty="0">
                <a:solidFill>
                  <a:srgbClr val="0000FF"/>
                </a:solidFill>
                <a:ea typeface="楷体_GB2312" pitchFamily="49" charset="-122"/>
              </a:rPr>
              <a:t>算法思想：</a:t>
            </a:r>
          </a:p>
          <a:p>
            <a:pPr algn="l">
              <a:lnSpc>
                <a:spcPct val="120000"/>
              </a:lnSpc>
              <a:spcBef>
                <a:spcPct val="30000"/>
              </a:spcBef>
            </a:pPr>
            <a:r>
              <a:rPr kumimoji="1" lang="zh-CN" altLang="en-US" sz="2800" b="1" dirty="0">
                <a:ea typeface="楷体_GB2312" pitchFamily="49" charset="-122"/>
              </a:rPr>
              <a:t>      若在匹配过程中</a:t>
            </a:r>
            <a:r>
              <a:rPr kumimoji="1" lang="en-US" altLang="zh-CN" sz="2800" b="1" i="1" dirty="0" err="1">
                <a:ea typeface="楷体_GB2312" pitchFamily="49" charset="-122"/>
              </a:rPr>
              <a:t>s</a:t>
            </a:r>
            <a:r>
              <a:rPr kumimoji="1" lang="en-US" altLang="zh-CN" sz="2800" b="1" i="1" baseline="-25000" dirty="0" err="1"/>
              <a:t>i</a:t>
            </a:r>
            <a:r>
              <a:rPr kumimoji="1" lang="en-US" altLang="zh-CN" sz="2800" b="1" i="1" baseline="-25000" dirty="0"/>
              <a:t> </a:t>
            </a:r>
            <a:r>
              <a:rPr kumimoji="1" lang="en-US" altLang="zh-CN" sz="2800" b="1" i="1" dirty="0">
                <a:ea typeface="楷体_GB2312" pitchFamily="49" charset="-122"/>
              </a:rPr>
              <a:t>= p</a:t>
            </a:r>
            <a:r>
              <a:rPr kumimoji="1" lang="en-US" altLang="zh-CN" sz="2800" b="1" i="1" baseline="-25000" dirty="0"/>
              <a:t>i</a:t>
            </a:r>
            <a:r>
              <a:rPr kumimoji="1" lang="zh-CN" altLang="en-US" sz="2800" b="1" dirty="0">
                <a:ea typeface="楷体_GB2312" pitchFamily="49" charset="-122"/>
              </a:rPr>
              <a:t>，则</a:t>
            </a:r>
            <a:r>
              <a:rPr kumimoji="1" lang="en-US" altLang="zh-CN" sz="2800" b="1" i="1" dirty="0">
                <a:ea typeface="楷体_GB2312" pitchFamily="49" charset="-122"/>
              </a:rPr>
              <a:t>i</a:t>
            </a:r>
            <a:r>
              <a:rPr kumimoji="1" lang="zh-CN" altLang="en-US" sz="2800" b="1" dirty="0">
                <a:ea typeface="楷体_GB2312" pitchFamily="49" charset="-122"/>
              </a:rPr>
              <a:t>和</a:t>
            </a:r>
            <a:r>
              <a:rPr kumimoji="1" lang="en-US" altLang="zh-CN" sz="2800" b="1" i="1" dirty="0">
                <a:ea typeface="楷体_GB2312" pitchFamily="49" charset="-122"/>
              </a:rPr>
              <a:t>j</a:t>
            </a:r>
            <a:r>
              <a:rPr kumimoji="1" lang="zh-CN" altLang="en-US" sz="2800" b="1" dirty="0">
                <a:ea typeface="楷体_GB2312" pitchFamily="49" charset="-122"/>
              </a:rPr>
              <a:t>分别增</a:t>
            </a:r>
            <a:r>
              <a:rPr kumimoji="1" lang="en-US" altLang="zh-CN" sz="2800" b="1" dirty="0">
                <a:ea typeface="楷体_GB2312" pitchFamily="49" charset="-122"/>
              </a:rPr>
              <a:t>1</a:t>
            </a:r>
            <a:r>
              <a:rPr kumimoji="1" lang="zh-CN" altLang="en-US" sz="2800" b="1" dirty="0">
                <a:ea typeface="楷体_GB2312" pitchFamily="49" charset="-122"/>
              </a:rPr>
              <a:t>，否则，</a:t>
            </a:r>
            <a:r>
              <a:rPr kumimoji="1" lang="en-US" altLang="zh-CN" sz="2800" b="1" i="1" dirty="0">
                <a:ea typeface="楷体_GB2312" pitchFamily="49" charset="-122"/>
              </a:rPr>
              <a:t>i</a:t>
            </a:r>
            <a:r>
              <a:rPr kumimoji="1" lang="zh-CN" altLang="en-US" sz="2800" b="1" dirty="0">
                <a:ea typeface="楷体_GB2312" pitchFamily="49" charset="-122"/>
              </a:rPr>
              <a:t>不变，而</a:t>
            </a:r>
            <a:r>
              <a:rPr kumimoji="1" lang="en-US" altLang="zh-CN" sz="2800" b="1" i="1" dirty="0">
                <a:ea typeface="楷体_GB2312" pitchFamily="49" charset="-122"/>
              </a:rPr>
              <a:t>j</a:t>
            </a:r>
            <a:r>
              <a:rPr kumimoji="1" lang="zh-CN" altLang="en-US" sz="2800" b="1" dirty="0">
                <a:ea typeface="楷体_GB2312" pitchFamily="49" charset="-122"/>
              </a:rPr>
              <a:t>退到</a:t>
            </a:r>
            <a:r>
              <a:rPr kumimoji="1" lang="en-US" altLang="zh-CN" sz="2800" b="1" i="1" dirty="0">
                <a:ea typeface="楷体_GB2312" pitchFamily="49" charset="-122"/>
              </a:rPr>
              <a:t>next</a:t>
            </a:r>
            <a:r>
              <a:rPr kumimoji="1" lang="en-US" altLang="zh-CN" sz="2800" b="1" dirty="0">
                <a:ea typeface="楷体_GB2312" pitchFamily="49" charset="-122"/>
              </a:rPr>
              <a:t>[</a:t>
            </a:r>
            <a:r>
              <a:rPr kumimoji="1" lang="en-US" altLang="zh-CN" sz="2800" b="1" i="1" dirty="0">
                <a:ea typeface="楷体_GB2312" pitchFamily="49" charset="-122"/>
              </a:rPr>
              <a:t>j</a:t>
            </a:r>
            <a:r>
              <a:rPr kumimoji="1" lang="en-US" altLang="zh-CN" sz="2800" b="1" dirty="0">
                <a:ea typeface="楷体_GB2312" pitchFamily="49" charset="-122"/>
              </a:rPr>
              <a:t>]</a:t>
            </a:r>
            <a:r>
              <a:rPr kumimoji="1" lang="zh-CN" altLang="en-US" sz="2800" b="1" dirty="0">
                <a:ea typeface="楷体_GB2312" pitchFamily="49" charset="-122"/>
              </a:rPr>
              <a:t>的位置再比较，若相等，则指针各自增</a:t>
            </a:r>
            <a:r>
              <a:rPr kumimoji="1" lang="en-US" altLang="zh-CN" sz="2800" b="1" dirty="0">
                <a:ea typeface="楷体_GB2312" pitchFamily="49" charset="-122"/>
              </a:rPr>
              <a:t>1</a:t>
            </a:r>
            <a:r>
              <a:rPr kumimoji="1" lang="zh-CN" altLang="en-US" sz="2800" b="1" dirty="0">
                <a:ea typeface="楷体_GB2312" pitchFamily="49" charset="-122"/>
              </a:rPr>
              <a:t>，否则</a:t>
            </a:r>
            <a:r>
              <a:rPr kumimoji="1" lang="en-US" altLang="zh-CN" sz="2800" b="1" i="1" dirty="0">
                <a:ea typeface="楷体_GB2312" pitchFamily="49" charset="-122"/>
              </a:rPr>
              <a:t>j</a:t>
            </a:r>
            <a:r>
              <a:rPr kumimoji="1" lang="zh-CN" altLang="en-US" sz="2800" b="1" dirty="0">
                <a:ea typeface="楷体_GB2312" pitchFamily="49" charset="-122"/>
              </a:rPr>
              <a:t>再退到下一个</a:t>
            </a:r>
            <a:r>
              <a:rPr kumimoji="1" lang="en-US" altLang="zh-CN" sz="2800" b="1" i="1" dirty="0">
                <a:ea typeface="楷体_GB2312" pitchFamily="49" charset="-122"/>
              </a:rPr>
              <a:t>next</a:t>
            </a:r>
            <a:r>
              <a:rPr kumimoji="1" lang="zh-CN" altLang="en-US" sz="2800" b="1" dirty="0">
                <a:ea typeface="楷体_GB2312" pitchFamily="49" charset="-122"/>
              </a:rPr>
              <a:t>值的位置，依此类推，直至下列两种可能：</a:t>
            </a:r>
          </a:p>
          <a:p>
            <a:pPr algn="l">
              <a:lnSpc>
                <a:spcPct val="120000"/>
              </a:lnSpc>
              <a:spcBef>
                <a:spcPct val="30000"/>
              </a:spcBef>
            </a:pPr>
            <a:r>
              <a:rPr kumimoji="1" lang="zh-CN" altLang="en-US" sz="2800" b="1" dirty="0">
                <a:solidFill>
                  <a:srgbClr val="FF3300"/>
                </a:solidFill>
                <a:ea typeface="楷体_GB2312" pitchFamily="49" charset="-122"/>
              </a:rPr>
              <a:t>      一种</a:t>
            </a:r>
            <a:r>
              <a:rPr kumimoji="1" lang="zh-CN" altLang="en-US" sz="2800" b="1" dirty="0">
                <a:ea typeface="楷体_GB2312" pitchFamily="49" charset="-122"/>
              </a:rPr>
              <a:t>是</a:t>
            </a:r>
            <a:r>
              <a:rPr kumimoji="1" lang="en-US" altLang="zh-CN" sz="2800" b="1" i="1" dirty="0">
                <a:ea typeface="楷体_GB2312" pitchFamily="49" charset="-122"/>
              </a:rPr>
              <a:t>j</a:t>
            </a:r>
            <a:r>
              <a:rPr kumimoji="1" lang="zh-CN" altLang="en-US" sz="2800" b="1" dirty="0">
                <a:ea typeface="楷体_GB2312" pitchFamily="49" charset="-122"/>
              </a:rPr>
              <a:t>退到某个</a:t>
            </a:r>
            <a:r>
              <a:rPr kumimoji="1" lang="en-US" altLang="zh-CN" sz="2800" b="1" i="1" dirty="0">
                <a:ea typeface="楷体_GB2312" pitchFamily="49" charset="-122"/>
              </a:rPr>
              <a:t>next</a:t>
            </a:r>
            <a:r>
              <a:rPr kumimoji="1" lang="en-US" altLang="zh-CN" sz="2800" b="1" dirty="0">
                <a:ea typeface="楷体_GB2312" pitchFamily="49" charset="-122"/>
              </a:rPr>
              <a:t>[…]</a:t>
            </a:r>
            <a:r>
              <a:rPr kumimoji="1" lang="zh-CN" altLang="en-US" sz="2800" b="1" dirty="0">
                <a:ea typeface="楷体_GB2312" pitchFamily="49" charset="-122"/>
              </a:rPr>
              <a:t>时字符比较相等，则指针各自增</a:t>
            </a:r>
            <a:r>
              <a:rPr kumimoji="1" lang="en-US" altLang="zh-CN" sz="2800" b="1" dirty="0">
                <a:ea typeface="楷体_GB2312" pitchFamily="49" charset="-122"/>
              </a:rPr>
              <a:t>1</a:t>
            </a:r>
            <a:r>
              <a:rPr kumimoji="1" lang="zh-CN" altLang="en-US" sz="2800" b="1" dirty="0">
                <a:ea typeface="楷体_GB2312" pitchFamily="49" charset="-122"/>
              </a:rPr>
              <a:t>，继续进行匹配；</a:t>
            </a:r>
          </a:p>
          <a:p>
            <a:pPr algn="l">
              <a:lnSpc>
                <a:spcPct val="120000"/>
              </a:lnSpc>
              <a:spcBef>
                <a:spcPct val="30000"/>
              </a:spcBef>
            </a:pPr>
            <a:r>
              <a:rPr kumimoji="1" lang="zh-CN" altLang="en-US" sz="2800" b="1" dirty="0">
                <a:solidFill>
                  <a:srgbClr val="FF3300"/>
                </a:solidFill>
                <a:ea typeface="楷体_GB2312" pitchFamily="49" charset="-122"/>
              </a:rPr>
              <a:t>     另一种</a:t>
            </a:r>
            <a:r>
              <a:rPr kumimoji="1" lang="zh-CN" altLang="en-US" sz="2800" b="1" dirty="0">
                <a:ea typeface="楷体_GB2312" pitchFamily="49" charset="-122"/>
              </a:rPr>
              <a:t>是</a:t>
            </a:r>
            <a:r>
              <a:rPr kumimoji="1" lang="en-US" altLang="zh-CN" sz="2800" b="1" i="1" dirty="0">
                <a:ea typeface="楷体_GB2312" pitchFamily="49" charset="-122"/>
              </a:rPr>
              <a:t>j</a:t>
            </a:r>
            <a:r>
              <a:rPr kumimoji="1" lang="zh-CN" altLang="en-US" sz="2800" b="1" dirty="0">
                <a:ea typeface="楷体_GB2312" pitchFamily="49" charset="-122"/>
              </a:rPr>
              <a:t>退到值为零（即模式的第一个字符“失配），则此时需将模式继续向右滑动一个位置，即从主串的一个字符</a:t>
            </a:r>
            <a:r>
              <a:rPr kumimoji="1" lang="en-US" altLang="zh-CN" sz="2800" b="1" i="1" dirty="0">
                <a:ea typeface="楷体_GB2312" pitchFamily="49" charset="-122"/>
              </a:rPr>
              <a:t>s</a:t>
            </a:r>
            <a:r>
              <a:rPr kumimoji="1" lang="en-US" altLang="zh-CN" sz="2800" b="1" i="1" baseline="-25000" dirty="0"/>
              <a:t>i+</a:t>
            </a:r>
            <a:r>
              <a:rPr kumimoji="1" lang="en-US" altLang="zh-CN" sz="2800" b="1" baseline="-25000" dirty="0"/>
              <a:t>1</a:t>
            </a:r>
            <a:r>
              <a:rPr kumimoji="1" lang="zh-CN" altLang="en-US" sz="2800" b="1" dirty="0">
                <a:ea typeface="楷体_GB2312" pitchFamily="49" charset="-122"/>
              </a:rPr>
              <a:t>起和模式重新开始匹配。</a:t>
            </a:r>
          </a:p>
        </p:txBody>
      </p:sp>
    </p:spTree>
  </p:cSld>
  <p:clrMapOvr>
    <a:masterClrMapping/>
  </p:clrMapOvr>
  <p:transition spd="med"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9718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35" name="Rectangle 3"/>
          <p:cNvSpPr>
            <a:spLocks noChangeArrowheads="1"/>
          </p:cNvSpPr>
          <p:nvPr/>
        </p:nvSpPr>
        <p:spPr bwMode="auto">
          <a:xfrm>
            <a:off x="32766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95236" name="Rectangle 4"/>
          <p:cNvSpPr>
            <a:spLocks noChangeArrowheads="1"/>
          </p:cNvSpPr>
          <p:nvPr/>
        </p:nvSpPr>
        <p:spPr bwMode="auto">
          <a:xfrm>
            <a:off x="35814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37" name="Rectangle 5"/>
          <p:cNvSpPr>
            <a:spLocks noChangeArrowheads="1"/>
          </p:cNvSpPr>
          <p:nvPr/>
        </p:nvSpPr>
        <p:spPr bwMode="auto">
          <a:xfrm>
            <a:off x="38862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38" name="Rectangle 6"/>
          <p:cNvSpPr>
            <a:spLocks noChangeArrowheads="1"/>
          </p:cNvSpPr>
          <p:nvPr/>
        </p:nvSpPr>
        <p:spPr bwMode="auto">
          <a:xfrm>
            <a:off x="41910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39" name="Rectangle 7"/>
          <p:cNvSpPr>
            <a:spLocks noChangeArrowheads="1"/>
          </p:cNvSpPr>
          <p:nvPr/>
        </p:nvSpPr>
        <p:spPr bwMode="auto">
          <a:xfrm>
            <a:off x="44958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40" name="Rectangle 8"/>
          <p:cNvSpPr>
            <a:spLocks noChangeArrowheads="1"/>
          </p:cNvSpPr>
          <p:nvPr/>
        </p:nvSpPr>
        <p:spPr bwMode="auto">
          <a:xfrm>
            <a:off x="48006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41" name="Rectangle 9"/>
          <p:cNvSpPr>
            <a:spLocks noChangeArrowheads="1"/>
          </p:cNvSpPr>
          <p:nvPr/>
        </p:nvSpPr>
        <p:spPr bwMode="auto">
          <a:xfrm>
            <a:off x="51054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42" name="Rectangle 10"/>
          <p:cNvSpPr>
            <a:spLocks noChangeArrowheads="1"/>
          </p:cNvSpPr>
          <p:nvPr/>
        </p:nvSpPr>
        <p:spPr bwMode="auto">
          <a:xfrm>
            <a:off x="54102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43" name="Rectangle 11"/>
          <p:cNvSpPr>
            <a:spLocks noChangeArrowheads="1"/>
          </p:cNvSpPr>
          <p:nvPr/>
        </p:nvSpPr>
        <p:spPr bwMode="auto">
          <a:xfrm>
            <a:off x="57150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44" name="Rectangle 12"/>
          <p:cNvSpPr>
            <a:spLocks noChangeArrowheads="1"/>
          </p:cNvSpPr>
          <p:nvPr/>
        </p:nvSpPr>
        <p:spPr bwMode="auto">
          <a:xfrm>
            <a:off x="60198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95245" name="Rectangle 13"/>
          <p:cNvSpPr>
            <a:spLocks noChangeArrowheads="1"/>
          </p:cNvSpPr>
          <p:nvPr/>
        </p:nvSpPr>
        <p:spPr bwMode="auto">
          <a:xfrm>
            <a:off x="63246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46" name="Rectangle 14"/>
          <p:cNvSpPr>
            <a:spLocks noChangeArrowheads="1"/>
          </p:cNvSpPr>
          <p:nvPr/>
        </p:nvSpPr>
        <p:spPr bwMode="auto">
          <a:xfrm>
            <a:off x="6629400" y="9334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95247" name="Rectangle 15"/>
          <p:cNvSpPr>
            <a:spLocks noChangeArrowheads="1"/>
          </p:cNvSpPr>
          <p:nvPr/>
        </p:nvSpPr>
        <p:spPr bwMode="auto">
          <a:xfrm>
            <a:off x="2971800" y="13906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48" name="Rectangle 16"/>
          <p:cNvSpPr>
            <a:spLocks noChangeArrowheads="1"/>
          </p:cNvSpPr>
          <p:nvPr/>
        </p:nvSpPr>
        <p:spPr bwMode="auto">
          <a:xfrm>
            <a:off x="3276600" y="13906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49" name="Rectangle 17"/>
          <p:cNvSpPr>
            <a:spLocks noChangeArrowheads="1"/>
          </p:cNvSpPr>
          <p:nvPr/>
        </p:nvSpPr>
        <p:spPr bwMode="auto">
          <a:xfrm>
            <a:off x="3581400" y="13906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50" name="Rectangle 18"/>
          <p:cNvSpPr>
            <a:spLocks noChangeArrowheads="1"/>
          </p:cNvSpPr>
          <p:nvPr/>
        </p:nvSpPr>
        <p:spPr bwMode="auto">
          <a:xfrm>
            <a:off x="3886200" y="13906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51" name="Rectangle 19"/>
          <p:cNvSpPr>
            <a:spLocks noChangeArrowheads="1"/>
          </p:cNvSpPr>
          <p:nvPr/>
        </p:nvSpPr>
        <p:spPr bwMode="auto">
          <a:xfrm>
            <a:off x="4191000" y="139065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52" name="Text Box 20"/>
          <p:cNvSpPr txBox="1">
            <a:spLocks noChangeArrowheads="1"/>
          </p:cNvSpPr>
          <p:nvPr/>
        </p:nvSpPr>
        <p:spPr bwMode="auto">
          <a:xfrm>
            <a:off x="2498725" y="895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95253" name="Text Box 21"/>
          <p:cNvSpPr txBox="1">
            <a:spLocks noChangeArrowheads="1"/>
          </p:cNvSpPr>
          <p:nvPr/>
        </p:nvSpPr>
        <p:spPr bwMode="auto">
          <a:xfrm>
            <a:off x="2508250" y="14049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95254" name="Text Box 22"/>
          <p:cNvSpPr txBox="1">
            <a:spLocks noChangeArrowheads="1"/>
          </p:cNvSpPr>
          <p:nvPr/>
        </p:nvSpPr>
        <p:spPr bwMode="auto">
          <a:xfrm>
            <a:off x="609600" y="89535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第一趟匹配：</a:t>
            </a:r>
          </a:p>
        </p:txBody>
      </p:sp>
      <p:sp>
        <p:nvSpPr>
          <p:cNvPr id="95255" name="Rectangle 23"/>
          <p:cNvSpPr>
            <a:spLocks noChangeArrowheads="1"/>
          </p:cNvSpPr>
          <p:nvPr/>
        </p:nvSpPr>
        <p:spPr bwMode="auto">
          <a:xfrm>
            <a:off x="6934200" y="935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56" name="Rectangle 24"/>
          <p:cNvSpPr>
            <a:spLocks noChangeArrowheads="1"/>
          </p:cNvSpPr>
          <p:nvPr/>
        </p:nvSpPr>
        <p:spPr bwMode="auto">
          <a:xfrm>
            <a:off x="7239000" y="935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57" name="Rectangle 25"/>
          <p:cNvSpPr>
            <a:spLocks noChangeArrowheads="1"/>
          </p:cNvSpPr>
          <p:nvPr/>
        </p:nvSpPr>
        <p:spPr bwMode="auto">
          <a:xfrm>
            <a:off x="7543800" y="935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95258" name="Rectangle 26"/>
          <p:cNvSpPr>
            <a:spLocks noChangeArrowheads="1"/>
          </p:cNvSpPr>
          <p:nvPr/>
        </p:nvSpPr>
        <p:spPr bwMode="auto">
          <a:xfrm>
            <a:off x="7848600" y="93503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95259" name="Rectangle 27"/>
          <p:cNvSpPr>
            <a:spLocks noChangeArrowheads="1"/>
          </p:cNvSpPr>
          <p:nvPr/>
        </p:nvSpPr>
        <p:spPr bwMode="auto">
          <a:xfrm>
            <a:off x="4495800" y="1393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95260" name="Rectangle 28"/>
          <p:cNvSpPr>
            <a:spLocks noChangeArrowheads="1"/>
          </p:cNvSpPr>
          <p:nvPr/>
        </p:nvSpPr>
        <p:spPr bwMode="auto">
          <a:xfrm>
            <a:off x="4800600" y="1393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95261" name="Rectangle 29"/>
          <p:cNvSpPr>
            <a:spLocks noChangeArrowheads="1"/>
          </p:cNvSpPr>
          <p:nvPr/>
        </p:nvSpPr>
        <p:spPr bwMode="auto">
          <a:xfrm>
            <a:off x="5105400" y="139382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26" name="Line 30"/>
          <p:cNvSpPr>
            <a:spLocks noChangeShapeType="1"/>
          </p:cNvSpPr>
          <p:nvPr/>
        </p:nvSpPr>
        <p:spPr bwMode="auto">
          <a:xfrm>
            <a:off x="3124200" y="6937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27" name="Line 31"/>
          <p:cNvSpPr>
            <a:spLocks noChangeShapeType="1"/>
          </p:cNvSpPr>
          <p:nvPr/>
        </p:nvSpPr>
        <p:spPr bwMode="auto">
          <a:xfrm flipV="1">
            <a:off x="3124200" y="16843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28" name="Text Box 32"/>
          <p:cNvSpPr txBox="1">
            <a:spLocks noChangeArrowheads="1"/>
          </p:cNvSpPr>
          <p:nvPr/>
        </p:nvSpPr>
        <p:spPr bwMode="auto">
          <a:xfrm>
            <a:off x="3028950" y="3794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p>
        </p:txBody>
      </p:sp>
      <p:sp>
        <p:nvSpPr>
          <p:cNvPr id="285729" name="Text Box 33"/>
          <p:cNvSpPr txBox="1">
            <a:spLocks noChangeArrowheads="1"/>
          </p:cNvSpPr>
          <p:nvPr/>
        </p:nvSpPr>
        <p:spPr bwMode="auto">
          <a:xfrm>
            <a:off x="3028950" y="18129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p>
        </p:txBody>
      </p:sp>
      <p:sp>
        <p:nvSpPr>
          <p:cNvPr id="285730" name="Line 34"/>
          <p:cNvSpPr>
            <a:spLocks noChangeShapeType="1"/>
          </p:cNvSpPr>
          <p:nvPr/>
        </p:nvSpPr>
        <p:spPr bwMode="auto">
          <a:xfrm>
            <a:off x="3448050" y="69056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31" name="Line 35"/>
          <p:cNvSpPr>
            <a:spLocks noChangeShapeType="1"/>
          </p:cNvSpPr>
          <p:nvPr/>
        </p:nvSpPr>
        <p:spPr bwMode="auto">
          <a:xfrm flipV="1">
            <a:off x="3448050" y="168116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32" name="Text Box 36"/>
          <p:cNvSpPr txBox="1">
            <a:spLocks noChangeArrowheads="1"/>
          </p:cNvSpPr>
          <p:nvPr/>
        </p:nvSpPr>
        <p:spPr bwMode="auto">
          <a:xfrm>
            <a:off x="3352800" y="37623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=2</a:t>
            </a:r>
          </a:p>
        </p:txBody>
      </p:sp>
      <p:sp>
        <p:nvSpPr>
          <p:cNvPr id="285733" name="Text Box 37"/>
          <p:cNvSpPr txBox="1">
            <a:spLocks noChangeArrowheads="1"/>
          </p:cNvSpPr>
          <p:nvPr/>
        </p:nvSpPr>
        <p:spPr bwMode="auto">
          <a:xfrm>
            <a:off x="3352800" y="1809750"/>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=2</a:t>
            </a:r>
          </a:p>
        </p:txBody>
      </p:sp>
      <p:sp>
        <p:nvSpPr>
          <p:cNvPr id="285734" name="Text Box 38"/>
          <p:cNvSpPr txBox="1">
            <a:spLocks noChangeArrowheads="1"/>
          </p:cNvSpPr>
          <p:nvPr/>
        </p:nvSpPr>
        <p:spPr bwMode="auto">
          <a:xfrm>
            <a:off x="3879850" y="1787525"/>
            <a:ext cx="1101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i="1">
                <a:solidFill>
                  <a:srgbClr val="0000FF"/>
                </a:solidFill>
                <a:ea typeface="宋体" pitchFamily="2" charset="-122"/>
              </a:rPr>
              <a:t>next</a:t>
            </a:r>
            <a:r>
              <a:rPr lang="en-US" altLang="zh-CN" b="1">
                <a:solidFill>
                  <a:srgbClr val="0000FF"/>
                </a:solidFill>
                <a:ea typeface="宋体" pitchFamily="2" charset="-122"/>
              </a:rPr>
              <a:t>[2]=1</a:t>
            </a:r>
          </a:p>
        </p:txBody>
      </p:sp>
      <p:sp>
        <p:nvSpPr>
          <p:cNvPr id="285735" name="Rectangle 39"/>
          <p:cNvSpPr>
            <a:spLocks noChangeArrowheads="1"/>
          </p:cNvSpPr>
          <p:nvPr/>
        </p:nvSpPr>
        <p:spPr bwMode="auto">
          <a:xfrm>
            <a:off x="29718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36" name="Rectangle 40"/>
          <p:cNvSpPr>
            <a:spLocks noChangeArrowheads="1"/>
          </p:cNvSpPr>
          <p:nvPr/>
        </p:nvSpPr>
        <p:spPr bwMode="auto">
          <a:xfrm>
            <a:off x="32766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37" name="Rectangle 41"/>
          <p:cNvSpPr>
            <a:spLocks noChangeArrowheads="1"/>
          </p:cNvSpPr>
          <p:nvPr/>
        </p:nvSpPr>
        <p:spPr bwMode="auto">
          <a:xfrm>
            <a:off x="35814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38" name="Rectangle 42"/>
          <p:cNvSpPr>
            <a:spLocks noChangeArrowheads="1"/>
          </p:cNvSpPr>
          <p:nvPr/>
        </p:nvSpPr>
        <p:spPr bwMode="auto">
          <a:xfrm>
            <a:off x="38862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39" name="Rectangle 43"/>
          <p:cNvSpPr>
            <a:spLocks noChangeArrowheads="1"/>
          </p:cNvSpPr>
          <p:nvPr/>
        </p:nvSpPr>
        <p:spPr bwMode="auto">
          <a:xfrm>
            <a:off x="41910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0" name="Rectangle 44"/>
          <p:cNvSpPr>
            <a:spLocks noChangeArrowheads="1"/>
          </p:cNvSpPr>
          <p:nvPr/>
        </p:nvSpPr>
        <p:spPr bwMode="auto">
          <a:xfrm>
            <a:off x="44958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1" name="Rectangle 45"/>
          <p:cNvSpPr>
            <a:spLocks noChangeArrowheads="1"/>
          </p:cNvSpPr>
          <p:nvPr/>
        </p:nvSpPr>
        <p:spPr bwMode="auto">
          <a:xfrm>
            <a:off x="48006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42" name="Rectangle 46"/>
          <p:cNvSpPr>
            <a:spLocks noChangeArrowheads="1"/>
          </p:cNvSpPr>
          <p:nvPr/>
        </p:nvSpPr>
        <p:spPr bwMode="auto">
          <a:xfrm>
            <a:off x="51054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3" name="Rectangle 47"/>
          <p:cNvSpPr>
            <a:spLocks noChangeArrowheads="1"/>
          </p:cNvSpPr>
          <p:nvPr/>
        </p:nvSpPr>
        <p:spPr bwMode="auto">
          <a:xfrm>
            <a:off x="54102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4" name="Rectangle 48"/>
          <p:cNvSpPr>
            <a:spLocks noChangeArrowheads="1"/>
          </p:cNvSpPr>
          <p:nvPr/>
        </p:nvSpPr>
        <p:spPr bwMode="auto">
          <a:xfrm>
            <a:off x="57150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45" name="Rectangle 49"/>
          <p:cNvSpPr>
            <a:spLocks noChangeArrowheads="1"/>
          </p:cNvSpPr>
          <p:nvPr/>
        </p:nvSpPr>
        <p:spPr bwMode="auto">
          <a:xfrm>
            <a:off x="60198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46" name="Rectangle 50"/>
          <p:cNvSpPr>
            <a:spLocks noChangeArrowheads="1"/>
          </p:cNvSpPr>
          <p:nvPr/>
        </p:nvSpPr>
        <p:spPr bwMode="auto">
          <a:xfrm>
            <a:off x="63246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7" name="Rectangle 51"/>
          <p:cNvSpPr>
            <a:spLocks noChangeArrowheads="1"/>
          </p:cNvSpPr>
          <p:nvPr/>
        </p:nvSpPr>
        <p:spPr bwMode="auto">
          <a:xfrm>
            <a:off x="6629400" y="26670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48" name="Rectangle 52"/>
          <p:cNvSpPr>
            <a:spLocks noChangeArrowheads="1"/>
          </p:cNvSpPr>
          <p:nvPr/>
        </p:nvSpPr>
        <p:spPr bwMode="auto">
          <a:xfrm>
            <a:off x="2971800" y="3124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49" name="Rectangle 53"/>
          <p:cNvSpPr>
            <a:spLocks noChangeArrowheads="1"/>
          </p:cNvSpPr>
          <p:nvPr/>
        </p:nvSpPr>
        <p:spPr bwMode="auto">
          <a:xfrm>
            <a:off x="3276600" y="3124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50" name="Rectangle 54"/>
          <p:cNvSpPr>
            <a:spLocks noChangeArrowheads="1"/>
          </p:cNvSpPr>
          <p:nvPr/>
        </p:nvSpPr>
        <p:spPr bwMode="auto">
          <a:xfrm>
            <a:off x="3581400" y="3124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51" name="Rectangle 55"/>
          <p:cNvSpPr>
            <a:spLocks noChangeArrowheads="1"/>
          </p:cNvSpPr>
          <p:nvPr/>
        </p:nvSpPr>
        <p:spPr bwMode="auto">
          <a:xfrm>
            <a:off x="3886200" y="3124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52" name="Rectangle 56"/>
          <p:cNvSpPr>
            <a:spLocks noChangeArrowheads="1"/>
          </p:cNvSpPr>
          <p:nvPr/>
        </p:nvSpPr>
        <p:spPr bwMode="auto">
          <a:xfrm>
            <a:off x="4191000" y="3124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53" name="Text Box 57"/>
          <p:cNvSpPr txBox="1">
            <a:spLocks noChangeArrowheads="1"/>
          </p:cNvSpPr>
          <p:nvPr/>
        </p:nvSpPr>
        <p:spPr bwMode="auto">
          <a:xfrm>
            <a:off x="2498725" y="26289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85754" name="Text Box 58"/>
          <p:cNvSpPr txBox="1">
            <a:spLocks noChangeArrowheads="1"/>
          </p:cNvSpPr>
          <p:nvPr/>
        </p:nvSpPr>
        <p:spPr bwMode="auto">
          <a:xfrm>
            <a:off x="2508250" y="3138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85755" name="Text Box 59"/>
          <p:cNvSpPr txBox="1">
            <a:spLocks noChangeArrowheads="1"/>
          </p:cNvSpPr>
          <p:nvPr/>
        </p:nvSpPr>
        <p:spPr bwMode="auto">
          <a:xfrm>
            <a:off x="609600" y="26289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第二趟匹配：</a:t>
            </a:r>
          </a:p>
        </p:txBody>
      </p:sp>
      <p:sp>
        <p:nvSpPr>
          <p:cNvPr id="285756" name="Rectangle 60"/>
          <p:cNvSpPr>
            <a:spLocks noChangeArrowheads="1"/>
          </p:cNvSpPr>
          <p:nvPr/>
        </p:nvSpPr>
        <p:spPr bwMode="auto">
          <a:xfrm>
            <a:off x="6934200" y="26685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57" name="Rectangle 61"/>
          <p:cNvSpPr>
            <a:spLocks noChangeArrowheads="1"/>
          </p:cNvSpPr>
          <p:nvPr/>
        </p:nvSpPr>
        <p:spPr bwMode="auto">
          <a:xfrm>
            <a:off x="7239000" y="26685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58" name="Rectangle 62"/>
          <p:cNvSpPr>
            <a:spLocks noChangeArrowheads="1"/>
          </p:cNvSpPr>
          <p:nvPr/>
        </p:nvSpPr>
        <p:spPr bwMode="auto">
          <a:xfrm>
            <a:off x="7543800" y="26685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59" name="Rectangle 63"/>
          <p:cNvSpPr>
            <a:spLocks noChangeArrowheads="1"/>
          </p:cNvSpPr>
          <p:nvPr/>
        </p:nvSpPr>
        <p:spPr bwMode="auto">
          <a:xfrm>
            <a:off x="7848600" y="26685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60" name="Rectangle 64"/>
          <p:cNvSpPr>
            <a:spLocks noChangeArrowheads="1"/>
          </p:cNvSpPr>
          <p:nvPr/>
        </p:nvSpPr>
        <p:spPr bwMode="auto">
          <a:xfrm>
            <a:off x="4495800" y="3127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61" name="Rectangle 65"/>
          <p:cNvSpPr>
            <a:spLocks noChangeArrowheads="1"/>
          </p:cNvSpPr>
          <p:nvPr/>
        </p:nvSpPr>
        <p:spPr bwMode="auto">
          <a:xfrm>
            <a:off x="4800600" y="3127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62" name="Rectangle 66"/>
          <p:cNvSpPr>
            <a:spLocks noChangeArrowheads="1"/>
          </p:cNvSpPr>
          <p:nvPr/>
        </p:nvSpPr>
        <p:spPr bwMode="auto">
          <a:xfrm>
            <a:off x="5105400" y="3127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63" name="Line 67"/>
          <p:cNvSpPr>
            <a:spLocks noChangeShapeType="1"/>
          </p:cNvSpPr>
          <p:nvPr/>
        </p:nvSpPr>
        <p:spPr bwMode="auto">
          <a:xfrm>
            <a:off x="3448050" y="24241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64" name="Text Box 68"/>
          <p:cNvSpPr txBox="1">
            <a:spLocks noChangeArrowheads="1"/>
          </p:cNvSpPr>
          <p:nvPr/>
        </p:nvSpPr>
        <p:spPr bwMode="auto">
          <a:xfrm>
            <a:off x="3352800" y="210978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=2</a:t>
            </a:r>
          </a:p>
        </p:txBody>
      </p:sp>
      <p:sp>
        <p:nvSpPr>
          <p:cNvPr id="285765" name="Text Box 69"/>
          <p:cNvSpPr txBox="1">
            <a:spLocks noChangeArrowheads="1"/>
          </p:cNvSpPr>
          <p:nvPr/>
        </p:nvSpPr>
        <p:spPr bwMode="auto">
          <a:xfrm>
            <a:off x="3286125" y="83185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c</a:t>
            </a:r>
          </a:p>
        </p:txBody>
      </p:sp>
      <p:sp>
        <p:nvSpPr>
          <p:cNvPr id="285766" name="Text Box 70"/>
          <p:cNvSpPr txBox="1">
            <a:spLocks noChangeArrowheads="1"/>
          </p:cNvSpPr>
          <p:nvPr/>
        </p:nvSpPr>
        <p:spPr bwMode="auto">
          <a:xfrm>
            <a:off x="3276600" y="12985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b</a:t>
            </a:r>
          </a:p>
        </p:txBody>
      </p:sp>
      <p:sp>
        <p:nvSpPr>
          <p:cNvPr id="285767" name="Line 71"/>
          <p:cNvSpPr>
            <a:spLocks noChangeShapeType="1"/>
          </p:cNvSpPr>
          <p:nvPr/>
        </p:nvSpPr>
        <p:spPr bwMode="auto">
          <a:xfrm flipV="1">
            <a:off x="3448050" y="34369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768" name="Text Box 72"/>
          <p:cNvSpPr txBox="1">
            <a:spLocks noChangeArrowheads="1"/>
          </p:cNvSpPr>
          <p:nvPr/>
        </p:nvSpPr>
        <p:spPr bwMode="auto">
          <a:xfrm>
            <a:off x="3352800" y="356552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285769" name="Text Box 73"/>
          <p:cNvSpPr txBox="1">
            <a:spLocks noChangeArrowheads="1"/>
          </p:cNvSpPr>
          <p:nvPr/>
        </p:nvSpPr>
        <p:spPr bwMode="auto">
          <a:xfrm>
            <a:off x="3278188" y="254952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c</a:t>
            </a:r>
          </a:p>
        </p:txBody>
      </p:sp>
      <p:sp>
        <p:nvSpPr>
          <p:cNvPr id="285770" name="Text Box 74"/>
          <p:cNvSpPr txBox="1">
            <a:spLocks noChangeArrowheads="1"/>
          </p:cNvSpPr>
          <p:nvPr/>
        </p:nvSpPr>
        <p:spPr bwMode="auto">
          <a:xfrm>
            <a:off x="3282950" y="30083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a</a:t>
            </a:r>
          </a:p>
        </p:txBody>
      </p:sp>
      <p:sp>
        <p:nvSpPr>
          <p:cNvPr id="285771" name="Text Box 75"/>
          <p:cNvSpPr txBox="1">
            <a:spLocks noChangeArrowheads="1"/>
          </p:cNvSpPr>
          <p:nvPr/>
        </p:nvSpPr>
        <p:spPr bwMode="auto">
          <a:xfrm>
            <a:off x="3886200" y="3581400"/>
            <a:ext cx="1101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i="1">
                <a:solidFill>
                  <a:srgbClr val="0000FF"/>
                </a:solidFill>
                <a:ea typeface="宋体" pitchFamily="2" charset="-122"/>
              </a:rPr>
              <a:t>next</a:t>
            </a:r>
            <a:r>
              <a:rPr lang="en-US" altLang="zh-CN" b="1">
                <a:solidFill>
                  <a:srgbClr val="0000FF"/>
                </a:solidFill>
                <a:ea typeface="宋体" pitchFamily="2" charset="-122"/>
              </a:rPr>
              <a:t>[1]=0</a:t>
            </a:r>
          </a:p>
        </p:txBody>
      </p:sp>
      <p:sp>
        <p:nvSpPr>
          <p:cNvPr id="285772" name="Rectangle 76"/>
          <p:cNvSpPr>
            <a:spLocks noChangeArrowheads="1"/>
          </p:cNvSpPr>
          <p:nvPr/>
        </p:nvSpPr>
        <p:spPr bwMode="auto">
          <a:xfrm>
            <a:off x="29718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73" name="Rectangle 77"/>
          <p:cNvSpPr>
            <a:spLocks noChangeArrowheads="1"/>
          </p:cNvSpPr>
          <p:nvPr/>
        </p:nvSpPr>
        <p:spPr bwMode="auto">
          <a:xfrm>
            <a:off x="32766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74" name="Rectangle 78"/>
          <p:cNvSpPr>
            <a:spLocks noChangeArrowheads="1"/>
          </p:cNvSpPr>
          <p:nvPr/>
        </p:nvSpPr>
        <p:spPr bwMode="auto">
          <a:xfrm>
            <a:off x="35814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75" name="Rectangle 79"/>
          <p:cNvSpPr>
            <a:spLocks noChangeArrowheads="1"/>
          </p:cNvSpPr>
          <p:nvPr/>
        </p:nvSpPr>
        <p:spPr bwMode="auto">
          <a:xfrm>
            <a:off x="38862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76" name="Rectangle 80"/>
          <p:cNvSpPr>
            <a:spLocks noChangeArrowheads="1"/>
          </p:cNvSpPr>
          <p:nvPr/>
        </p:nvSpPr>
        <p:spPr bwMode="auto">
          <a:xfrm>
            <a:off x="41910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77" name="Rectangle 81"/>
          <p:cNvSpPr>
            <a:spLocks noChangeArrowheads="1"/>
          </p:cNvSpPr>
          <p:nvPr/>
        </p:nvSpPr>
        <p:spPr bwMode="auto">
          <a:xfrm>
            <a:off x="44958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78" name="Rectangle 82"/>
          <p:cNvSpPr>
            <a:spLocks noChangeArrowheads="1"/>
          </p:cNvSpPr>
          <p:nvPr/>
        </p:nvSpPr>
        <p:spPr bwMode="auto">
          <a:xfrm>
            <a:off x="48006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79" name="Rectangle 83"/>
          <p:cNvSpPr>
            <a:spLocks noChangeArrowheads="1"/>
          </p:cNvSpPr>
          <p:nvPr/>
        </p:nvSpPr>
        <p:spPr bwMode="auto">
          <a:xfrm>
            <a:off x="51054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0" name="Rectangle 84"/>
          <p:cNvSpPr>
            <a:spLocks noChangeArrowheads="1"/>
          </p:cNvSpPr>
          <p:nvPr/>
        </p:nvSpPr>
        <p:spPr bwMode="auto">
          <a:xfrm>
            <a:off x="54102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1" name="Rectangle 85"/>
          <p:cNvSpPr>
            <a:spLocks noChangeArrowheads="1"/>
          </p:cNvSpPr>
          <p:nvPr/>
        </p:nvSpPr>
        <p:spPr bwMode="auto">
          <a:xfrm>
            <a:off x="57150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82" name="Rectangle 86"/>
          <p:cNvSpPr>
            <a:spLocks noChangeArrowheads="1"/>
          </p:cNvSpPr>
          <p:nvPr/>
        </p:nvSpPr>
        <p:spPr bwMode="auto">
          <a:xfrm>
            <a:off x="60198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83" name="Rectangle 87"/>
          <p:cNvSpPr>
            <a:spLocks noChangeArrowheads="1"/>
          </p:cNvSpPr>
          <p:nvPr/>
        </p:nvSpPr>
        <p:spPr bwMode="auto">
          <a:xfrm>
            <a:off x="63246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4" name="Rectangle 88"/>
          <p:cNvSpPr>
            <a:spLocks noChangeArrowheads="1"/>
          </p:cNvSpPr>
          <p:nvPr/>
        </p:nvSpPr>
        <p:spPr bwMode="auto">
          <a:xfrm>
            <a:off x="6629400" y="44196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85" name="Rectangle 89"/>
          <p:cNvSpPr>
            <a:spLocks noChangeArrowheads="1"/>
          </p:cNvSpPr>
          <p:nvPr/>
        </p:nvSpPr>
        <p:spPr bwMode="auto">
          <a:xfrm>
            <a:off x="3581400" y="48768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6" name="Rectangle 90"/>
          <p:cNvSpPr>
            <a:spLocks noChangeArrowheads="1"/>
          </p:cNvSpPr>
          <p:nvPr/>
        </p:nvSpPr>
        <p:spPr bwMode="auto">
          <a:xfrm>
            <a:off x="3886200" y="48768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87" name="Rectangle 91"/>
          <p:cNvSpPr>
            <a:spLocks noChangeArrowheads="1"/>
          </p:cNvSpPr>
          <p:nvPr/>
        </p:nvSpPr>
        <p:spPr bwMode="auto">
          <a:xfrm>
            <a:off x="4191000" y="48768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8" name="Rectangle 92"/>
          <p:cNvSpPr>
            <a:spLocks noChangeArrowheads="1"/>
          </p:cNvSpPr>
          <p:nvPr/>
        </p:nvSpPr>
        <p:spPr bwMode="auto">
          <a:xfrm>
            <a:off x="4495800" y="48768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89" name="Rectangle 93"/>
          <p:cNvSpPr>
            <a:spLocks noChangeArrowheads="1"/>
          </p:cNvSpPr>
          <p:nvPr/>
        </p:nvSpPr>
        <p:spPr bwMode="auto">
          <a:xfrm>
            <a:off x="4800600" y="48768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90" name="Text Box 94"/>
          <p:cNvSpPr txBox="1">
            <a:spLocks noChangeArrowheads="1"/>
          </p:cNvSpPr>
          <p:nvPr/>
        </p:nvSpPr>
        <p:spPr bwMode="auto">
          <a:xfrm>
            <a:off x="2498725" y="43815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S</a:t>
            </a:r>
          </a:p>
        </p:txBody>
      </p:sp>
      <p:sp>
        <p:nvSpPr>
          <p:cNvPr id="285791" name="Text Box 95"/>
          <p:cNvSpPr txBox="1">
            <a:spLocks noChangeArrowheads="1"/>
          </p:cNvSpPr>
          <p:nvPr/>
        </p:nvSpPr>
        <p:spPr bwMode="auto">
          <a:xfrm>
            <a:off x="2508250" y="48910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85792" name="Text Box 96"/>
          <p:cNvSpPr txBox="1">
            <a:spLocks noChangeArrowheads="1"/>
          </p:cNvSpPr>
          <p:nvPr/>
        </p:nvSpPr>
        <p:spPr bwMode="auto">
          <a:xfrm>
            <a:off x="609600" y="43815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第三趟匹配：</a:t>
            </a:r>
          </a:p>
        </p:txBody>
      </p:sp>
      <p:sp>
        <p:nvSpPr>
          <p:cNvPr id="285793" name="Rectangle 97"/>
          <p:cNvSpPr>
            <a:spLocks noChangeArrowheads="1"/>
          </p:cNvSpPr>
          <p:nvPr/>
        </p:nvSpPr>
        <p:spPr bwMode="auto">
          <a:xfrm>
            <a:off x="6934200" y="4421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94" name="Rectangle 98"/>
          <p:cNvSpPr>
            <a:spLocks noChangeArrowheads="1"/>
          </p:cNvSpPr>
          <p:nvPr/>
        </p:nvSpPr>
        <p:spPr bwMode="auto">
          <a:xfrm>
            <a:off x="7239000" y="4421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95" name="Rectangle 99"/>
          <p:cNvSpPr>
            <a:spLocks noChangeArrowheads="1"/>
          </p:cNvSpPr>
          <p:nvPr/>
        </p:nvSpPr>
        <p:spPr bwMode="auto">
          <a:xfrm>
            <a:off x="7543800" y="4421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796" name="Rectangle 100"/>
          <p:cNvSpPr>
            <a:spLocks noChangeArrowheads="1"/>
          </p:cNvSpPr>
          <p:nvPr/>
        </p:nvSpPr>
        <p:spPr bwMode="auto">
          <a:xfrm>
            <a:off x="7848600" y="4421188"/>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97" name="Rectangle 101"/>
          <p:cNvSpPr>
            <a:spLocks noChangeArrowheads="1"/>
          </p:cNvSpPr>
          <p:nvPr/>
        </p:nvSpPr>
        <p:spPr bwMode="auto">
          <a:xfrm>
            <a:off x="5105400" y="48799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798" name="Rectangle 102"/>
          <p:cNvSpPr>
            <a:spLocks noChangeArrowheads="1"/>
          </p:cNvSpPr>
          <p:nvPr/>
        </p:nvSpPr>
        <p:spPr bwMode="auto">
          <a:xfrm>
            <a:off x="5410200" y="48799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799" name="Rectangle 103"/>
          <p:cNvSpPr>
            <a:spLocks noChangeArrowheads="1"/>
          </p:cNvSpPr>
          <p:nvPr/>
        </p:nvSpPr>
        <p:spPr bwMode="auto">
          <a:xfrm>
            <a:off x="5715000" y="48799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800" name="Line 104"/>
          <p:cNvSpPr>
            <a:spLocks noChangeShapeType="1"/>
          </p:cNvSpPr>
          <p:nvPr/>
        </p:nvSpPr>
        <p:spPr bwMode="auto">
          <a:xfrm>
            <a:off x="3752850" y="41767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01" name="Text Box 105"/>
          <p:cNvSpPr txBox="1">
            <a:spLocks noChangeArrowheads="1"/>
          </p:cNvSpPr>
          <p:nvPr/>
        </p:nvSpPr>
        <p:spPr bwMode="auto">
          <a:xfrm>
            <a:off x="3657600" y="386238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=3</a:t>
            </a:r>
          </a:p>
        </p:txBody>
      </p:sp>
      <p:sp>
        <p:nvSpPr>
          <p:cNvPr id="285802" name="Line 106"/>
          <p:cNvSpPr>
            <a:spLocks noChangeShapeType="1"/>
          </p:cNvSpPr>
          <p:nvPr/>
        </p:nvSpPr>
        <p:spPr bwMode="auto">
          <a:xfrm flipV="1">
            <a:off x="3760788" y="51895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03" name="Text Box 107"/>
          <p:cNvSpPr txBox="1">
            <a:spLocks noChangeArrowheads="1"/>
          </p:cNvSpPr>
          <p:nvPr/>
        </p:nvSpPr>
        <p:spPr bwMode="auto">
          <a:xfrm>
            <a:off x="3665538" y="5318125"/>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=1</a:t>
            </a:r>
          </a:p>
        </p:txBody>
      </p:sp>
      <p:sp>
        <p:nvSpPr>
          <p:cNvPr id="285804" name="Line 108"/>
          <p:cNvSpPr>
            <a:spLocks noChangeShapeType="1"/>
          </p:cNvSpPr>
          <p:nvPr/>
        </p:nvSpPr>
        <p:spPr bwMode="auto">
          <a:xfrm>
            <a:off x="5276850" y="41767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05" name="Text Box 109"/>
          <p:cNvSpPr txBox="1">
            <a:spLocks noChangeArrowheads="1"/>
          </p:cNvSpPr>
          <p:nvPr/>
        </p:nvSpPr>
        <p:spPr bwMode="auto">
          <a:xfrm>
            <a:off x="5181600" y="3862388"/>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=8</a:t>
            </a:r>
          </a:p>
        </p:txBody>
      </p:sp>
      <p:sp>
        <p:nvSpPr>
          <p:cNvPr id="285806" name="Line 110"/>
          <p:cNvSpPr>
            <a:spLocks noChangeShapeType="1"/>
          </p:cNvSpPr>
          <p:nvPr/>
        </p:nvSpPr>
        <p:spPr bwMode="auto">
          <a:xfrm flipV="1">
            <a:off x="5284788" y="51895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07" name="Text Box 111"/>
          <p:cNvSpPr txBox="1">
            <a:spLocks noChangeArrowheads="1"/>
          </p:cNvSpPr>
          <p:nvPr/>
        </p:nvSpPr>
        <p:spPr bwMode="auto">
          <a:xfrm>
            <a:off x="5189538" y="5318125"/>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=6</a:t>
            </a:r>
          </a:p>
        </p:txBody>
      </p:sp>
      <p:sp>
        <p:nvSpPr>
          <p:cNvPr id="285808" name="Line 112"/>
          <p:cNvSpPr>
            <a:spLocks noChangeShapeType="1"/>
          </p:cNvSpPr>
          <p:nvPr/>
        </p:nvSpPr>
        <p:spPr bwMode="auto">
          <a:xfrm>
            <a:off x="4114800" y="4038600"/>
            <a:ext cx="1066800" cy="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09" name="Line 113"/>
          <p:cNvSpPr>
            <a:spLocks noChangeShapeType="1"/>
          </p:cNvSpPr>
          <p:nvPr/>
        </p:nvSpPr>
        <p:spPr bwMode="auto">
          <a:xfrm>
            <a:off x="4114800" y="5562600"/>
            <a:ext cx="1066800" cy="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10" name="Text Box 114"/>
          <p:cNvSpPr txBox="1">
            <a:spLocks noChangeArrowheads="1"/>
          </p:cNvSpPr>
          <p:nvPr/>
        </p:nvSpPr>
        <p:spPr bwMode="auto">
          <a:xfrm>
            <a:off x="5114925" y="4316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a</a:t>
            </a:r>
          </a:p>
        </p:txBody>
      </p:sp>
      <p:sp>
        <p:nvSpPr>
          <p:cNvPr id="285811" name="Text Box 115"/>
          <p:cNvSpPr txBox="1">
            <a:spLocks noChangeArrowheads="1"/>
          </p:cNvSpPr>
          <p:nvPr/>
        </p:nvSpPr>
        <p:spPr bwMode="auto">
          <a:xfrm>
            <a:off x="5106988" y="4759325"/>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400" b="1">
                <a:solidFill>
                  <a:srgbClr val="F72401"/>
                </a:solidFill>
                <a:ea typeface="宋体" pitchFamily="2" charset="-122"/>
              </a:rPr>
              <a:t>c</a:t>
            </a:r>
          </a:p>
        </p:txBody>
      </p:sp>
      <p:sp>
        <p:nvSpPr>
          <p:cNvPr id="285812" name="Text Box 116"/>
          <p:cNvSpPr txBox="1">
            <a:spLocks noChangeArrowheads="1"/>
          </p:cNvSpPr>
          <p:nvPr/>
        </p:nvSpPr>
        <p:spPr bwMode="auto">
          <a:xfrm>
            <a:off x="5756275" y="5348288"/>
            <a:ext cx="1101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i="1">
                <a:solidFill>
                  <a:srgbClr val="0000FF"/>
                </a:solidFill>
                <a:ea typeface="宋体" pitchFamily="2" charset="-122"/>
              </a:rPr>
              <a:t>next</a:t>
            </a:r>
            <a:r>
              <a:rPr lang="en-US" altLang="zh-CN" b="1">
                <a:solidFill>
                  <a:srgbClr val="0000FF"/>
                </a:solidFill>
                <a:ea typeface="宋体" pitchFamily="2" charset="-122"/>
              </a:rPr>
              <a:t>[6]=3</a:t>
            </a:r>
          </a:p>
        </p:txBody>
      </p:sp>
      <p:sp>
        <p:nvSpPr>
          <p:cNvPr id="285813" name="Text Box 117"/>
          <p:cNvSpPr txBox="1">
            <a:spLocks noChangeArrowheads="1"/>
          </p:cNvSpPr>
          <p:nvPr/>
        </p:nvSpPr>
        <p:spPr bwMode="auto">
          <a:xfrm>
            <a:off x="609600" y="5699125"/>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latin typeface="Arial" pitchFamily="34" charset="0"/>
                <a:ea typeface="宋体" pitchFamily="2" charset="-122"/>
              </a:rPr>
              <a:t>第四趟匹配：</a:t>
            </a:r>
          </a:p>
        </p:txBody>
      </p:sp>
      <p:sp>
        <p:nvSpPr>
          <p:cNvPr id="285814" name="Rectangle 118"/>
          <p:cNvSpPr>
            <a:spLocks noChangeArrowheads="1"/>
          </p:cNvSpPr>
          <p:nvPr/>
        </p:nvSpPr>
        <p:spPr bwMode="auto">
          <a:xfrm>
            <a:off x="3587750" y="5791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815" name="Rectangle 119"/>
          <p:cNvSpPr>
            <a:spLocks noChangeArrowheads="1"/>
          </p:cNvSpPr>
          <p:nvPr/>
        </p:nvSpPr>
        <p:spPr bwMode="auto">
          <a:xfrm>
            <a:off x="3892550" y="5791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816" name="Rectangle 120"/>
          <p:cNvSpPr>
            <a:spLocks noChangeArrowheads="1"/>
          </p:cNvSpPr>
          <p:nvPr/>
        </p:nvSpPr>
        <p:spPr bwMode="auto">
          <a:xfrm>
            <a:off x="4197350" y="5791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817" name="Rectangle 121"/>
          <p:cNvSpPr>
            <a:spLocks noChangeArrowheads="1"/>
          </p:cNvSpPr>
          <p:nvPr/>
        </p:nvSpPr>
        <p:spPr bwMode="auto">
          <a:xfrm>
            <a:off x="4502150" y="5791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818" name="Rectangle 122"/>
          <p:cNvSpPr>
            <a:spLocks noChangeArrowheads="1"/>
          </p:cNvSpPr>
          <p:nvPr/>
        </p:nvSpPr>
        <p:spPr bwMode="auto">
          <a:xfrm>
            <a:off x="4806950" y="5791200"/>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b</a:t>
            </a:r>
          </a:p>
        </p:txBody>
      </p:sp>
      <p:sp>
        <p:nvSpPr>
          <p:cNvPr id="285819" name="Text Box 123"/>
          <p:cNvSpPr txBox="1">
            <a:spLocks noChangeArrowheads="1"/>
          </p:cNvSpPr>
          <p:nvPr/>
        </p:nvSpPr>
        <p:spPr bwMode="auto">
          <a:xfrm>
            <a:off x="2514600" y="5805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b="1">
                <a:ea typeface="宋体" pitchFamily="2" charset="-122"/>
              </a:rPr>
              <a:t>T</a:t>
            </a:r>
          </a:p>
        </p:txBody>
      </p:sp>
      <p:sp>
        <p:nvSpPr>
          <p:cNvPr id="285820" name="Rectangle 124"/>
          <p:cNvSpPr>
            <a:spLocks noChangeArrowheads="1"/>
          </p:cNvSpPr>
          <p:nvPr/>
        </p:nvSpPr>
        <p:spPr bwMode="auto">
          <a:xfrm>
            <a:off x="5111750" y="5794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821" name="Rectangle 125"/>
          <p:cNvSpPr>
            <a:spLocks noChangeArrowheads="1"/>
          </p:cNvSpPr>
          <p:nvPr/>
        </p:nvSpPr>
        <p:spPr bwMode="auto">
          <a:xfrm>
            <a:off x="5416550" y="5794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a</a:t>
            </a:r>
          </a:p>
        </p:txBody>
      </p:sp>
      <p:sp>
        <p:nvSpPr>
          <p:cNvPr id="285822" name="Rectangle 126"/>
          <p:cNvSpPr>
            <a:spLocks noChangeArrowheads="1"/>
          </p:cNvSpPr>
          <p:nvPr/>
        </p:nvSpPr>
        <p:spPr bwMode="auto">
          <a:xfrm>
            <a:off x="5721350" y="5794375"/>
            <a:ext cx="30480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ea typeface="宋体" pitchFamily="2" charset="-122"/>
              </a:rPr>
              <a:t>c</a:t>
            </a:r>
          </a:p>
        </p:txBody>
      </p:sp>
      <p:sp>
        <p:nvSpPr>
          <p:cNvPr id="285823" name="Line 127"/>
          <p:cNvSpPr>
            <a:spLocks noChangeShapeType="1"/>
          </p:cNvSpPr>
          <p:nvPr/>
        </p:nvSpPr>
        <p:spPr bwMode="auto">
          <a:xfrm flipV="1">
            <a:off x="5276850" y="61039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24" name="Text Box 128"/>
          <p:cNvSpPr txBox="1">
            <a:spLocks noChangeArrowheads="1"/>
          </p:cNvSpPr>
          <p:nvPr/>
        </p:nvSpPr>
        <p:spPr bwMode="auto">
          <a:xfrm>
            <a:off x="5181600" y="623252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=3</a:t>
            </a:r>
          </a:p>
        </p:txBody>
      </p:sp>
      <p:sp>
        <p:nvSpPr>
          <p:cNvPr id="285825" name="Line 129"/>
          <p:cNvSpPr>
            <a:spLocks noChangeShapeType="1"/>
          </p:cNvSpPr>
          <p:nvPr/>
        </p:nvSpPr>
        <p:spPr bwMode="auto">
          <a:xfrm>
            <a:off x="7105650" y="4176713"/>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26" name="Text Box 130"/>
          <p:cNvSpPr txBox="1">
            <a:spLocks noChangeArrowheads="1"/>
          </p:cNvSpPr>
          <p:nvPr/>
        </p:nvSpPr>
        <p:spPr bwMode="auto">
          <a:xfrm>
            <a:off x="7010400" y="3862388"/>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i</a:t>
            </a:r>
            <a:r>
              <a:rPr lang="en-US" altLang="zh-CN" sz="2000" b="1">
                <a:ea typeface="宋体" pitchFamily="2" charset="-122"/>
              </a:rPr>
              <a:t>=14</a:t>
            </a:r>
          </a:p>
        </p:txBody>
      </p:sp>
      <p:sp>
        <p:nvSpPr>
          <p:cNvPr id="285827" name="Line 131"/>
          <p:cNvSpPr>
            <a:spLocks noChangeShapeType="1"/>
          </p:cNvSpPr>
          <p:nvPr/>
        </p:nvSpPr>
        <p:spPr bwMode="auto">
          <a:xfrm flipV="1">
            <a:off x="7105650" y="6103938"/>
            <a:ext cx="0" cy="2286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28" name="Text Box 132"/>
          <p:cNvSpPr txBox="1">
            <a:spLocks noChangeArrowheads="1"/>
          </p:cNvSpPr>
          <p:nvPr/>
        </p:nvSpPr>
        <p:spPr bwMode="auto">
          <a:xfrm>
            <a:off x="7010400" y="6232525"/>
            <a:ext cx="52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en-US" altLang="zh-CN" sz="2000" b="1" i="1">
                <a:ea typeface="宋体" pitchFamily="2" charset="-122"/>
              </a:rPr>
              <a:t>j</a:t>
            </a:r>
            <a:r>
              <a:rPr lang="en-US" altLang="zh-CN" sz="2000" b="1">
                <a:ea typeface="宋体" pitchFamily="2" charset="-122"/>
              </a:rPr>
              <a:t>=9</a:t>
            </a:r>
          </a:p>
        </p:txBody>
      </p:sp>
      <p:sp>
        <p:nvSpPr>
          <p:cNvPr id="285829" name="Line 133"/>
          <p:cNvSpPr>
            <a:spLocks noChangeShapeType="1"/>
          </p:cNvSpPr>
          <p:nvPr/>
        </p:nvSpPr>
        <p:spPr bwMode="auto">
          <a:xfrm>
            <a:off x="5867400" y="4038600"/>
            <a:ext cx="1066800" cy="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30" name="Line 134"/>
          <p:cNvSpPr>
            <a:spLocks noChangeShapeType="1"/>
          </p:cNvSpPr>
          <p:nvPr/>
        </p:nvSpPr>
        <p:spPr bwMode="auto">
          <a:xfrm>
            <a:off x="5867400" y="6400800"/>
            <a:ext cx="1066800" cy="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31" name="Line 135"/>
          <p:cNvSpPr>
            <a:spLocks noChangeShapeType="1"/>
          </p:cNvSpPr>
          <p:nvPr/>
        </p:nvSpPr>
        <p:spPr bwMode="auto">
          <a:xfrm>
            <a:off x="3581400" y="5715000"/>
            <a:ext cx="0" cy="533400"/>
          </a:xfrm>
          <a:prstGeom prst="line">
            <a:avLst/>
          </a:prstGeom>
          <a:noFill/>
          <a:ln w="19050">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32" name="Line 136"/>
          <p:cNvSpPr>
            <a:spLocks noChangeShapeType="1"/>
          </p:cNvSpPr>
          <p:nvPr/>
        </p:nvSpPr>
        <p:spPr bwMode="auto">
          <a:xfrm>
            <a:off x="3581400" y="5943600"/>
            <a:ext cx="914400" cy="0"/>
          </a:xfrm>
          <a:prstGeom prst="line">
            <a:avLst/>
          </a:prstGeom>
          <a:noFill/>
          <a:ln w="19050">
            <a:solidFill>
              <a:srgbClr val="3366FF"/>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5833" name="Text Box 137"/>
          <p:cNvSpPr txBox="1">
            <a:spLocks noChangeArrowheads="1"/>
          </p:cNvSpPr>
          <p:nvPr/>
        </p:nvSpPr>
        <p:spPr bwMode="auto">
          <a:xfrm>
            <a:off x="7113588" y="5181600"/>
            <a:ext cx="1954212"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lang="zh-CN" altLang="en-US" sz="2000" b="1">
                <a:ea typeface="宋体" pitchFamily="2" charset="-122"/>
              </a:rPr>
              <a:t>匹配成功</a:t>
            </a:r>
            <a:r>
              <a:rPr lang="en-US" altLang="zh-CN" sz="2000" b="1">
                <a:ea typeface="宋体" pitchFamily="2" charset="-122"/>
              </a:rPr>
              <a:t>, Index</a:t>
            </a:r>
          </a:p>
          <a:p>
            <a:pPr algn="l" eaLnBrk="1" hangingPunct="1"/>
            <a:r>
              <a:rPr lang="zh-CN" altLang="en-US" sz="2000" b="1">
                <a:ea typeface="宋体" pitchFamily="2" charset="-122"/>
              </a:rPr>
              <a:t>函数返回值为</a:t>
            </a:r>
            <a:r>
              <a:rPr lang="en-US" altLang="zh-CN" sz="2000" b="1">
                <a:ea typeface="宋体" pitchFamily="2" charset="-122"/>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728"/>
                                        </p:tgtEl>
                                        <p:attrNameLst>
                                          <p:attrName>style.visibility</p:attrName>
                                        </p:attrNameLst>
                                      </p:cBhvr>
                                      <p:to>
                                        <p:strVal val="visible"/>
                                      </p:to>
                                    </p:set>
                                    <p:animEffect transition="in" filter="wipe(left)">
                                      <p:cBhvr>
                                        <p:cTn id="7" dur="500"/>
                                        <p:tgtEl>
                                          <p:spTgt spid="2857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5726"/>
                                        </p:tgtEl>
                                        <p:attrNameLst>
                                          <p:attrName>style.visibility</p:attrName>
                                        </p:attrNameLst>
                                      </p:cBhvr>
                                      <p:to>
                                        <p:strVal val="visible"/>
                                      </p:to>
                                    </p:set>
                                    <p:animEffect transition="in" filter="wipe(left)">
                                      <p:cBhvr>
                                        <p:cTn id="10" dur="500"/>
                                        <p:tgtEl>
                                          <p:spTgt spid="2857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5727"/>
                                        </p:tgtEl>
                                        <p:attrNameLst>
                                          <p:attrName>style.visibility</p:attrName>
                                        </p:attrNameLst>
                                      </p:cBhvr>
                                      <p:to>
                                        <p:strVal val="visible"/>
                                      </p:to>
                                    </p:set>
                                    <p:animEffect transition="in" filter="wipe(left)">
                                      <p:cBhvr>
                                        <p:cTn id="13" dur="500"/>
                                        <p:tgtEl>
                                          <p:spTgt spid="2857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5729"/>
                                        </p:tgtEl>
                                        <p:attrNameLst>
                                          <p:attrName>style.visibility</p:attrName>
                                        </p:attrNameLst>
                                      </p:cBhvr>
                                      <p:to>
                                        <p:strVal val="visible"/>
                                      </p:to>
                                    </p:set>
                                    <p:animEffect transition="in" filter="wipe(left)">
                                      <p:cBhvr>
                                        <p:cTn id="16" dur="500"/>
                                        <p:tgtEl>
                                          <p:spTgt spid="2857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285728"/>
                                        </p:tgtEl>
                                      </p:cBhvr>
                                    </p:animEffect>
                                    <p:set>
                                      <p:cBhvr>
                                        <p:cTn id="21" dur="1" fill="hold">
                                          <p:stCondLst>
                                            <p:cond delay="499"/>
                                          </p:stCondLst>
                                        </p:cTn>
                                        <p:tgtEl>
                                          <p:spTgt spid="285728"/>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285726"/>
                                        </p:tgtEl>
                                      </p:cBhvr>
                                    </p:animEffect>
                                    <p:set>
                                      <p:cBhvr>
                                        <p:cTn id="24" dur="1" fill="hold">
                                          <p:stCondLst>
                                            <p:cond delay="499"/>
                                          </p:stCondLst>
                                        </p:cTn>
                                        <p:tgtEl>
                                          <p:spTgt spid="285726"/>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285727"/>
                                        </p:tgtEl>
                                      </p:cBhvr>
                                    </p:animEffect>
                                    <p:set>
                                      <p:cBhvr>
                                        <p:cTn id="27" dur="1" fill="hold">
                                          <p:stCondLst>
                                            <p:cond delay="499"/>
                                          </p:stCondLst>
                                        </p:cTn>
                                        <p:tgtEl>
                                          <p:spTgt spid="285727"/>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285729"/>
                                        </p:tgtEl>
                                      </p:cBhvr>
                                    </p:animEffect>
                                    <p:set>
                                      <p:cBhvr>
                                        <p:cTn id="30" dur="1" fill="hold">
                                          <p:stCondLst>
                                            <p:cond delay="499"/>
                                          </p:stCondLst>
                                        </p:cTn>
                                        <p:tgtEl>
                                          <p:spTgt spid="285729"/>
                                        </p:tgtEl>
                                        <p:attrNameLst>
                                          <p:attrName>style.visibility</p:attrName>
                                        </p:attrNameLst>
                                      </p:cBhvr>
                                      <p:to>
                                        <p:strVal val="hidden"/>
                                      </p:to>
                                    </p:set>
                                  </p:childTnLst>
                                </p:cTn>
                              </p:par>
                              <p:par>
                                <p:cTn id="31" presetID="22" presetClass="entr" presetSubtype="8" fill="hold" grpId="0" nodeType="withEffect">
                                  <p:stCondLst>
                                    <p:cond delay="0"/>
                                  </p:stCondLst>
                                  <p:childTnLst>
                                    <p:set>
                                      <p:cBhvr>
                                        <p:cTn id="32" dur="1" fill="hold">
                                          <p:stCondLst>
                                            <p:cond delay="0"/>
                                          </p:stCondLst>
                                        </p:cTn>
                                        <p:tgtEl>
                                          <p:spTgt spid="285732"/>
                                        </p:tgtEl>
                                        <p:attrNameLst>
                                          <p:attrName>style.visibility</p:attrName>
                                        </p:attrNameLst>
                                      </p:cBhvr>
                                      <p:to>
                                        <p:strVal val="visible"/>
                                      </p:to>
                                    </p:set>
                                    <p:animEffect transition="in" filter="wipe(left)">
                                      <p:cBhvr>
                                        <p:cTn id="33" dur="500"/>
                                        <p:tgtEl>
                                          <p:spTgt spid="2857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5730"/>
                                        </p:tgtEl>
                                        <p:attrNameLst>
                                          <p:attrName>style.visibility</p:attrName>
                                        </p:attrNameLst>
                                      </p:cBhvr>
                                      <p:to>
                                        <p:strVal val="visible"/>
                                      </p:to>
                                    </p:set>
                                    <p:animEffect transition="in" filter="wipe(left)">
                                      <p:cBhvr>
                                        <p:cTn id="36" dur="500"/>
                                        <p:tgtEl>
                                          <p:spTgt spid="2857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5731"/>
                                        </p:tgtEl>
                                        <p:attrNameLst>
                                          <p:attrName>style.visibility</p:attrName>
                                        </p:attrNameLst>
                                      </p:cBhvr>
                                      <p:to>
                                        <p:strVal val="visible"/>
                                      </p:to>
                                    </p:set>
                                    <p:animEffect transition="in" filter="wipe(left)">
                                      <p:cBhvr>
                                        <p:cTn id="39" dur="500"/>
                                        <p:tgtEl>
                                          <p:spTgt spid="28573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85733"/>
                                        </p:tgtEl>
                                        <p:attrNameLst>
                                          <p:attrName>style.visibility</p:attrName>
                                        </p:attrNameLst>
                                      </p:cBhvr>
                                      <p:to>
                                        <p:strVal val="visible"/>
                                      </p:to>
                                    </p:set>
                                    <p:animEffect transition="in" filter="wipe(left)">
                                      <p:cBhvr>
                                        <p:cTn id="42" dur="500"/>
                                        <p:tgtEl>
                                          <p:spTgt spid="2857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57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576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5734"/>
                                        </p:tgtEl>
                                        <p:attrNameLst>
                                          <p:attrName>style.visibility</p:attrName>
                                        </p:attrNameLst>
                                      </p:cBhvr>
                                      <p:to>
                                        <p:strVal val="visible"/>
                                      </p:to>
                                    </p:set>
                                    <p:animEffect transition="in" filter="wipe(left)">
                                      <p:cBhvr>
                                        <p:cTn id="53" dur="500"/>
                                        <p:tgtEl>
                                          <p:spTgt spid="2857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85735"/>
                                        </p:tgtEl>
                                        <p:attrNameLst>
                                          <p:attrName>style.visibility</p:attrName>
                                        </p:attrNameLst>
                                      </p:cBhvr>
                                      <p:to>
                                        <p:strVal val="visible"/>
                                      </p:to>
                                    </p:set>
                                    <p:animEffect transition="in" filter="blinds(horizontal)">
                                      <p:cBhvr>
                                        <p:cTn id="58" dur="500"/>
                                        <p:tgtEl>
                                          <p:spTgt spid="28573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85736"/>
                                        </p:tgtEl>
                                        <p:attrNameLst>
                                          <p:attrName>style.visibility</p:attrName>
                                        </p:attrNameLst>
                                      </p:cBhvr>
                                      <p:to>
                                        <p:strVal val="visible"/>
                                      </p:to>
                                    </p:set>
                                    <p:animEffect transition="in" filter="blinds(horizontal)">
                                      <p:cBhvr>
                                        <p:cTn id="61" dur="500"/>
                                        <p:tgtEl>
                                          <p:spTgt spid="28573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85737"/>
                                        </p:tgtEl>
                                        <p:attrNameLst>
                                          <p:attrName>style.visibility</p:attrName>
                                        </p:attrNameLst>
                                      </p:cBhvr>
                                      <p:to>
                                        <p:strVal val="visible"/>
                                      </p:to>
                                    </p:set>
                                    <p:animEffect transition="in" filter="blinds(horizontal)">
                                      <p:cBhvr>
                                        <p:cTn id="64" dur="500"/>
                                        <p:tgtEl>
                                          <p:spTgt spid="28573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85738"/>
                                        </p:tgtEl>
                                        <p:attrNameLst>
                                          <p:attrName>style.visibility</p:attrName>
                                        </p:attrNameLst>
                                      </p:cBhvr>
                                      <p:to>
                                        <p:strVal val="visible"/>
                                      </p:to>
                                    </p:set>
                                    <p:animEffect transition="in" filter="blinds(horizontal)">
                                      <p:cBhvr>
                                        <p:cTn id="67" dur="500"/>
                                        <p:tgtEl>
                                          <p:spTgt spid="28573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85739"/>
                                        </p:tgtEl>
                                        <p:attrNameLst>
                                          <p:attrName>style.visibility</p:attrName>
                                        </p:attrNameLst>
                                      </p:cBhvr>
                                      <p:to>
                                        <p:strVal val="visible"/>
                                      </p:to>
                                    </p:set>
                                    <p:animEffect transition="in" filter="blinds(horizontal)">
                                      <p:cBhvr>
                                        <p:cTn id="70" dur="500"/>
                                        <p:tgtEl>
                                          <p:spTgt spid="28573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85740"/>
                                        </p:tgtEl>
                                        <p:attrNameLst>
                                          <p:attrName>style.visibility</p:attrName>
                                        </p:attrNameLst>
                                      </p:cBhvr>
                                      <p:to>
                                        <p:strVal val="visible"/>
                                      </p:to>
                                    </p:set>
                                    <p:animEffect transition="in" filter="blinds(horizontal)">
                                      <p:cBhvr>
                                        <p:cTn id="73" dur="500"/>
                                        <p:tgtEl>
                                          <p:spTgt spid="28574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5741"/>
                                        </p:tgtEl>
                                        <p:attrNameLst>
                                          <p:attrName>style.visibility</p:attrName>
                                        </p:attrNameLst>
                                      </p:cBhvr>
                                      <p:to>
                                        <p:strVal val="visible"/>
                                      </p:to>
                                    </p:set>
                                    <p:animEffect transition="in" filter="blinds(horizontal)">
                                      <p:cBhvr>
                                        <p:cTn id="76" dur="500"/>
                                        <p:tgtEl>
                                          <p:spTgt spid="28574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85742"/>
                                        </p:tgtEl>
                                        <p:attrNameLst>
                                          <p:attrName>style.visibility</p:attrName>
                                        </p:attrNameLst>
                                      </p:cBhvr>
                                      <p:to>
                                        <p:strVal val="visible"/>
                                      </p:to>
                                    </p:set>
                                    <p:animEffect transition="in" filter="blinds(horizontal)">
                                      <p:cBhvr>
                                        <p:cTn id="79" dur="500"/>
                                        <p:tgtEl>
                                          <p:spTgt spid="28574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85743"/>
                                        </p:tgtEl>
                                        <p:attrNameLst>
                                          <p:attrName>style.visibility</p:attrName>
                                        </p:attrNameLst>
                                      </p:cBhvr>
                                      <p:to>
                                        <p:strVal val="visible"/>
                                      </p:to>
                                    </p:set>
                                    <p:animEffect transition="in" filter="blinds(horizontal)">
                                      <p:cBhvr>
                                        <p:cTn id="82" dur="500"/>
                                        <p:tgtEl>
                                          <p:spTgt spid="28574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85744"/>
                                        </p:tgtEl>
                                        <p:attrNameLst>
                                          <p:attrName>style.visibility</p:attrName>
                                        </p:attrNameLst>
                                      </p:cBhvr>
                                      <p:to>
                                        <p:strVal val="visible"/>
                                      </p:to>
                                    </p:set>
                                    <p:animEffect transition="in" filter="blinds(horizontal)">
                                      <p:cBhvr>
                                        <p:cTn id="85" dur="500"/>
                                        <p:tgtEl>
                                          <p:spTgt spid="28574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85745"/>
                                        </p:tgtEl>
                                        <p:attrNameLst>
                                          <p:attrName>style.visibility</p:attrName>
                                        </p:attrNameLst>
                                      </p:cBhvr>
                                      <p:to>
                                        <p:strVal val="visible"/>
                                      </p:to>
                                    </p:set>
                                    <p:animEffect transition="in" filter="blinds(horizontal)">
                                      <p:cBhvr>
                                        <p:cTn id="88" dur="500"/>
                                        <p:tgtEl>
                                          <p:spTgt spid="285745"/>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85746"/>
                                        </p:tgtEl>
                                        <p:attrNameLst>
                                          <p:attrName>style.visibility</p:attrName>
                                        </p:attrNameLst>
                                      </p:cBhvr>
                                      <p:to>
                                        <p:strVal val="visible"/>
                                      </p:to>
                                    </p:set>
                                    <p:animEffect transition="in" filter="blinds(horizontal)">
                                      <p:cBhvr>
                                        <p:cTn id="91" dur="500"/>
                                        <p:tgtEl>
                                          <p:spTgt spid="285746"/>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85747"/>
                                        </p:tgtEl>
                                        <p:attrNameLst>
                                          <p:attrName>style.visibility</p:attrName>
                                        </p:attrNameLst>
                                      </p:cBhvr>
                                      <p:to>
                                        <p:strVal val="visible"/>
                                      </p:to>
                                    </p:set>
                                    <p:animEffect transition="in" filter="blinds(horizontal)">
                                      <p:cBhvr>
                                        <p:cTn id="94" dur="500"/>
                                        <p:tgtEl>
                                          <p:spTgt spid="285747"/>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85748"/>
                                        </p:tgtEl>
                                        <p:attrNameLst>
                                          <p:attrName>style.visibility</p:attrName>
                                        </p:attrNameLst>
                                      </p:cBhvr>
                                      <p:to>
                                        <p:strVal val="visible"/>
                                      </p:to>
                                    </p:set>
                                    <p:animEffect transition="in" filter="blinds(horizontal)">
                                      <p:cBhvr>
                                        <p:cTn id="97" dur="500"/>
                                        <p:tgtEl>
                                          <p:spTgt spid="28574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85749"/>
                                        </p:tgtEl>
                                        <p:attrNameLst>
                                          <p:attrName>style.visibility</p:attrName>
                                        </p:attrNameLst>
                                      </p:cBhvr>
                                      <p:to>
                                        <p:strVal val="visible"/>
                                      </p:to>
                                    </p:set>
                                    <p:animEffect transition="in" filter="blinds(horizontal)">
                                      <p:cBhvr>
                                        <p:cTn id="100" dur="500"/>
                                        <p:tgtEl>
                                          <p:spTgt spid="28574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285750"/>
                                        </p:tgtEl>
                                        <p:attrNameLst>
                                          <p:attrName>style.visibility</p:attrName>
                                        </p:attrNameLst>
                                      </p:cBhvr>
                                      <p:to>
                                        <p:strVal val="visible"/>
                                      </p:to>
                                    </p:set>
                                    <p:animEffect transition="in" filter="blinds(horizontal)">
                                      <p:cBhvr>
                                        <p:cTn id="103" dur="500"/>
                                        <p:tgtEl>
                                          <p:spTgt spid="28575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85751"/>
                                        </p:tgtEl>
                                        <p:attrNameLst>
                                          <p:attrName>style.visibility</p:attrName>
                                        </p:attrNameLst>
                                      </p:cBhvr>
                                      <p:to>
                                        <p:strVal val="visible"/>
                                      </p:to>
                                    </p:set>
                                    <p:animEffect transition="in" filter="blinds(horizontal)">
                                      <p:cBhvr>
                                        <p:cTn id="106" dur="500"/>
                                        <p:tgtEl>
                                          <p:spTgt spid="285751"/>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85752"/>
                                        </p:tgtEl>
                                        <p:attrNameLst>
                                          <p:attrName>style.visibility</p:attrName>
                                        </p:attrNameLst>
                                      </p:cBhvr>
                                      <p:to>
                                        <p:strVal val="visible"/>
                                      </p:to>
                                    </p:set>
                                    <p:animEffect transition="in" filter="blinds(horizontal)">
                                      <p:cBhvr>
                                        <p:cTn id="109" dur="500"/>
                                        <p:tgtEl>
                                          <p:spTgt spid="285752"/>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85753"/>
                                        </p:tgtEl>
                                        <p:attrNameLst>
                                          <p:attrName>style.visibility</p:attrName>
                                        </p:attrNameLst>
                                      </p:cBhvr>
                                      <p:to>
                                        <p:strVal val="visible"/>
                                      </p:to>
                                    </p:set>
                                    <p:animEffect transition="in" filter="blinds(horizontal)">
                                      <p:cBhvr>
                                        <p:cTn id="112" dur="500"/>
                                        <p:tgtEl>
                                          <p:spTgt spid="285753"/>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85754"/>
                                        </p:tgtEl>
                                        <p:attrNameLst>
                                          <p:attrName>style.visibility</p:attrName>
                                        </p:attrNameLst>
                                      </p:cBhvr>
                                      <p:to>
                                        <p:strVal val="visible"/>
                                      </p:to>
                                    </p:set>
                                    <p:animEffect transition="in" filter="blinds(horizontal)">
                                      <p:cBhvr>
                                        <p:cTn id="115" dur="500"/>
                                        <p:tgtEl>
                                          <p:spTgt spid="285754"/>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5755"/>
                                        </p:tgtEl>
                                        <p:attrNameLst>
                                          <p:attrName>style.visibility</p:attrName>
                                        </p:attrNameLst>
                                      </p:cBhvr>
                                      <p:to>
                                        <p:strVal val="visible"/>
                                      </p:to>
                                    </p:set>
                                    <p:animEffect transition="in" filter="blinds(horizontal)">
                                      <p:cBhvr>
                                        <p:cTn id="118" dur="500"/>
                                        <p:tgtEl>
                                          <p:spTgt spid="285755"/>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85756"/>
                                        </p:tgtEl>
                                        <p:attrNameLst>
                                          <p:attrName>style.visibility</p:attrName>
                                        </p:attrNameLst>
                                      </p:cBhvr>
                                      <p:to>
                                        <p:strVal val="visible"/>
                                      </p:to>
                                    </p:set>
                                    <p:animEffect transition="in" filter="blinds(horizontal)">
                                      <p:cBhvr>
                                        <p:cTn id="121" dur="500"/>
                                        <p:tgtEl>
                                          <p:spTgt spid="285756"/>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85757"/>
                                        </p:tgtEl>
                                        <p:attrNameLst>
                                          <p:attrName>style.visibility</p:attrName>
                                        </p:attrNameLst>
                                      </p:cBhvr>
                                      <p:to>
                                        <p:strVal val="visible"/>
                                      </p:to>
                                    </p:set>
                                    <p:animEffect transition="in" filter="blinds(horizontal)">
                                      <p:cBhvr>
                                        <p:cTn id="124" dur="500"/>
                                        <p:tgtEl>
                                          <p:spTgt spid="285757"/>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285758"/>
                                        </p:tgtEl>
                                        <p:attrNameLst>
                                          <p:attrName>style.visibility</p:attrName>
                                        </p:attrNameLst>
                                      </p:cBhvr>
                                      <p:to>
                                        <p:strVal val="visible"/>
                                      </p:to>
                                    </p:set>
                                    <p:animEffect transition="in" filter="blinds(horizontal)">
                                      <p:cBhvr>
                                        <p:cTn id="127" dur="500"/>
                                        <p:tgtEl>
                                          <p:spTgt spid="285758"/>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85759"/>
                                        </p:tgtEl>
                                        <p:attrNameLst>
                                          <p:attrName>style.visibility</p:attrName>
                                        </p:attrNameLst>
                                      </p:cBhvr>
                                      <p:to>
                                        <p:strVal val="visible"/>
                                      </p:to>
                                    </p:set>
                                    <p:animEffect transition="in" filter="blinds(horizontal)">
                                      <p:cBhvr>
                                        <p:cTn id="130" dur="500"/>
                                        <p:tgtEl>
                                          <p:spTgt spid="285759"/>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85760"/>
                                        </p:tgtEl>
                                        <p:attrNameLst>
                                          <p:attrName>style.visibility</p:attrName>
                                        </p:attrNameLst>
                                      </p:cBhvr>
                                      <p:to>
                                        <p:strVal val="visible"/>
                                      </p:to>
                                    </p:set>
                                    <p:animEffect transition="in" filter="blinds(horizontal)">
                                      <p:cBhvr>
                                        <p:cTn id="133" dur="500"/>
                                        <p:tgtEl>
                                          <p:spTgt spid="285760"/>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85761"/>
                                        </p:tgtEl>
                                        <p:attrNameLst>
                                          <p:attrName>style.visibility</p:attrName>
                                        </p:attrNameLst>
                                      </p:cBhvr>
                                      <p:to>
                                        <p:strVal val="visible"/>
                                      </p:to>
                                    </p:set>
                                    <p:animEffect transition="in" filter="blinds(horizontal)">
                                      <p:cBhvr>
                                        <p:cTn id="136" dur="500"/>
                                        <p:tgtEl>
                                          <p:spTgt spid="28576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85762"/>
                                        </p:tgtEl>
                                        <p:attrNameLst>
                                          <p:attrName>style.visibility</p:attrName>
                                        </p:attrNameLst>
                                      </p:cBhvr>
                                      <p:to>
                                        <p:strVal val="visible"/>
                                      </p:to>
                                    </p:set>
                                    <p:animEffect transition="in" filter="blinds(horizontal)">
                                      <p:cBhvr>
                                        <p:cTn id="139" dur="500"/>
                                        <p:tgtEl>
                                          <p:spTgt spid="285762"/>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85763"/>
                                        </p:tgtEl>
                                        <p:attrNameLst>
                                          <p:attrName>style.visibility</p:attrName>
                                        </p:attrNameLst>
                                      </p:cBhvr>
                                      <p:to>
                                        <p:strVal val="visible"/>
                                      </p:to>
                                    </p:set>
                                    <p:animEffect transition="in" filter="blinds(horizontal)">
                                      <p:cBhvr>
                                        <p:cTn id="142" dur="500"/>
                                        <p:tgtEl>
                                          <p:spTgt spid="285763"/>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285764"/>
                                        </p:tgtEl>
                                        <p:attrNameLst>
                                          <p:attrName>style.visibility</p:attrName>
                                        </p:attrNameLst>
                                      </p:cBhvr>
                                      <p:to>
                                        <p:strVal val="visible"/>
                                      </p:to>
                                    </p:set>
                                    <p:animEffect transition="in" filter="blinds(horizontal)">
                                      <p:cBhvr>
                                        <p:cTn id="145" dur="500"/>
                                        <p:tgtEl>
                                          <p:spTgt spid="28576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0" presetClass="path" presetSubtype="0" accel="50000" decel="50000" fill="hold" grpId="1" nodeType="clickEffect">
                                  <p:stCondLst>
                                    <p:cond delay="0"/>
                                  </p:stCondLst>
                                  <p:childTnLst>
                                    <p:animMotion origin="layout" path="M 0 0 L 0.03333 0 " pathEditMode="relative" ptsTypes="AA">
                                      <p:cBhvr>
                                        <p:cTn id="149" dur="2000" fill="hold"/>
                                        <p:tgtEl>
                                          <p:spTgt spid="285748"/>
                                        </p:tgtEl>
                                        <p:attrNameLst>
                                          <p:attrName>ppt_x</p:attrName>
                                          <p:attrName>ppt_y</p:attrName>
                                        </p:attrNameLst>
                                      </p:cBhvr>
                                    </p:animMotion>
                                  </p:childTnLst>
                                </p:cTn>
                              </p:par>
                              <p:par>
                                <p:cTn id="150" presetID="0" presetClass="path" presetSubtype="0" accel="50000" decel="50000" fill="hold" grpId="1" nodeType="withEffect">
                                  <p:stCondLst>
                                    <p:cond delay="0"/>
                                  </p:stCondLst>
                                  <p:childTnLst>
                                    <p:animMotion origin="layout" path="M 0 0 L 0.03333 0 " pathEditMode="relative" ptsTypes="AA">
                                      <p:cBhvr>
                                        <p:cTn id="151" dur="2000" fill="hold"/>
                                        <p:tgtEl>
                                          <p:spTgt spid="285749"/>
                                        </p:tgtEl>
                                        <p:attrNameLst>
                                          <p:attrName>ppt_x</p:attrName>
                                          <p:attrName>ppt_y</p:attrName>
                                        </p:attrNameLst>
                                      </p:cBhvr>
                                    </p:animMotion>
                                  </p:childTnLst>
                                </p:cTn>
                              </p:par>
                              <p:par>
                                <p:cTn id="152" presetID="0" presetClass="path" presetSubtype="0" accel="50000" decel="50000" fill="hold" grpId="1" nodeType="withEffect">
                                  <p:stCondLst>
                                    <p:cond delay="0"/>
                                  </p:stCondLst>
                                  <p:childTnLst>
                                    <p:animMotion origin="layout" path="M 0 0 L 0.03333 0 " pathEditMode="relative" ptsTypes="AA">
                                      <p:cBhvr>
                                        <p:cTn id="153" dur="2000" fill="hold"/>
                                        <p:tgtEl>
                                          <p:spTgt spid="285750"/>
                                        </p:tgtEl>
                                        <p:attrNameLst>
                                          <p:attrName>ppt_x</p:attrName>
                                          <p:attrName>ppt_y</p:attrName>
                                        </p:attrNameLst>
                                      </p:cBhvr>
                                    </p:animMotion>
                                  </p:childTnLst>
                                </p:cTn>
                              </p:par>
                              <p:par>
                                <p:cTn id="154" presetID="0" presetClass="path" presetSubtype="0" accel="50000" decel="50000" fill="hold" grpId="1" nodeType="withEffect">
                                  <p:stCondLst>
                                    <p:cond delay="0"/>
                                  </p:stCondLst>
                                  <p:childTnLst>
                                    <p:animMotion origin="layout" path="M 0 0 L 0.03333 0 " pathEditMode="relative" ptsTypes="AA">
                                      <p:cBhvr>
                                        <p:cTn id="155" dur="2000" fill="hold"/>
                                        <p:tgtEl>
                                          <p:spTgt spid="285751"/>
                                        </p:tgtEl>
                                        <p:attrNameLst>
                                          <p:attrName>ppt_x</p:attrName>
                                          <p:attrName>ppt_y</p:attrName>
                                        </p:attrNameLst>
                                      </p:cBhvr>
                                    </p:animMotion>
                                  </p:childTnLst>
                                </p:cTn>
                              </p:par>
                              <p:par>
                                <p:cTn id="156" presetID="0" presetClass="path" presetSubtype="0" accel="50000" decel="50000" fill="hold" grpId="1" nodeType="withEffect">
                                  <p:stCondLst>
                                    <p:cond delay="0"/>
                                  </p:stCondLst>
                                  <p:childTnLst>
                                    <p:animMotion origin="layout" path="M 0 0 L 0.03333 0 " pathEditMode="relative" ptsTypes="AA">
                                      <p:cBhvr>
                                        <p:cTn id="157" dur="2000" fill="hold"/>
                                        <p:tgtEl>
                                          <p:spTgt spid="285752"/>
                                        </p:tgtEl>
                                        <p:attrNameLst>
                                          <p:attrName>ppt_x</p:attrName>
                                          <p:attrName>ppt_y</p:attrName>
                                        </p:attrNameLst>
                                      </p:cBhvr>
                                    </p:animMotion>
                                  </p:childTnLst>
                                </p:cTn>
                              </p:par>
                              <p:par>
                                <p:cTn id="158" presetID="0" presetClass="path" presetSubtype="0" accel="50000" decel="50000" fill="hold" grpId="1" nodeType="withEffect">
                                  <p:stCondLst>
                                    <p:cond delay="0"/>
                                  </p:stCondLst>
                                  <p:childTnLst>
                                    <p:animMotion origin="layout" path="M 0 0 L 0.03333 0 " pathEditMode="relative" ptsTypes="AA">
                                      <p:cBhvr>
                                        <p:cTn id="159" dur="2000" fill="hold"/>
                                        <p:tgtEl>
                                          <p:spTgt spid="285760"/>
                                        </p:tgtEl>
                                        <p:attrNameLst>
                                          <p:attrName>ppt_x</p:attrName>
                                          <p:attrName>ppt_y</p:attrName>
                                        </p:attrNameLst>
                                      </p:cBhvr>
                                    </p:animMotion>
                                  </p:childTnLst>
                                </p:cTn>
                              </p:par>
                              <p:par>
                                <p:cTn id="160" presetID="0" presetClass="path" presetSubtype="0" accel="50000" decel="50000" fill="hold" grpId="1" nodeType="withEffect">
                                  <p:stCondLst>
                                    <p:cond delay="0"/>
                                  </p:stCondLst>
                                  <p:childTnLst>
                                    <p:animMotion origin="layout" path="M 0 0 L 0.03333 0 " pathEditMode="relative" ptsTypes="AA">
                                      <p:cBhvr>
                                        <p:cTn id="161" dur="2000" fill="hold"/>
                                        <p:tgtEl>
                                          <p:spTgt spid="285761"/>
                                        </p:tgtEl>
                                        <p:attrNameLst>
                                          <p:attrName>ppt_x</p:attrName>
                                          <p:attrName>ppt_y</p:attrName>
                                        </p:attrNameLst>
                                      </p:cBhvr>
                                    </p:animMotion>
                                  </p:childTnLst>
                                </p:cTn>
                              </p:par>
                              <p:par>
                                <p:cTn id="162" presetID="0" presetClass="path" presetSubtype="0" accel="50000" decel="50000" fill="hold" grpId="1" nodeType="withEffect">
                                  <p:stCondLst>
                                    <p:cond delay="0"/>
                                  </p:stCondLst>
                                  <p:childTnLst>
                                    <p:animMotion origin="layout" path="M 0 0 L 0.03333 0 " pathEditMode="relative" ptsTypes="AA">
                                      <p:cBhvr>
                                        <p:cTn id="163" dur="2000" fill="hold"/>
                                        <p:tgtEl>
                                          <p:spTgt spid="285762"/>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85767"/>
                                        </p:tgtEl>
                                        <p:attrNameLst>
                                          <p:attrName>style.visibility</p:attrName>
                                        </p:attrNameLst>
                                      </p:cBhvr>
                                      <p:to>
                                        <p:strVal val="visible"/>
                                      </p:to>
                                    </p:set>
                                    <p:animEffect transition="in" filter="wipe(left)">
                                      <p:cBhvr>
                                        <p:cTn id="168" dur="500"/>
                                        <p:tgtEl>
                                          <p:spTgt spid="285767"/>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285768"/>
                                        </p:tgtEl>
                                        <p:attrNameLst>
                                          <p:attrName>style.visibility</p:attrName>
                                        </p:attrNameLst>
                                      </p:cBhvr>
                                      <p:to>
                                        <p:strVal val="visible"/>
                                      </p:to>
                                    </p:set>
                                    <p:animEffect transition="in" filter="wipe(left)">
                                      <p:cBhvr>
                                        <p:cTn id="171" dur="500"/>
                                        <p:tgtEl>
                                          <p:spTgt spid="285768"/>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28576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85770"/>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85771"/>
                                        </p:tgtEl>
                                        <p:attrNameLst>
                                          <p:attrName>style.visibility</p:attrName>
                                        </p:attrNameLst>
                                      </p:cBhvr>
                                      <p:to>
                                        <p:strVal val="visible"/>
                                      </p:to>
                                    </p:set>
                                    <p:animEffect transition="in" filter="wipe(left)">
                                      <p:cBhvr>
                                        <p:cTn id="182" dur="500"/>
                                        <p:tgtEl>
                                          <p:spTgt spid="28577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285772"/>
                                        </p:tgtEl>
                                        <p:attrNameLst>
                                          <p:attrName>style.visibility</p:attrName>
                                        </p:attrNameLst>
                                      </p:cBhvr>
                                      <p:to>
                                        <p:strVal val="visible"/>
                                      </p:to>
                                    </p:set>
                                    <p:animEffect transition="in" filter="blinds(horizontal)">
                                      <p:cBhvr>
                                        <p:cTn id="187" dur="500"/>
                                        <p:tgtEl>
                                          <p:spTgt spid="285772"/>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85773"/>
                                        </p:tgtEl>
                                        <p:attrNameLst>
                                          <p:attrName>style.visibility</p:attrName>
                                        </p:attrNameLst>
                                      </p:cBhvr>
                                      <p:to>
                                        <p:strVal val="visible"/>
                                      </p:to>
                                    </p:set>
                                    <p:animEffect transition="in" filter="blinds(horizontal)">
                                      <p:cBhvr>
                                        <p:cTn id="190" dur="500"/>
                                        <p:tgtEl>
                                          <p:spTgt spid="285773"/>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85774"/>
                                        </p:tgtEl>
                                        <p:attrNameLst>
                                          <p:attrName>style.visibility</p:attrName>
                                        </p:attrNameLst>
                                      </p:cBhvr>
                                      <p:to>
                                        <p:strVal val="visible"/>
                                      </p:to>
                                    </p:set>
                                    <p:animEffect transition="in" filter="blinds(horizontal)">
                                      <p:cBhvr>
                                        <p:cTn id="193" dur="500"/>
                                        <p:tgtEl>
                                          <p:spTgt spid="285774"/>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285775"/>
                                        </p:tgtEl>
                                        <p:attrNameLst>
                                          <p:attrName>style.visibility</p:attrName>
                                        </p:attrNameLst>
                                      </p:cBhvr>
                                      <p:to>
                                        <p:strVal val="visible"/>
                                      </p:to>
                                    </p:set>
                                    <p:animEffect transition="in" filter="blinds(horizontal)">
                                      <p:cBhvr>
                                        <p:cTn id="196" dur="500"/>
                                        <p:tgtEl>
                                          <p:spTgt spid="285775"/>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285776"/>
                                        </p:tgtEl>
                                        <p:attrNameLst>
                                          <p:attrName>style.visibility</p:attrName>
                                        </p:attrNameLst>
                                      </p:cBhvr>
                                      <p:to>
                                        <p:strVal val="visible"/>
                                      </p:to>
                                    </p:set>
                                    <p:animEffect transition="in" filter="blinds(horizontal)">
                                      <p:cBhvr>
                                        <p:cTn id="199" dur="500"/>
                                        <p:tgtEl>
                                          <p:spTgt spid="285776"/>
                                        </p:tgtEl>
                                      </p:cBhvr>
                                    </p:animEffect>
                                  </p:childTnLst>
                                </p:cTn>
                              </p:par>
                              <p:par>
                                <p:cTn id="200" presetID="3" presetClass="entr" presetSubtype="10" fill="hold" grpId="0" nodeType="withEffect">
                                  <p:stCondLst>
                                    <p:cond delay="0"/>
                                  </p:stCondLst>
                                  <p:childTnLst>
                                    <p:set>
                                      <p:cBhvr>
                                        <p:cTn id="201" dur="1" fill="hold">
                                          <p:stCondLst>
                                            <p:cond delay="0"/>
                                          </p:stCondLst>
                                        </p:cTn>
                                        <p:tgtEl>
                                          <p:spTgt spid="285777"/>
                                        </p:tgtEl>
                                        <p:attrNameLst>
                                          <p:attrName>style.visibility</p:attrName>
                                        </p:attrNameLst>
                                      </p:cBhvr>
                                      <p:to>
                                        <p:strVal val="visible"/>
                                      </p:to>
                                    </p:set>
                                    <p:animEffect transition="in" filter="blinds(horizontal)">
                                      <p:cBhvr>
                                        <p:cTn id="202" dur="500"/>
                                        <p:tgtEl>
                                          <p:spTgt spid="285777"/>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285778"/>
                                        </p:tgtEl>
                                        <p:attrNameLst>
                                          <p:attrName>style.visibility</p:attrName>
                                        </p:attrNameLst>
                                      </p:cBhvr>
                                      <p:to>
                                        <p:strVal val="visible"/>
                                      </p:to>
                                    </p:set>
                                    <p:animEffect transition="in" filter="blinds(horizontal)">
                                      <p:cBhvr>
                                        <p:cTn id="205" dur="500"/>
                                        <p:tgtEl>
                                          <p:spTgt spid="285778"/>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285779"/>
                                        </p:tgtEl>
                                        <p:attrNameLst>
                                          <p:attrName>style.visibility</p:attrName>
                                        </p:attrNameLst>
                                      </p:cBhvr>
                                      <p:to>
                                        <p:strVal val="visible"/>
                                      </p:to>
                                    </p:set>
                                    <p:animEffect transition="in" filter="blinds(horizontal)">
                                      <p:cBhvr>
                                        <p:cTn id="208" dur="500"/>
                                        <p:tgtEl>
                                          <p:spTgt spid="285779"/>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285780"/>
                                        </p:tgtEl>
                                        <p:attrNameLst>
                                          <p:attrName>style.visibility</p:attrName>
                                        </p:attrNameLst>
                                      </p:cBhvr>
                                      <p:to>
                                        <p:strVal val="visible"/>
                                      </p:to>
                                    </p:set>
                                    <p:animEffect transition="in" filter="blinds(horizontal)">
                                      <p:cBhvr>
                                        <p:cTn id="211" dur="500"/>
                                        <p:tgtEl>
                                          <p:spTgt spid="285780"/>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285781"/>
                                        </p:tgtEl>
                                        <p:attrNameLst>
                                          <p:attrName>style.visibility</p:attrName>
                                        </p:attrNameLst>
                                      </p:cBhvr>
                                      <p:to>
                                        <p:strVal val="visible"/>
                                      </p:to>
                                    </p:set>
                                    <p:animEffect transition="in" filter="blinds(horizontal)">
                                      <p:cBhvr>
                                        <p:cTn id="214" dur="500"/>
                                        <p:tgtEl>
                                          <p:spTgt spid="285781"/>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285782"/>
                                        </p:tgtEl>
                                        <p:attrNameLst>
                                          <p:attrName>style.visibility</p:attrName>
                                        </p:attrNameLst>
                                      </p:cBhvr>
                                      <p:to>
                                        <p:strVal val="visible"/>
                                      </p:to>
                                    </p:set>
                                    <p:animEffect transition="in" filter="blinds(horizontal)">
                                      <p:cBhvr>
                                        <p:cTn id="217" dur="500"/>
                                        <p:tgtEl>
                                          <p:spTgt spid="285782"/>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285783"/>
                                        </p:tgtEl>
                                        <p:attrNameLst>
                                          <p:attrName>style.visibility</p:attrName>
                                        </p:attrNameLst>
                                      </p:cBhvr>
                                      <p:to>
                                        <p:strVal val="visible"/>
                                      </p:to>
                                    </p:set>
                                    <p:animEffect transition="in" filter="blinds(horizontal)">
                                      <p:cBhvr>
                                        <p:cTn id="220" dur="500"/>
                                        <p:tgtEl>
                                          <p:spTgt spid="285783"/>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285784"/>
                                        </p:tgtEl>
                                        <p:attrNameLst>
                                          <p:attrName>style.visibility</p:attrName>
                                        </p:attrNameLst>
                                      </p:cBhvr>
                                      <p:to>
                                        <p:strVal val="visible"/>
                                      </p:to>
                                    </p:set>
                                    <p:animEffect transition="in" filter="blinds(horizontal)">
                                      <p:cBhvr>
                                        <p:cTn id="223" dur="500"/>
                                        <p:tgtEl>
                                          <p:spTgt spid="285784"/>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285785"/>
                                        </p:tgtEl>
                                        <p:attrNameLst>
                                          <p:attrName>style.visibility</p:attrName>
                                        </p:attrNameLst>
                                      </p:cBhvr>
                                      <p:to>
                                        <p:strVal val="visible"/>
                                      </p:to>
                                    </p:set>
                                    <p:animEffect transition="in" filter="blinds(horizontal)">
                                      <p:cBhvr>
                                        <p:cTn id="226" dur="500"/>
                                        <p:tgtEl>
                                          <p:spTgt spid="285785"/>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285786"/>
                                        </p:tgtEl>
                                        <p:attrNameLst>
                                          <p:attrName>style.visibility</p:attrName>
                                        </p:attrNameLst>
                                      </p:cBhvr>
                                      <p:to>
                                        <p:strVal val="visible"/>
                                      </p:to>
                                    </p:set>
                                    <p:animEffect transition="in" filter="blinds(horizontal)">
                                      <p:cBhvr>
                                        <p:cTn id="229" dur="500"/>
                                        <p:tgtEl>
                                          <p:spTgt spid="285786"/>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285787"/>
                                        </p:tgtEl>
                                        <p:attrNameLst>
                                          <p:attrName>style.visibility</p:attrName>
                                        </p:attrNameLst>
                                      </p:cBhvr>
                                      <p:to>
                                        <p:strVal val="visible"/>
                                      </p:to>
                                    </p:set>
                                    <p:animEffect transition="in" filter="blinds(horizontal)">
                                      <p:cBhvr>
                                        <p:cTn id="232" dur="500"/>
                                        <p:tgtEl>
                                          <p:spTgt spid="285787"/>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285788"/>
                                        </p:tgtEl>
                                        <p:attrNameLst>
                                          <p:attrName>style.visibility</p:attrName>
                                        </p:attrNameLst>
                                      </p:cBhvr>
                                      <p:to>
                                        <p:strVal val="visible"/>
                                      </p:to>
                                    </p:set>
                                    <p:animEffect transition="in" filter="blinds(horizontal)">
                                      <p:cBhvr>
                                        <p:cTn id="235" dur="500"/>
                                        <p:tgtEl>
                                          <p:spTgt spid="285788"/>
                                        </p:tgtEl>
                                      </p:cBhvr>
                                    </p:animEffect>
                                  </p:childTnLst>
                                </p:cTn>
                              </p:par>
                              <p:par>
                                <p:cTn id="236" presetID="3" presetClass="entr" presetSubtype="10" fill="hold" grpId="0" nodeType="withEffect">
                                  <p:stCondLst>
                                    <p:cond delay="0"/>
                                  </p:stCondLst>
                                  <p:childTnLst>
                                    <p:set>
                                      <p:cBhvr>
                                        <p:cTn id="237" dur="1" fill="hold">
                                          <p:stCondLst>
                                            <p:cond delay="0"/>
                                          </p:stCondLst>
                                        </p:cTn>
                                        <p:tgtEl>
                                          <p:spTgt spid="285789"/>
                                        </p:tgtEl>
                                        <p:attrNameLst>
                                          <p:attrName>style.visibility</p:attrName>
                                        </p:attrNameLst>
                                      </p:cBhvr>
                                      <p:to>
                                        <p:strVal val="visible"/>
                                      </p:to>
                                    </p:set>
                                    <p:animEffect transition="in" filter="blinds(horizontal)">
                                      <p:cBhvr>
                                        <p:cTn id="238" dur="500"/>
                                        <p:tgtEl>
                                          <p:spTgt spid="285789"/>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285790"/>
                                        </p:tgtEl>
                                        <p:attrNameLst>
                                          <p:attrName>style.visibility</p:attrName>
                                        </p:attrNameLst>
                                      </p:cBhvr>
                                      <p:to>
                                        <p:strVal val="visible"/>
                                      </p:to>
                                    </p:set>
                                    <p:animEffect transition="in" filter="blinds(horizontal)">
                                      <p:cBhvr>
                                        <p:cTn id="241" dur="500"/>
                                        <p:tgtEl>
                                          <p:spTgt spid="285790"/>
                                        </p:tgtEl>
                                      </p:cBhvr>
                                    </p:animEffect>
                                  </p:childTnLst>
                                </p:cTn>
                              </p:par>
                              <p:par>
                                <p:cTn id="242" presetID="3" presetClass="entr" presetSubtype="10" fill="hold" grpId="0" nodeType="withEffect">
                                  <p:stCondLst>
                                    <p:cond delay="0"/>
                                  </p:stCondLst>
                                  <p:childTnLst>
                                    <p:set>
                                      <p:cBhvr>
                                        <p:cTn id="243" dur="1" fill="hold">
                                          <p:stCondLst>
                                            <p:cond delay="0"/>
                                          </p:stCondLst>
                                        </p:cTn>
                                        <p:tgtEl>
                                          <p:spTgt spid="285791"/>
                                        </p:tgtEl>
                                        <p:attrNameLst>
                                          <p:attrName>style.visibility</p:attrName>
                                        </p:attrNameLst>
                                      </p:cBhvr>
                                      <p:to>
                                        <p:strVal val="visible"/>
                                      </p:to>
                                    </p:set>
                                    <p:animEffect transition="in" filter="blinds(horizontal)">
                                      <p:cBhvr>
                                        <p:cTn id="244" dur="500"/>
                                        <p:tgtEl>
                                          <p:spTgt spid="285791"/>
                                        </p:tgtEl>
                                      </p:cBhvr>
                                    </p:animEffect>
                                  </p:childTnLst>
                                </p:cTn>
                              </p:par>
                              <p:par>
                                <p:cTn id="245" presetID="3" presetClass="entr" presetSubtype="10" fill="hold" grpId="0" nodeType="withEffect">
                                  <p:stCondLst>
                                    <p:cond delay="0"/>
                                  </p:stCondLst>
                                  <p:childTnLst>
                                    <p:set>
                                      <p:cBhvr>
                                        <p:cTn id="246" dur="1" fill="hold">
                                          <p:stCondLst>
                                            <p:cond delay="0"/>
                                          </p:stCondLst>
                                        </p:cTn>
                                        <p:tgtEl>
                                          <p:spTgt spid="285792"/>
                                        </p:tgtEl>
                                        <p:attrNameLst>
                                          <p:attrName>style.visibility</p:attrName>
                                        </p:attrNameLst>
                                      </p:cBhvr>
                                      <p:to>
                                        <p:strVal val="visible"/>
                                      </p:to>
                                    </p:set>
                                    <p:animEffect transition="in" filter="blinds(horizontal)">
                                      <p:cBhvr>
                                        <p:cTn id="247" dur="500"/>
                                        <p:tgtEl>
                                          <p:spTgt spid="285792"/>
                                        </p:tgtEl>
                                      </p:cBhvr>
                                    </p:animEffect>
                                  </p:childTnLst>
                                </p:cTn>
                              </p:par>
                              <p:par>
                                <p:cTn id="248" presetID="3" presetClass="entr" presetSubtype="10" fill="hold" grpId="0" nodeType="withEffect">
                                  <p:stCondLst>
                                    <p:cond delay="0"/>
                                  </p:stCondLst>
                                  <p:childTnLst>
                                    <p:set>
                                      <p:cBhvr>
                                        <p:cTn id="249" dur="1" fill="hold">
                                          <p:stCondLst>
                                            <p:cond delay="0"/>
                                          </p:stCondLst>
                                        </p:cTn>
                                        <p:tgtEl>
                                          <p:spTgt spid="285793"/>
                                        </p:tgtEl>
                                        <p:attrNameLst>
                                          <p:attrName>style.visibility</p:attrName>
                                        </p:attrNameLst>
                                      </p:cBhvr>
                                      <p:to>
                                        <p:strVal val="visible"/>
                                      </p:to>
                                    </p:set>
                                    <p:animEffect transition="in" filter="blinds(horizontal)">
                                      <p:cBhvr>
                                        <p:cTn id="250" dur="500"/>
                                        <p:tgtEl>
                                          <p:spTgt spid="285793"/>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285794"/>
                                        </p:tgtEl>
                                        <p:attrNameLst>
                                          <p:attrName>style.visibility</p:attrName>
                                        </p:attrNameLst>
                                      </p:cBhvr>
                                      <p:to>
                                        <p:strVal val="visible"/>
                                      </p:to>
                                    </p:set>
                                    <p:animEffect transition="in" filter="blinds(horizontal)">
                                      <p:cBhvr>
                                        <p:cTn id="253" dur="500"/>
                                        <p:tgtEl>
                                          <p:spTgt spid="285794"/>
                                        </p:tgtEl>
                                      </p:cBhvr>
                                    </p:animEffect>
                                  </p:childTnLst>
                                </p:cTn>
                              </p:par>
                              <p:par>
                                <p:cTn id="254" presetID="3" presetClass="entr" presetSubtype="10" fill="hold" grpId="0" nodeType="withEffect">
                                  <p:stCondLst>
                                    <p:cond delay="0"/>
                                  </p:stCondLst>
                                  <p:childTnLst>
                                    <p:set>
                                      <p:cBhvr>
                                        <p:cTn id="255" dur="1" fill="hold">
                                          <p:stCondLst>
                                            <p:cond delay="0"/>
                                          </p:stCondLst>
                                        </p:cTn>
                                        <p:tgtEl>
                                          <p:spTgt spid="285795"/>
                                        </p:tgtEl>
                                        <p:attrNameLst>
                                          <p:attrName>style.visibility</p:attrName>
                                        </p:attrNameLst>
                                      </p:cBhvr>
                                      <p:to>
                                        <p:strVal val="visible"/>
                                      </p:to>
                                    </p:set>
                                    <p:animEffect transition="in" filter="blinds(horizontal)">
                                      <p:cBhvr>
                                        <p:cTn id="256" dur="500"/>
                                        <p:tgtEl>
                                          <p:spTgt spid="285795"/>
                                        </p:tgtEl>
                                      </p:cBhvr>
                                    </p:animEffect>
                                  </p:childTnLst>
                                </p:cTn>
                              </p:par>
                              <p:par>
                                <p:cTn id="257" presetID="3" presetClass="entr" presetSubtype="10" fill="hold" grpId="0" nodeType="withEffect">
                                  <p:stCondLst>
                                    <p:cond delay="0"/>
                                  </p:stCondLst>
                                  <p:childTnLst>
                                    <p:set>
                                      <p:cBhvr>
                                        <p:cTn id="258" dur="1" fill="hold">
                                          <p:stCondLst>
                                            <p:cond delay="0"/>
                                          </p:stCondLst>
                                        </p:cTn>
                                        <p:tgtEl>
                                          <p:spTgt spid="285796"/>
                                        </p:tgtEl>
                                        <p:attrNameLst>
                                          <p:attrName>style.visibility</p:attrName>
                                        </p:attrNameLst>
                                      </p:cBhvr>
                                      <p:to>
                                        <p:strVal val="visible"/>
                                      </p:to>
                                    </p:set>
                                    <p:animEffect transition="in" filter="blinds(horizontal)">
                                      <p:cBhvr>
                                        <p:cTn id="259" dur="500"/>
                                        <p:tgtEl>
                                          <p:spTgt spid="285796"/>
                                        </p:tgtEl>
                                      </p:cBhvr>
                                    </p:animEffect>
                                  </p:childTnLst>
                                </p:cTn>
                              </p:par>
                              <p:par>
                                <p:cTn id="260" presetID="3" presetClass="entr" presetSubtype="10" fill="hold" grpId="0" nodeType="withEffect">
                                  <p:stCondLst>
                                    <p:cond delay="0"/>
                                  </p:stCondLst>
                                  <p:childTnLst>
                                    <p:set>
                                      <p:cBhvr>
                                        <p:cTn id="261" dur="1" fill="hold">
                                          <p:stCondLst>
                                            <p:cond delay="0"/>
                                          </p:stCondLst>
                                        </p:cTn>
                                        <p:tgtEl>
                                          <p:spTgt spid="285797"/>
                                        </p:tgtEl>
                                        <p:attrNameLst>
                                          <p:attrName>style.visibility</p:attrName>
                                        </p:attrNameLst>
                                      </p:cBhvr>
                                      <p:to>
                                        <p:strVal val="visible"/>
                                      </p:to>
                                    </p:set>
                                    <p:animEffect transition="in" filter="blinds(horizontal)">
                                      <p:cBhvr>
                                        <p:cTn id="262" dur="500"/>
                                        <p:tgtEl>
                                          <p:spTgt spid="285797"/>
                                        </p:tgtEl>
                                      </p:cBhvr>
                                    </p:animEffect>
                                  </p:childTnLst>
                                </p:cTn>
                              </p:par>
                              <p:par>
                                <p:cTn id="263" presetID="3" presetClass="entr" presetSubtype="10" fill="hold" grpId="0" nodeType="withEffect">
                                  <p:stCondLst>
                                    <p:cond delay="0"/>
                                  </p:stCondLst>
                                  <p:childTnLst>
                                    <p:set>
                                      <p:cBhvr>
                                        <p:cTn id="264" dur="1" fill="hold">
                                          <p:stCondLst>
                                            <p:cond delay="0"/>
                                          </p:stCondLst>
                                        </p:cTn>
                                        <p:tgtEl>
                                          <p:spTgt spid="285798"/>
                                        </p:tgtEl>
                                        <p:attrNameLst>
                                          <p:attrName>style.visibility</p:attrName>
                                        </p:attrNameLst>
                                      </p:cBhvr>
                                      <p:to>
                                        <p:strVal val="visible"/>
                                      </p:to>
                                    </p:set>
                                    <p:animEffect transition="in" filter="blinds(horizontal)">
                                      <p:cBhvr>
                                        <p:cTn id="265" dur="500"/>
                                        <p:tgtEl>
                                          <p:spTgt spid="285798"/>
                                        </p:tgtEl>
                                      </p:cBhvr>
                                    </p:animEffect>
                                  </p:childTnLst>
                                </p:cTn>
                              </p:par>
                              <p:par>
                                <p:cTn id="266" presetID="3" presetClass="entr" presetSubtype="10" fill="hold" grpId="0" nodeType="withEffect">
                                  <p:stCondLst>
                                    <p:cond delay="0"/>
                                  </p:stCondLst>
                                  <p:childTnLst>
                                    <p:set>
                                      <p:cBhvr>
                                        <p:cTn id="267" dur="1" fill="hold">
                                          <p:stCondLst>
                                            <p:cond delay="0"/>
                                          </p:stCondLst>
                                        </p:cTn>
                                        <p:tgtEl>
                                          <p:spTgt spid="285799"/>
                                        </p:tgtEl>
                                        <p:attrNameLst>
                                          <p:attrName>style.visibility</p:attrName>
                                        </p:attrNameLst>
                                      </p:cBhvr>
                                      <p:to>
                                        <p:strVal val="visible"/>
                                      </p:to>
                                    </p:set>
                                    <p:animEffect transition="in" filter="blinds(horizontal)">
                                      <p:cBhvr>
                                        <p:cTn id="268" dur="500"/>
                                        <p:tgtEl>
                                          <p:spTgt spid="285799"/>
                                        </p:tgtEl>
                                      </p:cBhvr>
                                    </p:animEffect>
                                  </p:childTnLst>
                                </p:cTn>
                              </p:par>
                              <p:par>
                                <p:cTn id="269" presetID="3" presetClass="entr" presetSubtype="10" fill="hold" grpId="0" nodeType="withEffect">
                                  <p:stCondLst>
                                    <p:cond delay="0"/>
                                  </p:stCondLst>
                                  <p:childTnLst>
                                    <p:set>
                                      <p:cBhvr>
                                        <p:cTn id="270" dur="1" fill="hold">
                                          <p:stCondLst>
                                            <p:cond delay="0"/>
                                          </p:stCondLst>
                                        </p:cTn>
                                        <p:tgtEl>
                                          <p:spTgt spid="285800"/>
                                        </p:tgtEl>
                                        <p:attrNameLst>
                                          <p:attrName>style.visibility</p:attrName>
                                        </p:attrNameLst>
                                      </p:cBhvr>
                                      <p:to>
                                        <p:strVal val="visible"/>
                                      </p:to>
                                    </p:set>
                                    <p:animEffect transition="in" filter="blinds(horizontal)">
                                      <p:cBhvr>
                                        <p:cTn id="271" dur="500"/>
                                        <p:tgtEl>
                                          <p:spTgt spid="285800"/>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285801"/>
                                        </p:tgtEl>
                                        <p:attrNameLst>
                                          <p:attrName>style.visibility</p:attrName>
                                        </p:attrNameLst>
                                      </p:cBhvr>
                                      <p:to>
                                        <p:strVal val="visible"/>
                                      </p:to>
                                    </p:set>
                                    <p:animEffect transition="in" filter="blinds(horizontal)">
                                      <p:cBhvr>
                                        <p:cTn id="274" dur="500"/>
                                        <p:tgtEl>
                                          <p:spTgt spid="285801"/>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285802"/>
                                        </p:tgtEl>
                                        <p:attrNameLst>
                                          <p:attrName>style.visibility</p:attrName>
                                        </p:attrNameLst>
                                      </p:cBhvr>
                                      <p:to>
                                        <p:strVal val="visible"/>
                                      </p:to>
                                    </p:set>
                                    <p:animEffect transition="in" filter="wipe(left)">
                                      <p:cBhvr>
                                        <p:cTn id="279" dur="500"/>
                                        <p:tgtEl>
                                          <p:spTgt spid="285802"/>
                                        </p:tgtEl>
                                      </p:cBhvr>
                                    </p:animEffect>
                                  </p:childTnLst>
                                </p:cTn>
                              </p:par>
                              <p:par>
                                <p:cTn id="280" presetID="22" presetClass="entr" presetSubtype="8" fill="hold" grpId="0" nodeType="withEffect">
                                  <p:stCondLst>
                                    <p:cond delay="0"/>
                                  </p:stCondLst>
                                  <p:childTnLst>
                                    <p:set>
                                      <p:cBhvr>
                                        <p:cTn id="281" dur="1" fill="hold">
                                          <p:stCondLst>
                                            <p:cond delay="0"/>
                                          </p:stCondLst>
                                        </p:cTn>
                                        <p:tgtEl>
                                          <p:spTgt spid="285803"/>
                                        </p:tgtEl>
                                        <p:attrNameLst>
                                          <p:attrName>style.visibility</p:attrName>
                                        </p:attrNameLst>
                                      </p:cBhvr>
                                      <p:to>
                                        <p:strVal val="visible"/>
                                      </p:to>
                                    </p:set>
                                    <p:animEffect transition="in" filter="wipe(left)">
                                      <p:cBhvr>
                                        <p:cTn id="282" dur="500"/>
                                        <p:tgtEl>
                                          <p:spTgt spid="285803"/>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3" presetClass="entr" presetSubtype="10" fill="hold" grpId="0" nodeType="clickEffect">
                                  <p:stCondLst>
                                    <p:cond delay="0"/>
                                  </p:stCondLst>
                                  <p:childTnLst>
                                    <p:set>
                                      <p:cBhvr>
                                        <p:cTn id="286" dur="1" fill="hold">
                                          <p:stCondLst>
                                            <p:cond delay="0"/>
                                          </p:stCondLst>
                                        </p:cTn>
                                        <p:tgtEl>
                                          <p:spTgt spid="285804"/>
                                        </p:tgtEl>
                                        <p:attrNameLst>
                                          <p:attrName>style.visibility</p:attrName>
                                        </p:attrNameLst>
                                      </p:cBhvr>
                                      <p:to>
                                        <p:strVal val="visible"/>
                                      </p:to>
                                    </p:set>
                                    <p:animEffect transition="in" filter="blinds(horizontal)">
                                      <p:cBhvr>
                                        <p:cTn id="287" dur="500"/>
                                        <p:tgtEl>
                                          <p:spTgt spid="285804"/>
                                        </p:tgtEl>
                                      </p:cBhvr>
                                    </p:animEffect>
                                  </p:childTnLst>
                                </p:cTn>
                              </p:par>
                              <p:par>
                                <p:cTn id="288" presetID="3" presetClass="entr" presetSubtype="10" fill="hold" grpId="0" nodeType="withEffect">
                                  <p:stCondLst>
                                    <p:cond delay="0"/>
                                  </p:stCondLst>
                                  <p:childTnLst>
                                    <p:set>
                                      <p:cBhvr>
                                        <p:cTn id="289" dur="1" fill="hold">
                                          <p:stCondLst>
                                            <p:cond delay="0"/>
                                          </p:stCondLst>
                                        </p:cTn>
                                        <p:tgtEl>
                                          <p:spTgt spid="285805"/>
                                        </p:tgtEl>
                                        <p:attrNameLst>
                                          <p:attrName>style.visibility</p:attrName>
                                        </p:attrNameLst>
                                      </p:cBhvr>
                                      <p:to>
                                        <p:strVal val="visible"/>
                                      </p:to>
                                    </p:set>
                                    <p:animEffect transition="in" filter="blinds(horizontal)">
                                      <p:cBhvr>
                                        <p:cTn id="290" dur="500"/>
                                        <p:tgtEl>
                                          <p:spTgt spid="285805"/>
                                        </p:tgtEl>
                                      </p:cBhvr>
                                    </p:animEffect>
                                  </p:childTnLst>
                                </p:cTn>
                              </p:par>
                              <p:par>
                                <p:cTn id="291" presetID="22" presetClass="entr" presetSubtype="8" fill="hold" grpId="0" nodeType="withEffect">
                                  <p:stCondLst>
                                    <p:cond delay="0"/>
                                  </p:stCondLst>
                                  <p:childTnLst>
                                    <p:set>
                                      <p:cBhvr>
                                        <p:cTn id="292" dur="1" fill="hold">
                                          <p:stCondLst>
                                            <p:cond delay="0"/>
                                          </p:stCondLst>
                                        </p:cTn>
                                        <p:tgtEl>
                                          <p:spTgt spid="285806"/>
                                        </p:tgtEl>
                                        <p:attrNameLst>
                                          <p:attrName>style.visibility</p:attrName>
                                        </p:attrNameLst>
                                      </p:cBhvr>
                                      <p:to>
                                        <p:strVal val="visible"/>
                                      </p:to>
                                    </p:set>
                                    <p:animEffect transition="in" filter="wipe(left)">
                                      <p:cBhvr>
                                        <p:cTn id="293" dur="500"/>
                                        <p:tgtEl>
                                          <p:spTgt spid="285806"/>
                                        </p:tgtEl>
                                      </p:cBhvr>
                                    </p:animEffect>
                                  </p:childTnLst>
                                </p:cTn>
                              </p:par>
                              <p:par>
                                <p:cTn id="294" presetID="22" presetClass="entr" presetSubtype="8" fill="hold" grpId="0" nodeType="withEffect">
                                  <p:stCondLst>
                                    <p:cond delay="0"/>
                                  </p:stCondLst>
                                  <p:childTnLst>
                                    <p:set>
                                      <p:cBhvr>
                                        <p:cTn id="295" dur="1" fill="hold">
                                          <p:stCondLst>
                                            <p:cond delay="0"/>
                                          </p:stCondLst>
                                        </p:cTn>
                                        <p:tgtEl>
                                          <p:spTgt spid="285807"/>
                                        </p:tgtEl>
                                        <p:attrNameLst>
                                          <p:attrName>style.visibility</p:attrName>
                                        </p:attrNameLst>
                                      </p:cBhvr>
                                      <p:to>
                                        <p:strVal val="visible"/>
                                      </p:to>
                                    </p:set>
                                    <p:animEffect transition="in" filter="wipe(left)">
                                      <p:cBhvr>
                                        <p:cTn id="296" dur="500"/>
                                        <p:tgtEl>
                                          <p:spTgt spid="285807"/>
                                        </p:tgtEl>
                                      </p:cBhvr>
                                    </p:animEffect>
                                  </p:childTnLst>
                                </p:cTn>
                              </p:par>
                              <p:par>
                                <p:cTn id="297" presetID="22" presetClass="entr" presetSubtype="8" fill="hold" grpId="0" nodeType="withEffect">
                                  <p:stCondLst>
                                    <p:cond delay="0"/>
                                  </p:stCondLst>
                                  <p:childTnLst>
                                    <p:set>
                                      <p:cBhvr>
                                        <p:cTn id="298" dur="1" fill="hold">
                                          <p:stCondLst>
                                            <p:cond delay="0"/>
                                          </p:stCondLst>
                                        </p:cTn>
                                        <p:tgtEl>
                                          <p:spTgt spid="285808"/>
                                        </p:tgtEl>
                                        <p:attrNameLst>
                                          <p:attrName>style.visibility</p:attrName>
                                        </p:attrNameLst>
                                      </p:cBhvr>
                                      <p:to>
                                        <p:strVal val="visible"/>
                                      </p:to>
                                    </p:set>
                                    <p:animEffect transition="in" filter="wipe(left)">
                                      <p:cBhvr>
                                        <p:cTn id="299" dur="500"/>
                                        <p:tgtEl>
                                          <p:spTgt spid="285808"/>
                                        </p:tgtEl>
                                      </p:cBhvr>
                                    </p:animEffect>
                                  </p:childTnLst>
                                </p:cTn>
                              </p:par>
                              <p:par>
                                <p:cTn id="300" presetID="22" presetClass="entr" presetSubtype="8" fill="hold" grpId="0" nodeType="withEffect">
                                  <p:stCondLst>
                                    <p:cond delay="0"/>
                                  </p:stCondLst>
                                  <p:childTnLst>
                                    <p:set>
                                      <p:cBhvr>
                                        <p:cTn id="301" dur="1" fill="hold">
                                          <p:stCondLst>
                                            <p:cond delay="0"/>
                                          </p:stCondLst>
                                        </p:cTn>
                                        <p:tgtEl>
                                          <p:spTgt spid="285809"/>
                                        </p:tgtEl>
                                        <p:attrNameLst>
                                          <p:attrName>style.visibility</p:attrName>
                                        </p:attrNameLst>
                                      </p:cBhvr>
                                      <p:to>
                                        <p:strVal val="visible"/>
                                      </p:to>
                                    </p:set>
                                    <p:animEffect transition="in" filter="wipe(left)">
                                      <p:cBhvr>
                                        <p:cTn id="302" dur="500"/>
                                        <p:tgtEl>
                                          <p:spTgt spid="285809"/>
                                        </p:tgtEl>
                                      </p:cBhvr>
                                    </p:animEffec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285810"/>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285811"/>
                                        </p:tgtEl>
                                        <p:attrNameLst>
                                          <p:attrName>style.visibility</p:attrName>
                                        </p:attrNameLst>
                                      </p:cBhvr>
                                      <p:to>
                                        <p:strVal val="visible"/>
                                      </p:to>
                                    </p:se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285812"/>
                                        </p:tgtEl>
                                        <p:attrNameLst>
                                          <p:attrName>style.visibility</p:attrName>
                                        </p:attrNameLst>
                                      </p:cBhvr>
                                      <p:to>
                                        <p:strVal val="visible"/>
                                      </p:to>
                                    </p:set>
                                    <p:animEffect transition="in" filter="wipe(left)">
                                      <p:cBhvr>
                                        <p:cTn id="313" dur="500"/>
                                        <p:tgtEl>
                                          <p:spTgt spid="285812"/>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8" fill="hold" grpId="2" nodeType="clickEffect">
                                  <p:stCondLst>
                                    <p:cond delay="0"/>
                                  </p:stCondLst>
                                  <p:childTnLst>
                                    <p:set>
                                      <p:cBhvr>
                                        <p:cTn id="317" dur="1" fill="hold">
                                          <p:stCondLst>
                                            <p:cond delay="0"/>
                                          </p:stCondLst>
                                        </p:cTn>
                                        <p:tgtEl>
                                          <p:spTgt spid="285814"/>
                                        </p:tgtEl>
                                        <p:attrNameLst>
                                          <p:attrName>style.visibility</p:attrName>
                                        </p:attrNameLst>
                                      </p:cBhvr>
                                      <p:to>
                                        <p:strVal val="visible"/>
                                      </p:to>
                                    </p:set>
                                    <p:animEffect transition="in" filter="wipe(left)">
                                      <p:cBhvr>
                                        <p:cTn id="318" dur="500"/>
                                        <p:tgtEl>
                                          <p:spTgt spid="285814"/>
                                        </p:tgtEl>
                                      </p:cBhvr>
                                    </p:animEffect>
                                  </p:childTnLst>
                                </p:cTn>
                              </p:par>
                              <p:par>
                                <p:cTn id="319" presetID="22" presetClass="entr" presetSubtype="8" fill="hold" grpId="2" nodeType="withEffect">
                                  <p:stCondLst>
                                    <p:cond delay="0"/>
                                  </p:stCondLst>
                                  <p:childTnLst>
                                    <p:set>
                                      <p:cBhvr>
                                        <p:cTn id="320" dur="1" fill="hold">
                                          <p:stCondLst>
                                            <p:cond delay="0"/>
                                          </p:stCondLst>
                                        </p:cTn>
                                        <p:tgtEl>
                                          <p:spTgt spid="285815"/>
                                        </p:tgtEl>
                                        <p:attrNameLst>
                                          <p:attrName>style.visibility</p:attrName>
                                        </p:attrNameLst>
                                      </p:cBhvr>
                                      <p:to>
                                        <p:strVal val="visible"/>
                                      </p:to>
                                    </p:set>
                                    <p:animEffect transition="in" filter="wipe(left)">
                                      <p:cBhvr>
                                        <p:cTn id="321" dur="500"/>
                                        <p:tgtEl>
                                          <p:spTgt spid="285815"/>
                                        </p:tgtEl>
                                      </p:cBhvr>
                                    </p:animEffect>
                                  </p:childTnLst>
                                </p:cTn>
                              </p:par>
                              <p:par>
                                <p:cTn id="322" presetID="22" presetClass="entr" presetSubtype="8" fill="hold" grpId="2" nodeType="withEffect">
                                  <p:stCondLst>
                                    <p:cond delay="0"/>
                                  </p:stCondLst>
                                  <p:childTnLst>
                                    <p:set>
                                      <p:cBhvr>
                                        <p:cTn id="323" dur="1" fill="hold">
                                          <p:stCondLst>
                                            <p:cond delay="0"/>
                                          </p:stCondLst>
                                        </p:cTn>
                                        <p:tgtEl>
                                          <p:spTgt spid="285816"/>
                                        </p:tgtEl>
                                        <p:attrNameLst>
                                          <p:attrName>style.visibility</p:attrName>
                                        </p:attrNameLst>
                                      </p:cBhvr>
                                      <p:to>
                                        <p:strVal val="visible"/>
                                      </p:to>
                                    </p:set>
                                    <p:animEffect transition="in" filter="wipe(left)">
                                      <p:cBhvr>
                                        <p:cTn id="324" dur="500"/>
                                        <p:tgtEl>
                                          <p:spTgt spid="285816"/>
                                        </p:tgtEl>
                                      </p:cBhvr>
                                    </p:animEffect>
                                  </p:childTnLst>
                                </p:cTn>
                              </p:par>
                              <p:par>
                                <p:cTn id="325" presetID="22" presetClass="entr" presetSubtype="8" fill="hold" grpId="2" nodeType="withEffect">
                                  <p:stCondLst>
                                    <p:cond delay="0"/>
                                  </p:stCondLst>
                                  <p:childTnLst>
                                    <p:set>
                                      <p:cBhvr>
                                        <p:cTn id="326" dur="1" fill="hold">
                                          <p:stCondLst>
                                            <p:cond delay="0"/>
                                          </p:stCondLst>
                                        </p:cTn>
                                        <p:tgtEl>
                                          <p:spTgt spid="285817"/>
                                        </p:tgtEl>
                                        <p:attrNameLst>
                                          <p:attrName>style.visibility</p:attrName>
                                        </p:attrNameLst>
                                      </p:cBhvr>
                                      <p:to>
                                        <p:strVal val="visible"/>
                                      </p:to>
                                    </p:set>
                                    <p:animEffect transition="in" filter="wipe(left)">
                                      <p:cBhvr>
                                        <p:cTn id="327" dur="500"/>
                                        <p:tgtEl>
                                          <p:spTgt spid="285817"/>
                                        </p:tgtEl>
                                      </p:cBhvr>
                                    </p:animEffect>
                                  </p:childTnLst>
                                </p:cTn>
                              </p:par>
                              <p:par>
                                <p:cTn id="328" presetID="22" presetClass="entr" presetSubtype="8" fill="hold" grpId="2" nodeType="withEffect">
                                  <p:stCondLst>
                                    <p:cond delay="0"/>
                                  </p:stCondLst>
                                  <p:childTnLst>
                                    <p:set>
                                      <p:cBhvr>
                                        <p:cTn id="329" dur="1" fill="hold">
                                          <p:stCondLst>
                                            <p:cond delay="0"/>
                                          </p:stCondLst>
                                        </p:cTn>
                                        <p:tgtEl>
                                          <p:spTgt spid="285818"/>
                                        </p:tgtEl>
                                        <p:attrNameLst>
                                          <p:attrName>style.visibility</p:attrName>
                                        </p:attrNameLst>
                                      </p:cBhvr>
                                      <p:to>
                                        <p:strVal val="visible"/>
                                      </p:to>
                                    </p:set>
                                    <p:animEffect transition="in" filter="wipe(left)">
                                      <p:cBhvr>
                                        <p:cTn id="330" dur="500"/>
                                        <p:tgtEl>
                                          <p:spTgt spid="285818"/>
                                        </p:tgtEl>
                                      </p:cBhvr>
                                    </p:animEffect>
                                  </p:childTnLst>
                                </p:cTn>
                              </p:par>
                              <p:par>
                                <p:cTn id="331" presetID="22" presetClass="entr" presetSubtype="8" fill="hold" grpId="2" nodeType="withEffect">
                                  <p:stCondLst>
                                    <p:cond delay="0"/>
                                  </p:stCondLst>
                                  <p:childTnLst>
                                    <p:set>
                                      <p:cBhvr>
                                        <p:cTn id="332" dur="1" fill="hold">
                                          <p:stCondLst>
                                            <p:cond delay="0"/>
                                          </p:stCondLst>
                                        </p:cTn>
                                        <p:tgtEl>
                                          <p:spTgt spid="285820"/>
                                        </p:tgtEl>
                                        <p:attrNameLst>
                                          <p:attrName>style.visibility</p:attrName>
                                        </p:attrNameLst>
                                      </p:cBhvr>
                                      <p:to>
                                        <p:strVal val="visible"/>
                                      </p:to>
                                    </p:set>
                                    <p:animEffect transition="in" filter="wipe(left)">
                                      <p:cBhvr>
                                        <p:cTn id="333" dur="500"/>
                                        <p:tgtEl>
                                          <p:spTgt spid="285820"/>
                                        </p:tgtEl>
                                      </p:cBhvr>
                                    </p:animEffect>
                                  </p:childTnLst>
                                </p:cTn>
                              </p:par>
                              <p:par>
                                <p:cTn id="334" presetID="22" presetClass="entr" presetSubtype="8" fill="hold" grpId="2" nodeType="withEffect">
                                  <p:stCondLst>
                                    <p:cond delay="0"/>
                                  </p:stCondLst>
                                  <p:childTnLst>
                                    <p:set>
                                      <p:cBhvr>
                                        <p:cTn id="335" dur="1" fill="hold">
                                          <p:stCondLst>
                                            <p:cond delay="0"/>
                                          </p:stCondLst>
                                        </p:cTn>
                                        <p:tgtEl>
                                          <p:spTgt spid="285821"/>
                                        </p:tgtEl>
                                        <p:attrNameLst>
                                          <p:attrName>style.visibility</p:attrName>
                                        </p:attrNameLst>
                                      </p:cBhvr>
                                      <p:to>
                                        <p:strVal val="visible"/>
                                      </p:to>
                                    </p:set>
                                    <p:animEffect transition="in" filter="wipe(left)">
                                      <p:cBhvr>
                                        <p:cTn id="336" dur="500"/>
                                        <p:tgtEl>
                                          <p:spTgt spid="285821"/>
                                        </p:tgtEl>
                                      </p:cBhvr>
                                    </p:animEffect>
                                  </p:childTnLst>
                                </p:cTn>
                              </p:par>
                              <p:par>
                                <p:cTn id="337" presetID="22" presetClass="entr" presetSubtype="8" fill="hold" grpId="2" nodeType="withEffect">
                                  <p:stCondLst>
                                    <p:cond delay="0"/>
                                  </p:stCondLst>
                                  <p:childTnLst>
                                    <p:set>
                                      <p:cBhvr>
                                        <p:cTn id="338" dur="1" fill="hold">
                                          <p:stCondLst>
                                            <p:cond delay="0"/>
                                          </p:stCondLst>
                                        </p:cTn>
                                        <p:tgtEl>
                                          <p:spTgt spid="285822"/>
                                        </p:tgtEl>
                                        <p:attrNameLst>
                                          <p:attrName>style.visibility</p:attrName>
                                        </p:attrNameLst>
                                      </p:cBhvr>
                                      <p:to>
                                        <p:strVal val="visible"/>
                                      </p:to>
                                    </p:set>
                                    <p:animEffect transition="in" filter="wipe(left)">
                                      <p:cBhvr>
                                        <p:cTn id="339" dur="500"/>
                                        <p:tgtEl>
                                          <p:spTgt spid="285822"/>
                                        </p:tgtEl>
                                      </p:cBhvr>
                                    </p:animEffect>
                                  </p:childTnLst>
                                </p:cTn>
                              </p:par>
                              <p:par>
                                <p:cTn id="340" presetID="3" presetClass="entr" presetSubtype="10" fill="hold" nodeType="withEffect">
                                  <p:stCondLst>
                                    <p:cond delay="0"/>
                                  </p:stCondLst>
                                  <p:childTnLst>
                                    <p:set>
                                      <p:cBhvr>
                                        <p:cTn id="341" dur="1" fill="hold">
                                          <p:stCondLst>
                                            <p:cond delay="0"/>
                                          </p:stCondLst>
                                        </p:cTn>
                                        <p:tgtEl>
                                          <p:spTgt spid="285813"/>
                                        </p:tgtEl>
                                        <p:attrNameLst>
                                          <p:attrName>style.visibility</p:attrName>
                                        </p:attrNameLst>
                                      </p:cBhvr>
                                      <p:to>
                                        <p:strVal val="visible"/>
                                      </p:to>
                                    </p:set>
                                    <p:animEffect transition="in" filter="blinds(horizontal)">
                                      <p:cBhvr>
                                        <p:cTn id="342" dur="500"/>
                                        <p:tgtEl>
                                          <p:spTgt spid="285813"/>
                                        </p:tgtEl>
                                      </p:cBhvr>
                                    </p:animEffect>
                                  </p:childTnLst>
                                </p:cTn>
                              </p:par>
                              <p:par>
                                <p:cTn id="343" presetID="3" presetClass="entr" presetSubtype="10" fill="hold" nodeType="withEffect">
                                  <p:stCondLst>
                                    <p:cond delay="0"/>
                                  </p:stCondLst>
                                  <p:childTnLst>
                                    <p:set>
                                      <p:cBhvr>
                                        <p:cTn id="344" dur="1" fill="hold">
                                          <p:stCondLst>
                                            <p:cond delay="0"/>
                                          </p:stCondLst>
                                        </p:cTn>
                                        <p:tgtEl>
                                          <p:spTgt spid="285819"/>
                                        </p:tgtEl>
                                        <p:attrNameLst>
                                          <p:attrName>style.visibility</p:attrName>
                                        </p:attrNameLst>
                                      </p:cBhvr>
                                      <p:to>
                                        <p:strVal val="visible"/>
                                      </p:to>
                                    </p:set>
                                    <p:animEffect transition="in" filter="blinds(horizontal)">
                                      <p:cBhvr>
                                        <p:cTn id="345" dur="500"/>
                                        <p:tgtEl>
                                          <p:spTgt spid="285819"/>
                                        </p:tgtEl>
                                      </p:cBhvr>
                                    </p:animEffec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3" presetClass="entr" presetSubtype="10" fill="hold" grpId="0" nodeType="clickEffect">
                                  <p:stCondLst>
                                    <p:cond delay="0"/>
                                  </p:stCondLst>
                                  <p:childTnLst>
                                    <p:set>
                                      <p:cBhvr>
                                        <p:cTn id="349" dur="1" fill="hold">
                                          <p:stCondLst>
                                            <p:cond delay="0"/>
                                          </p:stCondLst>
                                        </p:cTn>
                                        <p:tgtEl>
                                          <p:spTgt spid="285814">
                                            <p:txEl>
                                              <p:charRg st="4294967295" end="4294967295"/>
                                            </p:txEl>
                                          </p:spTgt>
                                        </p:tgtEl>
                                        <p:attrNameLst>
                                          <p:attrName>style.visibility</p:attrName>
                                        </p:attrNameLst>
                                      </p:cBhvr>
                                      <p:to>
                                        <p:strVal val="visible"/>
                                      </p:to>
                                    </p:set>
                                    <p:animEffect transition="in" filter="blinds(horizontal)">
                                      <p:cBhvr>
                                        <p:cTn id="350" dur="500"/>
                                        <p:tgtEl>
                                          <p:spTgt spid="285814">
                                            <p:txEl>
                                              <p:charRg st="4294967295" end="4294967295"/>
                                            </p:txEl>
                                          </p:spTgt>
                                        </p:tgtEl>
                                      </p:cBhvr>
                                    </p:animEffect>
                                  </p:childTnLst>
                                </p:cTn>
                              </p:par>
                              <p:par>
                                <p:cTn id="351" presetID="3" presetClass="entr" presetSubtype="10" fill="hold" grpId="0" nodeType="withEffect">
                                  <p:stCondLst>
                                    <p:cond delay="0"/>
                                  </p:stCondLst>
                                  <p:childTnLst>
                                    <p:set>
                                      <p:cBhvr>
                                        <p:cTn id="352" dur="1" fill="hold">
                                          <p:stCondLst>
                                            <p:cond delay="0"/>
                                          </p:stCondLst>
                                        </p:cTn>
                                        <p:tgtEl>
                                          <p:spTgt spid="285815">
                                            <p:txEl>
                                              <p:charRg st="4294967295" end="4294967295"/>
                                            </p:txEl>
                                          </p:spTgt>
                                        </p:tgtEl>
                                        <p:attrNameLst>
                                          <p:attrName>style.visibility</p:attrName>
                                        </p:attrNameLst>
                                      </p:cBhvr>
                                      <p:to>
                                        <p:strVal val="visible"/>
                                      </p:to>
                                    </p:set>
                                    <p:animEffect transition="in" filter="blinds(horizontal)">
                                      <p:cBhvr>
                                        <p:cTn id="353" dur="500"/>
                                        <p:tgtEl>
                                          <p:spTgt spid="285815">
                                            <p:txEl>
                                              <p:charRg st="4294967295" end="4294967295"/>
                                            </p:txEl>
                                          </p:spTgt>
                                        </p:tgtEl>
                                      </p:cBhvr>
                                    </p:animEffect>
                                  </p:childTnLst>
                                </p:cTn>
                              </p:par>
                              <p:par>
                                <p:cTn id="354" presetID="3" presetClass="entr" presetSubtype="10" fill="hold" grpId="0" nodeType="withEffect">
                                  <p:stCondLst>
                                    <p:cond delay="0"/>
                                  </p:stCondLst>
                                  <p:childTnLst>
                                    <p:set>
                                      <p:cBhvr>
                                        <p:cTn id="355" dur="1" fill="hold">
                                          <p:stCondLst>
                                            <p:cond delay="0"/>
                                          </p:stCondLst>
                                        </p:cTn>
                                        <p:tgtEl>
                                          <p:spTgt spid="285816">
                                            <p:txEl>
                                              <p:charRg st="4294967295" end="4294967295"/>
                                            </p:txEl>
                                          </p:spTgt>
                                        </p:tgtEl>
                                        <p:attrNameLst>
                                          <p:attrName>style.visibility</p:attrName>
                                        </p:attrNameLst>
                                      </p:cBhvr>
                                      <p:to>
                                        <p:strVal val="visible"/>
                                      </p:to>
                                    </p:set>
                                    <p:animEffect transition="in" filter="blinds(horizontal)">
                                      <p:cBhvr>
                                        <p:cTn id="356" dur="500"/>
                                        <p:tgtEl>
                                          <p:spTgt spid="285816">
                                            <p:txEl>
                                              <p:charRg st="4294967295" end="4294967295"/>
                                            </p:txEl>
                                          </p:spTgt>
                                        </p:tgtEl>
                                      </p:cBhvr>
                                    </p:animEffect>
                                  </p:childTnLst>
                                </p:cTn>
                              </p:par>
                              <p:par>
                                <p:cTn id="357" presetID="3" presetClass="entr" presetSubtype="10" fill="hold" grpId="0" nodeType="withEffect">
                                  <p:stCondLst>
                                    <p:cond delay="0"/>
                                  </p:stCondLst>
                                  <p:childTnLst>
                                    <p:set>
                                      <p:cBhvr>
                                        <p:cTn id="358" dur="1" fill="hold">
                                          <p:stCondLst>
                                            <p:cond delay="0"/>
                                          </p:stCondLst>
                                        </p:cTn>
                                        <p:tgtEl>
                                          <p:spTgt spid="285817">
                                            <p:txEl>
                                              <p:charRg st="4294967295" end="4294967295"/>
                                            </p:txEl>
                                          </p:spTgt>
                                        </p:tgtEl>
                                        <p:attrNameLst>
                                          <p:attrName>style.visibility</p:attrName>
                                        </p:attrNameLst>
                                      </p:cBhvr>
                                      <p:to>
                                        <p:strVal val="visible"/>
                                      </p:to>
                                    </p:set>
                                    <p:animEffect transition="in" filter="blinds(horizontal)">
                                      <p:cBhvr>
                                        <p:cTn id="359" dur="500"/>
                                        <p:tgtEl>
                                          <p:spTgt spid="285817">
                                            <p:txEl>
                                              <p:charRg st="4294967295" end="4294967295"/>
                                            </p:txEl>
                                          </p:spTgt>
                                        </p:tgtEl>
                                      </p:cBhvr>
                                    </p:animEffect>
                                  </p:childTnLst>
                                </p:cTn>
                              </p:par>
                              <p:par>
                                <p:cTn id="360" presetID="3" presetClass="entr" presetSubtype="10" fill="hold" grpId="0" nodeType="withEffect">
                                  <p:stCondLst>
                                    <p:cond delay="0"/>
                                  </p:stCondLst>
                                  <p:childTnLst>
                                    <p:set>
                                      <p:cBhvr>
                                        <p:cTn id="361" dur="1" fill="hold">
                                          <p:stCondLst>
                                            <p:cond delay="0"/>
                                          </p:stCondLst>
                                        </p:cTn>
                                        <p:tgtEl>
                                          <p:spTgt spid="285818">
                                            <p:txEl>
                                              <p:charRg st="4294967295" end="4294967295"/>
                                            </p:txEl>
                                          </p:spTgt>
                                        </p:tgtEl>
                                        <p:attrNameLst>
                                          <p:attrName>style.visibility</p:attrName>
                                        </p:attrNameLst>
                                      </p:cBhvr>
                                      <p:to>
                                        <p:strVal val="visible"/>
                                      </p:to>
                                    </p:set>
                                    <p:animEffect transition="in" filter="blinds(horizontal)">
                                      <p:cBhvr>
                                        <p:cTn id="362" dur="500"/>
                                        <p:tgtEl>
                                          <p:spTgt spid="285818">
                                            <p:txEl>
                                              <p:charRg st="4294967295" end="4294967295"/>
                                            </p:txEl>
                                          </p:spTgt>
                                        </p:tgtEl>
                                      </p:cBhvr>
                                    </p:animEffect>
                                  </p:childTnLst>
                                </p:cTn>
                              </p:par>
                              <p:par>
                                <p:cTn id="363" presetID="3" presetClass="entr" presetSubtype="10" fill="hold" grpId="0" nodeType="withEffect">
                                  <p:stCondLst>
                                    <p:cond delay="0"/>
                                  </p:stCondLst>
                                  <p:childTnLst>
                                    <p:set>
                                      <p:cBhvr>
                                        <p:cTn id="364" dur="1" fill="hold">
                                          <p:stCondLst>
                                            <p:cond delay="0"/>
                                          </p:stCondLst>
                                        </p:cTn>
                                        <p:tgtEl>
                                          <p:spTgt spid="285820">
                                            <p:txEl>
                                              <p:charRg st="4294967295" end="4294967295"/>
                                            </p:txEl>
                                          </p:spTgt>
                                        </p:tgtEl>
                                        <p:attrNameLst>
                                          <p:attrName>style.visibility</p:attrName>
                                        </p:attrNameLst>
                                      </p:cBhvr>
                                      <p:to>
                                        <p:strVal val="visible"/>
                                      </p:to>
                                    </p:set>
                                    <p:animEffect transition="in" filter="blinds(horizontal)">
                                      <p:cBhvr>
                                        <p:cTn id="365" dur="500"/>
                                        <p:tgtEl>
                                          <p:spTgt spid="285820">
                                            <p:txEl>
                                              <p:charRg st="4294967295" end="4294967295"/>
                                            </p:txEl>
                                          </p:spTgt>
                                        </p:tgtEl>
                                      </p:cBhvr>
                                    </p:animEffect>
                                  </p:childTnLst>
                                </p:cTn>
                              </p:par>
                              <p:par>
                                <p:cTn id="366" presetID="3" presetClass="entr" presetSubtype="10" fill="hold" grpId="0" nodeType="withEffect">
                                  <p:stCondLst>
                                    <p:cond delay="0"/>
                                  </p:stCondLst>
                                  <p:childTnLst>
                                    <p:set>
                                      <p:cBhvr>
                                        <p:cTn id="367" dur="1" fill="hold">
                                          <p:stCondLst>
                                            <p:cond delay="0"/>
                                          </p:stCondLst>
                                        </p:cTn>
                                        <p:tgtEl>
                                          <p:spTgt spid="285821">
                                            <p:txEl>
                                              <p:charRg st="4294967295" end="4294967295"/>
                                            </p:txEl>
                                          </p:spTgt>
                                        </p:tgtEl>
                                        <p:attrNameLst>
                                          <p:attrName>style.visibility</p:attrName>
                                        </p:attrNameLst>
                                      </p:cBhvr>
                                      <p:to>
                                        <p:strVal val="visible"/>
                                      </p:to>
                                    </p:set>
                                    <p:animEffect transition="in" filter="blinds(horizontal)">
                                      <p:cBhvr>
                                        <p:cTn id="368" dur="500"/>
                                        <p:tgtEl>
                                          <p:spTgt spid="285821">
                                            <p:txEl>
                                              <p:charRg st="4294967295" end="4294967295"/>
                                            </p:txEl>
                                          </p:spTgt>
                                        </p:tgtEl>
                                      </p:cBhvr>
                                    </p:animEffect>
                                  </p:childTnLst>
                                </p:cTn>
                              </p:par>
                              <p:par>
                                <p:cTn id="369" presetID="3" presetClass="entr" presetSubtype="10" fill="hold" grpId="0" nodeType="withEffect">
                                  <p:stCondLst>
                                    <p:cond delay="0"/>
                                  </p:stCondLst>
                                  <p:childTnLst>
                                    <p:set>
                                      <p:cBhvr>
                                        <p:cTn id="370" dur="1" fill="hold">
                                          <p:stCondLst>
                                            <p:cond delay="0"/>
                                          </p:stCondLst>
                                        </p:cTn>
                                        <p:tgtEl>
                                          <p:spTgt spid="285822">
                                            <p:txEl>
                                              <p:charRg st="4294967295" end="4294967295"/>
                                            </p:txEl>
                                          </p:spTgt>
                                        </p:tgtEl>
                                        <p:attrNameLst>
                                          <p:attrName>style.visibility</p:attrName>
                                        </p:attrNameLst>
                                      </p:cBhvr>
                                      <p:to>
                                        <p:strVal val="visible"/>
                                      </p:to>
                                    </p:set>
                                    <p:animEffect transition="in" filter="blinds(horizontal)">
                                      <p:cBhvr>
                                        <p:cTn id="371" dur="500"/>
                                        <p:tgtEl>
                                          <p:spTgt spid="285822">
                                            <p:txEl>
                                              <p:charRg st="4294967295" end="4294967295"/>
                                            </p:txEl>
                                          </p:spTgt>
                                        </p:tgtEl>
                                      </p:cBhvr>
                                    </p:animEffect>
                                  </p:childTnLst>
                                </p:cTn>
                              </p:par>
                              <p:par>
                                <p:cTn id="372" presetID="0" presetClass="path" presetSubtype="0" accel="50000" decel="50000" fill="hold" grpId="1" nodeType="withEffect">
                                  <p:stCondLst>
                                    <p:cond delay="0"/>
                                  </p:stCondLst>
                                  <p:childTnLst>
                                    <p:animMotion origin="layout" path="M 0 0 L 0.1 0 " pathEditMode="relative" ptsTypes="AA">
                                      <p:cBhvr>
                                        <p:cTn id="373" dur="1000" fill="hold"/>
                                        <p:tgtEl>
                                          <p:spTgt spid="285814"/>
                                        </p:tgtEl>
                                        <p:attrNameLst>
                                          <p:attrName>ppt_x</p:attrName>
                                          <p:attrName>ppt_y</p:attrName>
                                        </p:attrNameLst>
                                      </p:cBhvr>
                                    </p:animMotion>
                                  </p:childTnLst>
                                </p:cTn>
                              </p:par>
                              <p:par>
                                <p:cTn id="374" presetID="0" presetClass="path" presetSubtype="0" accel="50000" decel="50000" fill="hold" grpId="1" nodeType="withEffect">
                                  <p:stCondLst>
                                    <p:cond delay="0"/>
                                  </p:stCondLst>
                                  <p:childTnLst>
                                    <p:animMotion origin="layout" path="M 0 0 L 0.1 0 " pathEditMode="relative" ptsTypes="AA">
                                      <p:cBhvr>
                                        <p:cTn id="375" dur="1000" fill="hold"/>
                                        <p:tgtEl>
                                          <p:spTgt spid="285815"/>
                                        </p:tgtEl>
                                        <p:attrNameLst>
                                          <p:attrName>ppt_x</p:attrName>
                                          <p:attrName>ppt_y</p:attrName>
                                        </p:attrNameLst>
                                      </p:cBhvr>
                                    </p:animMotion>
                                  </p:childTnLst>
                                </p:cTn>
                              </p:par>
                              <p:par>
                                <p:cTn id="376" presetID="0" presetClass="path" presetSubtype="0" accel="50000" decel="50000" fill="hold" grpId="1" nodeType="withEffect">
                                  <p:stCondLst>
                                    <p:cond delay="0"/>
                                  </p:stCondLst>
                                  <p:childTnLst>
                                    <p:animMotion origin="layout" path="M 0 0 L 0.1 0 " pathEditMode="relative" ptsTypes="AA">
                                      <p:cBhvr>
                                        <p:cTn id="377" dur="1000" fill="hold"/>
                                        <p:tgtEl>
                                          <p:spTgt spid="285816"/>
                                        </p:tgtEl>
                                        <p:attrNameLst>
                                          <p:attrName>ppt_x</p:attrName>
                                          <p:attrName>ppt_y</p:attrName>
                                        </p:attrNameLst>
                                      </p:cBhvr>
                                    </p:animMotion>
                                  </p:childTnLst>
                                </p:cTn>
                              </p:par>
                              <p:par>
                                <p:cTn id="378" presetID="0" presetClass="path" presetSubtype="0" accel="50000" decel="50000" fill="hold" grpId="1" nodeType="withEffect">
                                  <p:stCondLst>
                                    <p:cond delay="0"/>
                                  </p:stCondLst>
                                  <p:childTnLst>
                                    <p:animMotion origin="layout" path="M 0 0 L 0.1 0 " pathEditMode="relative" ptsTypes="AA">
                                      <p:cBhvr>
                                        <p:cTn id="379" dur="1000" fill="hold"/>
                                        <p:tgtEl>
                                          <p:spTgt spid="285817"/>
                                        </p:tgtEl>
                                        <p:attrNameLst>
                                          <p:attrName>ppt_x</p:attrName>
                                          <p:attrName>ppt_y</p:attrName>
                                        </p:attrNameLst>
                                      </p:cBhvr>
                                    </p:animMotion>
                                  </p:childTnLst>
                                </p:cTn>
                              </p:par>
                              <p:par>
                                <p:cTn id="380" presetID="0" presetClass="path" presetSubtype="0" accel="50000" decel="50000" fill="hold" grpId="1" nodeType="withEffect">
                                  <p:stCondLst>
                                    <p:cond delay="0"/>
                                  </p:stCondLst>
                                  <p:childTnLst>
                                    <p:animMotion origin="layout" path="M 0 0 L 0.1 0 " pathEditMode="relative" ptsTypes="AA">
                                      <p:cBhvr>
                                        <p:cTn id="381" dur="1000" fill="hold"/>
                                        <p:tgtEl>
                                          <p:spTgt spid="285818"/>
                                        </p:tgtEl>
                                        <p:attrNameLst>
                                          <p:attrName>ppt_x</p:attrName>
                                          <p:attrName>ppt_y</p:attrName>
                                        </p:attrNameLst>
                                      </p:cBhvr>
                                    </p:animMotion>
                                  </p:childTnLst>
                                </p:cTn>
                              </p:par>
                              <p:par>
                                <p:cTn id="382" presetID="0" presetClass="path" presetSubtype="0" accel="50000" decel="50000" fill="hold" grpId="1" nodeType="withEffect">
                                  <p:stCondLst>
                                    <p:cond delay="0"/>
                                  </p:stCondLst>
                                  <p:childTnLst>
                                    <p:animMotion origin="layout" path="M 0 0 L 0.1 0 " pathEditMode="relative" ptsTypes="AA">
                                      <p:cBhvr>
                                        <p:cTn id="383" dur="1000" fill="hold"/>
                                        <p:tgtEl>
                                          <p:spTgt spid="285820"/>
                                        </p:tgtEl>
                                        <p:attrNameLst>
                                          <p:attrName>ppt_x</p:attrName>
                                          <p:attrName>ppt_y</p:attrName>
                                        </p:attrNameLst>
                                      </p:cBhvr>
                                    </p:animMotion>
                                  </p:childTnLst>
                                </p:cTn>
                              </p:par>
                              <p:par>
                                <p:cTn id="384" presetID="0" presetClass="path" presetSubtype="0" accel="50000" decel="50000" fill="hold" grpId="1" nodeType="withEffect">
                                  <p:stCondLst>
                                    <p:cond delay="0"/>
                                  </p:stCondLst>
                                  <p:childTnLst>
                                    <p:animMotion origin="layout" path="M 0 0 L 0.1 0 " pathEditMode="relative" ptsTypes="AA">
                                      <p:cBhvr>
                                        <p:cTn id="385" dur="1000" fill="hold"/>
                                        <p:tgtEl>
                                          <p:spTgt spid="285821"/>
                                        </p:tgtEl>
                                        <p:attrNameLst>
                                          <p:attrName>ppt_x</p:attrName>
                                          <p:attrName>ppt_y</p:attrName>
                                        </p:attrNameLst>
                                      </p:cBhvr>
                                    </p:animMotion>
                                  </p:childTnLst>
                                </p:cTn>
                              </p:par>
                              <p:par>
                                <p:cTn id="386" presetID="0" presetClass="path" presetSubtype="0" accel="50000" decel="50000" fill="hold" grpId="1" nodeType="withEffect">
                                  <p:stCondLst>
                                    <p:cond delay="0"/>
                                  </p:stCondLst>
                                  <p:childTnLst>
                                    <p:animMotion origin="layout" path="M 0 0 L 0.1 0 " pathEditMode="relative" ptsTypes="AA">
                                      <p:cBhvr>
                                        <p:cTn id="387" dur="1000" fill="hold"/>
                                        <p:tgtEl>
                                          <p:spTgt spid="285822"/>
                                        </p:tgtEl>
                                        <p:attrNameLst>
                                          <p:attrName>ppt_x</p:attrName>
                                          <p:attrName>ppt_y</p:attrName>
                                        </p:attrNameLst>
                                      </p:cBhvr>
                                    </p:animMotion>
                                  </p:childTnLst>
                                </p:cTn>
                              </p:par>
                              <p:par>
                                <p:cTn id="388" presetID="22" presetClass="entr" presetSubtype="8" fill="hold" grpId="0" nodeType="withEffect">
                                  <p:stCondLst>
                                    <p:cond delay="0"/>
                                  </p:stCondLst>
                                  <p:childTnLst>
                                    <p:set>
                                      <p:cBhvr>
                                        <p:cTn id="389" dur="1" fill="hold">
                                          <p:stCondLst>
                                            <p:cond delay="0"/>
                                          </p:stCondLst>
                                        </p:cTn>
                                        <p:tgtEl>
                                          <p:spTgt spid="285831"/>
                                        </p:tgtEl>
                                        <p:attrNameLst>
                                          <p:attrName>style.visibility</p:attrName>
                                        </p:attrNameLst>
                                      </p:cBhvr>
                                      <p:to>
                                        <p:strVal val="visible"/>
                                      </p:to>
                                    </p:set>
                                    <p:animEffect transition="in" filter="wipe(left)">
                                      <p:cBhvr>
                                        <p:cTn id="390" dur="500"/>
                                        <p:tgtEl>
                                          <p:spTgt spid="285831"/>
                                        </p:tgtEl>
                                      </p:cBhvr>
                                    </p:animEffect>
                                  </p:childTnLst>
                                </p:cTn>
                              </p:par>
                              <p:par>
                                <p:cTn id="391" presetID="22" presetClass="entr" presetSubtype="8" fill="hold" grpId="0" nodeType="withEffect">
                                  <p:stCondLst>
                                    <p:cond delay="0"/>
                                  </p:stCondLst>
                                  <p:childTnLst>
                                    <p:set>
                                      <p:cBhvr>
                                        <p:cTn id="392" dur="1" fill="hold">
                                          <p:stCondLst>
                                            <p:cond delay="0"/>
                                          </p:stCondLst>
                                        </p:cTn>
                                        <p:tgtEl>
                                          <p:spTgt spid="285832"/>
                                        </p:tgtEl>
                                        <p:attrNameLst>
                                          <p:attrName>style.visibility</p:attrName>
                                        </p:attrNameLst>
                                      </p:cBhvr>
                                      <p:to>
                                        <p:strVal val="visible"/>
                                      </p:to>
                                    </p:set>
                                    <p:animEffect transition="in" filter="wipe(left)">
                                      <p:cBhvr>
                                        <p:cTn id="393" dur="500"/>
                                        <p:tgtEl>
                                          <p:spTgt spid="285832"/>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285823"/>
                                        </p:tgtEl>
                                        <p:attrNameLst>
                                          <p:attrName>style.visibility</p:attrName>
                                        </p:attrNameLst>
                                      </p:cBhvr>
                                      <p:to>
                                        <p:strVal val="visible"/>
                                      </p:to>
                                    </p:set>
                                    <p:animEffect transition="in" filter="wipe(left)">
                                      <p:cBhvr>
                                        <p:cTn id="398" dur="500"/>
                                        <p:tgtEl>
                                          <p:spTgt spid="285823"/>
                                        </p:tgtEl>
                                      </p:cBhvr>
                                    </p:animEffect>
                                  </p:childTnLst>
                                </p:cTn>
                              </p:par>
                              <p:par>
                                <p:cTn id="399" presetID="22" presetClass="entr" presetSubtype="8" fill="hold" grpId="0" nodeType="withEffect">
                                  <p:stCondLst>
                                    <p:cond delay="0"/>
                                  </p:stCondLst>
                                  <p:childTnLst>
                                    <p:set>
                                      <p:cBhvr>
                                        <p:cTn id="400" dur="1" fill="hold">
                                          <p:stCondLst>
                                            <p:cond delay="0"/>
                                          </p:stCondLst>
                                        </p:cTn>
                                        <p:tgtEl>
                                          <p:spTgt spid="285824"/>
                                        </p:tgtEl>
                                        <p:attrNameLst>
                                          <p:attrName>style.visibility</p:attrName>
                                        </p:attrNameLst>
                                      </p:cBhvr>
                                      <p:to>
                                        <p:strVal val="visible"/>
                                      </p:to>
                                    </p:set>
                                    <p:animEffect transition="in" filter="wipe(left)">
                                      <p:cBhvr>
                                        <p:cTn id="401" dur="500"/>
                                        <p:tgtEl>
                                          <p:spTgt spid="285824"/>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3" presetClass="entr" presetSubtype="10" fill="hold" grpId="0" nodeType="clickEffect">
                                  <p:stCondLst>
                                    <p:cond delay="0"/>
                                  </p:stCondLst>
                                  <p:childTnLst>
                                    <p:set>
                                      <p:cBhvr>
                                        <p:cTn id="405" dur="1" fill="hold">
                                          <p:stCondLst>
                                            <p:cond delay="0"/>
                                          </p:stCondLst>
                                        </p:cTn>
                                        <p:tgtEl>
                                          <p:spTgt spid="285825"/>
                                        </p:tgtEl>
                                        <p:attrNameLst>
                                          <p:attrName>style.visibility</p:attrName>
                                        </p:attrNameLst>
                                      </p:cBhvr>
                                      <p:to>
                                        <p:strVal val="visible"/>
                                      </p:to>
                                    </p:set>
                                    <p:animEffect transition="in" filter="blinds(horizontal)">
                                      <p:cBhvr>
                                        <p:cTn id="406" dur="500"/>
                                        <p:tgtEl>
                                          <p:spTgt spid="285825"/>
                                        </p:tgtEl>
                                      </p:cBhvr>
                                    </p:animEffect>
                                  </p:childTnLst>
                                </p:cTn>
                              </p:par>
                              <p:par>
                                <p:cTn id="407" presetID="3" presetClass="entr" presetSubtype="10" fill="hold" grpId="0" nodeType="withEffect">
                                  <p:stCondLst>
                                    <p:cond delay="0"/>
                                  </p:stCondLst>
                                  <p:childTnLst>
                                    <p:set>
                                      <p:cBhvr>
                                        <p:cTn id="408" dur="1" fill="hold">
                                          <p:stCondLst>
                                            <p:cond delay="0"/>
                                          </p:stCondLst>
                                        </p:cTn>
                                        <p:tgtEl>
                                          <p:spTgt spid="285826"/>
                                        </p:tgtEl>
                                        <p:attrNameLst>
                                          <p:attrName>style.visibility</p:attrName>
                                        </p:attrNameLst>
                                      </p:cBhvr>
                                      <p:to>
                                        <p:strVal val="visible"/>
                                      </p:to>
                                    </p:set>
                                    <p:animEffect transition="in" filter="blinds(horizontal)">
                                      <p:cBhvr>
                                        <p:cTn id="409" dur="500"/>
                                        <p:tgtEl>
                                          <p:spTgt spid="285826"/>
                                        </p:tgtEl>
                                      </p:cBhvr>
                                    </p:animEffect>
                                  </p:childTnLst>
                                </p:cTn>
                              </p:par>
                              <p:par>
                                <p:cTn id="410" presetID="22" presetClass="entr" presetSubtype="8" fill="hold" grpId="0" nodeType="withEffect">
                                  <p:stCondLst>
                                    <p:cond delay="0"/>
                                  </p:stCondLst>
                                  <p:childTnLst>
                                    <p:set>
                                      <p:cBhvr>
                                        <p:cTn id="411" dur="1" fill="hold">
                                          <p:stCondLst>
                                            <p:cond delay="0"/>
                                          </p:stCondLst>
                                        </p:cTn>
                                        <p:tgtEl>
                                          <p:spTgt spid="285827"/>
                                        </p:tgtEl>
                                        <p:attrNameLst>
                                          <p:attrName>style.visibility</p:attrName>
                                        </p:attrNameLst>
                                      </p:cBhvr>
                                      <p:to>
                                        <p:strVal val="visible"/>
                                      </p:to>
                                    </p:set>
                                    <p:animEffect transition="in" filter="wipe(left)">
                                      <p:cBhvr>
                                        <p:cTn id="412" dur="500"/>
                                        <p:tgtEl>
                                          <p:spTgt spid="285827"/>
                                        </p:tgtEl>
                                      </p:cBhvr>
                                    </p:animEffect>
                                  </p:childTnLst>
                                </p:cTn>
                              </p:par>
                              <p:par>
                                <p:cTn id="413" presetID="22" presetClass="entr" presetSubtype="8" fill="hold" grpId="0" nodeType="withEffect">
                                  <p:stCondLst>
                                    <p:cond delay="0"/>
                                  </p:stCondLst>
                                  <p:childTnLst>
                                    <p:set>
                                      <p:cBhvr>
                                        <p:cTn id="414" dur="1" fill="hold">
                                          <p:stCondLst>
                                            <p:cond delay="0"/>
                                          </p:stCondLst>
                                        </p:cTn>
                                        <p:tgtEl>
                                          <p:spTgt spid="285828"/>
                                        </p:tgtEl>
                                        <p:attrNameLst>
                                          <p:attrName>style.visibility</p:attrName>
                                        </p:attrNameLst>
                                      </p:cBhvr>
                                      <p:to>
                                        <p:strVal val="visible"/>
                                      </p:to>
                                    </p:set>
                                    <p:animEffect transition="in" filter="wipe(left)">
                                      <p:cBhvr>
                                        <p:cTn id="415" dur="500"/>
                                        <p:tgtEl>
                                          <p:spTgt spid="285828"/>
                                        </p:tgtEl>
                                      </p:cBhvr>
                                    </p:animEffect>
                                  </p:childTnLst>
                                </p:cTn>
                              </p:par>
                              <p:par>
                                <p:cTn id="416" presetID="22" presetClass="entr" presetSubtype="8" fill="hold" grpId="0" nodeType="withEffect">
                                  <p:stCondLst>
                                    <p:cond delay="0"/>
                                  </p:stCondLst>
                                  <p:childTnLst>
                                    <p:set>
                                      <p:cBhvr>
                                        <p:cTn id="417" dur="1" fill="hold">
                                          <p:stCondLst>
                                            <p:cond delay="0"/>
                                          </p:stCondLst>
                                        </p:cTn>
                                        <p:tgtEl>
                                          <p:spTgt spid="285829"/>
                                        </p:tgtEl>
                                        <p:attrNameLst>
                                          <p:attrName>style.visibility</p:attrName>
                                        </p:attrNameLst>
                                      </p:cBhvr>
                                      <p:to>
                                        <p:strVal val="visible"/>
                                      </p:to>
                                    </p:set>
                                    <p:animEffect transition="in" filter="wipe(left)">
                                      <p:cBhvr>
                                        <p:cTn id="418" dur="500"/>
                                        <p:tgtEl>
                                          <p:spTgt spid="285829"/>
                                        </p:tgtEl>
                                      </p:cBhvr>
                                    </p:animEffect>
                                  </p:childTnLst>
                                </p:cTn>
                              </p:par>
                              <p:par>
                                <p:cTn id="419" presetID="22" presetClass="entr" presetSubtype="8" fill="hold" grpId="0" nodeType="withEffect">
                                  <p:stCondLst>
                                    <p:cond delay="0"/>
                                  </p:stCondLst>
                                  <p:childTnLst>
                                    <p:set>
                                      <p:cBhvr>
                                        <p:cTn id="420" dur="1" fill="hold">
                                          <p:stCondLst>
                                            <p:cond delay="0"/>
                                          </p:stCondLst>
                                        </p:cTn>
                                        <p:tgtEl>
                                          <p:spTgt spid="285830"/>
                                        </p:tgtEl>
                                        <p:attrNameLst>
                                          <p:attrName>style.visibility</p:attrName>
                                        </p:attrNameLst>
                                      </p:cBhvr>
                                      <p:to>
                                        <p:strVal val="visible"/>
                                      </p:to>
                                    </p:set>
                                    <p:animEffect transition="in" filter="wipe(left)">
                                      <p:cBhvr>
                                        <p:cTn id="421" dur="500"/>
                                        <p:tgtEl>
                                          <p:spTgt spid="285830"/>
                                        </p:tgtEl>
                                      </p:cBhvr>
                                    </p:animEffect>
                                  </p:childTnLst>
                                </p:cTn>
                              </p:par>
                            </p:childTnLst>
                          </p:cTn>
                        </p:par>
                      </p:childTnLst>
                    </p:cTn>
                  </p:par>
                  <p:par>
                    <p:cTn id="422" fill="hold" nodeType="clickPar">
                      <p:stCondLst>
                        <p:cond delay="indefinite"/>
                      </p:stCondLst>
                      <p:childTnLst>
                        <p:par>
                          <p:cTn id="423" fill="hold" nodeType="withGroup">
                            <p:stCondLst>
                              <p:cond delay="0"/>
                            </p:stCondLst>
                            <p:childTnLst>
                              <p:par>
                                <p:cTn id="424" presetID="2" presetClass="entr" presetSubtype="2" fill="hold" grpId="0" nodeType="clickEffect">
                                  <p:stCondLst>
                                    <p:cond delay="0"/>
                                  </p:stCondLst>
                                  <p:childTnLst>
                                    <p:set>
                                      <p:cBhvr>
                                        <p:cTn id="425" dur="1" fill="hold">
                                          <p:stCondLst>
                                            <p:cond delay="0"/>
                                          </p:stCondLst>
                                        </p:cTn>
                                        <p:tgtEl>
                                          <p:spTgt spid="285833"/>
                                        </p:tgtEl>
                                        <p:attrNameLst>
                                          <p:attrName>style.visibility</p:attrName>
                                        </p:attrNameLst>
                                      </p:cBhvr>
                                      <p:to>
                                        <p:strVal val="visible"/>
                                      </p:to>
                                    </p:set>
                                    <p:anim calcmode="lin" valueType="num">
                                      <p:cBhvr additive="base">
                                        <p:cTn id="426" dur="500" fill="hold"/>
                                        <p:tgtEl>
                                          <p:spTgt spid="285833"/>
                                        </p:tgtEl>
                                        <p:attrNameLst>
                                          <p:attrName>ppt_x</p:attrName>
                                        </p:attrNameLst>
                                      </p:cBhvr>
                                      <p:tavLst>
                                        <p:tav tm="0">
                                          <p:val>
                                            <p:strVal val="1+#ppt_w/2"/>
                                          </p:val>
                                        </p:tav>
                                        <p:tav tm="100000">
                                          <p:val>
                                            <p:strVal val="#ppt_x"/>
                                          </p:val>
                                        </p:tav>
                                      </p:tavLst>
                                    </p:anim>
                                    <p:anim calcmode="lin" valueType="num">
                                      <p:cBhvr additive="base">
                                        <p:cTn id="427" dur="500" fill="hold"/>
                                        <p:tgtEl>
                                          <p:spTgt spid="285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26" grpId="0" animBg="1"/>
      <p:bldP spid="285726" grpId="1" animBg="1"/>
      <p:bldP spid="285727" grpId="0" animBg="1"/>
      <p:bldP spid="285727" grpId="1" animBg="1"/>
      <p:bldP spid="285728" grpId="0"/>
      <p:bldP spid="285728" grpId="1"/>
      <p:bldP spid="285729" grpId="0"/>
      <p:bldP spid="285729" grpId="1"/>
      <p:bldP spid="285730" grpId="0" animBg="1"/>
      <p:bldP spid="285731" grpId="0" animBg="1"/>
      <p:bldP spid="285732" grpId="0"/>
      <p:bldP spid="285733" grpId="0"/>
      <p:bldP spid="285734" grpId="0"/>
      <p:bldP spid="285735" grpId="0" animBg="1"/>
      <p:bldP spid="285736" grpId="0" animBg="1"/>
      <p:bldP spid="285737" grpId="0" animBg="1"/>
      <p:bldP spid="285738" grpId="0" animBg="1"/>
      <p:bldP spid="285739" grpId="0" animBg="1"/>
      <p:bldP spid="285740" grpId="0" animBg="1"/>
      <p:bldP spid="285741" grpId="0" animBg="1"/>
      <p:bldP spid="285742" grpId="0" animBg="1"/>
      <p:bldP spid="285743" grpId="0" animBg="1"/>
      <p:bldP spid="285744" grpId="0" animBg="1"/>
      <p:bldP spid="285745" grpId="0" animBg="1"/>
      <p:bldP spid="285746" grpId="0" animBg="1"/>
      <p:bldP spid="285747" grpId="0" animBg="1"/>
      <p:bldP spid="285748" grpId="0" animBg="1"/>
      <p:bldP spid="285748" grpId="1" animBg="1"/>
      <p:bldP spid="285749" grpId="0" animBg="1"/>
      <p:bldP spid="285749" grpId="1" animBg="1"/>
      <p:bldP spid="285750" grpId="0" animBg="1"/>
      <p:bldP spid="285750" grpId="1" animBg="1"/>
      <p:bldP spid="285751" grpId="0" animBg="1"/>
      <p:bldP spid="285751" grpId="1" animBg="1"/>
      <p:bldP spid="285752" grpId="0" animBg="1"/>
      <p:bldP spid="285752" grpId="1" animBg="1"/>
      <p:bldP spid="285753" grpId="0"/>
      <p:bldP spid="285754" grpId="0"/>
      <p:bldP spid="285755" grpId="0"/>
      <p:bldP spid="285756" grpId="0" animBg="1"/>
      <p:bldP spid="285757" grpId="0" animBg="1"/>
      <p:bldP spid="285758" grpId="0" animBg="1"/>
      <p:bldP spid="285759" grpId="0" animBg="1"/>
      <p:bldP spid="285760" grpId="0" animBg="1"/>
      <p:bldP spid="285760" grpId="1" animBg="1"/>
      <p:bldP spid="285761" grpId="0" animBg="1"/>
      <p:bldP spid="285761" grpId="1" animBg="1"/>
      <p:bldP spid="285762" grpId="0" animBg="1"/>
      <p:bldP spid="285762" grpId="1" animBg="1"/>
      <p:bldP spid="285763" grpId="0" animBg="1"/>
      <p:bldP spid="285764" grpId="0"/>
      <p:bldP spid="285765" grpId="0"/>
      <p:bldP spid="285766" grpId="0"/>
      <p:bldP spid="285767" grpId="0" animBg="1"/>
      <p:bldP spid="285768" grpId="0"/>
      <p:bldP spid="285769" grpId="0"/>
      <p:bldP spid="285770" grpId="0"/>
      <p:bldP spid="285771" grpId="0"/>
      <p:bldP spid="285772" grpId="0" animBg="1"/>
      <p:bldP spid="285773" grpId="0" animBg="1"/>
      <p:bldP spid="285774" grpId="0" animBg="1"/>
      <p:bldP spid="285775" grpId="0" animBg="1"/>
      <p:bldP spid="285776" grpId="0" animBg="1"/>
      <p:bldP spid="285777" grpId="0" animBg="1"/>
      <p:bldP spid="285778" grpId="0" animBg="1"/>
      <p:bldP spid="285779" grpId="0" animBg="1"/>
      <p:bldP spid="285780" grpId="0" animBg="1"/>
      <p:bldP spid="285781" grpId="0" animBg="1"/>
      <p:bldP spid="285782" grpId="0" animBg="1"/>
      <p:bldP spid="285783" grpId="0" animBg="1"/>
      <p:bldP spid="285784" grpId="0" animBg="1"/>
      <p:bldP spid="285785" grpId="0" animBg="1"/>
      <p:bldP spid="285786" grpId="0" animBg="1"/>
      <p:bldP spid="285787" grpId="0" animBg="1"/>
      <p:bldP spid="285788" grpId="0" animBg="1"/>
      <p:bldP spid="285789" grpId="0" animBg="1"/>
      <p:bldP spid="285790" grpId="0"/>
      <p:bldP spid="285791" grpId="0"/>
      <p:bldP spid="285792" grpId="0"/>
      <p:bldP spid="285793" grpId="0" animBg="1"/>
      <p:bldP spid="285794" grpId="0" animBg="1"/>
      <p:bldP spid="285795" grpId="0" animBg="1"/>
      <p:bldP spid="285796" grpId="0" animBg="1"/>
      <p:bldP spid="285797" grpId="0" animBg="1"/>
      <p:bldP spid="285798" grpId="0" animBg="1"/>
      <p:bldP spid="285799" grpId="0" animBg="1"/>
      <p:bldP spid="285800" grpId="0" animBg="1"/>
      <p:bldP spid="285801" grpId="0"/>
      <p:bldP spid="285802" grpId="0" animBg="1"/>
      <p:bldP spid="285803" grpId="0"/>
      <p:bldP spid="285804" grpId="0" animBg="1"/>
      <p:bldP spid="285805" grpId="0"/>
      <p:bldP spid="285806" grpId="0" animBg="1"/>
      <p:bldP spid="285807" grpId="0"/>
      <p:bldP spid="285808" grpId="0" animBg="1"/>
      <p:bldP spid="285809" grpId="0" animBg="1"/>
      <p:bldP spid="285810" grpId="0"/>
      <p:bldP spid="285811" grpId="0"/>
      <p:bldP spid="285812" grpId="0"/>
      <p:bldP spid="285814" grpId="0"/>
      <p:bldP spid="285814" grpId="1" animBg="1"/>
      <p:bldP spid="285814" grpId="2" animBg="1"/>
      <p:bldP spid="285815" grpId="0"/>
      <p:bldP spid="285815" grpId="1" animBg="1"/>
      <p:bldP spid="285815" grpId="2" animBg="1"/>
      <p:bldP spid="285816" grpId="0"/>
      <p:bldP spid="285816" grpId="1" animBg="1"/>
      <p:bldP spid="285816" grpId="2" animBg="1"/>
      <p:bldP spid="285817" grpId="0"/>
      <p:bldP spid="285817" grpId="1" animBg="1"/>
      <p:bldP spid="285817" grpId="2" animBg="1"/>
      <p:bldP spid="285818" grpId="0"/>
      <p:bldP spid="285818" grpId="1" animBg="1"/>
      <p:bldP spid="285818" grpId="2" animBg="1"/>
      <p:bldP spid="285820" grpId="0"/>
      <p:bldP spid="285820" grpId="1" animBg="1"/>
      <p:bldP spid="285820" grpId="2" animBg="1"/>
      <p:bldP spid="285821" grpId="0"/>
      <p:bldP spid="285821" grpId="1" animBg="1"/>
      <p:bldP spid="285821" grpId="2" animBg="1"/>
      <p:bldP spid="285822" grpId="0"/>
      <p:bldP spid="285822" grpId="1" animBg="1"/>
      <p:bldP spid="285822" grpId="2" animBg="1"/>
      <p:bldP spid="285823" grpId="0" animBg="1"/>
      <p:bldP spid="285824" grpId="0"/>
      <p:bldP spid="285825" grpId="0" animBg="1"/>
      <p:bldP spid="285826" grpId="0"/>
      <p:bldP spid="285827" grpId="0" animBg="1"/>
      <p:bldP spid="285828" grpId="0"/>
      <p:bldP spid="285829" grpId="0" animBg="1"/>
      <p:bldP spid="285830" grpId="0" animBg="1"/>
      <p:bldP spid="285831" grpId="0" animBg="1"/>
      <p:bldP spid="285832" grpId="0" animBg="1"/>
      <p:bldP spid="285833"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01625" y="76200"/>
            <a:ext cx="8537575" cy="659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3600" b="1">
                <a:ea typeface="楷体_GB2312" pitchFamily="49" charset="-122"/>
              </a:rPr>
              <a:t> </a:t>
            </a:r>
            <a:r>
              <a:rPr kumimoji="1" lang="en-US" altLang="zh-CN" sz="3200" b="1">
                <a:ea typeface="楷体_GB2312" pitchFamily="49" charset="-122"/>
              </a:rPr>
              <a:t>int</a:t>
            </a:r>
            <a:r>
              <a:rPr kumimoji="1" lang="en-US" altLang="zh-CN" sz="3200">
                <a:ea typeface="楷体_GB2312" pitchFamily="49" charset="-122"/>
              </a:rPr>
              <a:t> Index_KMP(SString S, SString T, </a:t>
            </a:r>
            <a:r>
              <a:rPr kumimoji="1" lang="en-US" altLang="zh-CN" sz="3200" b="1">
                <a:ea typeface="楷体_GB2312" pitchFamily="49" charset="-122"/>
              </a:rPr>
              <a:t>int</a:t>
            </a:r>
            <a:r>
              <a:rPr kumimoji="1" lang="en-US" altLang="zh-CN" sz="3200">
                <a:ea typeface="楷体_GB2312" pitchFamily="49" charset="-122"/>
              </a:rPr>
              <a:t> pos)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a:ea typeface="楷体_GB2312" pitchFamily="49" charset="-122"/>
              </a:rPr>
              <a:t>     //  1≤pos≤StrLength(S)</a:t>
            </a:r>
          </a:p>
          <a:p>
            <a:pPr algn="l" eaLnBrk="1" hangingPunct="1">
              <a:lnSpc>
                <a:spcPct val="120000"/>
              </a:lnSpc>
            </a:pPr>
            <a:r>
              <a:rPr kumimoji="1" lang="en-US" altLang="zh-CN" sz="3200">
                <a:ea typeface="楷体_GB2312" pitchFamily="49" charset="-122"/>
              </a:rPr>
              <a:t>     i = pos;   j = 1;</a:t>
            </a:r>
          </a:p>
          <a:p>
            <a:pPr algn="l" eaLnBrk="1" hangingPunct="1">
              <a:lnSpc>
                <a:spcPct val="120000"/>
              </a:lnSpc>
            </a:pPr>
            <a:r>
              <a:rPr kumimoji="1" lang="en-US" altLang="zh-CN" sz="3200">
                <a:ea typeface="楷体_GB2312" pitchFamily="49" charset="-122"/>
              </a:rPr>
              <a:t>     </a:t>
            </a:r>
            <a:r>
              <a:rPr kumimoji="1" lang="en-US" altLang="zh-CN" sz="3200" b="1">
                <a:ea typeface="楷体_GB2312" pitchFamily="49" charset="-122"/>
              </a:rPr>
              <a:t>while</a:t>
            </a:r>
            <a:r>
              <a:rPr kumimoji="1" lang="en-US" altLang="zh-CN" sz="3200">
                <a:ea typeface="楷体_GB2312" pitchFamily="49" charset="-122"/>
              </a:rPr>
              <a:t> (i &lt;= S[0] &amp;&amp; j &lt;= T[0])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b="1">
                <a:solidFill>
                  <a:srgbClr val="0000FF"/>
                </a:solidFill>
                <a:ea typeface="楷体_GB2312" pitchFamily="49" charset="-122"/>
              </a:rPr>
              <a:t>         if</a:t>
            </a:r>
            <a:r>
              <a:rPr kumimoji="1" lang="en-US" altLang="zh-CN" sz="3200">
                <a:solidFill>
                  <a:srgbClr val="0000FF"/>
                </a:solidFill>
                <a:ea typeface="楷体_GB2312" pitchFamily="49" charset="-122"/>
              </a:rPr>
              <a:t> (j == 0 </a:t>
            </a:r>
            <a:r>
              <a:rPr kumimoji="1" lang="en-US" altLang="zh-CN" sz="3200" b="1">
                <a:solidFill>
                  <a:srgbClr val="0000FF"/>
                </a:solidFill>
                <a:ea typeface="楷体_GB2312" pitchFamily="49" charset="-122"/>
              </a:rPr>
              <a:t>||</a:t>
            </a:r>
            <a:r>
              <a:rPr kumimoji="1" lang="en-US" altLang="zh-CN" sz="3200">
                <a:solidFill>
                  <a:srgbClr val="0000FF"/>
                </a:solidFill>
                <a:ea typeface="楷体_GB2312" pitchFamily="49" charset="-122"/>
              </a:rPr>
              <a:t> S[i] == T[j]) </a:t>
            </a:r>
            <a:r>
              <a:rPr kumimoji="1" lang="en-US" altLang="zh-CN" sz="3200" b="1">
                <a:solidFill>
                  <a:srgbClr val="0000FF"/>
                </a:solidFill>
                <a:ea typeface="楷体_GB2312" pitchFamily="49" charset="-122"/>
              </a:rPr>
              <a:t>{</a:t>
            </a:r>
            <a:r>
              <a:rPr kumimoji="1" lang="en-US" altLang="zh-CN" sz="3200">
                <a:solidFill>
                  <a:srgbClr val="0000FF"/>
                </a:solidFill>
                <a:ea typeface="楷体_GB2312" pitchFamily="49" charset="-122"/>
              </a:rPr>
              <a:t> ++i;  ++j; </a:t>
            </a:r>
            <a:r>
              <a:rPr kumimoji="1" lang="en-US" altLang="zh-CN" sz="3200" b="1">
                <a:solidFill>
                  <a:srgbClr val="0000FF"/>
                </a:solidFill>
                <a:ea typeface="楷体_GB2312" pitchFamily="49" charset="-122"/>
              </a:rPr>
              <a:t>}</a:t>
            </a:r>
          </a:p>
          <a:p>
            <a:pPr algn="l" eaLnBrk="1" hangingPunct="1">
              <a:lnSpc>
                <a:spcPct val="120000"/>
              </a:lnSpc>
            </a:pPr>
            <a:r>
              <a:rPr kumimoji="1" lang="en-US" altLang="zh-CN" sz="3200">
                <a:ea typeface="楷体_GB2312" pitchFamily="49" charset="-122"/>
              </a:rPr>
              <a:t>                                               // </a:t>
            </a:r>
            <a:r>
              <a:rPr kumimoji="1" lang="zh-CN" altLang="en-US" sz="3200">
                <a:ea typeface="楷体_GB2312" pitchFamily="49" charset="-122"/>
              </a:rPr>
              <a:t>继续比较后继字符</a:t>
            </a:r>
          </a:p>
          <a:p>
            <a:pPr algn="l" eaLnBrk="1" hangingPunct="1">
              <a:lnSpc>
                <a:spcPct val="120000"/>
              </a:lnSpc>
            </a:pPr>
            <a:r>
              <a:rPr kumimoji="1" lang="zh-CN" altLang="en-US" sz="3200">
                <a:ea typeface="楷体_GB2312" pitchFamily="49" charset="-122"/>
              </a:rPr>
              <a:t>        </a:t>
            </a:r>
            <a:r>
              <a:rPr kumimoji="1" lang="en-US" altLang="zh-CN" sz="3200" b="1">
                <a:solidFill>
                  <a:srgbClr val="0000FF"/>
                </a:solidFill>
                <a:ea typeface="楷体_GB2312" pitchFamily="49" charset="-122"/>
              </a:rPr>
              <a:t>else</a:t>
            </a:r>
            <a:r>
              <a:rPr kumimoji="1" lang="en-US" altLang="zh-CN" sz="3200">
                <a:solidFill>
                  <a:srgbClr val="0000FF"/>
                </a:solidFill>
                <a:ea typeface="楷体_GB2312" pitchFamily="49" charset="-122"/>
              </a:rPr>
              <a:t>  j = next[j]; </a:t>
            </a:r>
            <a:r>
              <a:rPr kumimoji="1" lang="en-US" altLang="zh-CN" sz="3200">
                <a:ea typeface="楷体_GB2312" pitchFamily="49" charset="-122"/>
              </a:rPr>
              <a:t>        // </a:t>
            </a:r>
            <a:r>
              <a:rPr kumimoji="1" lang="zh-CN" altLang="en-US" sz="3200">
                <a:ea typeface="楷体_GB2312" pitchFamily="49" charset="-122"/>
              </a:rPr>
              <a:t>模式串向右移动</a:t>
            </a:r>
          </a:p>
          <a:p>
            <a:pPr algn="l" eaLnBrk="1" hangingPunct="1">
              <a:lnSpc>
                <a:spcPct val="120000"/>
              </a:lnSpc>
            </a:pPr>
            <a:r>
              <a:rPr kumimoji="1" lang="zh-CN" altLang="en-US" sz="3200">
                <a:ea typeface="楷体_GB2312" pitchFamily="49" charset="-122"/>
              </a:rPr>
              <a:t>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a:ea typeface="楷体_GB2312" pitchFamily="49" charset="-122"/>
              </a:rPr>
              <a:t>    </a:t>
            </a:r>
            <a:r>
              <a:rPr kumimoji="1" lang="en-US" altLang="zh-CN" sz="3200" b="1">
                <a:ea typeface="楷体_GB2312" pitchFamily="49" charset="-122"/>
              </a:rPr>
              <a:t>if</a:t>
            </a:r>
            <a:r>
              <a:rPr kumimoji="1" lang="en-US" altLang="zh-CN" sz="3200">
                <a:ea typeface="楷体_GB2312" pitchFamily="49" charset="-122"/>
              </a:rPr>
              <a:t> (j &gt; T[0])  </a:t>
            </a:r>
            <a:r>
              <a:rPr kumimoji="1" lang="en-US" altLang="zh-CN" sz="3200" b="1">
                <a:ea typeface="楷体_GB2312" pitchFamily="49" charset="-122"/>
              </a:rPr>
              <a:t>return </a:t>
            </a:r>
            <a:r>
              <a:rPr kumimoji="1" lang="en-US" altLang="zh-CN" sz="3200">
                <a:ea typeface="楷体_GB2312" pitchFamily="49" charset="-122"/>
              </a:rPr>
              <a:t> i-T[0];    // </a:t>
            </a:r>
            <a:r>
              <a:rPr kumimoji="1" lang="zh-CN" altLang="en-US" sz="3200">
                <a:ea typeface="楷体_GB2312" pitchFamily="49" charset="-122"/>
              </a:rPr>
              <a:t>匹配成功</a:t>
            </a:r>
          </a:p>
          <a:p>
            <a:pPr algn="l" eaLnBrk="1" hangingPunct="1">
              <a:lnSpc>
                <a:spcPct val="120000"/>
              </a:lnSpc>
            </a:pPr>
            <a:r>
              <a:rPr kumimoji="1" lang="zh-CN" altLang="en-US" sz="3200">
                <a:ea typeface="楷体_GB2312" pitchFamily="49" charset="-122"/>
              </a:rPr>
              <a:t>    </a:t>
            </a:r>
            <a:r>
              <a:rPr kumimoji="1" lang="en-US" altLang="zh-CN" sz="3200" b="1">
                <a:ea typeface="楷体_GB2312" pitchFamily="49" charset="-122"/>
              </a:rPr>
              <a:t>else return</a:t>
            </a:r>
            <a:r>
              <a:rPr kumimoji="1" lang="en-US" altLang="zh-CN" sz="3200">
                <a:ea typeface="楷体_GB2312" pitchFamily="49" charset="-122"/>
              </a:rPr>
              <a:t> 0;</a:t>
            </a:r>
          </a:p>
          <a:p>
            <a:pPr algn="l" eaLnBrk="1" hangingPunct="1">
              <a:lnSpc>
                <a:spcPct val="120000"/>
              </a:lnSpc>
            </a:pPr>
            <a:r>
              <a:rPr kumimoji="1" lang="en-US" altLang="zh-CN" sz="3200" b="1">
                <a:ea typeface="楷体_GB2312" pitchFamily="49" charset="-122"/>
              </a:rPr>
              <a:t>}</a:t>
            </a:r>
            <a:r>
              <a:rPr kumimoji="1" lang="en-US" altLang="zh-CN" sz="3200">
                <a:ea typeface="楷体_GB2312" pitchFamily="49" charset="-122"/>
              </a:rPr>
              <a:t> // Index_KMP</a:t>
            </a:r>
            <a:endParaRPr kumimoji="1" lang="en-US" altLang="zh-CN" sz="3200">
              <a:ea typeface="宋体" pitchFamily="2"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395288" y="1485900"/>
            <a:ext cx="1670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楷体_GB2312" pitchFamily="49" charset="-122"/>
              </a:rPr>
              <a:t>S1 &gt; S2</a:t>
            </a:r>
            <a:r>
              <a:rPr lang="zh-CN" altLang="en-US" sz="2800">
                <a:ea typeface="楷体_GB2312" pitchFamily="49" charset="-122"/>
              </a:rPr>
              <a:t>，</a:t>
            </a:r>
          </a:p>
        </p:txBody>
      </p:sp>
      <p:sp>
        <p:nvSpPr>
          <p:cNvPr id="20483" name="Rectangle 4"/>
          <p:cNvSpPr>
            <a:spLocks noChangeArrowheads="1"/>
          </p:cNvSpPr>
          <p:nvPr/>
        </p:nvSpPr>
        <p:spPr bwMode="auto">
          <a:xfrm>
            <a:off x="827088" y="1989138"/>
            <a:ext cx="79216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lgn="l"/>
            <a:r>
              <a:rPr lang="en-US" altLang="en-US" sz="2800" b="1" dirty="0" smtClean="0">
                <a:ea typeface="楷体_GB2312" pitchFamily="49" charset="-122"/>
              </a:rPr>
              <a:t>⑴</a:t>
            </a:r>
            <a:r>
              <a:rPr lang="en-US" altLang="zh-CN" sz="2800" b="1" dirty="0" smtClean="0">
                <a:ea typeface="楷体_GB2312" pitchFamily="49" charset="-122"/>
              </a:rPr>
              <a:t>S1</a:t>
            </a:r>
            <a:r>
              <a:rPr lang="zh-CN" altLang="en-US" sz="2800" b="1" dirty="0">
                <a:ea typeface="楷体_GB2312" pitchFamily="49" charset="-122"/>
              </a:rPr>
              <a:t>和</a:t>
            </a:r>
            <a:r>
              <a:rPr lang="en-US" altLang="zh-CN" sz="2800" b="1" dirty="0">
                <a:ea typeface="楷体_GB2312" pitchFamily="49" charset="-122"/>
              </a:rPr>
              <a:t>S2</a:t>
            </a:r>
            <a:r>
              <a:rPr lang="zh-CN" altLang="en-US" sz="2800" b="1" dirty="0">
                <a:ea typeface="楷体_GB2312" pitchFamily="49" charset="-122"/>
              </a:rPr>
              <a:t>内容不等，则比较第一个不同的</a:t>
            </a:r>
            <a:r>
              <a:rPr lang="en-US" altLang="zh-CN" sz="2800" b="1" dirty="0">
                <a:ea typeface="楷体_GB2312" pitchFamily="49" charset="-122"/>
              </a:rPr>
              <a:t>ASCII</a:t>
            </a:r>
            <a:r>
              <a:rPr lang="zh-CN" altLang="en-US" sz="2800" b="1" dirty="0">
                <a:ea typeface="楷体_GB2312" pitchFamily="49" charset="-122"/>
              </a:rPr>
              <a:t>大小。</a:t>
            </a:r>
          </a:p>
          <a:p>
            <a:pPr lvl="3" algn="l"/>
            <a:r>
              <a:rPr lang="en-US" altLang="zh-CN" sz="2800" b="1" dirty="0">
                <a:ea typeface="楷体_GB2312" pitchFamily="49" charset="-122"/>
              </a:rPr>
              <a:t>s1 = ‘</a:t>
            </a:r>
            <a:r>
              <a:rPr lang="en-US" altLang="zh-CN" sz="2800" b="1" dirty="0" err="1">
                <a:ea typeface="楷体_GB2312" pitchFamily="49" charset="-122"/>
              </a:rPr>
              <a:t>chinese</a:t>
            </a:r>
            <a:r>
              <a:rPr lang="en-US" altLang="zh-CN" sz="2800" b="1" dirty="0">
                <a:ea typeface="楷体_GB2312" pitchFamily="49" charset="-122"/>
              </a:rPr>
              <a:t>’, s2 = ‘china’</a:t>
            </a:r>
          </a:p>
        </p:txBody>
      </p:sp>
      <p:sp>
        <p:nvSpPr>
          <p:cNvPr id="20484" name="Rectangle 5"/>
          <p:cNvSpPr>
            <a:spLocks noChangeArrowheads="1"/>
          </p:cNvSpPr>
          <p:nvPr/>
        </p:nvSpPr>
        <p:spPr bwMode="auto">
          <a:xfrm>
            <a:off x="755650" y="3500438"/>
            <a:ext cx="81375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lgn="l"/>
            <a:r>
              <a:rPr lang="en-US" altLang="en-US" sz="2800" b="1" dirty="0">
                <a:ea typeface="楷体_GB2312" pitchFamily="49" charset="-122"/>
              </a:rPr>
              <a:t>⑵</a:t>
            </a:r>
            <a:r>
              <a:rPr lang="en-US" altLang="zh-CN" sz="2800" b="1" dirty="0">
                <a:ea typeface="楷体_GB2312" pitchFamily="49" charset="-122"/>
              </a:rPr>
              <a:t>S2</a:t>
            </a:r>
            <a:r>
              <a:rPr lang="zh-CN" altLang="en-US" sz="2800" b="1" dirty="0">
                <a:ea typeface="楷体_GB2312" pitchFamily="49" charset="-122"/>
              </a:rPr>
              <a:t>的内容和</a:t>
            </a:r>
            <a:r>
              <a:rPr lang="en-US" altLang="zh-CN" sz="2800" b="1" dirty="0">
                <a:ea typeface="楷体_GB2312" pitchFamily="49" charset="-122"/>
              </a:rPr>
              <a:t>S1</a:t>
            </a:r>
            <a:r>
              <a:rPr lang="zh-CN" altLang="en-US" sz="2800" b="1" dirty="0">
                <a:ea typeface="楷体_GB2312" pitchFamily="49" charset="-122"/>
              </a:rPr>
              <a:t>的内容全相同，但</a:t>
            </a:r>
            <a:r>
              <a:rPr lang="en-US" altLang="zh-CN" sz="2800" b="1" dirty="0">
                <a:ea typeface="楷体_GB2312" pitchFamily="49" charset="-122"/>
              </a:rPr>
              <a:t>S1</a:t>
            </a:r>
            <a:r>
              <a:rPr lang="zh-CN" altLang="en-US" sz="2800" b="1" dirty="0">
                <a:ea typeface="楷体_GB2312" pitchFamily="49" charset="-122"/>
              </a:rPr>
              <a:t>的长度</a:t>
            </a:r>
            <a:r>
              <a:rPr lang="en-US" altLang="zh-CN" sz="2800" b="1" dirty="0">
                <a:ea typeface="楷体_GB2312" pitchFamily="49" charset="-122"/>
              </a:rPr>
              <a:t>&gt;S2</a:t>
            </a:r>
            <a:r>
              <a:rPr lang="zh-CN" altLang="en-US" sz="2800" b="1" dirty="0">
                <a:ea typeface="楷体_GB2312" pitchFamily="49" charset="-122"/>
              </a:rPr>
              <a:t>的长度。</a:t>
            </a:r>
          </a:p>
          <a:p>
            <a:pPr lvl="3" algn="l"/>
            <a:r>
              <a:rPr lang="en-US" altLang="zh-CN" sz="2800" b="1" dirty="0">
                <a:ea typeface="楷体_GB2312" pitchFamily="49" charset="-122"/>
              </a:rPr>
              <a:t>s1 = ‘Welcome’, s2 = ‘</a:t>
            </a:r>
            <a:r>
              <a:rPr lang="en-US" altLang="zh-CN" sz="2800" b="1" dirty="0" err="1">
                <a:ea typeface="楷体_GB2312" pitchFamily="49" charset="-122"/>
              </a:rPr>
              <a:t>Wel</a:t>
            </a:r>
            <a:r>
              <a:rPr lang="en-US" altLang="zh-CN" sz="2800" b="1" dirty="0">
                <a:ea typeface="楷体_GB2312" pitchFamily="49" charset="-122"/>
              </a:rPr>
              <a:t>’,</a:t>
            </a:r>
          </a:p>
        </p:txBody>
      </p:sp>
      <p:sp>
        <p:nvSpPr>
          <p:cNvPr id="20485" name="Rectangle 6"/>
          <p:cNvSpPr>
            <a:spLocks noChangeArrowheads="1"/>
          </p:cNvSpPr>
          <p:nvPr/>
        </p:nvSpPr>
        <p:spPr bwMode="auto">
          <a:xfrm>
            <a:off x="395288" y="260350"/>
            <a:ext cx="84978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ea typeface="楷体_GB2312" pitchFamily="49" charset="-122"/>
              </a:rPr>
              <a:t>S1=S2</a:t>
            </a:r>
            <a:r>
              <a:rPr lang="zh-CN" altLang="en-US" sz="2800" b="1">
                <a:ea typeface="楷体_GB2312" pitchFamily="49" charset="-122"/>
              </a:rPr>
              <a:t>，串相等：串的长度相等，且串中对应位置的字符相等；</a:t>
            </a:r>
          </a:p>
        </p:txBody>
      </p:sp>
      <p:sp>
        <p:nvSpPr>
          <p:cNvPr id="146439" name="Text Box 7"/>
          <p:cNvSpPr txBox="1">
            <a:spLocks noChangeArrowheads="1"/>
          </p:cNvSpPr>
          <p:nvPr/>
        </p:nvSpPr>
        <p:spPr bwMode="auto">
          <a:xfrm>
            <a:off x="1003300" y="5335588"/>
            <a:ext cx="58007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zh-CN" altLang="zh-CN" sz="2800" b="1" dirty="0">
                <a:ea typeface="楷体_GB2312" pitchFamily="49" charset="-122"/>
              </a:rPr>
              <a:t>例如：</a:t>
            </a:r>
            <a:r>
              <a:rPr kumimoji="1" lang="en-US" altLang="zh-CN" sz="2800" dirty="0" err="1">
                <a:ea typeface="楷体_GB2312" pitchFamily="49" charset="-122"/>
              </a:rPr>
              <a:t>StrCompare</a:t>
            </a:r>
            <a:r>
              <a:rPr kumimoji="1" lang="en-US" altLang="zh-CN" sz="2800" dirty="0">
                <a:ea typeface="楷体_GB2312" pitchFamily="49" charset="-122"/>
              </a:rPr>
              <a:t>( </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data</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 , </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state</a:t>
            </a:r>
            <a:r>
              <a:rPr kumimoji="1" lang="en-US" altLang="zh-CN" sz="2800" b="1" dirty="0">
                <a:ea typeface="楷体_GB2312" pitchFamily="49" charset="-122"/>
                <a:sym typeface="Symbol" pitchFamily="18" charset="2"/>
              </a:rPr>
              <a:t> </a:t>
            </a:r>
            <a:r>
              <a:rPr kumimoji="1" lang="en-US" altLang="zh-CN" sz="2800" dirty="0">
                <a:ea typeface="楷体_GB2312" pitchFamily="49" charset="-122"/>
                <a:sym typeface="Symbol" pitchFamily="18" charset="2"/>
              </a:rPr>
              <a:t>) &lt; 0</a:t>
            </a:r>
          </a:p>
          <a:p>
            <a:pPr algn="l" eaLnBrk="1" hangingPunct="1">
              <a:lnSpc>
                <a:spcPct val="120000"/>
              </a:lnSpc>
            </a:pPr>
            <a:r>
              <a:rPr kumimoji="1" lang="en-US" altLang="zh-CN" sz="2800" dirty="0">
                <a:ea typeface="楷体_GB2312" pitchFamily="49" charset="-122"/>
                <a:sym typeface="Symbol" pitchFamily="18" charset="2"/>
              </a:rPr>
              <a:t>            </a:t>
            </a:r>
            <a:r>
              <a:rPr kumimoji="1" lang="en-US" altLang="zh-CN" sz="2800" dirty="0" err="1">
                <a:ea typeface="楷体_GB2312" pitchFamily="49" charset="-122"/>
                <a:sym typeface="Symbol" pitchFamily="18" charset="2"/>
              </a:rPr>
              <a:t>StrCompare</a:t>
            </a:r>
            <a:r>
              <a:rPr kumimoji="1" lang="en-US" altLang="zh-CN" sz="2800" dirty="0">
                <a:ea typeface="楷体_GB2312" pitchFamily="49" charset="-122"/>
                <a:sym typeface="Symbol" pitchFamily="18" charset="2"/>
              </a:rPr>
              <a:t>( </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cat</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 </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case</a:t>
            </a:r>
            <a:r>
              <a:rPr kumimoji="1" lang="en-US" altLang="zh-CN" sz="2800" b="1" dirty="0">
                <a:ea typeface="楷体_GB2312" pitchFamily="49" charset="-122"/>
                <a:sym typeface="Symbol" pitchFamily="18" charset="2"/>
              </a:rPr>
              <a:t></a:t>
            </a:r>
            <a:r>
              <a:rPr kumimoji="1" lang="en-US" altLang="zh-CN" sz="2800" dirty="0">
                <a:ea typeface="楷体_GB2312" pitchFamily="49" charset="-122"/>
                <a:sym typeface="Symbol" pitchFamily="18" charset="2"/>
              </a:rPr>
              <a:t>) &gt; 0</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9">
                                            <p:txEl>
                                              <p:pRg st="0" end="0"/>
                                            </p:txEl>
                                          </p:spTgt>
                                        </p:tgtEl>
                                        <p:attrNameLst>
                                          <p:attrName>style.visibility</p:attrName>
                                        </p:attrNameLst>
                                      </p:cBhvr>
                                      <p:to>
                                        <p:strVal val="visible"/>
                                      </p:to>
                                    </p:set>
                                    <p:animEffect transition="in" filter="wipe(left)">
                                      <p:cBhvr>
                                        <p:cTn id="7" dur="500"/>
                                        <p:tgtEl>
                                          <p:spTgt spid="1464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9">
                                            <p:txEl>
                                              <p:pRg st="1" end="1"/>
                                            </p:txEl>
                                          </p:spTgt>
                                        </p:tgtEl>
                                        <p:attrNameLst>
                                          <p:attrName>style.visibility</p:attrName>
                                        </p:attrNameLst>
                                      </p:cBhvr>
                                      <p:to>
                                        <p:strVal val="visible"/>
                                      </p:to>
                                    </p:set>
                                    <p:animEffect transition="in" filter="wipe(left)">
                                      <p:cBhvr>
                                        <p:cTn id="12" dur="500"/>
                                        <p:tgtEl>
                                          <p:spTgt spid="1464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23850" y="333375"/>
            <a:ext cx="8458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spcBef>
                <a:spcPct val="50000"/>
              </a:spcBef>
            </a:pPr>
            <a:r>
              <a:rPr kumimoji="1" lang="en-US" altLang="zh-CN" sz="2800" b="1">
                <a:ea typeface="楷体_GB2312" pitchFamily="49" charset="-122"/>
              </a:rPr>
              <a:t>       </a:t>
            </a:r>
            <a:r>
              <a:rPr kumimoji="1" lang="zh-CN" altLang="en-US" sz="2800" b="1">
                <a:ea typeface="楷体_GB2312" pitchFamily="49" charset="-122"/>
              </a:rPr>
              <a:t>上述定义的</a:t>
            </a:r>
            <a:r>
              <a:rPr kumimoji="1" lang="en-US" altLang="zh-CN" sz="2800" b="1">
                <a:ea typeface="楷体_GB2312" pitchFamily="49" charset="-122"/>
              </a:rPr>
              <a:t>next[]</a:t>
            </a:r>
            <a:r>
              <a:rPr kumimoji="1" lang="zh-CN" altLang="en-US" sz="2800" b="1">
                <a:ea typeface="楷体_GB2312" pitchFamily="49" charset="-122"/>
              </a:rPr>
              <a:t>在某些情况下尚有缺陷。</a:t>
            </a:r>
          </a:p>
          <a:p>
            <a:pPr algn="l" eaLnBrk="1" hangingPunct="1">
              <a:lnSpc>
                <a:spcPct val="120000"/>
              </a:lnSpc>
              <a:spcBef>
                <a:spcPct val="50000"/>
              </a:spcBef>
            </a:pPr>
            <a:r>
              <a:rPr kumimoji="1" lang="zh-CN" altLang="en-US" sz="2800" b="1">
                <a:ea typeface="楷体_GB2312" pitchFamily="49" charset="-122"/>
              </a:rPr>
              <a:t>       例如</a:t>
            </a:r>
            <a:r>
              <a:rPr kumimoji="1" lang="en-US" altLang="zh-CN" sz="2800" b="1">
                <a:ea typeface="楷体_GB2312" pitchFamily="49" charset="-122"/>
              </a:rPr>
              <a:t>,</a:t>
            </a:r>
            <a:r>
              <a:rPr kumimoji="1" lang="zh-CN" altLang="en-US" sz="2800" b="1">
                <a:ea typeface="楷体_GB2312" pitchFamily="49" charset="-122"/>
              </a:rPr>
              <a:t>模式“</a:t>
            </a:r>
            <a:r>
              <a:rPr kumimoji="1" lang="en-US" altLang="zh-CN" sz="2800" b="1">
                <a:ea typeface="楷体_GB2312" pitchFamily="49" charset="-122"/>
              </a:rPr>
              <a:t>aaaab”</a:t>
            </a:r>
            <a:r>
              <a:rPr kumimoji="1" lang="zh-CN" altLang="en-US" sz="2800" b="1">
                <a:ea typeface="楷体_GB2312" pitchFamily="49" charset="-122"/>
              </a:rPr>
              <a:t>在和主串“</a:t>
            </a:r>
            <a:r>
              <a:rPr kumimoji="1" lang="en-US" altLang="zh-CN" sz="2800" b="1">
                <a:ea typeface="楷体_GB2312" pitchFamily="49" charset="-122"/>
              </a:rPr>
              <a:t>aaabaaaab”</a:t>
            </a:r>
            <a:r>
              <a:rPr kumimoji="1" lang="zh-CN" altLang="en-US" sz="2800" b="1">
                <a:ea typeface="楷体_GB2312" pitchFamily="49" charset="-122"/>
              </a:rPr>
              <a:t>匹配时</a:t>
            </a:r>
            <a:r>
              <a:rPr kumimoji="1" lang="en-US" altLang="zh-CN" sz="2800" b="1">
                <a:ea typeface="楷体_GB2312" pitchFamily="49" charset="-122"/>
              </a:rPr>
              <a:t>,</a:t>
            </a:r>
          </a:p>
        </p:txBody>
      </p:sp>
      <p:sp>
        <p:nvSpPr>
          <p:cNvPr id="97283" name="Rectangle 4"/>
          <p:cNvSpPr>
            <a:spLocks noChangeArrowheads="1"/>
          </p:cNvSpPr>
          <p:nvPr/>
        </p:nvSpPr>
        <p:spPr bwMode="auto">
          <a:xfrm>
            <a:off x="468313" y="1700213"/>
            <a:ext cx="8208962" cy="15557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4000">
                <a:solidFill>
                  <a:srgbClr val="660066"/>
                </a:solidFill>
                <a:ea typeface="楷体_GB2312" pitchFamily="49" charset="-122"/>
              </a:rPr>
              <a:t>S = </a:t>
            </a:r>
            <a:r>
              <a:rPr kumimoji="1" lang="en-US" altLang="zh-CN" sz="4000">
                <a:solidFill>
                  <a:srgbClr val="660066"/>
                </a:solidFill>
                <a:ea typeface="楷体_GB2312" pitchFamily="49" charset="-122"/>
                <a:sym typeface="Symbol" pitchFamily="18" charset="2"/>
              </a:rPr>
              <a:t></a:t>
            </a:r>
            <a:r>
              <a:rPr kumimoji="1" lang="en-US" altLang="zh-CN" sz="4000" b="1">
                <a:solidFill>
                  <a:srgbClr val="660066"/>
                </a:solidFill>
                <a:ea typeface="楷体_GB2312" pitchFamily="49" charset="-122"/>
              </a:rPr>
              <a:t>aaabaaabaaabaaabaaab</a:t>
            </a:r>
            <a:r>
              <a:rPr kumimoji="1" lang="en-US" altLang="zh-CN" sz="4000">
                <a:solidFill>
                  <a:srgbClr val="660066"/>
                </a:solidFill>
                <a:ea typeface="楷体_GB2312" pitchFamily="49" charset="-122"/>
                <a:sym typeface="Symbol" pitchFamily="18" charset="2"/>
              </a:rPr>
              <a:t></a:t>
            </a:r>
            <a:endParaRPr kumimoji="1" lang="en-US" altLang="zh-CN" sz="4000">
              <a:solidFill>
                <a:srgbClr val="660066"/>
              </a:solidFill>
              <a:ea typeface="楷体_GB2312" pitchFamily="49" charset="-122"/>
            </a:endParaRPr>
          </a:p>
          <a:p>
            <a:pPr algn="l">
              <a:lnSpc>
                <a:spcPct val="120000"/>
              </a:lnSpc>
            </a:pPr>
            <a:r>
              <a:rPr kumimoji="1" lang="en-US" altLang="zh-CN" sz="4000">
                <a:solidFill>
                  <a:srgbClr val="660066"/>
                </a:solidFill>
                <a:ea typeface="楷体_GB2312" pitchFamily="49" charset="-122"/>
              </a:rPr>
              <a:t>T = </a:t>
            </a:r>
            <a:r>
              <a:rPr kumimoji="1" lang="en-US" altLang="zh-CN" sz="4000">
                <a:solidFill>
                  <a:srgbClr val="660066"/>
                </a:solidFill>
                <a:ea typeface="楷体_GB2312" pitchFamily="49" charset="-122"/>
                <a:sym typeface="Symbol" pitchFamily="18" charset="2"/>
              </a:rPr>
              <a:t></a:t>
            </a:r>
            <a:r>
              <a:rPr kumimoji="1" lang="en-US" altLang="zh-CN" sz="4000" b="1">
                <a:solidFill>
                  <a:srgbClr val="660066"/>
                </a:solidFill>
                <a:ea typeface="楷体_GB2312" pitchFamily="49" charset="-122"/>
              </a:rPr>
              <a:t>aaaab</a:t>
            </a:r>
            <a:r>
              <a:rPr kumimoji="1" lang="en-US" altLang="zh-CN" sz="4000">
                <a:solidFill>
                  <a:srgbClr val="660066"/>
                </a:solidFill>
                <a:ea typeface="楷体_GB2312" pitchFamily="49" charset="-122"/>
                <a:sym typeface="Symbol" pitchFamily="18" charset="2"/>
              </a:rPr>
              <a:t></a:t>
            </a:r>
          </a:p>
        </p:txBody>
      </p:sp>
      <p:sp>
        <p:nvSpPr>
          <p:cNvPr id="97284" name="Rectangle 6"/>
          <p:cNvSpPr>
            <a:spLocks noChangeArrowheads="1"/>
          </p:cNvSpPr>
          <p:nvPr/>
        </p:nvSpPr>
        <p:spPr bwMode="auto">
          <a:xfrm>
            <a:off x="250825" y="3429000"/>
            <a:ext cx="8712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zh-CN" altLang="en-US" sz="2800" b="1">
                <a:ea typeface="楷体_GB2312" pitchFamily="49" charset="-122"/>
              </a:rPr>
              <a:t>当</a:t>
            </a:r>
            <a:r>
              <a:rPr kumimoji="1" lang="en-US" altLang="zh-CN" sz="2800" b="1">
                <a:ea typeface="楷体_GB2312" pitchFamily="49" charset="-122"/>
              </a:rPr>
              <a:t>i=4,j=4</a:t>
            </a:r>
            <a:r>
              <a:rPr kumimoji="1" lang="zh-CN" altLang="en-US" sz="2800" b="1">
                <a:ea typeface="楷体_GB2312" pitchFamily="49" charset="-122"/>
              </a:rPr>
              <a:t>时</a:t>
            </a:r>
            <a:r>
              <a:rPr kumimoji="1" lang="en-US" altLang="zh-CN" sz="2800" b="1">
                <a:ea typeface="楷体_GB2312" pitchFamily="49" charset="-122"/>
              </a:rPr>
              <a:t>,s.data[4]≠t.data[4],</a:t>
            </a:r>
            <a:r>
              <a:rPr kumimoji="1" lang="zh-CN" altLang="en-US" sz="2800" b="1">
                <a:ea typeface="楷体_GB2312" pitchFamily="49" charset="-122"/>
              </a:rPr>
              <a:t>由</a:t>
            </a:r>
            <a:r>
              <a:rPr kumimoji="1" lang="en-US" altLang="zh-CN" sz="2800" b="1">
                <a:ea typeface="楷体_GB2312" pitchFamily="49" charset="-122"/>
              </a:rPr>
              <a:t>next[j]</a:t>
            </a:r>
            <a:r>
              <a:rPr kumimoji="1" lang="zh-CN" altLang="en-US" sz="2800" b="1">
                <a:ea typeface="楷体_GB2312" pitchFamily="49" charset="-122"/>
              </a:rPr>
              <a:t>的指示还需进行</a:t>
            </a:r>
            <a:r>
              <a:rPr kumimoji="1" lang="en-US" altLang="zh-CN" sz="2800" b="1">
                <a:ea typeface="楷体_GB2312" pitchFamily="49" charset="-122"/>
              </a:rPr>
              <a:t>i=4</a:t>
            </a:r>
            <a:r>
              <a:rPr kumimoji="1" lang="zh-CN" altLang="en-US" sz="2800" b="1">
                <a:ea typeface="楷体_GB2312" pitchFamily="49" charset="-122"/>
              </a:rPr>
              <a:t>、</a:t>
            </a:r>
            <a:r>
              <a:rPr kumimoji="1" lang="en-US" altLang="zh-CN" sz="2800" b="1">
                <a:ea typeface="楷体_GB2312" pitchFamily="49" charset="-122"/>
              </a:rPr>
              <a:t>j=3, i=3</a:t>
            </a:r>
            <a:r>
              <a:rPr kumimoji="1" lang="zh-CN" altLang="en-US" sz="2800" b="1">
                <a:ea typeface="楷体_GB2312" pitchFamily="49" charset="-122"/>
              </a:rPr>
              <a:t>、</a:t>
            </a:r>
            <a:r>
              <a:rPr kumimoji="1" lang="en-US" altLang="zh-CN" sz="2800" b="1">
                <a:ea typeface="楷体_GB2312" pitchFamily="49" charset="-122"/>
              </a:rPr>
              <a:t>j=2, i=4</a:t>
            </a:r>
            <a:r>
              <a:rPr kumimoji="1" lang="zh-CN" altLang="en-US" sz="2800" b="1">
                <a:ea typeface="楷体_GB2312" pitchFamily="49" charset="-122"/>
              </a:rPr>
              <a:t>、</a:t>
            </a:r>
            <a:r>
              <a:rPr kumimoji="1" lang="en-US" altLang="zh-CN" sz="2800" b="1">
                <a:ea typeface="楷体_GB2312" pitchFamily="49" charset="-122"/>
              </a:rPr>
              <a:t>j=1</a:t>
            </a:r>
            <a:r>
              <a:rPr kumimoji="1" lang="zh-CN" altLang="en-US" sz="2800" b="1">
                <a:ea typeface="楷体_GB2312" pitchFamily="49" charset="-122"/>
              </a:rPr>
              <a:t>等三次比较。实际上</a:t>
            </a:r>
            <a:r>
              <a:rPr kumimoji="1" lang="en-US" altLang="zh-CN" sz="2800" b="1">
                <a:ea typeface="楷体_GB2312" pitchFamily="49" charset="-122"/>
              </a:rPr>
              <a:t>,</a:t>
            </a:r>
            <a:r>
              <a:rPr kumimoji="1" lang="zh-CN" altLang="en-US" sz="2800" b="1">
                <a:ea typeface="楷体_GB2312" pitchFamily="49" charset="-122"/>
              </a:rPr>
              <a:t>因为模式中的第</a:t>
            </a:r>
            <a:r>
              <a:rPr kumimoji="1" lang="en-US" altLang="zh-CN" sz="2800" b="1">
                <a:ea typeface="楷体_GB2312" pitchFamily="49" charset="-122"/>
              </a:rPr>
              <a:t>1</a:t>
            </a:r>
            <a:r>
              <a:rPr kumimoji="1" lang="zh-CN" altLang="en-US" sz="2800" b="1">
                <a:ea typeface="楷体_GB2312" pitchFamily="49" charset="-122"/>
              </a:rPr>
              <a:t>、</a:t>
            </a:r>
            <a:r>
              <a:rPr kumimoji="1" lang="en-US" altLang="zh-CN" sz="2800" b="1">
                <a:ea typeface="楷体_GB2312" pitchFamily="49" charset="-122"/>
              </a:rPr>
              <a:t>2</a:t>
            </a:r>
            <a:r>
              <a:rPr kumimoji="1" lang="zh-CN" altLang="en-US" sz="2800" b="1">
                <a:ea typeface="楷体_GB2312" pitchFamily="49" charset="-122"/>
              </a:rPr>
              <a:t>、</a:t>
            </a:r>
            <a:r>
              <a:rPr kumimoji="1" lang="en-US" altLang="zh-CN" sz="2800" b="1">
                <a:ea typeface="楷体_GB2312" pitchFamily="49" charset="-122"/>
              </a:rPr>
              <a:t>3</a:t>
            </a:r>
            <a:r>
              <a:rPr kumimoji="1" lang="zh-CN" altLang="en-US" sz="2800" b="1">
                <a:ea typeface="楷体_GB2312" pitchFamily="49" charset="-122"/>
              </a:rPr>
              <a:t>个字符和第</a:t>
            </a:r>
            <a:r>
              <a:rPr kumimoji="1" lang="en-US" altLang="zh-CN" sz="2800" b="1">
                <a:ea typeface="楷体_GB2312" pitchFamily="49" charset="-122"/>
              </a:rPr>
              <a:t>4</a:t>
            </a:r>
            <a:r>
              <a:rPr kumimoji="1" lang="zh-CN" altLang="en-US" sz="2800" b="1">
                <a:ea typeface="楷体_GB2312" pitchFamily="49" charset="-122"/>
              </a:rPr>
              <a:t>个字符都相等</a:t>
            </a:r>
            <a:r>
              <a:rPr kumimoji="1" lang="en-US" altLang="zh-CN" sz="2800" b="1">
                <a:ea typeface="楷体_GB2312" pitchFamily="49" charset="-122"/>
              </a:rPr>
              <a:t>,</a:t>
            </a:r>
            <a:r>
              <a:rPr kumimoji="1" lang="zh-CN" altLang="en-US" sz="2800" b="1">
                <a:ea typeface="楷体_GB2312" pitchFamily="49" charset="-122"/>
              </a:rPr>
              <a:t>因此</a:t>
            </a:r>
            <a:r>
              <a:rPr kumimoji="1" lang="en-US" altLang="zh-CN" sz="2800" b="1">
                <a:ea typeface="楷体_GB2312" pitchFamily="49" charset="-122"/>
              </a:rPr>
              <a:t>,</a:t>
            </a:r>
            <a:r>
              <a:rPr kumimoji="1" lang="zh-CN" altLang="en-US" sz="2800" b="1">
                <a:ea typeface="楷体_GB2312" pitchFamily="49" charset="-122"/>
              </a:rPr>
              <a:t>不需要再和主串中第</a:t>
            </a:r>
            <a:r>
              <a:rPr kumimoji="1" lang="en-US" altLang="zh-CN" sz="2800" b="1">
                <a:ea typeface="楷体_GB2312" pitchFamily="49" charset="-122"/>
              </a:rPr>
              <a:t>4</a:t>
            </a:r>
            <a:r>
              <a:rPr kumimoji="1" lang="zh-CN" altLang="en-US" sz="2800" b="1">
                <a:ea typeface="楷体_GB2312" pitchFamily="49" charset="-122"/>
              </a:rPr>
              <a:t>个字符相比较</a:t>
            </a:r>
            <a:r>
              <a:rPr kumimoji="1" lang="en-US" altLang="zh-CN" sz="2800" b="1">
                <a:ea typeface="楷体_GB2312" pitchFamily="49" charset="-122"/>
              </a:rPr>
              <a:t>,</a:t>
            </a:r>
            <a:r>
              <a:rPr kumimoji="1" lang="zh-CN" altLang="en-US" sz="2800" b="1">
                <a:ea typeface="楷体_GB2312" pitchFamily="49" charset="-122"/>
              </a:rPr>
              <a:t>而可以将模式一次向右滑动</a:t>
            </a:r>
            <a:r>
              <a:rPr kumimoji="1" lang="en-US" altLang="zh-CN" sz="2800" b="1">
                <a:ea typeface="楷体_GB2312" pitchFamily="49" charset="-122"/>
              </a:rPr>
              <a:t>4</a:t>
            </a:r>
            <a:r>
              <a:rPr kumimoji="1" lang="zh-CN" altLang="en-US" sz="2800" b="1">
                <a:ea typeface="楷体_GB2312" pitchFamily="49" charset="-122"/>
              </a:rPr>
              <a:t>个字符的位置直接进行</a:t>
            </a:r>
            <a:r>
              <a:rPr kumimoji="1" lang="en-US" altLang="zh-CN" sz="2800" b="1">
                <a:ea typeface="楷体_GB2312" pitchFamily="49" charset="-122"/>
              </a:rPr>
              <a:t>i=5,j=1</a:t>
            </a:r>
            <a:r>
              <a:rPr kumimoji="1" lang="zh-CN" altLang="en-US" sz="2800" b="1">
                <a:ea typeface="楷体_GB2312" pitchFamily="49" charset="-122"/>
              </a:rPr>
              <a:t>时的字符比较。      </a:t>
            </a:r>
          </a:p>
        </p:txBody>
      </p:sp>
      <p:sp>
        <p:nvSpPr>
          <p:cNvPr id="220168" name="Rectangle 8"/>
          <p:cNvSpPr>
            <a:spLocks noChangeArrowheads="1"/>
          </p:cNvSpPr>
          <p:nvPr/>
        </p:nvSpPr>
        <p:spPr bwMode="auto">
          <a:xfrm>
            <a:off x="4500563" y="2636838"/>
            <a:ext cx="3349625" cy="8239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a:solidFill>
                  <a:srgbClr val="660066"/>
                </a:solidFill>
                <a:ea typeface="楷体_GB2312" pitchFamily="49" charset="-122"/>
              </a:rPr>
              <a:t>next[j]=</a:t>
            </a:r>
            <a:r>
              <a:rPr kumimoji="1" lang="en-US" altLang="zh-CN" sz="4800">
                <a:solidFill>
                  <a:srgbClr val="0000FF"/>
                </a:solidFill>
                <a:ea typeface="楷体_GB2312" pitchFamily="49" charset="-122"/>
              </a:rPr>
              <a:t>01234</a:t>
            </a:r>
          </a:p>
        </p:txBody>
      </p:sp>
    </p:spTree>
  </p:cSld>
  <p:clrMapOvr>
    <a:masterClrMapping/>
  </p:clrMapOvr>
  <p:transition spd="med"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95288" y="188913"/>
            <a:ext cx="8458200"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40000"/>
              </a:lnSpc>
              <a:spcBef>
                <a:spcPct val="50000"/>
              </a:spcBef>
            </a:pPr>
            <a:r>
              <a:rPr kumimoji="1" lang="en-US" altLang="zh-CN" sz="2800" b="1" dirty="0">
                <a:ea typeface="楷体_GB2312" pitchFamily="49" charset="-122"/>
              </a:rPr>
              <a:t>       </a:t>
            </a:r>
            <a:r>
              <a:rPr kumimoji="1" lang="zh-CN" altLang="en-US" sz="2800" b="1" dirty="0">
                <a:ea typeface="楷体_GB2312" pitchFamily="49" charset="-122"/>
              </a:rPr>
              <a:t>这就是说</a:t>
            </a:r>
            <a:r>
              <a:rPr kumimoji="1" lang="en-US" altLang="zh-CN" sz="2800" b="1" dirty="0">
                <a:ea typeface="楷体_GB2312" pitchFamily="49" charset="-122"/>
              </a:rPr>
              <a:t>,</a:t>
            </a:r>
            <a:r>
              <a:rPr kumimoji="1" lang="zh-CN" altLang="en-US" sz="2800" b="1" dirty="0">
                <a:ea typeface="楷体_GB2312" pitchFamily="49" charset="-122"/>
              </a:rPr>
              <a:t>若按上述定义得到</a:t>
            </a:r>
            <a:r>
              <a:rPr kumimoji="1" lang="en-US" altLang="zh-CN" sz="2800" b="1" dirty="0">
                <a:ea typeface="楷体_GB2312" pitchFamily="49" charset="-122"/>
              </a:rPr>
              <a:t>next[j]=k,</a:t>
            </a:r>
            <a:r>
              <a:rPr kumimoji="1" lang="zh-CN" altLang="en-US" sz="2800" b="1" dirty="0">
                <a:ea typeface="楷体_GB2312" pitchFamily="49" charset="-122"/>
              </a:rPr>
              <a:t>而模式中</a:t>
            </a:r>
            <a:r>
              <a:rPr kumimoji="1" lang="en-US" altLang="zh-CN" sz="2800" b="1" dirty="0" err="1">
                <a:ea typeface="楷体_GB2312" pitchFamily="49" charset="-122"/>
              </a:rPr>
              <a:t>p</a:t>
            </a:r>
            <a:r>
              <a:rPr kumimoji="1" lang="en-US" altLang="zh-CN" sz="2800" b="1" baseline="-30000" dirty="0" err="1">
                <a:ea typeface="楷体_GB2312" pitchFamily="49" charset="-122"/>
              </a:rPr>
              <a:t>j</a:t>
            </a:r>
            <a:r>
              <a:rPr kumimoji="1" lang="en-US" altLang="zh-CN" sz="2800" b="1" dirty="0">
                <a:ea typeface="楷体_GB2312" pitchFamily="49" charset="-122"/>
              </a:rPr>
              <a:t>=</a:t>
            </a:r>
            <a:r>
              <a:rPr kumimoji="1" lang="en-US" altLang="zh-CN" sz="2800" b="1" dirty="0" err="1">
                <a:ea typeface="楷体_GB2312" pitchFamily="49" charset="-122"/>
              </a:rPr>
              <a:t>p</a:t>
            </a:r>
            <a:r>
              <a:rPr kumimoji="1" lang="en-US" altLang="zh-CN" sz="2800" b="1" baseline="-30000" dirty="0" err="1">
                <a:ea typeface="楷体_GB2312" pitchFamily="49" charset="-122"/>
              </a:rPr>
              <a:t>k</a:t>
            </a:r>
            <a:r>
              <a:rPr kumimoji="1" lang="en-US" altLang="zh-CN" sz="2800" b="1" dirty="0">
                <a:ea typeface="楷体_GB2312" pitchFamily="49" charset="-122"/>
              </a:rPr>
              <a:t>,</a:t>
            </a:r>
            <a:r>
              <a:rPr kumimoji="1" lang="zh-CN" altLang="en-US" sz="2800" b="1" dirty="0">
                <a:ea typeface="楷体_GB2312" pitchFamily="49" charset="-122"/>
              </a:rPr>
              <a:t>则主串中字符</a:t>
            </a:r>
            <a:r>
              <a:rPr kumimoji="1" lang="en-US" altLang="zh-CN" sz="2800" b="1" dirty="0" err="1">
                <a:ea typeface="楷体_GB2312" pitchFamily="49" charset="-122"/>
              </a:rPr>
              <a:t>s</a:t>
            </a:r>
            <a:r>
              <a:rPr kumimoji="1" lang="en-US" altLang="zh-CN" sz="2800" b="1" baseline="-30000" dirty="0" err="1">
                <a:ea typeface="楷体_GB2312" pitchFamily="49" charset="-122"/>
              </a:rPr>
              <a:t>i</a:t>
            </a:r>
            <a:r>
              <a:rPr kumimoji="1" lang="zh-CN" altLang="en-US" sz="2800" b="1" dirty="0">
                <a:ea typeface="楷体_GB2312" pitchFamily="49" charset="-122"/>
              </a:rPr>
              <a:t>和</a:t>
            </a:r>
            <a:r>
              <a:rPr kumimoji="1" lang="en-US" altLang="zh-CN" sz="2800" b="1" dirty="0" err="1">
                <a:ea typeface="楷体_GB2312" pitchFamily="49" charset="-122"/>
              </a:rPr>
              <a:t>p</a:t>
            </a:r>
            <a:r>
              <a:rPr kumimoji="1" lang="en-US" altLang="zh-CN" sz="2800" b="1" baseline="-30000" dirty="0" err="1">
                <a:ea typeface="楷体_GB2312" pitchFamily="49" charset="-122"/>
              </a:rPr>
              <a:t>j</a:t>
            </a:r>
            <a:r>
              <a:rPr kumimoji="1" lang="zh-CN" altLang="en-US" sz="2800" b="1" dirty="0">
                <a:ea typeface="楷体_GB2312" pitchFamily="49" charset="-122"/>
              </a:rPr>
              <a:t>比较不等时</a:t>
            </a:r>
            <a:r>
              <a:rPr kumimoji="1" lang="en-US" altLang="zh-CN" sz="2800" b="1" dirty="0">
                <a:ea typeface="楷体_GB2312" pitchFamily="49" charset="-122"/>
              </a:rPr>
              <a:t>,</a:t>
            </a:r>
            <a:r>
              <a:rPr kumimoji="1" lang="zh-CN" altLang="en-US" sz="2800" b="1" dirty="0">
                <a:ea typeface="楷体_GB2312" pitchFamily="49" charset="-122"/>
              </a:rPr>
              <a:t>不需要再和</a:t>
            </a:r>
            <a:r>
              <a:rPr kumimoji="1" lang="en-US" altLang="zh-CN" sz="2800" b="1" dirty="0" err="1">
                <a:ea typeface="楷体_GB2312" pitchFamily="49" charset="-122"/>
              </a:rPr>
              <a:t>p</a:t>
            </a:r>
            <a:r>
              <a:rPr kumimoji="1" lang="en-US" altLang="zh-CN" sz="2800" b="1" baseline="-30000" dirty="0" err="1">
                <a:ea typeface="楷体_GB2312" pitchFamily="49" charset="-122"/>
              </a:rPr>
              <a:t>k</a:t>
            </a:r>
            <a:r>
              <a:rPr kumimoji="1" lang="zh-CN" altLang="en-US" sz="2800" b="1" dirty="0">
                <a:ea typeface="楷体_GB2312" pitchFamily="49" charset="-122"/>
              </a:rPr>
              <a:t>进行比较</a:t>
            </a:r>
            <a:r>
              <a:rPr kumimoji="1" lang="en-US" altLang="zh-CN" sz="2800" b="1" dirty="0">
                <a:ea typeface="楷体_GB2312" pitchFamily="49" charset="-122"/>
              </a:rPr>
              <a:t>,</a:t>
            </a:r>
            <a:r>
              <a:rPr kumimoji="1" lang="zh-CN" altLang="en-US" sz="2800" b="1" dirty="0">
                <a:ea typeface="楷体_GB2312" pitchFamily="49" charset="-122"/>
              </a:rPr>
              <a:t>而直接和</a:t>
            </a:r>
            <a:r>
              <a:rPr kumimoji="1" lang="en-US" altLang="zh-CN" sz="2800" b="1" dirty="0" err="1">
                <a:ea typeface="楷体_GB2312" pitchFamily="49" charset="-122"/>
              </a:rPr>
              <a:t>p</a:t>
            </a:r>
            <a:r>
              <a:rPr kumimoji="1" lang="en-US" altLang="zh-CN" sz="2800" b="1" baseline="-30000" dirty="0" err="1">
                <a:ea typeface="楷体_GB2312" pitchFamily="49" charset="-122"/>
              </a:rPr>
              <a:t>next</a:t>
            </a:r>
            <a:r>
              <a:rPr kumimoji="1" lang="en-US" altLang="zh-CN" sz="2800" b="1" baseline="-30000" dirty="0">
                <a:ea typeface="楷体_GB2312" pitchFamily="49" charset="-122"/>
              </a:rPr>
              <a:t>[k]</a:t>
            </a:r>
            <a:r>
              <a:rPr kumimoji="1" lang="zh-CN" altLang="en-US" sz="2800" b="1" dirty="0">
                <a:ea typeface="楷体_GB2312" pitchFamily="49" charset="-122"/>
              </a:rPr>
              <a:t>进行比较</a:t>
            </a:r>
            <a:r>
              <a:rPr kumimoji="1" lang="en-US" altLang="zh-CN" sz="2800" b="1" dirty="0">
                <a:ea typeface="楷体_GB2312" pitchFamily="49" charset="-122"/>
              </a:rPr>
              <a:t>,</a:t>
            </a:r>
            <a:r>
              <a:rPr kumimoji="1" lang="zh-CN" altLang="en-US" sz="2800" b="1" dirty="0">
                <a:ea typeface="楷体_GB2312" pitchFamily="49" charset="-122"/>
              </a:rPr>
              <a:t>换句话说</a:t>
            </a:r>
            <a:r>
              <a:rPr kumimoji="1" lang="en-US" altLang="zh-CN" sz="2800" b="1" dirty="0">
                <a:ea typeface="楷体_GB2312" pitchFamily="49" charset="-122"/>
              </a:rPr>
              <a:t>,</a:t>
            </a:r>
            <a:r>
              <a:rPr kumimoji="1" lang="zh-CN" altLang="en-US" sz="2800" b="1" dirty="0">
                <a:ea typeface="楷体_GB2312" pitchFamily="49" charset="-122"/>
              </a:rPr>
              <a:t>此时的</a:t>
            </a:r>
            <a:r>
              <a:rPr kumimoji="1" lang="en-US" altLang="zh-CN" sz="2800" b="1" dirty="0">
                <a:ea typeface="楷体_GB2312" pitchFamily="49" charset="-122"/>
              </a:rPr>
              <a:t>next[j]</a:t>
            </a:r>
            <a:r>
              <a:rPr kumimoji="1" lang="zh-CN" altLang="en-US" sz="2800" b="1" dirty="0">
                <a:ea typeface="楷体_GB2312" pitchFamily="49" charset="-122"/>
              </a:rPr>
              <a:t>应和</a:t>
            </a:r>
            <a:r>
              <a:rPr kumimoji="1" lang="en-US" altLang="zh-CN" sz="2800" b="1" dirty="0">
                <a:ea typeface="楷体_GB2312" pitchFamily="49" charset="-122"/>
              </a:rPr>
              <a:t>next[k]</a:t>
            </a:r>
            <a:r>
              <a:rPr kumimoji="1" lang="zh-CN" altLang="en-US" sz="2800" b="1" dirty="0">
                <a:ea typeface="楷体_GB2312" pitchFamily="49" charset="-122"/>
              </a:rPr>
              <a:t>相同。</a:t>
            </a:r>
          </a:p>
          <a:p>
            <a:pPr algn="l" eaLnBrk="1" hangingPunct="1">
              <a:lnSpc>
                <a:spcPct val="140000"/>
              </a:lnSpc>
              <a:spcBef>
                <a:spcPct val="50000"/>
              </a:spcBef>
            </a:pPr>
            <a:r>
              <a:rPr kumimoji="1" lang="zh-CN" altLang="en-US" sz="2800" b="1" dirty="0">
                <a:ea typeface="楷体_GB2312" pitchFamily="49" charset="-122"/>
              </a:rPr>
              <a:t>       为此将</a:t>
            </a:r>
            <a:r>
              <a:rPr kumimoji="1" lang="en-US" altLang="zh-CN" sz="2800" b="1" dirty="0">
                <a:ea typeface="楷体_GB2312" pitchFamily="49" charset="-122"/>
              </a:rPr>
              <a:t>next[j]</a:t>
            </a:r>
            <a:r>
              <a:rPr kumimoji="1" lang="zh-CN" altLang="en-US" sz="2800" b="1" dirty="0">
                <a:ea typeface="楷体_GB2312" pitchFamily="49" charset="-122"/>
              </a:rPr>
              <a:t>修正为</a:t>
            </a:r>
            <a:r>
              <a:rPr kumimoji="1" lang="en-US" altLang="zh-CN" sz="2800" b="1" dirty="0" err="1">
                <a:ea typeface="楷体_GB2312" pitchFamily="49" charset="-122"/>
              </a:rPr>
              <a:t>nextval</a:t>
            </a:r>
            <a:r>
              <a:rPr kumimoji="1" lang="en-US" altLang="zh-CN" sz="2800" b="1" dirty="0">
                <a:ea typeface="楷体_GB2312" pitchFamily="49" charset="-122"/>
              </a:rPr>
              <a:t>[j]</a:t>
            </a:r>
            <a:r>
              <a:rPr kumimoji="1" lang="zh-CN" altLang="en-US" sz="2800" b="1" dirty="0">
                <a:ea typeface="楷体_GB2312" pitchFamily="49" charset="-122"/>
              </a:rPr>
              <a:t>：</a:t>
            </a:r>
          </a:p>
          <a:p>
            <a:pPr algn="l" eaLnBrk="1" hangingPunct="1">
              <a:lnSpc>
                <a:spcPct val="140000"/>
              </a:lnSpc>
              <a:spcBef>
                <a:spcPct val="50000"/>
              </a:spcBef>
            </a:pPr>
            <a:r>
              <a:rPr kumimoji="1" lang="zh-CN" altLang="en-US" sz="2800" b="1" dirty="0">
                <a:ea typeface="楷体_GB2312" pitchFamily="49" charset="-122"/>
              </a:rPr>
              <a:t>       </a:t>
            </a:r>
            <a:r>
              <a:rPr kumimoji="1" lang="zh-CN" altLang="en-US" sz="2400" b="1" dirty="0">
                <a:ea typeface="楷体_GB2312" pitchFamily="49" charset="-122"/>
              </a:rPr>
              <a:t>比较</a:t>
            </a:r>
            <a:r>
              <a:rPr kumimoji="1" lang="en-US" altLang="zh-CN" sz="2400" b="1" dirty="0" err="1">
                <a:ea typeface="楷体_GB2312" pitchFamily="49" charset="-122"/>
              </a:rPr>
              <a:t>t.data</a:t>
            </a:r>
            <a:r>
              <a:rPr kumimoji="1" lang="en-US" altLang="zh-CN" sz="2400" b="1" dirty="0">
                <a:ea typeface="楷体_GB2312" pitchFamily="49" charset="-122"/>
              </a:rPr>
              <a:t>[j]</a:t>
            </a:r>
            <a:r>
              <a:rPr kumimoji="1" lang="zh-CN" altLang="en-US" sz="2400" b="1" dirty="0">
                <a:ea typeface="楷体_GB2312" pitchFamily="49" charset="-122"/>
              </a:rPr>
              <a:t>和</a:t>
            </a:r>
            <a:r>
              <a:rPr kumimoji="1" lang="en-US" altLang="zh-CN" sz="2400" b="1" dirty="0" err="1">
                <a:ea typeface="楷体_GB2312" pitchFamily="49" charset="-122"/>
              </a:rPr>
              <a:t>t.data</a:t>
            </a:r>
            <a:r>
              <a:rPr kumimoji="1" lang="en-US" altLang="zh-CN" sz="2400" b="1" dirty="0">
                <a:ea typeface="楷体_GB2312" pitchFamily="49" charset="-122"/>
              </a:rPr>
              <a:t>[k]</a:t>
            </a:r>
            <a:r>
              <a:rPr kumimoji="1" lang="zh-CN" altLang="en-US" sz="2400" b="1" dirty="0" smtClean="0">
                <a:ea typeface="楷体_GB2312" pitchFamily="49" charset="-122"/>
              </a:rPr>
              <a:t>，若相等则</a:t>
            </a:r>
            <a:r>
              <a:rPr kumimoji="1" lang="en-US" altLang="zh-CN" sz="2400" b="1" dirty="0" err="1" smtClean="0">
                <a:ea typeface="楷体_GB2312" pitchFamily="49" charset="-122"/>
              </a:rPr>
              <a:t>nextval</a:t>
            </a:r>
            <a:r>
              <a:rPr kumimoji="1" lang="en-US" altLang="zh-CN" sz="2400" b="1" dirty="0" smtClean="0">
                <a:ea typeface="楷体_GB2312" pitchFamily="49" charset="-122"/>
              </a:rPr>
              <a:t>[j</a:t>
            </a:r>
            <a:r>
              <a:rPr kumimoji="1" lang="en-US" altLang="zh-CN" sz="2400" b="1" dirty="0">
                <a:ea typeface="楷体_GB2312" pitchFamily="49" charset="-122"/>
              </a:rPr>
              <a:t>]=</a:t>
            </a:r>
            <a:r>
              <a:rPr kumimoji="1" lang="en-US" altLang="zh-CN" sz="2400" b="1" dirty="0" err="1">
                <a:ea typeface="楷体_GB2312" pitchFamily="49" charset="-122"/>
              </a:rPr>
              <a:t>nextval</a:t>
            </a:r>
            <a:r>
              <a:rPr kumimoji="1" lang="en-US" altLang="zh-CN" sz="2400" b="1" dirty="0">
                <a:ea typeface="楷体_GB2312" pitchFamily="49" charset="-122"/>
              </a:rPr>
              <a:t>[k</a:t>
            </a:r>
            <a:r>
              <a:rPr kumimoji="1" lang="en-US" altLang="zh-CN" sz="2400" b="1" dirty="0" smtClean="0">
                <a:ea typeface="楷体_GB2312" pitchFamily="49" charset="-122"/>
              </a:rPr>
              <a:t>]</a:t>
            </a:r>
            <a:r>
              <a:rPr kumimoji="1" lang="zh-CN" altLang="en-US" sz="2400" b="1" dirty="0">
                <a:ea typeface="楷体_GB2312" pitchFamily="49" charset="-122"/>
              </a:rPr>
              <a:t>，若不等，则 </a:t>
            </a:r>
            <a:r>
              <a:rPr kumimoji="1" lang="en-US" altLang="zh-CN" sz="2400" b="1" dirty="0" err="1">
                <a:ea typeface="楷体_GB2312" pitchFamily="49" charset="-122"/>
              </a:rPr>
              <a:t>nextval</a:t>
            </a:r>
            <a:r>
              <a:rPr kumimoji="1" lang="en-US" altLang="zh-CN" sz="2400" b="1" dirty="0">
                <a:ea typeface="楷体_GB2312" pitchFamily="49" charset="-122"/>
              </a:rPr>
              <a:t>[j]=next[j</a:t>
            </a:r>
            <a:r>
              <a:rPr kumimoji="1" lang="en-US" altLang="zh-CN" sz="2400" b="1" dirty="0" smtClean="0">
                <a:ea typeface="楷体_GB2312" pitchFamily="49" charset="-122"/>
              </a:rPr>
              <a:t>]</a:t>
            </a:r>
            <a:r>
              <a:rPr kumimoji="1" lang="zh-CN" altLang="en-US" sz="2400" b="1" dirty="0" smtClean="0">
                <a:ea typeface="楷体_GB2312" pitchFamily="49" charset="-122"/>
              </a:rPr>
              <a:t>。</a:t>
            </a:r>
            <a:endParaRPr kumimoji="1" lang="en-US" altLang="zh-CN" sz="2400" dirty="0">
              <a:ea typeface="宋体" pitchFamily="2" charset="-122"/>
            </a:endParaRPr>
          </a:p>
        </p:txBody>
      </p:sp>
      <p:sp>
        <p:nvSpPr>
          <p:cNvPr id="221187" name="Text Box 3"/>
          <p:cNvSpPr txBox="1">
            <a:spLocks noChangeArrowheads="1"/>
          </p:cNvSpPr>
          <p:nvPr/>
        </p:nvSpPr>
        <p:spPr bwMode="auto">
          <a:xfrm>
            <a:off x="1042988" y="5734050"/>
            <a:ext cx="46243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r>
              <a:rPr kumimoji="1" lang="en-US" altLang="zh-CN" sz="4000">
                <a:ea typeface="楷体_GB2312" pitchFamily="49" charset="-122"/>
              </a:rPr>
              <a:t>nextval[j]=</a:t>
            </a:r>
            <a:r>
              <a:rPr kumimoji="1" lang="en-US" altLang="zh-CN" sz="4800">
                <a:solidFill>
                  <a:srgbClr val="FF0000"/>
                </a:solidFill>
                <a:ea typeface="楷体_GB2312" pitchFamily="49" charset="-122"/>
              </a:rPr>
              <a:t>00004</a:t>
            </a:r>
            <a:endParaRPr kumimoji="1" lang="en-US" altLang="zh-CN" sz="4000">
              <a:ea typeface="宋体" pitchFamily="2" charset="-122"/>
            </a:endParaRPr>
          </a:p>
        </p:txBody>
      </p:sp>
      <p:sp>
        <p:nvSpPr>
          <p:cNvPr id="221188" name="Rectangle 4"/>
          <p:cNvSpPr>
            <a:spLocks noChangeArrowheads="1"/>
          </p:cNvSpPr>
          <p:nvPr/>
        </p:nvSpPr>
        <p:spPr bwMode="auto">
          <a:xfrm>
            <a:off x="1692275" y="4941888"/>
            <a:ext cx="3349625" cy="8239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dirty="0">
                <a:solidFill>
                  <a:srgbClr val="660066"/>
                </a:solidFill>
                <a:ea typeface="楷体_GB2312" pitchFamily="49" charset="-122"/>
              </a:rPr>
              <a:t>next[j]=</a:t>
            </a:r>
            <a:r>
              <a:rPr kumimoji="1" lang="en-US" altLang="zh-CN" sz="4800" dirty="0">
                <a:solidFill>
                  <a:srgbClr val="0000FF"/>
                </a:solidFill>
                <a:ea typeface="楷体_GB2312" pitchFamily="49" charset="-122"/>
              </a:rPr>
              <a:t>01234</a:t>
            </a:r>
          </a:p>
        </p:txBody>
      </p:sp>
      <p:sp>
        <p:nvSpPr>
          <p:cNvPr id="98309" name="矩形 1"/>
          <p:cNvSpPr>
            <a:spLocks noChangeArrowheads="1"/>
          </p:cNvSpPr>
          <p:nvPr/>
        </p:nvSpPr>
        <p:spPr bwMode="auto">
          <a:xfrm>
            <a:off x="5435600" y="4652963"/>
            <a:ext cx="25987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20000"/>
              </a:lnSpc>
            </a:pPr>
            <a:r>
              <a:rPr kumimoji="1" lang="en-US" altLang="zh-CN" sz="4000">
                <a:solidFill>
                  <a:srgbClr val="660066"/>
                </a:solidFill>
                <a:ea typeface="楷体_GB2312" pitchFamily="49" charset="-122"/>
              </a:rPr>
              <a:t>T = </a:t>
            </a:r>
            <a:r>
              <a:rPr kumimoji="1" lang="en-US" altLang="zh-CN" sz="4000">
                <a:solidFill>
                  <a:srgbClr val="660066"/>
                </a:solidFill>
                <a:ea typeface="楷体_GB2312" pitchFamily="49" charset="-122"/>
                <a:sym typeface="Symbol" pitchFamily="18" charset="2"/>
              </a:rPr>
              <a:t></a:t>
            </a:r>
            <a:r>
              <a:rPr kumimoji="1" lang="en-US" altLang="zh-CN" sz="4000" b="1">
                <a:solidFill>
                  <a:srgbClr val="660066"/>
                </a:solidFill>
                <a:ea typeface="楷体_GB2312" pitchFamily="49" charset="-122"/>
              </a:rPr>
              <a:t>aaaab</a:t>
            </a:r>
            <a:r>
              <a:rPr kumimoji="1" lang="en-US" altLang="zh-CN" sz="4000">
                <a:solidFill>
                  <a:srgbClr val="660066"/>
                </a:solidFill>
                <a:ea typeface="楷体_GB2312" pitchFamily="49" charset="-122"/>
                <a:sym typeface="Symbol" pitchFamily="18" charset="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wipe(left)">
                                      <p:cBhvr>
                                        <p:cTn id="7" dur="500"/>
                                        <p:tgtEl>
                                          <p:spTgt spid="22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animEffect transition="in" filter="wipe(left)">
                                      <p:cBhvr>
                                        <p:cTn id="12"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utoUpdateAnimBg="0"/>
      <p:bldP spid="22118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0354" name="AutoShape 3"/>
          <p:cNvSpPr>
            <a:spLocks noChangeArrowheads="1"/>
          </p:cNvSpPr>
          <p:nvPr/>
        </p:nvSpPr>
        <p:spPr bwMode="auto">
          <a:xfrm>
            <a:off x="6096000" y="1524000"/>
            <a:ext cx="1905000" cy="838200"/>
          </a:xfrm>
          <a:prstGeom prst="wedgeRectCallout">
            <a:avLst>
              <a:gd name="adj1" fmla="val -71167"/>
              <a:gd name="adj2" fmla="val -1115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solidFill>
                  <a:srgbClr val="3333FF"/>
                </a:solidFill>
                <a:ea typeface="楷体_GB2312" pitchFamily="49" charset="-122"/>
              </a:rPr>
              <a:t>由模式串</a:t>
            </a:r>
            <a:r>
              <a:rPr kumimoji="1" lang="en-US" altLang="zh-CN" sz="2400" b="1">
                <a:solidFill>
                  <a:srgbClr val="3333FF"/>
                </a:solidFill>
                <a:ea typeface="楷体_GB2312" pitchFamily="49" charset="-122"/>
              </a:rPr>
              <a:t>t</a:t>
            </a:r>
            <a:r>
              <a:rPr kumimoji="1" lang="zh-CN" altLang="en-US" sz="2400" b="1">
                <a:solidFill>
                  <a:srgbClr val="3333FF"/>
                </a:solidFill>
                <a:ea typeface="楷体_GB2312" pitchFamily="49" charset="-122"/>
              </a:rPr>
              <a:t>求出</a:t>
            </a:r>
            <a:r>
              <a:rPr kumimoji="1" lang="en-US" altLang="zh-CN" sz="2400" b="1">
                <a:solidFill>
                  <a:srgbClr val="3333FF"/>
                </a:solidFill>
                <a:ea typeface="楷体_GB2312" pitchFamily="49" charset="-122"/>
              </a:rPr>
              <a:t>nextval</a:t>
            </a:r>
            <a:r>
              <a:rPr kumimoji="1" lang="zh-CN" altLang="en-US" sz="2400" b="1">
                <a:solidFill>
                  <a:srgbClr val="3333FF"/>
                </a:solidFill>
                <a:ea typeface="楷体_GB2312" pitchFamily="49" charset="-122"/>
              </a:rPr>
              <a:t>值</a:t>
            </a:r>
          </a:p>
        </p:txBody>
      </p:sp>
      <p:sp>
        <p:nvSpPr>
          <p:cNvPr id="222212" name="Text Box 4"/>
          <p:cNvSpPr txBox="1">
            <a:spLocks noChangeArrowheads="1"/>
          </p:cNvSpPr>
          <p:nvPr/>
        </p:nvSpPr>
        <p:spPr bwMode="auto">
          <a:xfrm>
            <a:off x="304800" y="152400"/>
            <a:ext cx="8458200" cy="651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0000"/>
              </a:lnSpc>
            </a:pPr>
            <a:r>
              <a:rPr kumimoji="1" lang="en-US" altLang="zh-CN" sz="3200" b="1">
                <a:ea typeface="楷体_GB2312" pitchFamily="49" charset="-122"/>
              </a:rPr>
              <a:t>   void</a:t>
            </a:r>
            <a:r>
              <a:rPr kumimoji="1" lang="en-US" altLang="zh-CN" sz="3200">
                <a:ea typeface="楷体_GB2312" pitchFamily="49" charset="-122"/>
              </a:rPr>
              <a:t> get_nextval(SString </a:t>
            </a:r>
            <a:r>
              <a:rPr kumimoji="1" lang="en-US" altLang="zh-CN" sz="3200" b="1">
                <a:ea typeface="楷体_GB2312" pitchFamily="49" charset="-122"/>
              </a:rPr>
              <a:t>&amp;</a:t>
            </a:r>
            <a:r>
              <a:rPr kumimoji="1" lang="en-US" altLang="zh-CN" sz="3200">
                <a:ea typeface="楷体_GB2312" pitchFamily="49" charset="-122"/>
              </a:rPr>
              <a:t>T, </a:t>
            </a:r>
            <a:r>
              <a:rPr kumimoji="1" lang="en-US" altLang="zh-CN" sz="3200" b="1">
                <a:ea typeface="楷体_GB2312" pitchFamily="49" charset="-122"/>
              </a:rPr>
              <a:t>int &amp;</a:t>
            </a:r>
            <a:r>
              <a:rPr kumimoji="1" lang="en-US" altLang="zh-CN" sz="3200">
                <a:ea typeface="楷体_GB2312" pitchFamily="49" charset="-122"/>
              </a:rPr>
              <a:t>nextval[])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a:ea typeface="楷体_GB2312" pitchFamily="49" charset="-122"/>
              </a:rPr>
              <a:t>      i = 1;   nextval[1] = 0;   j = 0;</a:t>
            </a:r>
          </a:p>
          <a:p>
            <a:pPr algn="l" eaLnBrk="1" hangingPunct="1">
              <a:lnSpc>
                <a:spcPct val="120000"/>
              </a:lnSpc>
            </a:pPr>
            <a:r>
              <a:rPr kumimoji="1" lang="en-US" altLang="zh-CN" sz="3200">
                <a:ea typeface="楷体_GB2312" pitchFamily="49" charset="-122"/>
              </a:rPr>
              <a:t>      </a:t>
            </a:r>
            <a:r>
              <a:rPr kumimoji="1" lang="en-US" altLang="zh-CN" sz="3200" b="1">
                <a:ea typeface="楷体_GB2312" pitchFamily="49" charset="-122"/>
              </a:rPr>
              <a:t>while</a:t>
            </a:r>
            <a:r>
              <a:rPr kumimoji="1" lang="en-US" altLang="zh-CN" sz="3200">
                <a:ea typeface="楷体_GB2312" pitchFamily="49" charset="-122"/>
              </a:rPr>
              <a:t> (i &lt; T[0])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a:ea typeface="楷体_GB2312" pitchFamily="49" charset="-122"/>
              </a:rPr>
              <a:t>   </a:t>
            </a:r>
            <a:r>
              <a:rPr kumimoji="1" lang="en-US" altLang="zh-CN" sz="3200">
                <a:solidFill>
                  <a:srgbClr val="0000FF"/>
                </a:solidFill>
                <a:ea typeface="楷体_GB2312" pitchFamily="49" charset="-122"/>
              </a:rPr>
              <a:t>       </a:t>
            </a:r>
            <a:r>
              <a:rPr kumimoji="1" lang="en-US" altLang="zh-CN" sz="3200" b="1">
                <a:solidFill>
                  <a:srgbClr val="0000FF"/>
                </a:solidFill>
                <a:ea typeface="楷体_GB2312" pitchFamily="49" charset="-122"/>
              </a:rPr>
              <a:t>if</a:t>
            </a:r>
            <a:r>
              <a:rPr kumimoji="1" lang="en-US" altLang="zh-CN" sz="3200">
                <a:solidFill>
                  <a:srgbClr val="0000FF"/>
                </a:solidFill>
                <a:ea typeface="楷体_GB2312" pitchFamily="49" charset="-122"/>
              </a:rPr>
              <a:t> (j == 0 || T[i] == T[j]) </a:t>
            </a:r>
            <a:r>
              <a:rPr kumimoji="1" lang="en-US" altLang="zh-CN" sz="3200" b="1">
                <a:solidFill>
                  <a:srgbClr val="0000FF"/>
                </a:solidFill>
                <a:ea typeface="楷体_GB2312" pitchFamily="49" charset="-122"/>
              </a:rPr>
              <a:t>{</a:t>
            </a:r>
            <a:endParaRPr kumimoji="1" lang="en-US" altLang="zh-CN" sz="3200">
              <a:solidFill>
                <a:srgbClr val="0000FF"/>
              </a:solidFill>
              <a:ea typeface="楷体_GB2312" pitchFamily="49" charset="-122"/>
            </a:endParaRPr>
          </a:p>
          <a:p>
            <a:pPr algn="l" eaLnBrk="1" hangingPunct="1">
              <a:lnSpc>
                <a:spcPct val="120000"/>
              </a:lnSpc>
            </a:pPr>
            <a:r>
              <a:rPr kumimoji="1" lang="en-US" altLang="zh-CN" sz="3200">
                <a:solidFill>
                  <a:srgbClr val="0000FF"/>
                </a:solidFill>
                <a:ea typeface="楷体_GB2312" pitchFamily="49" charset="-122"/>
              </a:rPr>
              <a:t>              ++i;  ++j;</a:t>
            </a:r>
            <a:endParaRPr kumimoji="1" lang="en-US" altLang="zh-CN" sz="3200">
              <a:ea typeface="楷体_GB2312" pitchFamily="49" charset="-122"/>
            </a:endParaRPr>
          </a:p>
          <a:p>
            <a:pPr algn="l" eaLnBrk="1" hangingPunct="1">
              <a:lnSpc>
                <a:spcPct val="120000"/>
              </a:lnSpc>
            </a:pPr>
            <a:r>
              <a:rPr kumimoji="1" lang="en-US" altLang="zh-CN" sz="3200">
                <a:ea typeface="楷体_GB2312" pitchFamily="49" charset="-122"/>
              </a:rPr>
              <a:t>              </a:t>
            </a:r>
            <a:r>
              <a:rPr kumimoji="1" lang="en-US" altLang="zh-CN" sz="3200" b="1">
                <a:solidFill>
                  <a:srgbClr val="FF0000"/>
                </a:solidFill>
                <a:ea typeface="楷体_GB2312" pitchFamily="49" charset="-122"/>
              </a:rPr>
              <a:t>if</a:t>
            </a:r>
            <a:r>
              <a:rPr kumimoji="1" lang="en-US" altLang="zh-CN" sz="3200">
                <a:solidFill>
                  <a:srgbClr val="FF0000"/>
                </a:solidFill>
                <a:ea typeface="楷体_GB2312" pitchFamily="49" charset="-122"/>
              </a:rPr>
              <a:t> (T[i] </a:t>
            </a:r>
            <a:r>
              <a:rPr kumimoji="1" lang="en-US" altLang="zh-CN" sz="3200" b="1">
                <a:solidFill>
                  <a:srgbClr val="FF0000"/>
                </a:solidFill>
                <a:ea typeface="楷体_GB2312" pitchFamily="49" charset="-122"/>
              </a:rPr>
              <a:t>!=</a:t>
            </a:r>
            <a:r>
              <a:rPr kumimoji="1" lang="en-US" altLang="zh-CN" sz="3200">
                <a:solidFill>
                  <a:srgbClr val="FF0000"/>
                </a:solidFill>
                <a:ea typeface="楷体_GB2312" pitchFamily="49" charset="-122"/>
              </a:rPr>
              <a:t> T[j])  next[i] = j;</a:t>
            </a:r>
          </a:p>
          <a:p>
            <a:pPr algn="l" eaLnBrk="1" hangingPunct="1">
              <a:lnSpc>
                <a:spcPct val="120000"/>
              </a:lnSpc>
            </a:pPr>
            <a:r>
              <a:rPr kumimoji="1" lang="en-US" altLang="zh-CN" sz="3200">
                <a:solidFill>
                  <a:srgbClr val="FF0000"/>
                </a:solidFill>
                <a:ea typeface="楷体_GB2312" pitchFamily="49" charset="-122"/>
              </a:rPr>
              <a:t>              </a:t>
            </a:r>
            <a:r>
              <a:rPr kumimoji="1" lang="en-US" altLang="zh-CN" sz="3200" b="1">
                <a:solidFill>
                  <a:srgbClr val="FF0000"/>
                </a:solidFill>
                <a:ea typeface="楷体_GB2312" pitchFamily="49" charset="-122"/>
              </a:rPr>
              <a:t>else</a:t>
            </a:r>
            <a:r>
              <a:rPr kumimoji="1" lang="en-US" altLang="zh-CN" sz="3200">
                <a:solidFill>
                  <a:srgbClr val="FF0000"/>
                </a:solidFill>
                <a:ea typeface="楷体_GB2312" pitchFamily="49" charset="-122"/>
              </a:rPr>
              <a:t>  nextval[i] = nextval[j];</a:t>
            </a:r>
          </a:p>
          <a:p>
            <a:pPr algn="l" eaLnBrk="1" hangingPunct="1">
              <a:lnSpc>
                <a:spcPct val="120000"/>
              </a:lnSpc>
            </a:pPr>
            <a:r>
              <a:rPr kumimoji="1" lang="en-US" altLang="zh-CN" sz="3200">
                <a:ea typeface="楷体_GB2312" pitchFamily="49" charset="-122"/>
              </a:rPr>
              <a:t>         </a:t>
            </a:r>
            <a:r>
              <a:rPr kumimoji="1" lang="en-US" altLang="zh-CN" sz="3200" b="1">
                <a:solidFill>
                  <a:srgbClr val="3366FF"/>
                </a:solidFill>
                <a:ea typeface="楷体_GB2312" pitchFamily="49" charset="-122"/>
              </a:rPr>
              <a:t>}</a:t>
            </a:r>
            <a:endParaRPr kumimoji="1" lang="en-US" altLang="zh-CN" sz="3200">
              <a:solidFill>
                <a:srgbClr val="3366FF"/>
              </a:solidFill>
              <a:ea typeface="楷体_GB2312" pitchFamily="49" charset="-122"/>
            </a:endParaRPr>
          </a:p>
          <a:p>
            <a:pPr algn="l" eaLnBrk="1" hangingPunct="1">
              <a:lnSpc>
                <a:spcPct val="120000"/>
              </a:lnSpc>
            </a:pPr>
            <a:r>
              <a:rPr kumimoji="1" lang="en-US" altLang="zh-CN" sz="3200">
                <a:ea typeface="楷体_GB2312" pitchFamily="49" charset="-122"/>
              </a:rPr>
              <a:t>        </a:t>
            </a:r>
            <a:r>
              <a:rPr kumimoji="1" lang="en-US" altLang="zh-CN" sz="3200" b="1">
                <a:solidFill>
                  <a:srgbClr val="0000FF"/>
                </a:solidFill>
                <a:ea typeface="楷体_GB2312" pitchFamily="49" charset="-122"/>
              </a:rPr>
              <a:t>else</a:t>
            </a:r>
            <a:r>
              <a:rPr kumimoji="1" lang="en-US" altLang="zh-CN" sz="3200">
                <a:solidFill>
                  <a:srgbClr val="0000FF"/>
                </a:solidFill>
                <a:ea typeface="楷体_GB2312" pitchFamily="49" charset="-122"/>
              </a:rPr>
              <a:t>  j = nextval[j];</a:t>
            </a:r>
          </a:p>
          <a:p>
            <a:pPr algn="l" eaLnBrk="1" hangingPunct="1">
              <a:lnSpc>
                <a:spcPct val="120000"/>
              </a:lnSpc>
            </a:pPr>
            <a:r>
              <a:rPr kumimoji="1" lang="en-US" altLang="zh-CN" sz="3200">
                <a:ea typeface="楷体_GB2312" pitchFamily="49" charset="-122"/>
              </a:rPr>
              <a:t>     </a:t>
            </a:r>
            <a:r>
              <a:rPr kumimoji="1" lang="en-US" altLang="zh-CN" sz="3200" b="1">
                <a:ea typeface="楷体_GB2312" pitchFamily="49" charset="-122"/>
              </a:rPr>
              <a:t>}</a:t>
            </a:r>
            <a:endParaRPr kumimoji="1" lang="en-US" altLang="zh-CN" sz="3200">
              <a:ea typeface="楷体_GB2312" pitchFamily="49" charset="-122"/>
            </a:endParaRPr>
          </a:p>
          <a:p>
            <a:pPr algn="l" eaLnBrk="1" hangingPunct="1">
              <a:lnSpc>
                <a:spcPct val="120000"/>
              </a:lnSpc>
            </a:pPr>
            <a:r>
              <a:rPr kumimoji="1" lang="en-US" altLang="zh-CN" sz="3200" b="1">
                <a:ea typeface="楷体_GB2312" pitchFamily="49" charset="-122"/>
              </a:rPr>
              <a:t>  }</a:t>
            </a:r>
            <a:r>
              <a:rPr kumimoji="1" lang="en-US" altLang="zh-CN" sz="3200">
                <a:ea typeface="楷体_GB2312" pitchFamily="49" charset="-122"/>
              </a:rPr>
              <a:t> // get_nextval</a:t>
            </a:r>
          </a:p>
        </p:txBody>
      </p:sp>
    </p:spTree>
  </p:cSld>
  <p:clrMapOvr>
    <a:masterClrMapping/>
  </p:clrMapOvr>
  <p:transition spd="med" advClick="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700338" y="260350"/>
            <a:ext cx="3249612" cy="57943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none" anchor="t">
            <a:spAutoFit/>
          </a:bodyPr>
          <a:lstStyle/>
          <a:p>
            <a:pPr eaLnBrk="1" hangingPunct="1"/>
            <a:r>
              <a:rPr kumimoji="1" lang="en-US" altLang="zh-CN" sz="3200" b="1" smtClean="0">
                <a:solidFill>
                  <a:schemeClr val="tx1"/>
                </a:solidFill>
                <a:latin typeface="隶书" pitchFamily="49" charset="-122"/>
                <a:ea typeface="隶书" pitchFamily="49" charset="-122"/>
              </a:rPr>
              <a:t>4.4.1  </a:t>
            </a:r>
            <a:r>
              <a:rPr kumimoji="1" lang="zh-CN" altLang="en-US" sz="3200" b="1" smtClean="0">
                <a:solidFill>
                  <a:schemeClr val="tx1"/>
                </a:solidFill>
                <a:latin typeface="隶书" pitchFamily="49" charset="-122"/>
                <a:ea typeface="隶书" pitchFamily="49" charset="-122"/>
              </a:rPr>
              <a:t>文本编辑</a:t>
            </a:r>
          </a:p>
        </p:txBody>
      </p:sp>
      <p:sp>
        <p:nvSpPr>
          <p:cNvPr id="101379" name="Rectangle 3"/>
          <p:cNvSpPr>
            <a:spLocks noGrp="1" noChangeArrowheads="1"/>
          </p:cNvSpPr>
          <p:nvPr>
            <p:ph type="body" idx="1"/>
          </p:nvPr>
        </p:nvSpPr>
        <p:spPr>
          <a:xfrm>
            <a:off x="611560" y="1124744"/>
            <a:ext cx="7772400" cy="4114800"/>
          </a:xfrm>
        </p:spPr>
        <p:txBody>
          <a:bodyPr/>
          <a:lstStyle/>
          <a:p>
            <a:pPr eaLnBrk="1" hangingPunct="1">
              <a:lnSpc>
                <a:spcPts val="3200"/>
              </a:lnSpc>
            </a:pPr>
            <a:r>
              <a:rPr lang="zh-CN" altLang="en-US" sz="2400" b="1" dirty="0" smtClean="0">
                <a:latin typeface="Times New Roman" pitchFamily="18" charset="0"/>
                <a:ea typeface="楷体_GB2312" pitchFamily="49" charset="-122"/>
              </a:rPr>
              <a:t>文本编辑</a:t>
            </a:r>
          </a:p>
          <a:p>
            <a:pPr lvl="1" eaLnBrk="1" hangingPunct="1">
              <a:lnSpc>
                <a:spcPts val="3200"/>
              </a:lnSpc>
            </a:pPr>
            <a:r>
              <a:rPr lang="zh-CN" altLang="en-US" sz="2400" b="1" dirty="0" smtClean="0">
                <a:latin typeface="Times New Roman" pitchFamily="18" charset="0"/>
                <a:ea typeface="楷体_GB2312" pitchFamily="49" charset="-122"/>
              </a:rPr>
              <a:t>文本：输入到计算机内存等待加工与修改的源程序。</a:t>
            </a:r>
          </a:p>
          <a:p>
            <a:pPr lvl="1" eaLnBrk="1" hangingPunct="1">
              <a:lnSpc>
                <a:spcPts val="3200"/>
              </a:lnSpc>
            </a:pPr>
            <a:r>
              <a:rPr lang="zh-CN" altLang="en-US" sz="2400" b="1" dirty="0" smtClean="0">
                <a:latin typeface="Times New Roman" pitchFamily="18" charset="0"/>
                <a:ea typeface="楷体_GB2312" pitchFamily="49" charset="-122"/>
              </a:rPr>
              <a:t>实质：修改字符数据的形式或格式。</a:t>
            </a:r>
          </a:p>
          <a:p>
            <a:pPr lvl="1" eaLnBrk="1" hangingPunct="1">
              <a:lnSpc>
                <a:spcPts val="3200"/>
              </a:lnSpc>
            </a:pPr>
            <a:r>
              <a:rPr lang="zh-CN" altLang="en-US" sz="2400" b="1" dirty="0" smtClean="0">
                <a:latin typeface="Times New Roman" pitchFamily="18" charset="0"/>
                <a:ea typeface="楷体_GB2312" pitchFamily="49" charset="-122"/>
              </a:rPr>
              <a:t>基本操作：串的</a:t>
            </a:r>
            <a:r>
              <a:rPr lang="zh-CN" altLang="en-US" sz="2400" b="1" dirty="0" smtClean="0">
                <a:solidFill>
                  <a:srgbClr val="C91907"/>
                </a:solidFill>
                <a:latin typeface="Times New Roman" pitchFamily="18" charset="0"/>
                <a:ea typeface="楷体_GB2312" pitchFamily="49" charset="-122"/>
              </a:rPr>
              <a:t>输入、查找、修改、删除、输出</a:t>
            </a:r>
            <a:r>
              <a:rPr lang="zh-CN" altLang="en-US" sz="2400" b="1" dirty="0" smtClean="0">
                <a:latin typeface="Times New Roman" pitchFamily="18" charset="0"/>
                <a:ea typeface="楷体_GB2312" pitchFamily="49" charset="-122"/>
              </a:rPr>
              <a:t>等。</a:t>
            </a:r>
          </a:p>
          <a:p>
            <a:pPr eaLnBrk="1" hangingPunct="1">
              <a:lnSpc>
                <a:spcPts val="3200"/>
              </a:lnSpc>
            </a:pPr>
            <a:r>
              <a:rPr lang="zh-CN" altLang="en-US" sz="2400" b="1" dirty="0" smtClean="0">
                <a:latin typeface="Times New Roman" pitchFamily="18" charset="0"/>
                <a:ea typeface="楷体_GB2312" pitchFamily="49" charset="-122"/>
              </a:rPr>
              <a:t>应用</a:t>
            </a:r>
          </a:p>
          <a:p>
            <a:pPr lvl="1" eaLnBrk="1" hangingPunct="1">
              <a:lnSpc>
                <a:spcPts val="3200"/>
              </a:lnSpc>
            </a:pPr>
            <a:r>
              <a:rPr lang="zh-CN" altLang="en-US" sz="2400" b="1" dirty="0" smtClean="0">
                <a:latin typeface="Times New Roman" pitchFamily="18" charset="0"/>
                <a:ea typeface="楷体_GB2312" pitchFamily="49" charset="-122"/>
              </a:rPr>
              <a:t>各种源程序的输入和修改</a:t>
            </a:r>
          </a:p>
          <a:p>
            <a:pPr lvl="1" eaLnBrk="1" hangingPunct="1">
              <a:lnSpc>
                <a:spcPts val="3200"/>
              </a:lnSpc>
            </a:pPr>
            <a:r>
              <a:rPr lang="zh-CN" altLang="en-US" sz="2400" b="1" dirty="0" smtClean="0">
                <a:latin typeface="Times New Roman" pitchFamily="18" charset="0"/>
                <a:ea typeface="楷体_GB2312" pitchFamily="49" charset="-122"/>
              </a:rPr>
              <a:t>信函、报刊、公文、书籍的输入、修改和排版。</a:t>
            </a:r>
          </a:p>
          <a:p>
            <a:pPr eaLnBrk="1" hangingPunct="1">
              <a:lnSpc>
                <a:spcPts val="3200"/>
              </a:lnSpc>
            </a:pPr>
            <a:r>
              <a:rPr lang="zh-CN" altLang="en-US" sz="2400" b="1" dirty="0" smtClean="0">
                <a:latin typeface="Times New Roman" pitchFamily="18" charset="0"/>
                <a:ea typeface="楷体_GB2312" pitchFamily="49" charset="-122"/>
              </a:rPr>
              <a:t>文本串：为了方便编辑，利用换行符把整个文本划分为若干行，利用换页符将文本组成若干页，其中页为文本串的子串，行又是页的子串。</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609600" y="3810000"/>
            <a:ext cx="56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000" b="1">
                <a:ea typeface="宋体" pitchFamily="2" charset="-122"/>
              </a:rPr>
              <a:t>201</a:t>
            </a:r>
          </a:p>
        </p:txBody>
      </p:sp>
      <p:graphicFrame>
        <p:nvGraphicFramePr>
          <p:cNvPr id="336899" name="Group 3"/>
          <p:cNvGraphicFramePr>
            <a:graphicFrameLocks noGrp="1"/>
          </p:cNvGraphicFramePr>
          <p:nvPr/>
        </p:nvGraphicFramePr>
        <p:xfrm>
          <a:off x="685800" y="4191000"/>
          <a:ext cx="7772400" cy="2362200"/>
        </p:xfrm>
        <a:graphic>
          <a:graphicData uri="http://schemas.openxmlformats.org/drawingml/2006/table">
            <a:tbl>
              <a:tblPr/>
              <a:tblGrid>
                <a:gridCol w="388938"/>
                <a:gridCol w="388937"/>
                <a:gridCol w="387350"/>
                <a:gridCol w="388938"/>
                <a:gridCol w="388937"/>
                <a:gridCol w="388938"/>
                <a:gridCol w="388937"/>
                <a:gridCol w="387350"/>
                <a:gridCol w="388938"/>
                <a:gridCol w="388937"/>
                <a:gridCol w="388938"/>
                <a:gridCol w="388937"/>
                <a:gridCol w="441325"/>
                <a:gridCol w="334963"/>
                <a:gridCol w="388937"/>
                <a:gridCol w="388938"/>
                <a:gridCol w="388937"/>
                <a:gridCol w="387350"/>
                <a:gridCol w="388938"/>
                <a:gridCol w="388937"/>
              </a:tblGrid>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&amp;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&amp;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500" b="1" i="0" u="none" strike="noStrike" cap="none" normalizeH="0" baseline="0" smtClean="0">
                          <a:ln>
                            <a:noFill/>
                          </a:ln>
                          <a:solidFill>
                            <a:srgbClr val="473EF4"/>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5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37027" name="Group 131"/>
          <p:cNvGraphicFramePr>
            <a:graphicFrameLocks noGrp="1"/>
          </p:cNvGraphicFramePr>
          <p:nvPr/>
        </p:nvGraphicFramePr>
        <p:xfrm>
          <a:off x="4191000" y="411163"/>
          <a:ext cx="2743200" cy="3170240"/>
        </p:xfrm>
        <a:graphic>
          <a:graphicData uri="http://schemas.openxmlformats.org/drawingml/2006/table">
            <a:tbl>
              <a:tblPr/>
              <a:tblGrid>
                <a:gridCol w="762000"/>
                <a:gridCol w="1219200"/>
                <a:gridCol w="762000"/>
              </a:tblGrid>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行号</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起始地址</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长度</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100</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201</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8</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101</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209</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17</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102</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226</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24</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103</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250</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17</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104</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267</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105</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282</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37065" name="Group 169"/>
          <p:cNvGraphicFramePr>
            <a:graphicFrameLocks noGrp="1"/>
          </p:cNvGraphicFramePr>
          <p:nvPr/>
        </p:nvGraphicFramePr>
        <p:xfrm>
          <a:off x="7086600" y="1533525"/>
          <a:ext cx="1981200" cy="2041610"/>
        </p:xfrm>
        <a:graphic>
          <a:graphicData uri="http://schemas.openxmlformats.org/drawingml/2006/table">
            <a:tbl>
              <a:tblPr/>
              <a:tblGrid>
                <a:gridCol w="762000"/>
                <a:gridCol w="1219200"/>
              </a:tblGrid>
              <a:tr h="39611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页号</a:t>
                      </a:r>
                    </a:p>
                  </a:txBody>
                  <a:tcPr marT="45665" marB="456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起始行号</a:t>
                      </a:r>
                    </a:p>
                  </a:txBody>
                  <a:tcPr marT="45665" marB="456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135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100" b="1" i="0" u="none" strike="noStrike" cap="none" normalizeH="0" baseline="0" smtClean="0">
                          <a:ln>
                            <a:noFill/>
                          </a:ln>
                          <a:solidFill>
                            <a:schemeClr val="tx1"/>
                          </a:solidFill>
                          <a:effectLst/>
                          <a:latin typeface="Times New Roman" pitchFamily="18" charset="0"/>
                          <a:ea typeface="宋体" pitchFamily="2" charset="-122"/>
                        </a:rPr>
                        <a:t>1</a:t>
                      </a:r>
                    </a:p>
                  </a:txBody>
                  <a:tcPr marT="45665" marB="456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100" b="1" i="0" u="none" strike="noStrike" cap="none" normalizeH="0" baseline="0" smtClean="0">
                          <a:ln>
                            <a:noFill/>
                          </a:ln>
                          <a:solidFill>
                            <a:schemeClr val="tx1"/>
                          </a:solidFill>
                          <a:effectLst/>
                          <a:latin typeface="Times New Roman" pitchFamily="18" charset="0"/>
                          <a:ea typeface="宋体" pitchFamily="2" charset="-122"/>
                        </a:rPr>
                        <a:t>100</a:t>
                      </a:r>
                    </a:p>
                  </a:txBody>
                  <a:tcPr marT="45665" marB="456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135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100" b="1" i="0" u="none" strike="noStrike" cap="none" normalizeH="0" baseline="0" smtClean="0">
                          <a:ln>
                            <a:noFill/>
                          </a:ln>
                          <a:solidFill>
                            <a:schemeClr val="tx1"/>
                          </a:solidFill>
                          <a:effectLst/>
                          <a:latin typeface="Times New Roman" pitchFamily="18" charset="0"/>
                          <a:ea typeface="宋体" pitchFamily="2" charset="-122"/>
                        </a:rPr>
                        <a:t>2</a:t>
                      </a:r>
                    </a:p>
                  </a:txBody>
                  <a:tcPr marT="45665" marB="456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100" b="1" i="0" u="none" strike="noStrike" cap="none" normalizeH="0" baseline="0" smtClean="0">
                          <a:ln>
                            <a:noFill/>
                          </a:ln>
                          <a:solidFill>
                            <a:schemeClr val="tx1"/>
                          </a:solidFill>
                          <a:effectLst/>
                          <a:latin typeface="Times New Roman" pitchFamily="18" charset="0"/>
                          <a:ea typeface="宋体" pitchFamily="2" charset="-122"/>
                        </a:rPr>
                        <a:t>106</a:t>
                      </a:r>
                    </a:p>
                  </a:txBody>
                  <a:tcPr marT="45665" marB="456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135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100" b="1" i="0" u="none" strike="noStrike" cap="none" normalizeH="0" baseline="0" smtClean="0">
                        <a:ln>
                          <a:noFill/>
                        </a:ln>
                        <a:solidFill>
                          <a:schemeClr val="tx1"/>
                        </a:solidFill>
                        <a:effectLst/>
                        <a:latin typeface="Times New Roman" pitchFamily="18" charset="0"/>
                        <a:ea typeface="宋体" pitchFamily="2" charset="-122"/>
                      </a:endParaRPr>
                    </a:p>
                  </a:txBody>
                  <a:tcPr marT="45665" marB="456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100" b="1" i="0" u="none" strike="noStrike" cap="none" normalizeH="0" baseline="0" smtClean="0">
                        <a:ln>
                          <a:noFill/>
                        </a:ln>
                        <a:solidFill>
                          <a:schemeClr val="tx1"/>
                        </a:solidFill>
                        <a:effectLst/>
                        <a:latin typeface="Times New Roman" pitchFamily="18" charset="0"/>
                        <a:ea typeface="宋体" pitchFamily="2" charset="-122"/>
                      </a:endParaRPr>
                    </a:p>
                  </a:txBody>
                  <a:tcPr marT="45665" marB="456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135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100" b="1" i="0" u="none" strike="noStrike" cap="none" normalizeH="0" baseline="0" smtClean="0">
                        <a:ln>
                          <a:noFill/>
                        </a:ln>
                        <a:solidFill>
                          <a:schemeClr val="tx1"/>
                        </a:solidFill>
                        <a:effectLst/>
                        <a:latin typeface="Times New Roman" pitchFamily="18" charset="0"/>
                        <a:ea typeface="宋体" pitchFamily="2" charset="-122"/>
                      </a:endParaRPr>
                    </a:p>
                  </a:txBody>
                  <a:tcPr marT="45665" marB="4566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100" b="1" i="0" u="none" strike="noStrike" cap="none" normalizeH="0" baseline="0" smtClean="0">
                        <a:ln>
                          <a:noFill/>
                        </a:ln>
                        <a:solidFill>
                          <a:schemeClr val="tx1"/>
                        </a:solidFill>
                        <a:effectLst/>
                        <a:latin typeface="Times New Roman" pitchFamily="18" charset="0"/>
                        <a:ea typeface="宋体" pitchFamily="2" charset="-122"/>
                      </a:endParaRPr>
                    </a:p>
                  </a:txBody>
                  <a:tcPr marT="45665" marB="4566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7085" name="Rectangle 189"/>
          <p:cNvSpPr>
            <a:spLocks noChangeArrowheads="1"/>
          </p:cNvSpPr>
          <p:nvPr/>
        </p:nvSpPr>
        <p:spPr bwMode="auto">
          <a:xfrm>
            <a:off x="5248275" y="36576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473EF4"/>
                </a:solidFill>
                <a:latin typeface="楷体_GB2312" pitchFamily="49" charset="-122"/>
                <a:ea typeface="楷体_GB2312" pitchFamily="49" charset="-122"/>
              </a:rPr>
              <a:t>行表</a:t>
            </a:r>
          </a:p>
        </p:txBody>
      </p:sp>
      <p:sp>
        <p:nvSpPr>
          <p:cNvPr id="337086" name="Rectangle 190"/>
          <p:cNvSpPr>
            <a:spLocks noChangeArrowheads="1"/>
          </p:cNvSpPr>
          <p:nvPr/>
        </p:nvSpPr>
        <p:spPr bwMode="auto">
          <a:xfrm>
            <a:off x="7686675" y="366712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473EF4"/>
                </a:solidFill>
                <a:latin typeface="楷体_GB2312" pitchFamily="49" charset="-122"/>
                <a:ea typeface="楷体_GB2312" pitchFamily="49" charset="-122"/>
              </a:rPr>
              <a:t>页表</a:t>
            </a:r>
          </a:p>
        </p:txBody>
      </p:sp>
      <p:sp>
        <p:nvSpPr>
          <p:cNvPr id="102591" name="Rectangle 191"/>
          <p:cNvSpPr>
            <a:spLocks noGrp="1" noChangeArrowheads="1"/>
          </p:cNvSpPr>
          <p:nvPr>
            <p:ph type="body" sz="half" idx="3"/>
          </p:nvPr>
        </p:nvSpPr>
        <p:spPr>
          <a:xfrm>
            <a:off x="690563" y="893763"/>
            <a:ext cx="3810000" cy="28956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eaLnBrk="1" hangingPunct="1">
              <a:lnSpc>
                <a:spcPct val="90000"/>
              </a:lnSpc>
              <a:spcBef>
                <a:spcPct val="50000"/>
              </a:spcBef>
              <a:buFont typeface="Wingdings" pitchFamily="2" charset="2"/>
              <a:buNone/>
            </a:pPr>
            <a:r>
              <a:rPr lang="en-US" altLang="zh-CN" sz="2200" b="1" smtClean="0">
                <a:latin typeface="Times New Roman" pitchFamily="18" charset="0"/>
                <a:ea typeface="楷体_GB2312" pitchFamily="49" charset="-122"/>
              </a:rPr>
              <a:t>main(){    </a:t>
            </a:r>
          </a:p>
          <a:p>
            <a:pPr eaLnBrk="1" hangingPunct="1">
              <a:lnSpc>
                <a:spcPct val="90000"/>
              </a:lnSpc>
              <a:spcBef>
                <a:spcPct val="50000"/>
              </a:spcBef>
              <a:buClrTx/>
              <a:buFontTx/>
              <a:buNone/>
            </a:pPr>
            <a:r>
              <a:rPr lang="en-US" altLang="zh-CN" sz="2200" b="1" smtClean="0">
                <a:latin typeface="Times New Roman" pitchFamily="18" charset="0"/>
                <a:ea typeface="楷体_GB2312" pitchFamily="49" charset="-122"/>
              </a:rPr>
              <a:t>     float a,b,max;</a:t>
            </a:r>
          </a:p>
          <a:p>
            <a:pPr eaLnBrk="1" hangingPunct="1">
              <a:lnSpc>
                <a:spcPct val="90000"/>
              </a:lnSpc>
              <a:spcBef>
                <a:spcPct val="50000"/>
              </a:spcBef>
              <a:buClrTx/>
              <a:buFontTx/>
              <a:buNone/>
            </a:pPr>
            <a:r>
              <a:rPr lang="en-US" altLang="zh-CN" sz="2200" b="1" smtClean="0">
                <a:latin typeface="Times New Roman" pitchFamily="18" charset="0"/>
                <a:ea typeface="楷体_GB2312" pitchFamily="49" charset="-122"/>
              </a:rPr>
              <a:t>     scanf(</a:t>
            </a:r>
            <a:r>
              <a:rPr lang="en-US" altLang="zh-CN" sz="2200" b="1" smtClean="0">
                <a:ea typeface="楷体_GB2312" pitchFamily="49" charset="-122"/>
              </a:rPr>
              <a:t>“</a:t>
            </a:r>
            <a:r>
              <a:rPr lang="en-US" altLang="zh-CN" sz="2200" b="1" smtClean="0">
                <a:latin typeface="Times New Roman" pitchFamily="18" charset="0"/>
                <a:ea typeface="楷体_GB2312" pitchFamily="49" charset="-122"/>
              </a:rPr>
              <a:t>%f,%f</a:t>
            </a:r>
            <a:r>
              <a:rPr lang="en-US" altLang="zh-CN" sz="2200" b="1" smtClean="0">
                <a:ea typeface="楷体_GB2312" pitchFamily="49" charset="-122"/>
              </a:rPr>
              <a:t>”</a:t>
            </a:r>
            <a:r>
              <a:rPr lang="en-US" altLang="zh-CN" sz="2200" b="1" smtClean="0">
                <a:latin typeface="Times New Roman" pitchFamily="18" charset="0"/>
                <a:ea typeface="楷体_GB2312" pitchFamily="49" charset="-122"/>
              </a:rPr>
              <a:t>,&amp;a,&amp;b);</a:t>
            </a:r>
          </a:p>
          <a:p>
            <a:pPr eaLnBrk="1" hangingPunct="1">
              <a:lnSpc>
                <a:spcPct val="90000"/>
              </a:lnSpc>
              <a:spcBef>
                <a:spcPct val="50000"/>
              </a:spcBef>
              <a:buClrTx/>
              <a:buFontTx/>
              <a:buNone/>
            </a:pPr>
            <a:r>
              <a:rPr lang="en-US" altLang="zh-CN" sz="2200" b="1" smtClean="0">
                <a:latin typeface="Times New Roman" pitchFamily="18" charset="0"/>
                <a:ea typeface="楷体_GB2312" pitchFamily="49" charset="-122"/>
              </a:rPr>
              <a:t>     if(a&gt;b) max=a;</a:t>
            </a:r>
          </a:p>
          <a:p>
            <a:pPr eaLnBrk="1" hangingPunct="1">
              <a:lnSpc>
                <a:spcPct val="90000"/>
              </a:lnSpc>
              <a:spcBef>
                <a:spcPct val="50000"/>
              </a:spcBef>
              <a:buClrTx/>
              <a:buFontTx/>
              <a:buNone/>
            </a:pPr>
            <a:r>
              <a:rPr lang="en-US" altLang="zh-CN" sz="2200" b="1" smtClean="0">
                <a:latin typeface="Times New Roman" pitchFamily="18" charset="0"/>
                <a:ea typeface="楷体_GB2312" pitchFamily="49" charset="-122"/>
              </a:rPr>
              <a:t>     else  max=b;</a:t>
            </a:r>
          </a:p>
          <a:p>
            <a:pPr eaLnBrk="1" hangingPunct="1">
              <a:lnSpc>
                <a:spcPct val="90000"/>
              </a:lnSpc>
              <a:spcBef>
                <a:spcPct val="50000"/>
              </a:spcBef>
              <a:buClrTx/>
              <a:buFontTx/>
              <a:buNone/>
            </a:pPr>
            <a:r>
              <a:rPr lang="en-US" altLang="zh-CN" sz="2200" b="1" smtClean="0">
                <a:latin typeface="Times New Roman" pitchFamily="18" charset="0"/>
                <a:ea typeface="楷体_GB2312" pitchFamily="49" charset="-122"/>
              </a:rPr>
              <a:t>}</a:t>
            </a:r>
          </a:p>
        </p:txBody>
      </p:sp>
      <p:sp>
        <p:nvSpPr>
          <p:cNvPr id="337088" name="Rectangle 192"/>
          <p:cNvSpPr>
            <a:spLocks noChangeArrowheads="1"/>
          </p:cNvSpPr>
          <p:nvPr/>
        </p:nvSpPr>
        <p:spPr bwMode="auto">
          <a:xfrm>
            <a:off x="3810000" y="6477000"/>
            <a:ext cx="171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473EF4"/>
                </a:solidFill>
                <a:latin typeface="楷体_GB2312" pitchFamily="49" charset="-122"/>
                <a:ea typeface="楷体_GB2312" pitchFamily="49" charset="-122"/>
              </a:rPr>
              <a:t>文本格式举例</a:t>
            </a:r>
          </a:p>
        </p:txBody>
      </p:sp>
      <p:sp>
        <p:nvSpPr>
          <p:cNvPr id="337089" name="Text Box 193"/>
          <p:cNvSpPr txBox="1">
            <a:spLocks noChangeArrowheads="1"/>
          </p:cNvSpPr>
          <p:nvPr/>
        </p:nvSpPr>
        <p:spPr bwMode="auto">
          <a:xfrm>
            <a:off x="69850" y="836613"/>
            <a:ext cx="685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000" b="1">
                <a:solidFill>
                  <a:srgbClr val="473EF4"/>
                </a:solidFill>
                <a:ea typeface="宋体" pitchFamily="2" charset="-122"/>
              </a:rPr>
              <a:t>100</a:t>
            </a:r>
          </a:p>
          <a:p>
            <a:pPr algn="l" eaLnBrk="1" hangingPunct="1">
              <a:spcBef>
                <a:spcPct val="50000"/>
              </a:spcBef>
            </a:pPr>
            <a:r>
              <a:rPr kumimoji="1" lang="en-US" altLang="zh-CN" sz="2000" b="1">
                <a:solidFill>
                  <a:srgbClr val="473EF4"/>
                </a:solidFill>
                <a:ea typeface="宋体" pitchFamily="2" charset="-122"/>
              </a:rPr>
              <a:t>101</a:t>
            </a:r>
          </a:p>
          <a:p>
            <a:pPr algn="l" eaLnBrk="1" hangingPunct="1">
              <a:spcBef>
                <a:spcPct val="50000"/>
              </a:spcBef>
            </a:pPr>
            <a:r>
              <a:rPr kumimoji="1" lang="en-US" altLang="zh-CN" sz="2000" b="1">
                <a:solidFill>
                  <a:srgbClr val="473EF4"/>
                </a:solidFill>
                <a:ea typeface="宋体" pitchFamily="2" charset="-122"/>
              </a:rPr>
              <a:t>102</a:t>
            </a:r>
          </a:p>
          <a:p>
            <a:pPr algn="l" eaLnBrk="1" hangingPunct="1">
              <a:spcBef>
                <a:spcPct val="50000"/>
              </a:spcBef>
            </a:pPr>
            <a:r>
              <a:rPr kumimoji="1" lang="en-US" altLang="zh-CN" sz="2000" b="1">
                <a:solidFill>
                  <a:srgbClr val="473EF4"/>
                </a:solidFill>
                <a:ea typeface="宋体" pitchFamily="2" charset="-122"/>
              </a:rPr>
              <a:t>103</a:t>
            </a:r>
          </a:p>
          <a:p>
            <a:pPr algn="l" eaLnBrk="1" hangingPunct="1">
              <a:spcBef>
                <a:spcPct val="50000"/>
              </a:spcBef>
            </a:pPr>
            <a:r>
              <a:rPr kumimoji="1" lang="en-US" altLang="zh-CN" sz="2000" b="1">
                <a:solidFill>
                  <a:srgbClr val="473EF4"/>
                </a:solidFill>
                <a:ea typeface="宋体" pitchFamily="2" charset="-122"/>
              </a:rPr>
              <a:t>104</a:t>
            </a:r>
          </a:p>
          <a:p>
            <a:pPr algn="l" eaLnBrk="1" hangingPunct="1">
              <a:spcBef>
                <a:spcPct val="50000"/>
              </a:spcBef>
            </a:pPr>
            <a:r>
              <a:rPr kumimoji="1" lang="en-US" altLang="zh-CN" sz="2000" b="1">
                <a:solidFill>
                  <a:srgbClr val="473EF4"/>
                </a:solidFill>
                <a:ea typeface="宋体" pitchFamily="2" charset="-122"/>
              </a:rPr>
              <a:t>105</a:t>
            </a:r>
          </a:p>
        </p:txBody>
      </p:sp>
      <p:sp>
        <p:nvSpPr>
          <p:cNvPr id="102594" name="Rectangle 194"/>
          <p:cNvSpPr>
            <a:spLocks noChangeArrowheads="1"/>
          </p:cNvSpPr>
          <p:nvPr/>
        </p:nvSpPr>
        <p:spPr bwMode="auto">
          <a:xfrm>
            <a:off x="611188" y="142875"/>
            <a:ext cx="316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a:solidFill>
                  <a:schemeClr val="tx2"/>
                </a:solidFill>
                <a:latin typeface="Tahoma" pitchFamily="34" charset="0"/>
                <a:ea typeface="宋体" pitchFamily="2" charset="-122"/>
              </a:rPr>
              <a:t>文本编辑举例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6899"/>
                                        </p:tgtEl>
                                        <p:attrNameLst>
                                          <p:attrName>style.visibility</p:attrName>
                                        </p:attrNameLst>
                                      </p:cBhvr>
                                      <p:to>
                                        <p:strVal val="visible"/>
                                      </p:to>
                                    </p:set>
                                    <p:anim calcmode="lin" valueType="num">
                                      <p:cBhvr additive="base">
                                        <p:cTn id="7" dur="500" fill="hold"/>
                                        <p:tgtEl>
                                          <p:spTgt spid="336899"/>
                                        </p:tgtEl>
                                        <p:attrNameLst>
                                          <p:attrName>ppt_x</p:attrName>
                                        </p:attrNameLst>
                                      </p:cBhvr>
                                      <p:tavLst>
                                        <p:tav tm="0">
                                          <p:val>
                                            <p:strVal val="0-#ppt_w/2"/>
                                          </p:val>
                                        </p:tav>
                                        <p:tav tm="100000">
                                          <p:val>
                                            <p:strVal val="#ppt_x"/>
                                          </p:val>
                                        </p:tav>
                                      </p:tavLst>
                                    </p:anim>
                                    <p:anim calcmode="lin" valueType="num">
                                      <p:cBhvr additive="base">
                                        <p:cTn id="8" dur="500" fill="hold"/>
                                        <p:tgtEl>
                                          <p:spTgt spid="3368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6898"/>
                                        </p:tgtEl>
                                        <p:attrNameLst>
                                          <p:attrName>style.visibility</p:attrName>
                                        </p:attrNameLst>
                                      </p:cBhvr>
                                      <p:to>
                                        <p:strVal val="visible"/>
                                      </p:to>
                                    </p:set>
                                    <p:anim calcmode="lin" valueType="num">
                                      <p:cBhvr additive="base">
                                        <p:cTn id="12" dur="500" fill="hold"/>
                                        <p:tgtEl>
                                          <p:spTgt spid="336898"/>
                                        </p:tgtEl>
                                        <p:attrNameLst>
                                          <p:attrName>ppt_x</p:attrName>
                                        </p:attrNameLst>
                                      </p:cBhvr>
                                      <p:tavLst>
                                        <p:tav tm="0">
                                          <p:val>
                                            <p:strVal val="0-#ppt_w/2"/>
                                          </p:val>
                                        </p:tav>
                                        <p:tav tm="100000">
                                          <p:val>
                                            <p:strVal val="#ppt_x"/>
                                          </p:val>
                                        </p:tav>
                                      </p:tavLst>
                                    </p:anim>
                                    <p:anim calcmode="lin" valueType="num">
                                      <p:cBhvr additive="base">
                                        <p:cTn id="13" dur="500" fill="hold"/>
                                        <p:tgtEl>
                                          <p:spTgt spid="33689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3370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37089"/>
                                        </p:tgtEl>
                                        <p:attrNameLst>
                                          <p:attrName>style.visibility</p:attrName>
                                        </p:attrNameLst>
                                      </p:cBhvr>
                                      <p:to>
                                        <p:strVal val="visible"/>
                                      </p:to>
                                    </p:set>
                                    <p:anim calcmode="lin" valueType="num">
                                      <p:cBhvr additive="base">
                                        <p:cTn id="21" dur="500" fill="hold"/>
                                        <p:tgtEl>
                                          <p:spTgt spid="337089"/>
                                        </p:tgtEl>
                                        <p:attrNameLst>
                                          <p:attrName>ppt_x</p:attrName>
                                        </p:attrNameLst>
                                      </p:cBhvr>
                                      <p:tavLst>
                                        <p:tav tm="0">
                                          <p:val>
                                            <p:strVal val="0-#ppt_w/2"/>
                                          </p:val>
                                        </p:tav>
                                        <p:tav tm="100000">
                                          <p:val>
                                            <p:strVal val="#ppt_x"/>
                                          </p:val>
                                        </p:tav>
                                      </p:tavLst>
                                    </p:anim>
                                    <p:anim calcmode="lin" valueType="num">
                                      <p:cBhvr additive="base">
                                        <p:cTn id="22" dur="500" fill="hold"/>
                                        <p:tgtEl>
                                          <p:spTgt spid="33708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37027"/>
                                        </p:tgtEl>
                                        <p:attrNameLst>
                                          <p:attrName>style.visibility</p:attrName>
                                        </p:attrNameLst>
                                      </p:cBhvr>
                                      <p:to>
                                        <p:strVal val="visible"/>
                                      </p:to>
                                    </p:set>
                                    <p:anim calcmode="lin" valueType="num">
                                      <p:cBhvr additive="base">
                                        <p:cTn id="27" dur="500" fill="hold"/>
                                        <p:tgtEl>
                                          <p:spTgt spid="337027"/>
                                        </p:tgtEl>
                                        <p:attrNameLst>
                                          <p:attrName>ppt_x</p:attrName>
                                        </p:attrNameLst>
                                      </p:cBhvr>
                                      <p:tavLst>
                                        <p:tav tm="0">
                                          <p:val>
                                            <p:strVal val="0-#ppt_w/2"/>
                                          </p:val>
                                        </p:tav>
                                        <p:tav tm="100000">
                                          <p:val>
                                            <p:strVal val="#ppt_x"/>
                                          </p:val>
                                        </p:tav>
                                      </p:tavLst>
                                    </p:anim>
                                    <p:anim calcmode="lin" valueType="num">
                                      <p:cBhvr additive="base">
                                        <p:cTn id="28" dur="500" fill="hold"/>
                                        <p:tgtEl>
                                          <p:spTgt spid="33702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33708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337065"/>
                                        </p:tgtEl>
                                        <p:attrNameLst>
                                          <p:attrName>style.visibility</p:attrName>
                                        </p:attrNameLst>
                                      </p:cBhvr>
                                      <p:to>
                                        <p:strVal val="visible"/>
                                      </p:to>
                                    </p:set>
                                    <p:anim calcmode="lin" valueType="num">
                                      <p:cBhvr additive="base">
                                        <p:cTn id="36" dur="500" fill="hold"/>
                                        <p:tgtEl>
                                          <p:spTgt spid="337065"/>
                                        </p:tgtEl>
                                        <p:attrNameLst>
                                          <p:attrName>ppt_x</p:attrName>
                                        </p:attrNameLst>
                                      </p:cBhvr>
                                      <p:tavLst>
                                        <p:tav tm="0">
                                          <p:val>
                                            <p:strVal val="0-#ppt_w/2"/>
                                          </p:val>
                                        </p:tav>
                                        <p:tav tm="100000">
                                          <p:val>
                                            <p:strVal val="#ppt_x"/>
                                          </p:val>
                                        </p:tav>
                                      </p:tavLst>
                                    </p:anim>
                                    <p:anim calcmode="lin" valueType="num">
                                      <p:cBhvr additive="base">
                                        <p:cTn id="37" dur="500" fill="hold"/>
                                        <p:tgtEl>
                                          <p:spTgt spid="337065"/>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37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autoUpdateAnimBg="0"/>
      <p:bldP spid="337085" grpId="0"/>
      <p:bldP spid="337086" grpId="0"/>
      <p:bldP spid="337088" grpId="0"/>
      <p:bldP spid="33708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3"/>
          <p:cNvSpPr>
            <a:spLocks noGrp="1" noChangeArrowheads="1"/>
          </p:cNvSpPr>
          <p:nvPr>
            <p:ph type="body" idx="1"/>
          </p:nvPr>
        </p:nvSpPr>
        <p:spPr>
          <a:xfrm>
            <a:off x="250825" y="115888"/>
            <a:ext cx="8532813" cy="6453187"/>
          </a:xfrm>
        </p:spPr>
        <p:txBody>
          <a:bodyPr/>
          <a:lstStyle/>
          <a:p>
            <a:pPr eaLnBrk="1" hangingPunct="1"/>
            <a:r>
              <a:rPr lang="zh-CN" altLang="en-US" sz="2400" b="1" smtClean="0">
                <a:latin typeface="楷体" pitchFamily="49" charset="-122"/>
                <a:ea typeface="楷体" pitchFamily="49" charset="-122"/>
              </a:rPr>
              <a:t>建立相应的页表</a:t>
            </a:r>
          </a:p>
          <a:p>
            <a:pPr lvl="1" eaLnBrk="1" hangingPunct="1"/>
            <a:r>
              <a:rPr lang="zh-CN" altLang="en-US" sz="2400" b="1" smtClean="0">
                <a:latin typeface="楷体" pitchFamily="49" charset="-122"/>
                <a:ea typeface="楷体" pitchFamily="49" charset="-122"/>
              </a:rPr>
              <a:t>存放页号</a:t>
            </a:r>
            <a:r>
              <a:rPr lang="en-US" altLang="zh-CN" sz="2400" b="1" smtClean="0">
                <a:latin typeface="楷体" pitchFamily="49" charset="-122"/>
                <a:ea typeface="楷体" pitchFamily="49" charset="-122"/>
              </a:rPr>
              <a:t>(</a:t>
            </a:r>
            <a:r>
              <a:rPr lang="zh-CN" altLang="en-US" sz="2400" b="1" smtClean="0">
                <a:latin typeface="楷体" pitchFamily="49" charset="-122"/>
                <a:ea typeface="楷体" pitchFamily="49" charset="-122"/>
              </a:rPr>
              <a:t>按递增有序</a:t>
            </a:r>
            <a:r>
              <a:rPr lang="en-US" altLang="zh-CN" sz="2400" b="1" smtClean="0">
                <a:latin typeface="楷体" pitchFamily="49" charset="-122"/>
                <a:ea typeface="楷体" pitchFamily="49" charset="-122"/>
              </a:rPr>
              <a:t>)</a:t>
            </a:r>
            <a:r>
              <a:rPr lang="zh-CN" altLang="en-US" sz="2400" b="1" smtClean="0">
                <a:latin typeface="楷体" pitchFamily="49" charset="-122"/>
                <a:ea typeface="楷体" pitchFamily="49" charset="-122"/>
              </a:rPr>
              <a:t>、该页中的起始行号</a:t>
            </a:r>
          </a:p>
          <a:p>
            <a:pPr eaLnBrk="1" hangingPunct="1"/>
            <a:r>
              <a:rPr lang="zh-CN" altLang="en-US" sz="2400" b="1" smtClean="0">
                <a:latin typeface="楷体" pitchFamily="49" charset="-122"/>
                <a:ea typeface="楷体" pitchFamily="49" charset="-122"/>
              </a:rPr>
              <a:t>建立相应的行表</a:t>
            </a:r>
          </a:p>
          <a:p>
            <a:pPr lvl="1" eaLnBrk="1" hangingPunct="1"/>
            <a:r>
              <a:rPr lang="zh-CN" altLang="en-US" sz="2400" b="1" smtClean="0">
                <a:latin typeface="楷体" pitchFamily="49" charset="-122"/>
                <a:ea typeface="楷体" pitchFamily="49" charset="-122"/>
              </a:rPr>
              <a:t>存放行号</a:t>
            </a:r>
            <a:r>
              <a:rPr lang="en-US" altLang="zh-CN" sz="2400" b="1" smtClean="0">
                <a:latin typeface="楷体" pitchFamily="49" charset="-122"/>
                <a:ea typeface="楷体" pitchFamily="49" charset="-122"/>
              </a:rPr>
              <a:t>(</a:t>
            </a:r>
            <a:r>
              <a:rPr lang="zh-CN" altLang="en-US" sz="2400" b="1" smtClean="0">
                <a:latin typeface="楷体" pitchFamily="49" charset="-122"/>
                <a:ea typeface="楷体" pitchFamily="49" charset="-122"/>
              </a:rPr>
              <a:t>按递增有序排列</a:t>
            </a:r>
            <a:r>
              <a:rPr lang="en-US" altLang="zh-CN" sz="2400" b="1" smtClean="0">
                <a:latin typeface="楷体" pitchFamily="49" charset="-122"/>
                <a:ea typeface="楷体" pitchFamily="49" charset="-122"/>
              </a:rPr>
              <a:t>)</a:t>
            </a:r>
            <a:r>
              <a:rPr lang="zh-CN" altLang="en-US" sz="2400" b="1" smtClean="0">
                <a:latin typeface="楷体" pitchFamily="49" charset="-122"/>
                <a:ea typeface="楷体" pitchFamily="49" charset="-122"/>
              </a:rPr>
              <a:t>、存储串值的起始地址和串长度</a:t>
            </a:r>
          </a:p>
          <a:p>
            <a:pPr eaLnBrk="1" hangingPunct="1"/>
            <a:r>
              <a:rPr lang="zh-CN" altLang="en-US" sz="2400" b="1" smtClean="0">
                <a:latin typeface="楷体" pitchFamily="49" charset="-122"/>
                <a:ea typeface="楷体" pitchFamily="49" charset="-122"/>
              </a:rPr>
              <a:t>串值存放在文本工作区</a:t>
            </a:r>
          </a:p>
          <a:p>
            <a:pPr eaLnBrk="1" hangingPunct="1"/>
            <a:r>
              <a:rPr lang="zh-CN" altLang="en-US" sz="2400" b="1" smtClean="0">
                <a:latin typeface="楷体" pitchFamily="49" charset="-122"/>
                <a:ea typeface="楷体" pitchFamily="49" charset="-122"/>
              </a:rPr>
              <a:t>新的一页或一行可存放在文本工作区的任何一个自由区中</a:t>
            </a:r>
          </a:p>
          <a:p>
            <a:pPr eaLnBrk="1" hangingPunct="1"/>
            <a:r>
              <a:rPr lang="zh-CN" altLang="en-US" sz="2400" b="1" smtClean="0">
                <a:solidFill>
                  <a:schemeClr val="hlink"/>
                </a:solidFill>
                <a:latin typeface="楷体" pitchFamily="49" charset="-122"/>
                <a:ea typeface="楷体" pitchFamily="49" charset="-122"/>
              </a:rPr>
              <a:t>文本编辑中向右对齐的功能</a:t>
            </a:r>
            <a:r>
              <a:rPr lang="zh-CN" altLang="en-US" sz="2400" b="1" smtClean="0">
                <a:latin typeface="楷体" pitchFamily="49" charset="-122"/>
                <a:ea typeface="楷体" pitchFamily="49" charset="-122"/>
              </a:rPr>
              <a:t>：在文字排版时，为了使读者对文本看起来整齐美观右对齐的方式。即每一行中最后一位一定是一个词的结尾。若不是一个词的结尾，则把这个词安排在下一行。那么，该行中所空出来的空格按照某种规则均匀的分散到该行的每个词之间。保证每一行中最后一位一定是一个词的结尾。该功能利用我们前边学习的字符串的操作运算便可完成</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95536" y="188640"/>
            <a:ext cx="7772400" cy="701675"/>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z="3600" b="1" dirty="0" smtClean="0">
                <a:latin typeface="楷体" pitchFamily="49" charset="-122"/>
                <a:ea typeface="楷体" pitchFamily="49" charset="-122"/>
              </a:rPr>
              <a:t>  </a:t>
            </a:r>
            <a:r>
              <a:rPr lang="zh-CN" altLang="en-US" sz="3600" b="1" dirty="0" smtClean="0">
                <a:latin typeface="楷体" pitchFamily="49" charset="-122"/>
                <a:ea typeface="楷体" pitchFamily="49" charset="-122"/>
              </a:rPr>
              <a:t>文本编辑的过程</a:t>
            </a:r>
          </a:p>
        </p:txBody>
      </p:sp>
      <p:sp>
        <p:nvSpPr>
          <p:cNvPr id="104451" name="Rectangle 3"/>
          <p:cNvSpPr>
            <a:spLocks noGrp="1" noChangeArrowheads="1"/>
          </p:cNvSpPr>
          <p:nvPr>
            <p:ph type="body" idx="1"/>
          </p:nvPr>
        </p:nvSpPr>
        <p:spPr>
          <a:xfrm>
            <a:off x="395536" y="1052736"/>
            <a:ext cx="8458200" cy="4392612"/>
          </a:xfrm>
        </p:spPr>
        <p:txBody>
          <a:bodyPr/>
          <a:lstStyle/>
          <a:p>
            <a:pPr marL="0" indent="0" algn="just" eaLnBrk="1" hangingPunct="1">
              <a:lnSpc>
                <a:spcPts val="3300"/>
              </a:lnSpc>
              <a:spcBef>
                <a:spcPct val="0"/>
              </a:spcBef>
              <a:buClr>
                <a:schemeClr val="bg1"/>
              </a:buClr>
              <a:buFont typeface="Wingdings" pitchFamily="2" charset="2"/>
              <a:buNone/>
            </a:pPr>
            <a:r>
              <a:rPr lang="zh-CN" altLang="en-US" sz="2400" b="1" dirty="0" smtClean="0">
                <a:latin typeface="Times New Roman" pitchFamily="18" charset="0"/>
                <a:ea typeface="楷体_GB2312" pitchFamily="49" charset="-122"/>
              </a:rPr>
              <a:t>文本编辑程序设页指针、行指针、字符指针，分别指示当前操作的页、行和字符。文本的编辑程序的执行过程：</a:t>
            </a:r>
          </a:p>
          <a:p>
            <a:pPr marL="0" indent="0" algn="just">
              <a:lnSpc>
                <a:spcPts val="3300"/>
              </a:lnSpc>
              <a:spcBef>
                <a:spcPct val="0"/>
              </a:spcBef>
              <a:buClr>
                <a:schemeClr val="bg1"/>
              </a:buClr>
              <a:buFont typeface="Wingdings" pitchFamily="2" charset="2"/>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1</a:t>
            </a:r>
            <a:r>
              <a:rPr lang="zh-CN" altLang="en-US" sz="2400" b="1" dirty="0" smtClean="0">
                <a:latin typeface="Times New Roman" pitchFamily="18" charset="0"/>
                <a:ea typeface="楷体_GB2312" pitchFamily="49" charset="-122"/>
              </a:rPr>
              <a:t>）</a:t>
            </a:r>
            <a:r>
              <a:rPr lang="zh-CN" altLang="en-US" sz="2400" b="1" dirty="0" smtClean="0">
                <a:solidFill>
                  <a:srgbClr val="C91907"/>
                </a:solidFill>
                <a:latin typeface="Times New Roman" pitchFamily="18" charset="0"/>
                <a:ea typeface="楷体_GB2312" pitchFamily="49" charset="-122"/>
              </a:rPr>
              <a:t>插入</a:t>
            </a:r>
            <a:r>
              <a:rPr lang="zh-CN" altLang="en-US" sz="2400" b="1" dirty="0" smtClean="0">
                <a:latin typeface="Times New Roman" pitchFamily="18" charset="0"/>
                <a:ea typeface="楷体_GB2312" pitchFamily="49" charset="-122"/>
              </a:rPr>
              <a:t>一行时，首先在文本末尾的空闲工作区写入该行的串值，然后，在行表中建立该行的信息（行号、存储串值的起始地址和串的长度），插入后必须保证行表中行号从小到大的顺序。</a:t>
            </a:r>
          </a:p>
          <a:p>
            <a:pPr marL="0" indent="0" algn="just">
              <a:lnSpc>
                <a:spcPts val="3300"/>
              </a:lnSpc>
              <a:spcBef>
                <a:spcPct val="0"/>
              </a:spcBef>
              <a:buClr>
                <a:schemeClr val="bg1"/>
              </a:buClr>
              <a:buFont typeface="Wingdings" pitchFamily="2" charset="2"/>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2</a:t>
            </a:r>
            <a:r>
              <a:rPr lang="zh-CN" altLang="en-US" sz="2400" b="1" dirty="0" smtClean="0">
                <a:latin typeface="Times New Roman" pitchFamily="18" charset="0"/>
                <a:ea typeface="楷体_GB2312" pitchFamily="49" charset="-122"/>
              </a:rPr>
              <a:t>）</a:t>
            </a:r>
            <a:r>
              <a:rPr lang="zh-CN" altLang="en-US" sz="2400" b="1" dirty="0" smtClean="0">
                <a:solidFill>
                  <a:srgbClr val="C91907"/>
                </a:solidFill>
                <a:latin typeface="Times New Roman" pitchFamily="18" charset="0"/>
                <a:ea typeface="楷体_GB2312" pitchFamily="49" charset="-122"/>
              </a:rPr>
              <a:t>删除</a:t>
            </a:r>
            <a:r>
              <a:rPr lang="zh-CN" altLang="en-US" sz="2400" b="1" dirty="0" smtClean="0">
                <a:latin typeface="Times New Roman" pitchFamily="18" charset="0"/>
                <a:ea typeface="楷体_GB2312" pitchFamily="49" charset="-122"/>
              </a:rPr>
              <a:t>一行时，则只要在行表中删除该行的行号，后面的行号向前平移。若删除的行是页的起始行，则还要修改相应页的起始行号（改为下一行）。</a:t>
            </a:r>
          </a:p>
          <a:p>
            <a:pPr marL="0" indent="0" algn="just">
              <a:lnSpc>
                <a:spcPts val="3300"/>
              </a:lnSpc>
              <a:spcBef>
                <a:spcPct val="0"/>
              </a:spcBef>
              <a:buClr>
                <a:schemeClr val="bg1"/>
              </a:buClr>
              <a:buFont typeface="Wingdings" pitchFamily="2" charset="2"/>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3</a:t>
            </a:r>
            <a:r>
              <a:rPr lang="zh-CN" altLang="en-US" sz="2400" b="1" dirty="0" smtClean="0">
                <a:latin typeface="Times New Roman" pitchFamily="18" charset="0"/>
                <a:ea typeface="楷体_GB2312" pitchFamily="49" charset="-122"/>
              </a:rPr>
              <a:t>）</a:t>
            </a:r>
            <a:r>
              <a:rPr lang="zh-CN" altLang="en-US" sz="2400" b="1" dirty="0" smtClean="0">
                <a:solidFill>
                  <a:srgbClr val="C91907"/>
                </a:solidFill>
                <a:latin typeface="Times New Roman" pitchFamily="18" charset="0"/>
                <a:ea typeface="楷体_GB2312" pitchFamily="49" charset="-122"/>
              </a:rPr>
              <a:t>修改</a:t>
            </a:r>
            <a:r>
              <a:rPr lang="zh-CN" altLang="en-US" sz="2400" b="1" dirty="0" smtClean="0">
                <a:latin typeface="Times New Roman" pitchFamily="18" charset="0"/>
                <a:ea typeface="楷体_GB2312" pitchFamily="49" charset="-122"/>
              </a:rPr>
              <a:t>文本时，若在当前行内插入或删除若干字符，则要修改行表中当前行的长度。如果该行的长度超出了分配给它的存储空间，则应为该行重新分配存储空间，同时还要修改该行的起始位置。</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Rectangle 309"/>
          <p:cNvSpPr>
            <a:spLocks noChangeArrowheads="1"/>
          </p:cNvSpPr>
          <p:nvPr/>
        </p:nvSpPr>
        <p:spPr bwMode="auto">
          <a:xfrm>
            <a:off x="539750" y="328453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itchFamily="2" charset="-122"/>
              </a:rPr>
              <a:t>201</a:t>
            </a:r>
          </a:p>
        </p:txBody>
      </p:sp>
      <p:grpSp>
        <p:nvGrpSpPr>
          <p:cNvPr id="105475" name="Group 310"/>
          <p:cNvGrpSpPr>
            <a:grpSpLocks/>
          </p:cNvGrpSpPr>
          <p:nvPr/>
        </p:nvGrpSpPr>
        <p:grpSpPr bwMode="auto">
          <a:xfrm>
            <a:off x="4356100" y="2781300"/>
            <a:ext cx="1649413" cy="2305050"/>
            <a:chOff x="3560" y="1434"/>
            <a:chExt cx="1039" cy="1452"/>
          </a:xfrm>
        </p:grpSpPr>
        <p:sp>
          <p:nvSpPr>
            <p:cNvPr id="105646" name="Rectangle 311"/>
            <p:cNvSpPr>
              <a:spLocks noChangeArrowheads="1"/>
            </p:cNvSpPr>
            <p:nvPr/>
          </p:nvSpPr>
          <p:spPr bwMode="auto">
            <a:xfrm>
              <a:off x="4195" y="1434"/>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itchFamily="2" charset="-122"/>
                </a:rPr>
                <a:t>250</a:t>
              </a:r>
            </a:p>
          </p:txBody>
        </p:sp>
        <p:sp>
          <p:nvSpPr>
            <p:cNvPr id="105647" name="Line 312"/>
            <p:cNvSpPr>
              <a:spLocks noChangeShapeType="1"/>
            </p:cNvSpPr>
            <p:nvPr/>
          </p:nvSpPr>
          <p:spPr bwMode="auto">
            <a:xfrm flipH="1">
              <a:off x="3560" y="1706"/>
              <a:ext cx="726" cy="1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4263" name="Group 743"/>
          <p:cNvGrpSpPr>
            <a:grpSpLocks/>
          </p:cNvGrpSpPr>
          <p:nvPr/>
        </p:nvGrpSpPr>
        <p:grpSpPr bwMode="auto">
          <a:xfrm>
            <a:off x="42863" y="6092825"/>
            <a:ext cx="2008187" cy="746125"/>
            <a:chOff x="27" y="3838"/>
            <a:chExt cx="1265" cy="470"/>
          </a:xfrm>
        </p:grpSpPr>
        <p:sp>
          <p:nvSpPr>
            <p:cNvPr id="105644" name="Rectangle 314"/>
            <p:cNvSpPr>
              <a:spLocks noChangeArrowheads="1"/>
            </p:cNvSpPr>
            <p:nvPr/>
          </p:nvSpPr>
          <p:spPr bwMode="auto">
            <a:xfrm>
              <a:off x="27" y="40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itchFamily="2" charset="-122"/>
                </a:rPr>
                <a:t>284</a:t>
              </a:r>
            </a:p>
          </p:txBody>
        </p:sp>
        <p:sp>
          <p:nvSpPr>
            <p:cNvPr id="105645" name="Line 315"/>
            <p:cNvSpPr>
              <a:spLocks noChangeShapeType="1"/>
            </p:cNvSpPr>
            <p:nvPr/>
          </p:nvSpPr>
          <p:spPr bwMode="auto">
            <a:xfrm flipV="1">
              <a:off x="363" y="3838"/>
              <a:ext cx="929" cy="3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477" name="Text Box 378"/>
          <p:cNvSpPr txBox="1">
            <a:spLocks noChangeArrowheads="1"/>
          </p:cNvSpPr>
          <p:nvPr/>
        </p:nvSpPr>
        <p:spPr bwMode="auto">
          <a:xfrm>
            <a:off x="107950" y="47625"/>
            <a:ext cx="44196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eaLnBrk="1" hangingPunct="1">
              <a:spcBef>
                <a:spcPct val="15000"/>
              </a:spcBef>
            </a:pPr>
            <a:r>
              <a:rPr kumimoji="1" lang="en-US" altLang="zh-CN" sz="3200">
                <a:ea typeface="宋体" pitchFamily="2" charset="-122"/>
                <a:cs typeface="Courier New" pitchFamily="49" charset="0"/>
              </a:rPr>
              <a:t>main(){</a:t>
            </a:r>
          </a:p>
          <a:p>
            <a:pPr algn="just" eaLnBrk="1" hangingPunct="1">
              <a:spcBef>
                <a:spcPct val="15000"/>
              </a:spcBef>
            </a:pPr>
            <a:r>
              <a:rPr kumimoji="1" lang="en-US" altLang="zh-CN" sz="3200">
                <a:ea typeface="宋体" pitchFamily="2" charset="-122"/>
                <a:cs typeface="Courier New" pitchFamily="49" charset="0"/>
              </a:rPr>
              <a:t>  float a,b,max;</a:t>
            </a:r>
          </a:p>
          <a:p>
            <a:pPr algn="just" eaLnBrk="1" hangingPunct="1">
              <a:spcBef>
                <a:spcPct val="15000"/>
              </a:spcBef>
            </a:pPr>
            <a:r>
              <a:rPr kumimoji="1" lang="en-US" altLang="zh-CN" sz="3200">
                <a:ea typeface="宋体" pitchFamily="2" charset="-122"/>
                <a:cs typeface="Courier New" pitchFamily="49" charset="0"/>
              </a:rPr>
              <a:t>  scanf(</a:t>
            </a:r>
            <a:r>
              <a:rPr kumimoji="1" lang="en-US" altLang="zh-CN" sz="3200">
                <a:ea typeface="宋体" pitchFamily="2" charset="-122"/>
                <a:cs typeface="Courier New" pitchFamily="49" charset="0"/>
                <a:sym typeface="Symbol" pitchFamily="18" charset="2"/>
              </a:rPr>
              <a:t></a:t>
            </a:r>
            <a:r>
              <a:rPr kumimoji="1" lang="en-US" altLang="zh-CN" sz="3200">
                <a:ea typeface="宋体" pitchFamily="2" charset="-122"/>
                <a:cs typeface="Courier New" pitchFamily="49" charset="0"/>
              </a:rPr>
              <a:t>%f,%f</a:t>
            </a:r>
            <a:r>
              <a:rPr kumimoji="1" lang="en-US" altLang="zh-CN" sz="3200">
                <a:ea typeface="宋体" pitchFamily="2" charset="-122"/>
                <a:cs typeface="Courier New" pitchFamily="49" charset="0"/>
                <a:sym typeface="Symbol" pitchFamily="18" charset="2"/>
              </a:rPr>
              <a:t></a:t>
            </a:r>
            <a:r>
              <a:rPr kumimoji="1" lang="en-US" altLang="zh-CN" sz="3200">
                <a:ea typeface="宋体" pitchFamily="2" charset="-122"/>
                <a:cs typeface="Courier New" pitchFamily="49" charset="0"/>
              </a:rPr>
              <a:t>,&amp;a,&amp;b);</a:t>
            </a:r>
          </a:p>
          <a:p>
            <a:pPr algn="just" eaLnBrk="1" hangingPunct="1">
              <a:spcBef>
                <a:spcPct val="15000"/>
              </a:spcBef>
            </a:pPr>
            <a:r>
              <a:rPr kumimoji="1" lang="en-US" altLang="zh-CN" sz="3200">
                <a:ea typeface="宋体" pitchFamily="2" charset="-122"/>
                <a:cs typeface="Courier New" pitchFamily="49" charset="0"/>
              </a:rPr>
              <a:t>  if (a&gt;b)  max=a;</a:t>
            </a:r>
          </a:p>
          <a:p>
            <a:pPr algn="just" eaLnBrk="1" hangingPunct="1">
              <a:spcBef>
                <a:spcPct val="15000"/>
              </a:spcBef>
            </a:pPr>
            <a:r>
              <a:rPr kumimoji="1" lang="en-US" altLang="zh-CN" sz="3200">
                <a:ea typeface="宋体" pitchFamily="2" charset="-122"/>
                <a:cs typeface="Courier New" pitchFamily="49" charset="0"/>
              </a:rPr>
              <a:t>  else  max=b;</a:t>
            </a:r>
          </a:p>
          <a:p>
            <a:pPr algn="l" eaLnBrk="1" hangingPunct="1">
              <a:spcBef>
                <a:spcPct val="15000"/>
              </a:spcBef>
            </a:pPr>
            <a:r>
              <a:rPr kumimoji="1" lang="en-US" altLang="zh-CN" sz="3200">
                <a:ea typeface="宋体" pitchFamily="2" charset="-122"/>
                <a:cs typeface="Courier New" pitchFamily="49" charset="0"/>
              </a:rPr>
              <a:t>};</a:t>
            </a:r>
            <a:r>
              <a:rPr kumimoji="1" lang="en-US" altLang="zh-CN" sz="3200">
                <a:ea typeface="楷体_GB2312" pitchFamily="49" charset="-122"/>
                <a:cs typeface="Courier New" pitchFamily="49" charset="0"/>
              </a:rPr>
              <a:t> </a:t>
            </a:r>
          </a:p>
        </p:txBody>
      </p:sp>
      <p:sp>
        <p:nvSpPr>
          <p:cNvPr id="363899" name="Text Box 379"/>
          <p:cNvSpPr txBox="1">
            <a:spLocks noChangeArrowheads="1"/>
          </p:cNvSpPr>
          <p:nvPr/>
        </p:nvSpPr>
        <p:spPr bwMode="auto">
          <a:xfrm>
            <a:off x="757238" y="1773238"/>
            <a:ext cx="2590800" cy="5794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3200">
                <a:ea typeface="楷体_GB2312" pitchFamily="49" charset="-122"/>
              </a:rPr>
              <a:t>a&gt;b  max=a;</a:t>
            </a:r>
          </a:p>
        </p:txBody>
      </p:sp>
      <p:graphicFrame>
        <p:nvGraphicFramePr>
          <p:cNvPr id="364238" name="Group 718"/>
          <p:cNvGraphicFramePr>
            <a:graphicFrameLocks noGrp="1"/>
          </p:cNvGraphicFramePr>
          <p:nvPr/>
        </p:nvGraphicFramePr>
        <p:xfrm>
          <a:off x="6149975" y="266700"/>
          <a:ext cx="2743200" cy="3322639"/>
        </p:xfrm>
        <a:graphic>
          <a:graphicData uri="http://schemas.openxmlformats.org/drawingml/2006/table">
            <a:tbl>
              <a:tblPr/>
              <a:tblGrid>
                <a:gridCol w="762000"/>
                <a:gridCol w="1219200"/>
                <a:gridCol w="762000"/>
              </a:tblGrid>
              <a:tr h="7620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Times New Roman" pitchFamily="18" charset="0"/>
                          <a:ea typeface="楷体_GB2312" pitchFamily="49" charset="-122"/>
                        </a:rPr>
                        <a:t>行号</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Times New Roman" pitchFamily="18" charset="0"/>
                          <a:ea typeface="楷体_GB2312" pitchFamily="49" charset="-122"/>
                        </a:rPr>
                        <a:t>起始地址</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00"/>
                          </a:solidFill>
                          <a:effectLst/>
                          <a:latin typeface="Times New Roman" pitchFamily="18" charset="0"/>
                          <a:ea typeface="楷体_GB2312" pitchFamily="49" charset="-122"/>
                        </a:rPr>
                        <a:t>长度</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100</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201</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8</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101</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209</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17</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102</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226</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24</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103</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250</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17</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104</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267</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15</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6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105</a:t>
                      </a:r>
                    </a:p>
                  </a:txBody>
                  <a:tcPr marT="45724" marB="45724"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282</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00"/>
                          </a:solidFill>
                          <a:effectLst/>
                          <a:latin typeface="Times New Roman" pitchFamily="18" charset="0"/>
                          <a:ea typeface="宋体" pitchFamily="2" charset="-122"/>
                        </a:rPr>
                        <a:t>2</a:t>
                      </a:r>
                    </a:p>
                  </a:txBody>
                  <a:tcPr marT="45724" marB="45724"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05513" name="Rectangle 459"/>
          <p:cNvSpPr>
            <a:spLocks noChangeArrowheads="1"/>
          </p:cNvSpPr>
          <p:nvPr/>
        </p:nvSpPr>
        <p:spPr bwMode="auto">
          <a:xfrm>
            <a:off x="8448675" y="3716338"/>
            <a:ext cx="695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473EF4"/>
                </a:solidFill>
                <a:latin typeface="楷体_GB2312" pitchFamily="49" charset="-122"/>
                <a:ea typeface="楷体_GB2312" pitchFamily="49" charset="-122"/>
              </a:rPr>
              <a:t>行表</a:t>
            </a:r>
          </a:p>
        </p:txBody>
      </p:sp>
      <p:sp>
        <p:nvSpPr>
          <p:cNvPr id="105514" name="Rectangle 590"/>
          <p:cNvSpPr>
            <a:spLocks noChangeArrowheads="1"/>
          </p:cNvSpPr>
          <p:nvPr/>
        </p:nvSpPr>
        <p:spPr bwMode="auto">
          <a:xfrm>
            <a:off x="8069263"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15" name="Rectangle 591"/>
          <p:cNvSpPr>
            <a:spLocks noChangeArrowheads="1"/>
          </p:cNvSpPr>
          <p:nvPr/>
        </p:nvSpPr>
        <p:spPr bwMode="auto">
          <a:xfrm>
            <a:off x="7680325"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16" name="Rectangle 592"/>
          <p:cNvSpPr>
            <a:spLocks noChangeArrowheads="1"/>
          </p:cNvSpPr>
          <p:nvPr/>
        </p:nvSpPr>
        <p:spPr bwMode="auto">
          <a:xfrm>
            <a:off x="7292975" y="57959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364113" name="Rectangle 593"/>
          <p:cNvSpPr>
            <a:spLocks noChangeArrowheads="1"/>
          </p:cNvSpPr>
          <p:nvPr/>
        </p:nvSpPr>
        <p:spPr bwMode="auto">
          <a:xfrm>
            <a:off x="6904038"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a:t>
            </a:r>
          </a:p>
        </p:txBody>
      </p:sp>
      <p:sp>
        <p:nvSpPr>
          <p:cNvPr id="364114" name="Rectangle 594"/>
          <p:cNvSpPr>
            <a:spLocks noChangeArrowheads="1"/>
          </p:cNvSpPr>
          <p:nvPr/>
        </p:nvSpPr>
        <p:spPr bwMode="auto">
          <a:xfrm>
            <a:off x="6515100"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a</a:t>
            </a:r>
          </a:p>
        </p:txBody>
      </p:sp>
      <p:sp>
        <p:nvSpPr>
          <p:cNvPr id="364115" name="Rectangle 595"/>
          <p:cNvSpPr>
            <a:spLocks noChangeArrowheads="1"/>
          </p:cNvSpPr>
          <p:nvPr/>
        </p:nvSpPr>
        <p:spPr bwMode="auto">
          <a:xfrm>
            <a:off x="6126163"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a:t>
            </a:r>
          </a:p>
        </p:txBody>
      </p:sp>
      <p:sp>
        <p:nvSpPr>
          <p:cNvPr id="364116" name="Rectangle 596"/>
          <p:cNvSpPr>
            <a:spLocks noChangeArrowheads="1"/>
          </p:cNvSpPr>
          <p:nvPr/>
        </p:nvSpPr>
        <p:spPr bwMode="auto">
          <a:xfrm>
            <a:off x="5791200" y="5795963"/>
            <a:ext cx="334963"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x</a:t>
            </a:r>
          </a:p>
        </p:txBody>
      </p:sp>
      <p:sp>
        <p:nvSpPr>
          <p:cNvPr id="364117" name="Rectangle 597"/>
          <p:cNvSpPr>
            <a:spLocks noChangeArrowheads="1"/>
          </p:cNvSpPr>
          <p:nvPr/>
        </p:nvSpPr>
        <p:spPr bwMode="auto">
          <a:xfrm>
            <a:off x="5349875" y="5795963"/>
            <a:ext cx="441325"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a</a:t>
            </a:r>
          </a:p>
        </p:txBody>
      </p:sp>
      <p:sp>
        <p:nvSpPr>
          <p:cNvPr id="364118" name="Rectangle 598"/>
          <p:cNvSpPr>
            <a:spLocks noChangeArrowheads="1"/>
          </p:cNvSpPr>
          <p:nvPr/>
        </p:nvSpPr>
        <p:spPr bwMode="auto">
          <a:xfrm>
            <a:off x="4960938"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m</a:t>
            </a:r>
          </a:p>
        </p:txBody>
      </p:sp>
      <p:sp>
        <p:nvSpPr>
          <p:cNvPr id="105523" name="Rectangle 599"/>
          <p:cNvSpPr>
            <a:spLocks noChangeArrowheads="1"/>
          </p:cNvSpPr>
          <p:nvPr/>
        </p:nvSpPr>
        <p:spPr bwMode="auto">
          <a:xfrm>
            <a:off x="4572000"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364120" name="Rectangle 600"/>
          <p:cNvSpPr>
            <a:spLocks noChangeArrowheads="1"/>
          </p:cNvSpPr>
          <p:nvPr/>
        </p:nvSpPr>
        <p:spPr bwMode="auto">
          <a:xfrm>
            <a:off x="4183063"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b</a:t>
            </a:r>
          </a:p>
        </p:txBody>
      </p:sp>
      <p:sp>
        <p:nvSpPr>
          <p:cNvPr id="364121" name="Rectangle 601"/>
          <p:cNvSpPr>
            <a:spLocks noChangeArrowheads="1"/>
          </p:cNvSpPr>
          <p:nvPr/>
        </p:nvSpPr>
        <p:spPr bwMode="auto">
          <a:xfrm>
            <a:off x="3794125"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&gt;</a:t>
            </a:r>
          </a:p>
        </p:txBody>
      </p:sp>
      <p:sp>
        <p:nvSpPr>
          <p:cNvPr id="364122" name="Rectangle 602"/>
          <p:cNvSpPr>
            <a:spLocks noChangeArrowheads="1"/>
          </p:cNvSpPr>
          <p:nvPr/>
        </p:nvSpPr>
        <p:spPr bwMode="auto">
          <a:xfrm>
            <a:off x="3406775" y="57959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a</a:t>
            </a:r>
          </a:p>
        </p:txBody>
      </p:sp>
      <p:sp>
        <p:nvSpPr>
          <p:cNvPr id="364123" name="Rectangle 603"/>
          <p:cNvSpPr>
            <a:spLocks noChangeArrowheads="1"/>
          </p:cNvSpPr>
          <p:nvPr/>
        </p:nvSpPr>
        <p:spPr bwMode="auto">
          <a:xfrm>
            <a:off x="3017838"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f</a:t>
            </a:r>
          </a:p>
        </p:txBody>
      </p:sp>
      <p:sp>
        <p:nvSpPr>
          <p:cNvPr id="364124" name="Rectangle 604"/>
          <p:cNvSpPr>
            <a:spLocks noChangeArrowheads="1"/>
          </p:cNvSpPr>
          <p:nvPr/>
        </p:nvSpPr>
        <p:spPr bwMode="auto">
          <a:xfrm>
            <a:off x="2628900"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ea typeface="宋体" pitchFamily="2" charset="-122"/>
              </a:rPr>
              <a:t>i</a:t>
            </a:r>
          </a:p>
        </p:txBody>
      </p:sp>
      <p:sp>
        <p:nvSpPr>
          <p:cNvPr id="105529" name="Rectangle 605"/>
          <p:cNvSpPr>
            <a:spLocks noChangeArrowheads="1"/>
          </p:cNvSpPr>
          <p:nvPr/>
        </p:nvSpPr>
        <p:spPr bwMode="auto">
          <a:xfrm>
            <a:off x="2239963"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30" name="Rectangle 606"/>
          <p:cNvSpPr>
            <a:spLocks noChangeArrowheads="1"/>
          </p:cNvSpPr>
          <p:nvPr/>
        </p:nvSpPr>
        <p:spPr bwMode="auto">
          <a:xfrm>
            <a:off x="1851025"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31" name="Rectangle 607"/>
          <p:cNvSpPr>
            <a:spLocks noChangeArrowheads="1"/>
          </p:cNvSpPr>
          <p:nvPr/>
        </p:nvSpPr>
        <p:spPr bwMode="auto">
          <a:xfrm>
            <a:off x="1463675" y="57959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532" name="Rectangle 608"/>
          <p:cNvSpPr>
            <a:spLocks noChangeArrowheads="1"/>
          </p:cNvSpPr>
          <p:nvPr/>
        </p:nvSpPr>
        <p:spPr bwMode="auto">
          <a:xfrm>
            <a:off x="1074738" y="57959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33" name="Rectangle 609"/>
          <p:cNvSpPr>
            <a:spLocks noChangeArrowheads="1"/>
          </p:cNvSpPr>
          <p:nvPr/>
        </p:nvSpPr>
        <p:spPr bwMode="auto">
          <a:xfrm>
            <a:off x="685800" y="57959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534" name="Rectangle 610"/>
          <p:cNvSpPr>
            <a:spLocks noChangeArrowheads="1"/>
          </p:cNvSpPr>
          <p:nvPr/>
        </p:nvSpPr>
        <p:spPr bwMode="auto">
          <a:xfrm>
            <a:off x="8069263"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35" name="Rectangle 611"/>
          <p:cNvSpPr>
            <a:spLocks noChangeArrowheads="1"/>
          </p:cNvSpPr>
          <p:nvPr/>
        </p:nvSpPr>
        <p:spPr bwMode="auto">
          <a:xfrm>
            <a:off x="7680325"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b</a:t>
            </a:r>
          </a:p>
        </p:txBody>
      </p:sp>
      <p:sp>
        <p:nvSpPr>
          <p:cNvPr id="105536" name="Rectangle 612"/>
          <p:cNvSpPr>
            <a:spLocks noChangeArrowheads="1"/>
          </p:cNvSpPr>
          <p:nvPr/>
        </p:nvSpPr>
        <p:spPr bwMode="auto">
          <a:xfrm>
            <a:off x="7292975" y="52943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37" name="Rectangle 613"/>
          <p:cNvSpPr>
            <a:spLocks noChangeArrowheads="1"/>
          </p:cNvSpPr>
          <p:nvPr/>
        </p:nvSpPr>
        <p:spPr bwMode="auto">
          <a:xfrm>
            <a:off x="6904038"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x</a:t>
            </a:r>
          </a:p>
        </p:txBody>
      </p:sp>
      <p:sp>
        <p:nvSpPr>
          <p:cNvPr id="105538" name="Rectangle 614"/>
          <p:cNvSpPr>
            <a:spLocks noChangeArrowheads="1"/>
          </p:cNvSpPr>
          <p:nvPr/>
        </p:nvSpPr>
        <p:spPr bwMode="auto">
          <a:xfrm>
            <a:off x="6515100"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39" name="Rectangle 615"/>
          <p:cNvSpPr>
            <a:spLocks noChangeArrowheads="1"/>
          </p:cNvSpPr>
          <p:nvPr/>
        </p:nvSpPr>
        <p:spPr bwMode="auto">
          <a:xfrm>
            <a:off x="6126163"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m</a:t>
            </a:r>
          </a:p>
        </p:txBody>
      </p:sp>
      <p:sp>
        <p:nvSpPr>
          <p:cNvPr id="105540" name="Rectangle 616"/>
          <p:cNvSpPr>
            <a:spLocks noChangeArrowheads="1"/>
          </p:cNvSpPr>
          <p:nvPr/>
        </p:nvSpPr>
        <p:spPr bwMode="auto">
          <a:xfrm>
            <a:off x="5791200" y="5294313"/>
            <a:ext cx="334963"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41" name="Rectangle 617"/>
          <p:cNvSpPr>
            <a:spLocks noChangeArrowheads="1"/>
          </p:cNvSpPr>
          <p:nvPr/>
        </p:nvSpPr>
        <p:spPr bwMode="auto">
          <a:xfrm>
            <a:off x="5349875" y="5294313"/>
            <a:ext cx="441325"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42" name="Rectangle 618"/>
          <p:cNvSpPr>
            <a:spLocks noChangeArrowheads="1"/>
          </p:cNvSpPr>
          <p:nvPr/>
        </p:nvSpPr>
        <p:spPr bwMode="auto">
          <a:xfrm>
            <a:off x="4960938"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e</a:t>
            </a:r>
          </a:p>
        </p:txBody>
      </p:sp>
      <p:sp>
        <p:nvSpPr>
          <p:cNvPr id="105543" name="Rectangle 619"/>
          <p:cNvSpPr>
            <a:spLocks noChangeArrowheads="1"/>
          </p:cNvSpPr>
          <p:nvPr/>
        </p:nvSpPr>
        <p:spPr bwMode="auto">
          <a:xfrm>
            <a:off x="4572000"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s</a:t>
            </a:r>
          </a:p>
        </p:txBody>
      </p:sp>
      <p:sp>
        <p:nvSpPr>
          <p:cNvPr id="105544" name="Rectangle 620"/>
          <p:cNvSpPr>
            <a:spLocks noChangeArrowheads="1"/>
          </p:cNvSpPr>
          <p:nvPr/>
        </p:nvSpPr>
        <p:spPr bwMode="auto">
          <a:xfrm>
            <a:off x="4183063"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l</a:t>
            </a:r>
          </a:p>
        </p:txBody>
      </p:sp>
      <p:sp>
        <p:nvSpPr>
          <p:cNvPr id="105545" name="Rectangle 621"/>
          <p:cNvSpPr>
            <a:spLocks noChangeArrowheads="1"/>
          </p:cNvSpPr>
          <p:nvPr/>
        </p:nvSpPr>
        <p:spPr bwMode="auto">
          <a:xfrm>
            <a:off x="3794125"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e</a:t>
            </a:r>
          </a:p>
        </p:txBody>
      </p:sp>
      <p:sp>
        <p:nvSpPr>
          <p:cNvPr id="105546" name="Rectangle 622"/>
          <p:cNvSpPr>
            <a:spLocks noChangeArrowheads="1"/>
          </p:cNvSpPr>
          <p:nvPr/>
        </p:nvSpPr>
        <p:spPr bwMode="auto">
          <a:xfrm>
            <a:off x="3406775" y="52943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47" name="Rectangle 623"/>
          <p:cNvSpPr>
            <a:spLocks noChangeArrowheads="1"/>
          </p:cNvSpPr>
          <p:nvPr/>
        </p:nvSpPr>
        <p:spPr bwMode="auto">
          <a:xfrm>
            <a:off x="3017838"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48" name="Rectangle 624"/>
          <p:cNvSpPr>
            <a:spLocks noChangeArrowheads="1"/>
          </p:cNvSpPr>
          <p:nvPr/>
        </p:nvSpPr>
        <p:spPr bwMode="auto">
          <a:xfrm>
            <a:off x="2628900"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549" name="Rectangle 625"/>
          <p:cNvSpPr>
            <a:spLocks noChangeArrowheads="1"/>
          </p:cNvSpPr>
          <p:nvPr/>
        </p:nvSpPr>
        <p:spPr bwMode="auto">
          <a:xfrm>
            <a:off x="2239963"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50" name="Rectangle 626"/>
          <p:cNvSpPr>
            <a:spLocks noChangeArrowheads="1"/>
          </p:cNvSpPr>
          <p:nvPr/>
        </p:nvSpPr>
        <p:spPr bwMode="auto">
          <a:xfrm>
            <a:off x="1851025"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51" name="Rectangle 627"/>
          <p:cNvSpPr>
            <a:spLocks noChangeArrowheads="1"/>
          </p:cNvSpPr>
          <p:nvPr/>
        </p:nvSpPr>
        <p:spPr bwMode="auto">
          <a:xfrm>
            <a:off x="1463675" y="52943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52" name="Rectangle 628"/>
          <p:cNvSpPr>
            <a:spLocks noChangeArrowheads="1"/>
          </p:cNvSpPr>
          <p:nvPr/>
        </p:nvSpPr>
        <p:spPr bwMode="auto">
          <a:xfrm>
            <a:off x="1074738" y="52943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x</a:t>
            </a:r>
          </a:p>
        </p:txBody>
      </p:sp>
      <p:sp>
        <p:nvSpPr>
          <p:cNvPr id="105553" name="Rectangle 629"/>
          <p:cNvSpPr>
            <a:spLocks noChangeArrowheads="1"/>
          </p:cNvSpPr>
          <p:nvPr/>
        </p:nvSpPr>
        <p:spPr bwMode="auto">
          <a:xfrm>
            <a:off x="685800" y="52943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54" name="Rectangle 630"/>
          <p:cNvSpPr>
            <a:spLocks noChangeArrowheads="1"/>
          </p:cNvSpPr>
          <p:nvPr/>
        </p:nvSpPr>
        <p:spPr bwMode="auto">
          <a:xfrm>
            <a:off x="8069263"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m</a:t>
            </a:r>
          </a:p>
        </p:txBody>
      </p:sp>
      <p:sp>
        <p:nvSpPr>
          <p:cNvPr id="105555" name="Rectangle 631"/>
          <p:cNvSpPr>
            <a:spLocks noChangeArrowheads="1"/>
          </p:cNvSpPr>
          <p:nvPr/>
        </p:nvSpPr>
        <p:spPr bwMode="auto">
          <a:xfrm>
            <a:off x="7680325"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56" name="Rectangle 632"/>
          <p:cNvSpPr>
            <a:spLocks noChangeArrowheads="1"/>
          </p:cNvSpPr>
          <p:nvPr/>
        </p:nvSpPr>
        <p:spPr bwMode="auto">
          <a:xfrm>
            <a:off x="7292975" y="47926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57" name="Rectangle 633"/>
          <p:cNvSpPr>
            <a:spLocks noChangeArrowheads="1"/>
          </p:cNvSpPr>
          <p:nvPr/>
        </p:nvSpPr>
        <p:spPr bwMode="auto">
          <a:xfrm>
            <a:off x="6904038"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b</a:t>
            </a:r>
          </a:p>
        </p:txBody>
      </p:sp>
      <p:sp>
        <p:nvSpPr>
          <p:cNvPr id="105558" name="Rectangle 634"/>
          <p:cNvSpPr>
            <a:spLocks noChangeArrowheads="1"/>
          </p:cNvSpPr>
          <p:nvPr/>
        </p:nvSpPr>
        <p:spPr bwMode="auto">
          <a:xfrm>
            <a:off x="6515100"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&gt;</a:t>
            </a:r>
          </a:p>
        </p:txBody>
      </p:sp>
      <p:sp>
        <p:nvSpPr>
          <p:cNvPr id="105559" name="Rectangle 635"/>
          <p:cNvSpPr>
            <a:spLocks noChangeArrowheads="1"/>
          </p:cNvSpPr>
          <p:nvPr/>
        </p:nvSpPr>
        <p:spPr bwMode="auto">
          <a:xfrm>
            <a:off x="6126163"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60" name="Rectangle 636"/>
          <p:cNvSpPr>
            <a:spLocks noChangeArrowheads="1"/>
          </p:cNvSpPr>
          <p:nvPr/>
        </p:nvSpPr>
        <p:spPr bwMode="auto">
          <a:xfrm>
            <a:off x="5791200" y="4792663"/>
            <a:ext cx="334963"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61" name="Rectangle 637"/>
          <p:cNvSpPr>
            <a:spLocks noChangeArrowheads="1"/>
          </p:cNvSpPr>
          <p:nvPr/>
        </p:nvSpPr>
        <p:spPr bwMode="auto">
          <a:xfrm>
            <a:off x="5349875" y="4792663"/>
            <a:ext cx="441325"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f</a:t>
            </a:r>
          </a:p>
        </p:txBody>
      </p:sp>
      <p:sp>
        <p:nvSpPr>
          <p:cNvPr id="105562" name="Rectangle 638"/>
          <p:cNvSpPr>
            <a:spLocks noChangeArrowheads="1"/>
          </p:cNvSpPr>
          <p:nvPr/>
        </p:nvSpPr>
        <p:spPr bwMode="auto">
          <a:xfrm>
            <a:off x="4960938"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i</a:t>
            </a:r>
          </a:p>
        </p:txBody>
      </p:sp>
      <p:sp>
        <p:nvSpPr>
          <p:cNvPr id="105563" name="Rectangle 639"/>
          <p:cNvSpPr>
            <a:spLocks noChangeArrowheads="1"/>
          </p:cNvSpPr>
          <p:nvPr/>
        </p:nvSpPr>
        <p:spPr bwMode="auto">
          <a:xfrm>
            <a:off x="4572000"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64" name="Rectangle 640"/>
          <p:cNvSpPr>
            <a:spLocks noChangeArrowheads="1"/>
          </p:cNvSpPr>
          <p:nvPr/>
        </p:nvSpPr>
        <p:spPr bwMode="auto">
          <a:xfrm>
            <a:off x="4183063"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65" name="Rectangle 641"/>
          <p:cNvSpPr>
            <a:spLocks noChangeArrowheads="1"/>
          </p:cNvSpPr>
          <p:nvPr/>
        </p:nvSpPr>
        <p:spPr bwMode="auto">
          <a:xfrm>
            <a:off x="3794125"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566" name="Rectangle 642"/>
          <p:cNvSpPr>
            <a:spLocks noChangeArrowheads="1"/>
          </p:cNvSpPr>
          <p:nvPr/>
        </p:nvSpPr>
        <p:spPr bwMode="auto">
          <a:xfrm>
            <a:off x="3406775" y="47926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67" name="Rectangle 643"/>
          <p:cNvSpPr>
            <a:spLocks noChangeArrowheads="1"/>
          </p:cNvSpPr>
          <p:nvPr/>
        </p:nvSpPr>
        <p:spPr bwMode="auto">
          <a:xfrm>
            <a:off x="3017838"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68" name="Rectangle 644"/>
          <p:cNvSpPr>
            <a:spLocks noChangeArrowheads="1"/>
          </p:cNvSpPr>
          <p:nvPr/>
        </p:nvSpPr>
        <p:spPr bwMode="auto">
          <a:xfrm>
            <a:off x="2628900"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b</a:t>
            </a:r>
          </a:p>
        </p:txBody>
      </p:sp>
      <p:sp>
        <p:nvSpPr>
          <p:cNvPr id="105569" name="Rectangle 645"/>
          <p:cNvSpPr>
            <a:spLocks noChangeArrowheads="1"/>
          </p:cNvSpPr>
          <p:nvPr/>
        </p:nvSpPr>
        <p:spPr bwMode="auto">
          <a:xfrm>
            <a:off x="2239963"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&amp;</a:t>
            </a:r>
          </a:p>
        </p:txBody>
      </p:sp>
      <p:sp>
        <p:nvSpPr>
          <p:cNvPr id="105570" name="Rectangle 646"/>
          <p:cNvSpPr>
            <a:spLocks noChangeArrowheads="1"/>
          </p:cNvSpPr>
          <p:nvPr/>
        </p:nvSpPr>
        <p:spPr bwMode="auto">
          <a:xfrm>
            <a:off x="1851025"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71" name="Rectangle 647"/>
          <p:cNvSpPr>
            <a:spLocks noChangeArrowheads="1"/>
          </p:cNvSpPr>
          <p:nvPr/>
        </p:nvSpPr>
        <p:spPr bwMode="auto">
          <a:xfrm>
            <a:off x="1463675" y="47926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72" name="Rectangle 648"/>
          <p:cNvSpPr>
            <a:spLocks noChangeArrowheads="1"/>
          </p:cNvSpPr>
          <p:nvPr/>
        </p:nvSpPr>
        <p:spPr bwMode="auto">
          <a:xfrm>
            <a:off x="1074738" y="47926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&amp;</a:t>
            </a:r>
          </a:p>
        </p:txBody>
      </p:sp>
      <p:sp>
        <p:nvSpPr>
          <p:cNvPr id="105573" name="Rectangle 649"/>
          <p:cNvSpPr>
            <a:spLocks noChangeArrowheads="1"/>
          </p:cNvSpPr>
          <p:nvPr/>
        </p:nvSpPr>
        <p:spPr bwMode="auto">
          <a:xfrm>
            <a:off x="685800" y="47926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74" name="Rectangle 650"/>
          <p:cNvSpPr>
            <a:spLocks noChangeArrowheads="1"/>
          </p:cNvSpPr>
          <p:nvPr/>
        </p:nvSpPr>
        <p:spPr bwMode="auto">
          <a:xfrm>
            <a:off x="8069263"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75" name="Rectangle 651"/>
          <p:cNvSpPr>
            <a:spLocks noChangeArrowheads="1"/>
          </p:cNvSpPr>
          <p:nvPr/>
        </p:nvSpPr>
        <p:spPr bwMode="auto">
          <a:xfrm>
            <a:off x="7680325"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f</a:t>
            </a:r>
          </a:p>
        </p:txBody>
      </p:sp>
      <p:sp>
        <p:nvSpPr>
          <p:cNvPr id="105576" name="Rectangle 652"/>
          <p:cNvSpPr>
            <a:spLocks noChangeArrowheads="1"/>
          </p:cNvSpPr>
          <p:nvPr/>
        </p:nvSpPr>
        <p:spPr bwMode="auto">
          <a:xfrm>
            <a:off x="7292975" y="42910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77" name="Rectangle 653"/>
          <p:cNvSpPr>
            <a:spLocks noChangeArrowheads="1"/>
          </p:cNvSpPr>
          <p:nvPr/>
        </p:nvSpPr>
        <p:spPr bwMode="auto">
          <a:xfrm>
            <a:off x="6904038"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78" name="Rectangle 654"/>
          <p:cNvSpPr>
            <a:spLocks noChangeArrowheads="1"/>
          </p:cNvSpPr>
          <p:nvPr/>
        </p:nvSpPr>
        <p:spPr bwMode="auto">
          <a:xfrm>
            <a:off x="6515100"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f</a:t>
            </a:r>
          </a:p>
        </p:txBody>
      </p:sp>
      <p:sp>
        <p:nvSpPr>
          <p:cNvPr id="105579" name="Rectangle 655"/>
          <p:cNvSpPr>
            <a:spLocks noChangeArrowheads="1"/>
          </p:cNvSpPr>
          <p:nvPr/>
        </p:nvSpPr>
        <p:spPr bwMode="auto">
          <a:xfrm>
            <a:off x="6126163"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80" name="Rectangle 656"/>
          <p:cNvSpPr>
            <a:spLocks noChangeArrowheads="1"/>
          </p:cNvSpPr>
          <p:nvPr/>
        </p:nvSpPr>
        <p:spPr bwMode="auto">
          <a:xfrm>
            <a:off x="5791200" y="4291013"/>
            <a:ext cx="334963"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81" name="Rectangle 657"/>
          <p:cNvSpPr>
            <a:spLocks noChangeArrowheads="1"/>
          </p:cNvSpPr>
          <p:nvPr/>
        </p:nvSpPr>
        <p:spPr bwMode="auto">
          <a:xfrm>
            <a:off x="5349875" y="4291013"/>
            <a:ext cx="441325"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82" name="Rectangle 658"/>
          <p:cNvSpPr>
            <a:spLocks noChangeArrowheads="1"/>
          </p:cNvSpPr>
          <p:nvPr/>
        </p:nvSpPr>
        <p:spPr bwMode="auto">
          <a:xfrm>
            <a:off x="4960938"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f</a:t>
            </a:r>
          </a:p>
        </p:txBody>
      </p:sp>
      <p:sp>
        <p:nvSpPr>
          <p:cNvPr id="105583" name="Rectangle 659"/>
          <p:cNvSpPr>
            <a:spLocks noChangeArrowheads="1"/>
          </p:cNvSpPr>
          <p:nvPr/>
        </p:nvSpPr>
        <p:spPr bwMode="auto">
          <a:xfrm>
            <a:off x="4572000"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n</a:t>
            </a:r>
          </a:p>
        </p:txBody>
      </p:sp>
      <p:sp>
        <p:nvSpPr>
          <p:cNvPr id="105584" name="Rectangle 660"/>
          <p:cNvSpPr>
            <a:spLocks noChangeArrowheads="1"/>
          </p:cNvSpPr>
          <p:nvPr/>
        </p:nvSpPr>
        <p:spPr bwMode="auto">
          <a:xfrm>
            <a:off x="4183063"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85" name="Rectangle 661"/>
          <p:cNvSpPr>
            <a:spLocks noChangeArrowheads="1"/>
          </p:cNvSpPr>
          <p:nvPr/>
        </p:nvSpPr>
        <p:spPr bwMode="auto">
          <a:xfrm>
            <a:off x="3794125"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c</a:t>
            </a:r>
          </a:p>
        </p:txBody>
      </p:sp>
      <p:sp>
        <p:nvSpPr>
          <p:cNvPr id="105586" name="Rectangle 662"/>
          <p:cNvSpPr>
            <a:spLocks noChangeArrowheads="1"/>
          </p:cNvSpPr>
          <p:nvPr/>
        </p:nvSpPr>
        <p:spPr bwMode="auto">
          <a:xfrm>
            <a:off x="3406775" y="42910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s</a:t>
            </a:r>
          </a:p>
        </p:txBody>
      </p:sp>
      <p:sp>
        <p:nvSpPr>
          <p:cNvPr id="105587" name="Rectangle 663"/>
          <p:cNvSpPr>
            <a:spLocks noChangeArrowheads="1"/>
          </p:cNvSpPr>
          <p:nvPr/>
        </p:nvSpPr>
        <p:spPr bwMode="auto">
          <a:xfrm>
            <a:off x="3017838"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88" name="Rectangle 664"/>
          <p:cNvSpPr>
            <a:spLocks noChangeArrowheads="1"/>
          </p:cNvSpPr>
          <p:nvPr/>
        </p:nvSpPr>
        <p:spPr bwMode="auto">
          <a:xfrm>
            <a:off x="2628900"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89" name="Rectangle 665"/>
          <p:cNvSpPr>
            <a:spLocks noChangeArrowheads="1"/>
          </p:cNvSpPr>
          <p:nvPr/>
        </p:nvSpPr>
        <p:spPr bwMode="auto">
          <a:xfrm>
            <a:off x="2239963"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590" name="Rectangle 666"/>
          <p:cNvSpPr>
            <a:spLocks noChangeArrowheads="1"/>
          </p:cNvSpPr>
          <p:nvPr/>
        </p:nvSpPr>
        <p:spPr bwMode="auto">
          <a:xfrm>
            <a:off x="1851025"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91" name="Rectangle 667"/>
          <p:cNvSpPr>
            <a:spLocks noChangeArrowheads="1"/>
          </p:cNvSpPr>
          <p:nvPr/>
        </p:nvSpPr>
        <p:spPr bwMode="auto">
          <a:xfrm>
            <a:off x="1463675" y="429101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x</a:t>
            </a:r>
          </a:p>
        </p:txBody>
      </p:sp>
      <p:sp>
        <p:nvSpPr>
          <p:cNvPr id="105592" name="Rectangle 668"/>
          <p:cNvSpPr>
            <a:spLocks noChangeArrowheads="1"/>
          </p:cNvSpPr>
          <p:nvPr/>
        </p:nvSpPr>
        <p:spPr bwMode="auto">
          <a:xfrm>
            <a:off x="1074738" y="429101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93" name="Rectangle 669"/>
          <p:cNvSpPr>
            <a:spLocks noChangeArrowheads="1"/>
          </p:cNvSpPr>
          <p:nvPr/>
        </p:nvSpPr>
        <p:spPr bwMode="auto">
          <a:xfrm>
            <a:off x="685800" y="429101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m</a:t>
            </a:r>
          </a:p>
        </p:txBody>
      </p:sp>
      <p:sp>
        <p:nvSpPr>
          <p:cNvPr id="105594" name="Rectangle 670"/>
          <p:cNvSpPr>
            <a:spLocks noChangeArrowheads="1"/>
          </p:cNvSpPr>
          <p:nvPr/>
        </p:nvSpPr>
        <p:spPr bwMode="auto">
          <a:xfrm>
            <a:off x="8069263"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95" name="Rectangle 671"/>
          <p:cNvSpPr>
            <a:spLocks noChangeArrowheads="1"/>
          </p:cNvSpPr>
          <p:nvPr/>
        </p:nvSpPr>
        <p:spPr bwMode="auto">
          <a:xfrm>
            <a:off x="7680325"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b</a:t>
            </a:r>
          </a:p>
        </p:txBody>
      </p:sp>
      <p:sp>
        <p:nvSpPr>
          <p:cNvPr id="105596" name="Rectangle 672"/>
          <p:cNvSpPr>
            <a:spLocks noChangeArrowheads="1"/>
          </p:cNvSpPr>
          <p:nvPr/>
        </p:nvSpPr>
        <p:spPr bwMode="auto">
          <a:xfrm>
            <a:off x="7292975" y="37893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597" name="Rectangle 673"/>
          <p:cNvSpPr>
            <a:spLocks noChangeArrowheads="1"/>
          </p:cNvSpPr>
          <p:nvPr/>
        </p:nvSpPr>
        <p:spPr bwMode="auto">
          <a:xfrm>
            <a:off x="6904038"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598" name="Rectangle 674"/>
          <p:cNvSpPr>
            <a:spLocks noChangeArrowheads="1"/>
          </p:cNvSpPr>
          <p:nvPr/>
        </p:nvSpPr>
        <p:spPr bwMode="auto">
          <a:xfrm>
            <a:off x="6515100"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599" name="Rectangle 675"/>
          <p:cNvSpPr>
            <a:spLocks noChangeArrowheads="1"/>
          </p:cNvSpPr>
          <p:nvPr/>
        </p:nvSpPr>
        <p:spPr bwMode="auto">
          <a:xfrm>
            <a:off x="6126163"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t</a:t>
            </a:r>
          </a:p>
        </p:txBody>
      </p:sp>
      <p:sp>
        <p:nvSpPr>
          <p:cNvPr id="105600" name="Rectangle 676"/>
          <p:cNvSpPr>
            <a:spLocks noChangeArrowheads="1"/>
          </p:cNvSpPr>
          <p:nvPr/>
        </p:nvSpPr>
        <p:spPr bwMode="auto">
          <a:xfrm>
            <a:off x="5791200" y="3789363"/>
            <a:ext cx="334963"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601" name="Rectangle 677"/>
          <p:cNvSpPr>
            <a:spLocks noChangeArrowheads="1"/>
          </p:cNvSpPr>
          <p:nvPr/>
        </p:nvSpPr>
        <p:spPr bwMode="auto">
          <a:xfrm>
            <a:off x="5349875" y="3789363"/>
            <a:ext cx="441325"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o</a:t>
            </a:r>
          </a:p>
        </p:txBody>
      </p:sp>
      <p:sp>
        <p:nvSpPr>
          <p:cNvPr id="105602" name="Rectangle 678"/>
          <p:cNvSpPr>
            <a:spLocks noChangeArrowheads="1"/>
          </p:cNvSpPr>
          <p:nvPr/>
        </p:nvSpPr>
        <p:spPr bwMode="auto">
          <a:xfrm>
            <a:off x="4960938"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l</a:t>
            </a:r>
          </a:p>
        </p:txBody>
      </p:sp>
      <p:sp>
        <p:nvSpPr>
          <p:cNvPr id="105603" name="Rectangle 679"/>
          <p:cNvSpPr>
            <a:spLocks noChangeArrowheads="1"/>
          </p:cNvSpPr>
          <p:nvPr/>
        </p:nvSpPr>
        <p:spPr bwMode="auto">
          <a:xfrm>
            <a:off x="4572000"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f</a:t>
            </a:r>
          </a:p>
        </p:txBody>
      </p:sp>
      <p:sp>
        <p:nvSpPr>
          <p:cNvPr id="105604" name="Rectangle 680"/>
          <p:cNvSpPr>
            <a:spLocks noChangeArrowheads="1"/>
          </p:cNvSpPr>
          <p:nvPr/>
        </p:nvSpPr>
        <p:spPr bwMode="auto">
          <a:xfrm>
            <a:off x="4183063"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605" name="Rectangle 681"/>
          <p:cNvSpPr>
            <a:spLocks noChangeArrowheads="1"/>
          </p:cNvSpPr>
          <p:nvPr/>
        </p:nvSpPr>
        <p:spPr bwMode="auto">
          <a:xfrm>
            <a:off x="3794125"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kumimoji="1" lang="zh-CN" altLang="zh-CN" sz="2700" b="1">
              <a:ea typeface="宋体" pitchFamily="2" charset="-122"/>
            </a:endParaRPr>
          </a:p>
        </p:txBody>
      </p:sp>
      <p:sp>
        <p:nvSpPr>
          <p:cNvPr id="105606" name="Rectangle 682"/>
          <p:cNvSpPr>
            <a:spLocks noChangeArrowheads="1"/>
          </p:cNvSpPr>
          <p:nvPr/>
        </p:nvSpPr>
        <p:spPr bwMode="auto">
          <a:xfrm>
            <a:off x="3406775" y="37893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473EF4"/>
                </a:solidFill>
                <a:ea typeface="宋体" pitchFamily="2" charset="-122"/>
              </a:rPr>
              <a:t>↙</a:t>
            </a:r>
          </a:p>
        </p:txBody>
      </p:sp>
      <p:sp>
        <p:nvSpPr>
          <p:cNvPr id="105607" name="Rectangle 683"/>
          <p:cNvSpPr>
            <a:spLocks noChangeArrowheads="1"/>
          </p:cNvSpPr>
          <p:nvPr/>
        </p:nvSpPr>
        <p:spPr bwMode="auto">
          <a:xfrm>
            <a:off x="3017838"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608" name="Rectangle 684"/>
          <p:cNvSpPr>
            <a:spLocks noChangeArrowheads="1"/>
          </p:cNvSpPr>
          <p:nvPr/>
        </p:nvSpPr>
        <p:spPr bwMode="auto">
          <a:xfrm>
            <a:off x="2628900"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609" name="Rectangle 685"/>
          <p:cNvSpPr>
            <a:spLocks noChangeArrowheads="1"/>
          </p:cNvSpPr>
          <p:nvPr/>
        </p:nvSpPr>
        <p:spPr bwMode="auto">
          <a:xfrm>
            <a:off x="2239963"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t>
            </a:r>
          </a:p>
        </p:txBody>
      </p:sp>
      <p:sp>
        <p:nvSpPr>
          <p:cNvPr id="105610" name="Rectangle 686"/>
          <p:cNvSpPr>
            <a:spLocks noChangeArrowheads="1"/>
          </p:cNvSpPr>
          <p:nvPr/>
        </p:nvSpPr>
        <p:spPr bwMode="auto">
          <a:xfrm>
            <a:off x="1851025"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n</a:t>
            </a:r>
          </a:p>
        </p:txBody>
      </p:sp>
      <p:sp>
        <p:nvSpPr>
          <p:cNvPr id="105611" name="Rectangle 687"/>
          <p:cNvSpPr>
            <a:spLocks noChangeArrowheads="1"/>
          </p:cNvSpPr>
          <p:nvPr/>
        </p:nvSpPr>
        <p:spPr bwMode="auto">
          <a:xfrm>
            <a:off x="1463675" y="3789363"/>
            <a:ext cx="387350"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i</a:t>
            </a:r>
          </a:p>
        </p:txBody>
      </p:sp>
      <p:sp>
        <p:nvSpPr>
          <p:cNvPr id="105612" name="Rectangle 688"/>
          <p:cNvSpPr>
            <a:spLocks noChangeArrowheads="1"/>
          </p:cNvSpPr>
          <p:nvPr/>
        </p:nvSpPr>
        <p:spPr bwMode="auto">
          <a:xfrm>
            <a:off x="1074738" y="3789363"/>
            <a:ext cx="388937"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a</a:t>
            </a:r>
          </a:p>
        </p:txBody>
      </p:sp>
      <p:sp>
        <p:nvSpPr>
          <p:cNvPr id="105613" name="Rectangle 689"/>
          <p:cNvSpPr>
            <a:spLocks noChangeArrowheads="1"/>
          </p:cNvSpPr>
          <p:nvPr/>
        </p:nvSpPr>
        <p:spPr bwMode="auto">
          <a:xfrm>
            <a:off x="685800" y="3789363"/>
            <a:ext cx="388938" cy="501650"/>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en-US" altLang="zh-CN" sz="2700" b="1">
                <a:solidFill>
                  <a:srgbClr val="000000"/>
                </a:solidFill>
                <a:ea typeface="宋体" pitchFamily="2" charset="-122"/>
              </a:rPr>
              <a:t>m</a:t>
            </a:r>
          </a:p>
        </p:txBody>
      </p:sp>
      <p:sp>
        <p:nvSpPr>
          <p:cNvPr id="105614" name="Line 690"/>
          <p:cNvSpPr>
            <a:spLocks noChangeShapeType="1"/>
          </p:cNvSpPr>
          <p:nvPr/>
        </p:nvSpPr>
        <p:spPr bwMode="auto">
          <a:xfrm>
            <a:off x="685800" y="3789363"/>
            <a:ext cx="7772400" cy="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15" name="Line 691"/>
          <p:cNvSpPr>
            <a:spLocks noChangeShapeType="1"/>
          </p:cNvSpPr>
          <p:nvPr/>
        </p:nvSpPr>
        <p:spPr bwMode="auto">
          <a:xfrm>
            <a:off x="685800" y="4291013"/>
            <a:ext cx="7772400"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16" name="Line 692"/>
          <p:cNvSpPr>
            <a:spLocks noChangeShapeType="1"/>
          </p:cNvSpPr>
          <p:nvPr/>
        </p:nvSpPr>
        <p:spPr bwMode="auto">
          <a:xfrm>
            <a:off x="685800" y="4792663"/>
            <a:ext cx="7772400"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17" name="Line 693"/>
          <p:cNvSpPr>
            <a:spLocks noChangeShapeType="1"/>
          </p:cNvSpPr>
          <p:nvPr/>
        </p:nvSpPr>
        <p:spPr bwMode="auto">
          <a:xfrm>
            <a:off x="685800" y="5294313"/>
            <a:ext cx="7772400"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18" name="Line 694"/>
          <p:cNvSpPr>
            <a:spLocks noChangeShapeType="1"/>
          </p:cNvSpPr>
          <p:nvPr/>
        </p:nvSpPr>
        <p:spPr bwMode="auto">
          <a:xfrm>
            <a:off x="685800" y="5795963"/>
            <a:ext cx="7772400" cy="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19" name="Line 695"/>
          <p:cNvSpPr>
            <a:spLocks noChangeShapeType="1"/>
          </p:cNvSpPr>
          <p:nvPr/>
        </p:nvSpPr>
        <p:spPr bwMode="auto">
          <a:xfrm>
            <a:off x="685800" y="6297613"/>
            <a:ext cx="7772400" cy="0"/>
          </a:xfrm>
          <a:prstGeom prst="line">
            <a:avLst/>
          </a:prstGeom>
          <a:noFill/>
          <a:ln w="127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0" name="Line 696"/>
          <p:cNvSpPr>
            <a:spLocks noChangeShapeType="1"/>
          </p:cNvSpPr>
          <p:nvPr/>
        </p:nvSpPr>
        <p:spPr bwMode="auto">
          <a:xfrm>
            <a:off x="685800" y="3789363"/>
            <a:ext cx="0" cy="250825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1" name="Line 697"/>
          <p:cNvSpPr>
            <a:spLocks noChangeShapeType="1"/>
          </p:cNvSpPr>
          <p:nvPr/>
        </p:nvSpPr>
        <p:spPr bwMode="auto">
          <a:xfrm>
            <a:off x="1074738"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2" name="Line 698"/>
          <p:cNvSpPr>
            <a:spLocks noChangeShapeType="1"/>
          </p:cNvSpPr>
          <p:nvPr/>
        </p:nvSpPr>
        <p:spPr bwMode="auto">
          <a:xfrm>
            <a:off x="146367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3" name="Line 699"/>
          <p:cNvSpPr>
            <a:spLocks noChangeShapeType="1"/>
          </p:cNvSpPr>
          <p:nvPr/>
        </p:nvSpPr>
        <p:spPr bwMode="auto">
          <a:xfrm>
            <a:off x="185102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4" name="Line 700"/>
          <p:cNvSpPr>
            <a:spLocks noChangeShapeType="1"/>
          </p:cNvSpPr>
          <p:nvPr/>
        </p:nvSpPr>
        <p:spPr bwMode="auto">
          <a:xfrm>
            <a:off x="2239963"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5" name="Line 701"/>
          <p:cNvSpPr>
            <a:spLocks noChangeShapeType="1"/>
          </p:cNvSpPr>
          <p:nvPr/>
        </p:nvSpPr>
        <p:spPr bwMode="auto">
          <a:xfrm>
            <a:off x="2628900"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6" name="Line 702"/>
          <p:cNvSpPr>
            <a:spLocks noChangeShapeType="1"/>
          </p:cNvSpPr>
          <p:nvPr/>
        </p:nvSpPr>
        <p:spPr bwMode="auto">
          <a:xfrm>
            <a:off x="3017838"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7" name="Line 703"/>
          <p:cNvSpPr>
            <a:spLocks noChangeShapeType="1"/>
          </p:cNvSpPr>
          <p:nvPr/>
        </p:nvSpPr>
        <p:spPr bwMode="auto">
          <a:xfrm>
            <a:off x="340677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8" name="Line 704"/>
          <p:cNvSpPr>
            <a:spLocks noChangeShapeType="1"/>
          </p:cNvSpPr>
          <p:nvPr/>
        </p:nvSpPr>
        <p:spPr bwMode="auto">
          <a:xfrm>
            <a:off x="379412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29" name="Line 705"/>
          <p:cNvSpPr>
            <a:spLocks noChangeShapeType="1"/>
          </p:cNvSpPr>
          <p:nvPr/>
        </p:nvSpPr>
        <p:spPr bwMode="auto">
          <a:xfrm>
            <a:off x="4183063"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0" name="Line 706"/>
          <p:cNvSpPr>
            <a:spLocks noChangeShapeType="1"/>
          </p:cNvSpPr>
          <p:nvPr/>
        </p:nvSpPr>
        <p:spPr bwMode="auto">
          <a:xfrm>
            <a:off x="4572000"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1" name="Line 707"/>
          <p:cNvSpPr>
            <a:spLocks noChangeShapeType="1"/>
          </p:cNvSpPr>
          <p:nvPr/>
        </p:nvSpPr>
        <p:spPr bwMode="auto">
          <a:xfrm>
            <a:off x="4960938"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2" name="Line 708"/>
          <p:cNvSpPr>
            <a:spLocks noChangeShapeType="1"/>
          </p:cNvSpPr>
          <p:nvPr/>
        </p:nvSpPr>
        <p:spPr bwMode="auto">
          <a:xfrm>
            <a:off x="534987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3" name="Line 709"/>
          <p:cNvSpPr>
            <a:spLocks noChangeShapeType="1"/>
          </p:cNvSpPr>
          <p:nvPr/>
        </p:nvSpPr>
        <p:spPr bwMode="auto">
          <a:xfrm>
            <a:off x="5791200"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4" name="Line 710"/>
          <p:cNvSpPr>
            <a:spLocks noChangeShapeType="1"/>
          </p:cNvSpPr>
          <p:nvPr/>
        </p:nvSpPr>
        <p:spPr bwMode="auto">
          <a:xfrm>
            <a:off x="6126163"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5" name="Line 711"/>
          <p:cNvSpPr>
            <a:spLocks noChangeShapeType="1"/>
          </p:cNvSpPr>
          <p:nvPr/>
        </p:nvSpPr>
        <p:spPr bwMode="auto">
          <a:xfrm>
            <a:off x="6515100"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6" name="Line 712"/>
          <p:cNvSpPr>
            <a:spLocks noChangeShapeType="1"/>
          </p:cNvSpPr>
          <p:nvPr/>
        </p:nvSpPr>
        <p:spPr bwMode="auto">
          <a:xfrm>
            <a:off x="6904038"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7" name="Line 713"/>
          <p:cNvSpPr>
            <a:spLocks noChangeShapeType="1"/>
          </p:cNvSpPr>
          <p:nvPr/>
        </p:nvSpPr>
        <p:spPr bwMode="auto">
          <a:xfrm>
            <a:off x="729297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8" name="Line 714"/>
          <p:cNvSpPr>
            <a:spLocks noChangeShapeType="1"/>
          </p:cNvSpPr>
          <p:nvPr/>
        </p:nvSpPr>
        <p:spPr bwMode="auto">
          <a:xfrm>
            <a:off x="7680325"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39" name="Line 715"/>
          <p:cNvSpPr>
            <a:spLocks noChangeShapeType="1"/>
          </p:cNvSpPr>
          <p:nvPr/>
        </p:nvSpPr>
        <p:spPr bwMode="auto">
          <a:xfrm>
            <a:off x="8069263" y="3789363"/>
            <a:ext cx="0" cy="2508250"/>
          </a:xfrm>
          <a:prstGeom prst="line">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40" name="Line 716"/>
          <p:cNvSpPr>
            <a:spLocks noChangeShapeType="1"/>
          </p:cNvSpPr>
          <p:nvPr/>
        </p:nvSpPr>
        <p:spPr bwMode="auto">
          <a:xfrm>
            <a:off x="8458200" y="3789363"/>
            <a:ext cx="0" cy="2508250"/>
          </a:xfrm>
          <a:prstGeom prst="line">
            <a:avLst/>
          </a:prstGeom>
          <a:noFill/>
          <a:ln w="28575"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641" name="Line 740"/>
          <p:cNvSpPr>
            <a:spLocks noChangeShapeType="1"/>
          </p:cNvSpPr>
          <p:nvPr/>
        </p:nvSpPr>
        <p:spPr bwMode="auto">
          <a:xfrm>
            <a:off x="687388" y="6308725"/>
            <a:ext cx="7772400" cy="0"/>
          </a:xfrm>
          <a:prstGeom prst="line">
            <a:avLst/>
          </a:prstGeom>
          <a:noFill/>
          <a:ln w="127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4261" name="Rectangle 741"/>
          <p:cNvSpPr>
            <a:spLocks noChangeArrowheads="1"/>
          </p:cNvSpPr>
          <p:nvPr/>
        </p:nvSpPr>
        <p:spPr bwMode="auto">
          <a:xfrm>
            <a:off x="6877050" y="2276475"/>
            <a:ext cx="64135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t>284</a:t>
            </a:r>
          </a:p>
        </p:txBody>
      </p:sp>
      <p:sp>
        <p:nvSpPr>
          <p:cNvPr id="364262" name="Rectangle 742"/>
          <p:cNvSpPr>
            <a:spLocks noChangeArrowheads="1"/>
          </p:cNvSpPr>
          <p:nvPr/>
        </p:nvSpPr>
        <p:spPr bwMode="auto">
          <a:xfrm>
            <a:off x="8172450" y="2276475"/>
            <a:ext cx="488950" cy="45720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t>15</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3899"/>
                                        </p:tgtEl>
                                        <p:attrNameLst>
                                          <p:attrName>style.visibility</p:attrName>
                                        </p:attrNameLst>
                                      </p:cBhvr>
                                      <p:to>
                                        <p:strVal val="visible"/>
                                      </p:to>
                                    </p:set>
                                    <p:animEffect transition="in" filter="wipe(left)">
                                      <p:cBhvr>
                                        <p:cTn id="7" dur="500"/>
                                        <p:tgtEl>
                                          <p:spTgt spid="363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4263"/>
                                        </p:tgtEl>
                                        <p:attrNameLst>
                                          <p:attrName>style.visibility</p:attrName>
                                        </p:attrNameLst>
                                      </p:cBhvr>
                                      <p:to>
                                        <p:strVal val="visible"/>
                                      </p:to>
                                    </p:set>
                                    <p:animEffect transition="in" filter="blinds(horizontal)">
                                      <p:cBhvr>
                                        <p:cTn id="12" dur="500"/>
                                        <p:tgtEl>
                                          <p:spTgt spid="364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4124"/>
                                        </p:tgtEl>
                                        <p:attrNameLst>
                                          <p:attrName>style.visibility</p:attrName>
                                        </p:attrNameLst>
                                      </p:cBhvr>
                                      <p:to>
                                        <p:strVal val="visible"/>
                                      </p:to>
                                    </p:set>
                                    <p:animEffect transition="in" filter="wipe(left)">
                                      <p:cBhvr>
                                        <p:cTn id="17" dur="1000"/>
                                        <p:tgtEl>
                                          <p:spTgt spid="36412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64123"/>
                                        </p:tgtEl>
                                        <p:attrNameLst>
                                          <p:attrName>style.visibility</p:attrName>
                                        </p:attrNameLst>
                                      </p:cBhvr>
                                      <p:to>
                                        <p:strVal val="visible"/>
                                      </p:to>
                                    </p:set>
                                    <p:animEffect transition="in" filter="wipe(left)">
                                      <p:cBhvr>
                                        <p:cTn id="20" dur="1000"/>
                                        <p:tgtEl>
                                          <p:spTgt spid="36412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64122"/>
                                        </p:tgtEl>
                                        <p:attrNameLst>
                                          <p:attrName>style.visibility</p:attrName>
                                        </p:attrNameLst>
                                      </p:cBhvr>
                                      <p:to>
                                        <p:strVal val="visible"/>
                                      </p:to>
                                    </p:set>
                                    <p:animEffect transition="in" filter="wipe(left)">
                                      <p:cBhvr>
                                        <p:cTn id="23" dur="1000"/>
                                        <p:tgtEl>
                                          <p:spTgt spid="36412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64121"/>
                                        </p:tgtEl>
                                        <p:attrNameLst>
                                          <p:attrName>style.visibility</p:attrName>
                                        </p:attrNameLst>
                                      </p:cBhvr>
                                      <p:to>
                                        <p:strVal val="visible"/>
                                      </p:to>
                                    </p:set>
                                    <p:animEffect transition="in" filter="wipe(left)">
                                      <p:cBhvr>
                                        <p:cTn id="26" dur="1000"/>
                                        <p:tgtEl>
                                          <p:spTgt spid="3641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64120"/>
                                        </p:tgtEl>
                                        <p:attrNameLst>
                                          <p:attrName>style.visibility</p:attrName>
                                        </p:attrNameLst>
                                      </p:cBhvr>
                                      <p:to>
                                        <p:strVal val="visible"/>
                                      </p:to>
                                    </p:set>
                                    <p:animEffect transition="in" filter="wipe(left)">
                                      <p:cBhvr>
                                        <p:cTn id="29" dur="1000"/>
                                        <p:tgtEl>
                                          <p:spTgt spid="3641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64118"/>
                                        </p:tgtEl>
                                        <p:attrNameLst>
                                          <p:attrName>style.visibility</p:attrName>
                                        </p:attrNameLst>
                                      </p:cBhvr>
                                      <p:to>
                                        <p:strVal val="visible"/>
                                      </p:to>
                                    </p:set>
                                    <p:animEffect transition="in" filter="wipe(left)">
                                      <p:cBhvr>
                                        <p:cTn id="32" dur="1000"/>
                                        <p:tgtEl>
                                          <p:spTgt spid="36411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64117"/>
                                        </p:tgtEl>
                                        <p:attrNameLst>
                                          <p:attrName>style.visibility</p:attrName>
                                        </p:attrNameLst>
                                      </p:cBhvr>
                                      <p:to>
                                        <p:strVal val="visible"/>
                                      </p:to>
                                    </p:set>
                                    <p:animEffect transition="in" filter="wipe(left)">
                                      <p:cBhvr>
                                        <p:cTn id="35" dur="1000"/>
                                        <p:tgtEl>
                                          <p:spTgt spid="36411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64116"/>
                                        </p:tgtEl>
                                        <p:attrNameLst>
                                          <p:attrName>style.visibility</p:attrName>
                                        </p:attrNameLst>
                                      </p:cBhvr>
                                      <p:to>
                                        <p:strVal val="visible"/>
                                      </p:to>
                                    </p:set>
                                    <p:animEffect transition="in" filter="wipe(left)">
                                      <p:cBhvr>
                                        <p:cTn id="38" dur="1000"/>
                                        <p:tgtEl>
                                          <p:spTgt spid="3641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64115"/>
                                        </p:tgtEl>
                                        <p:attrNameLst>
                                          <p:attrName>style.visibility</p:attrName>
                                        </p:attrNameLst>
                                      </p:cBhvr>
                                      <p:to>
                                        <p:strVal val="visible"/>
                                      </p:to>
                                    </p:set>
                                    <p:animEffect transition="in" filter="wipe(left)">
                                      <p:cBhvr>
                                        <p:cTn id="41" dur="1000"/>
                                        <p:tgtEl>
                                          <p:spTgt spid="3641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4114"/>
                                        </p:tgtEl>
                                        <p:attrNameLst>
                                          <p:attrName>style.visibility</p:attrName>
                                        </p:attrNameLst>
                                      </p:cBhvr>
                                      <p:to>
                                        <p:strVal val="visible"/>
                                      </p:to>
                                    </p:set>
                                    <p:animEffect transition="in" filter="wipe(left)">
                                      <p:cBhvr>
                                        <p:cTn id="44" dur="1000"/>
                                        <p:tgtEl>
                                          <p:spTgt spid="36411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64113"/>
                                        </p:tgtEl>
                                        <p:attrNameLst>
                                          <p:attrName>style.visibility</p:attrName>
                                        </p:attrNameLst>
                                      </p:cBhvr>
                                      <p:to>
                                        <p:strVal val="visible"/>
                                      </p:to>
                                    </p:set>
                                    <p:animEffect transition="in" filter="wipe(left)">
                                      <p:cBhvr>
                                        <p:cTn id="47" dur="1000"/>
                                        <p:tgtEl>
                                          <p:spTgt spid="3641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261"/>
                                        </p:tgtEl>
                                        <p:attrNameLst>
                                          <p:attrName>style.visibility</p:attrName>
                                        </p:attrNameLst>
                                      </p:cBhvr>
                                      <p:to>
                                        <p:strVal val="visible"/>
                                      </p:to>
                                    </p:set>
                                    <p:animEffect transition="in" filter="slide(fromLeft)">
                                      <p:cBhvr>
                                        <p:cTn id="52" dur="500"/>
                                        <p:tgtEl>
                                          <p:spTgt spid="3642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364262"/>
                                        </p:tgtEl>
                                        <p:attrNameLst>
                                          <p:attrName>style.visibility</p:attrName>
                                        </p:attrNameLst>
                                      </p:cBhvr>
                                      <p:to>
                                        <p:strVal val="visible"/>
                                      </p:to>
                                    </p:set>
                                    <p:animEffect transition="in" filter="slide(fromLeft)">
                                      <p:cBhvr>
                                        <p:cTn id="57" dur="500"/>
                                        <p:tgtEl>
                                          <p:spTgt spid="36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899" grpId="0" animBg="1" autoUpdateAnimBg="0"/>
      <p:bldP spid="364113" grpId="0"/>
      <p:bldP spid="364114" grpId="0"/>
      <p:bldP spid="364115" grpId="0"/>
      <p:bldP spid="364116" grpId="0"/>
      <p:bldP spid="364117" grpId="0"/>
      <p:bldP spid="364118" grpId="0"/>
      <p:bldP spid="364120" grpId="0"/>
      <p:bldP spid="364121" grpId="0"/>
      <p:bldP spid="364122" grpId="0"/>
      <p:bldP spid="364123" grpId="0"/>
      <p:bldP spid="364124" grpId="0"/>
      <p:bldP spid="364261" grpId="0" animBg="1" autoUpdateAnimBg="0"/>
      <p:bldP spid="364262"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55650" y="404813"/>
            <a:ext cx="7793038" cy="7794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600" b="1" smtClean="0">
                <a:latin typeface="楷体" pitchFamily="49" charset="-122"/>
                <a:ea typeface="楷体" pitchFamily="49" charset="-122"/>
              </a:rPr>
              <a:t>文本编辑程序的存储结构和效率分析</a:t>
            </a:r>
          </a:p>
        </p:txBody>
      </p:sp>
      <p:sp>
        <p:nvSpPr>
          <p:cNvPr id="106499" name="Rectangle 3"/>
          <p:cNvSpPr>
            <a:spLocks noGrp="1" noChangeArrowheads="1"/>
          </p:cNvSpPr>
          <p:nvPr>
            <p:ph type="body" idx="1"/>
          </p:nvPr>
        </p:nvSpPr>
        <p:spPr>
          <a:xfrm>
            <a:off x="900113" y="1557338"/>
            <a:ext cx="7772400" cy="4114800"/>
          </a:xfrm>
        </p:spPr>
        <p:txBody>
          <a:bodyPr/>
          <a:lstStyle/>
          <a:p>
            <a:pPr eaLnBrk="1" hangingPunct="1"/>
            <a:r>
              <a:rPr lang="zh-CN" altLang="en-US" smtClean="0"/>
              <a:t>行表是按行号递增顺序存储的，对行表进行的插入或删除运算需移动操作位置后的全部表项。页表的维护与行表类似。</a:t>
            </a:r>
          </a:p>
          <a:p>
            <a:pPr eaLnBrk="1" hangingPunct="1"/>
            <a:r>
              <a:rPr lang="zh-CN" altLang="en-US" smtClean="0"/>
              <a:t>由于访问是以页表和行表作为索引的，在做行和页的删除操作时，不必删除所涉及的字符，只对行表和页表进行相应的修改。可以节省不少时间。</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250825" y="260350"/>
            <a:ext cx="2160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kumimoji="1" lang="zh-CN" altLang="en-US" sz="2800" b="1">
                <a:solidFill>
                  <a:schemeClr val="tx2"/>
                </a:solidFill>
                <a:latin typeface="Tahoma" pitchFamily="34" charset="0"/>
                <a:ea typeface="楷体_GB2312" pitchFamily="49" charset="-122"/>
              </a:rPr>
              <a:t>知识结构图</a:t>
            </a:r>
            <a:r>
              <a:rPr kumimoji="1" lang="en-US" altLang="zh-CN" sz="2800" b="1">
                <a:solidFill>
                  <a:schemeClr val="tx2"/>
                </a:solidFill>
                <a:latin typeface="Tahoma" pitchFamily="34" charset="0"/>
                <a:ea typeface="楷体_GB2312" pitchFamily="49" charset="-122"/>
              </a:rPr>
              <a:t>:</a:t>
            </a:r>
          </a:p>
        </p:txBody>
      </p:sp>
      <p:sp>
        <p:nvSpPr>
          <p:cNvPr id="107523" name="Text Box 3"/>
          <p:cNvSpPr txBox="1">
            <a:spLocks noChangeArrowheads="1"/>
          </p:cNvSpPr>
          <p:nvPr/>
        </p:nvSpPr>
        <p:spPr bwMode="auto">
          <a:xfrm>
            <a:off x="2997200" y="4262438"/>
            <a:ext cx="1481138"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基本算法</a:t>
            </a:r>
          </a:p>
        </p:txBody>
      </p:sp>
      <p:sp>
        <p:nvSpPr>
          <p:cNvPr id="107524" name="Line 4"/>
          <p:cNvSpPr>
            <a:spLocks noChangeShapeType="1"/>
          </p:cNvSpPr>
          <p:nvPr/>
        </p:nvSpPr>
        <p:spPr bwMode="auto">
          <a:xfrm>
            <a:off x="3729038" y="4737100"/>
            <a:ext cx="0" cy="28733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25" name="Line 5"/>
          <p:cNvSpPr>
            <a:spLocks noChangeShapeType="1"/>
          </p:cNvSpPr>
          <p:nvPr/>
        </p:nvSpPr>
        <p:spPr bwMode="auto">
          <a:xfrm>
            <a:off x="4648200" y="5029200"/>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26" name="Line 6"/>
          <p:cNvSpPr>
            <a:spLocks noChangeShapeType="1"/>
          </p:cNvSpPr>
          <p:nvPr/>
        </p:nvSpPr>
        <p:spPr bwMode="auto">
          <a:xfrm>
            <a:off x="5557838" y="2408238"/>
            <a:ext cx="0" cy="307975"/>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27" name="Text Box 7"/>
          <p:cNvSpPr txBox="1">
            <a:spLocks noChangeArrowheads="1"/>
          </p:cNvSpPr>
          <p:nvPr/>
        </p:nvSpPr>
        <p:spPr bwMode="auto">
          <a:xfrm>
            <a:off x="714375" y="2659063"/>
            <a:ext cx="503238" cy="16891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名词术语</a:t>
            </a:r>
          </a:p>
        </p:txBody>
      </p:sp>
      <p:sp>
        <p:nvSpPr>
          <p:cNvPr id="107528" name="Text Box 8"/>
          <p:cNvSpPr txBox="1">
            <a:spLocks noChangeArrowheads="1"/>
          </p:cNvSpPr>
          <p:nvPr/>
        </p:nvSpPr>
        <p:spPr bwMode="auto">
          <a:xfrm>
            <a:off x="1560513" y="2659063"/>
            <a:ext cx="503237" cy="16891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Tahoma" pitchFamily="34" charset="0"/>
                <a:ea typeface="楷体_GB2312" pitchFamily="49" charset="-122"/>
              </a:rPr>
              <a:t>类型定义</a:t>
            </a:r>
            <a:endParaRPr lang="zh-CN" altLang="en-US" sz="2400" b="1">
              <a:latin typeface="楷体_GB2312" pitchFamily="49" charset="-122"/>
              <a:ea typeface="楷体_GB2312" pitchFamily="49" charset="-122"/>
            </a:endParaRPr>
          </a:p>
        </p:txBody>
      </p:sp>
      <p:sp>
        <p:nvSpPr>
          <p:cNvPr id="107529" name="Text Box 9"/>
          <p:cNvSpPr txBox="1">
            <a:spLocks noChangeArrowheads="1"/>
          </p:cNvSpPr>
          <p:nvPr/>
        </p:nvSpPr>
        <p:spPr bwMode="auto">
          <a:xfrm>
            <a:off x="5492750" y="53371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求子串</a:t>
            </a:r>
          </a:p>
        </p:txBody>
      </p:sp>
      <p:sp>
        <p:nvSpPr>
          <p:cNvPr id="107530" name="Line 10"/>
          <p:cNvSpPr>
            <a:spLocks noChangeShapeType="1"/>
          </p:cNvSpPr>
          <p:nvPr/>
        </p:nvSpPr>
        <p:spPr bwMode="auto">
          <a:xfrm>
            <a:off x="2427288" y="5029200"/>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1" name="Text Box 11"/>
          <p:cNvSpPr txBox="1">
            <a:spLocks noChangeArrowheads="1"/>
          </p:cNvSpPr>
          <p:nvPr/>
        </p:nvSpPr>
        <p:spPr bwMode="auto">
          <a:xfrm>
            <a:off x="4202113" y="719138"/>
            <a:ext cx="1055687"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r>
              <a:rPr lang="zh-CN" altLang="en-US" sz="2400" b="1">
                <a:latin typeface="楷体_GB2312" pitchFamily="49" charset="-122"/>
                <a:ea typeface="楷体_GB2312" pitchFamily="49" charset="-122"/>
              </a:rPr>
              <a:t>串</a:t>
            </a:r>
          </a:p>
        </p:txBody>
      </p:sp>
      <p:sp>
        <p:nvSpPr>
          <p:cNvPr id="107532" name="Text Box 12"/>
          <p:cNvSpPr txBox="1">
            <a:spLocks noChangeArrowheads="1"/>
          </p:cNvSpPr>
          <p:nvPr/>
        </p:nvSpPr>
        <p:spPr bwMode="auto">
          <a:xfrm>
            <a:off x="714375" y="1598613"/>
            <a:ext cx="1479550"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基本概念</a:t>
            </a:r>
          </a:p>
        </p:txBody>
      </p:sp>
      <p:sp>
        <p:nvSpPr>
          <p:cNvPr id="107533" name="Text Box 13"/>
          <p:cNvSpPr txBox="1">
            <a:spLocks noChangeArrowheads="1"/>
          </p:cNvSpPr>
          <p:nvPr/>
        </p:nvSpPr>
        <p:spPr bwMode="auto">
          <a:xfrm>
            <a:off x="5500688" y="1641475"/>
            <a:ext cx="1585912"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模式匹配</a:t>
            </a:r>
          </a:p>
        </p:txBody>
      </p:sp>
      <p:sp>
        <p:nvSpPr>
          <p:cNvPr id="107534" name="Text Box 14"/>
          <p:cNvSpPr txBox="1">
            <a:spLocks noChangeArrowheads="1"/>
          </p:cNvSpPr>
          <p:nvPr/>
        </p:nvSpPr>
        <p:spPr bwMode="auto">
          <a:xfrm>
            <a:off x="3829050" y="53498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求串长</a:t>
            </a:r>
          </a:p>
        </p:txBody>
      </p:sp>
      <p:sp>
        <p:nvSpPr>
          <p:cNvPr id="107535" name="Text Box 15"/>
          <p:cNvSpPr txBox="1">
            <a:spLocks noChangeArrowheads="1"/>
          </p:cNvSpPr>
          <p:nvPr/>
        </p:nvSpPr>
        <p:spPr bwMode="auto">
          <a:xfrm>
            <a:off x="2171700" y="53371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串复制</a:t>
            </a:r>
          </a:p>
        </p:txBody>
      </p:sp>
      <p:sp>
        <p:nvSpPr>
          <p:cNvPr id="107536" name="Text Box 16"/>
          <p:cNvSpPr txBox="1">
            <a:spLocks noChangeArrowheads="1"/>
          </p:cNvSpPr>
          <p:nvPr/>
        </p:nvSpPr>
        <p:spPr bwMode="auto">
          <a:xfrm>
            <a:off x="6583363" y="5349875"/>
            <a:ext cx="503237"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串替换</a:t>
            </a:r>
          </a:p>
        </p:txBody>
      </p:sp>
      <p:sp>
        <p:nvSpPr>
          <p:cNvPr id="107537" name="Text Box 17"/>
          <p:cNvSpPr txBox="1">
            <a:spLocks noChangeArrowheads="1"/>
          </p:cNvSpPr>
          <p:nvPr/>
        </p:nvSpPr>
        <p:spPr bwMode="auto">
          <a:xfrm>
            <a:off x="3281363" y="5337175"/>
            <a:ext cx="503237"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串比较</a:t>
            </a:r>
          </a:p>
        </p:txBody>
      </p:sp>
      <p:sp>
        <p:nvSpPr>
          <p:cNvPr id="107538" name="Text Box 18"/>
          <p:cNvSpPr txBox="1">
            <a:spLocks noChangeArrowheads="1"/>
          </p:cNvSpPr>
          <p:nvPr/>
        </p:nvSpPr>
        <p:spPr bwMode="auto">
          <a:xfrm>
            <a:off x="4941888" y="5337175"/>
            <a:ext cx="503237"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串联接</a:t>
            </a:r>
          </a:p>
        </p:txBody>
      </p:sp>
      <p:sp>
        <p:nvSpPr>
          <p:cNvPr id="107539" name="Text Box 19"/>
          <p:cNvSpPr txBox="1">
            <a:spLocks noChangeArrowheads="1"/>
          </p:cNvSpPr>
          <p:nvPr/>
        </p:nvSpPr>
        <p:spPr bwMode="auto">
          <a:xfrm>
            <a:off x="5308600" y="2716213"/>
            <a:ext cx="503238" cy="19319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ea typeface="楷体_GB2312" pitchFamily="49" charset="-122"/>
              </a:rPr>
              <a:t>BF</a:t>
            </a:r>
            <a:r>
              <a:rPr lang="zh-CN" altLang="en-US" sz="2400" b="1">
                <a:ea typeface="楷体_GB2312" pitchFamily="49" charset="-122"/>
              </a:rPr>
              <a:t>算法</a:t>
            </a:r>
          </a:p>
        </p:txBody>
      </p:sp>
      <p:sp>
        <p:nvSpPr>
          <p:cNvPr id="107540" name="Text Box 20"/>
          <p:cNvSpPr txBox="1">
            <a:spLocks noChangeArrowheads="1"/>
          </p:cNvSpPr>
          <p:nvPr/>
        </p:nvSpPr>
        <p:spPr bwMode="auto">
          <a:xfrm>
            <a:off x="7694613" y="2438400"/>
            <a:ext cx="503237" cy="1676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ea typeface="楷体_GB2312" pitchFamily="49" charset="-122"/>
              </a:rPr>
              <a:t>文本编辑</a:t>
            </a:r>
          </a:p>
        </p:txBody>
      </p:sp>
      <p:sp>
        <p:nvSpPr>
          <p:cNvPr id="107541" name="Line 21"/>
          <p:cNvSpPr>
            <a:spLocks noChangeShapeType="1"/>
          </p:cNvSpPr>
          <p:nvPr/>
        </p:nvSpPr>
        <p:spPr bwMode="auto">
          <a:xfrm>
            <a:off x="3733800" y="1343025"/>
            <a:ext cx="0" cy="1793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2" name="Line 22"/>
          <p:cNvSpPr>
            <a:spLocks noChangeShapeType="1"/>
          </p:cNvSpPr>
          <p:nvPr/>
        </p:nvSpPr>
        <p:spPr bwMode="auto">
          <a:xfrm>
            <a:off x="1446213" y="1336675"/>
            <a:ext cx="6478587"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3" name="Line 23"/>
          <p:cNvSpPr>
            <a:spLocks noChangeShapeType="1"/>
          </p:cNvSpPr>
          <p:nvPr/>
        </p:nvSpPr>
        <p:spPr bwMode="auto">
          <a:xfrm>
            <a:off x="1454150" y="1336675"/>
            <a:ext cx="0" cy="2778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4" name="Line 24"/>
          <p:cNvSpPr>
            <a:spLocks noChangeShapeType="1"/>
          </p:cNvSpPr>
          <p:nvPr/>
        </p:nvSpPr>
        <p:spPr bwMode="auto">
          <a:xfrm>
            <a:off x="6297613" y="1352550"/>
            <a:ext cx="0" cy="287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5" name="Line 25"/>
          <p:cNvSpPr>
            <a:spLocks noChangeShapeType="1"/>
          </p:cNvSpPr>
          <p:nvPr/>
        </p:nvSpPr>
        <p:spPr bwMode="auto">
          <a:xfrm>
            <a:off x="1022350" y="2351088"/>
            <a:ext cx="827088"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6" name="Line 26"/>
          <p:cNvSpPr>
            <a:spLocks noChangeShapeType="1"/>
          </p:cNvSpPr>
          <p:nvPr/>
        </p:nvSpPr>
        <p:spPr bwMode="auto">
          <a:xfrm>
            <a:off x="2978150" y="5033963"/>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7" name="Line 27"/>
          <p:cNvSpPr>
            <a:spLocks noChangeShapeType="1"/>
          </p:cNvSpPr>
          <p:nvPr/>
        </p:nvSpPr>
        <p:spPr bwMode="auto">
          <a:xfrm>
            <a:off x="1003300" y="2351088"/>
            <a:ext cx="0" cy="307975"/>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8" name="Line 28"/>
          <p:cNvSpPr>
            <a:spLocks noChangeShapeType="1"/>
          </p:cNvSpPr>
          <p:nvPr/>
        </p:nvSpPr>
        <p:spPr bwMode="auto">
          <a:xfrm>
            <a:off x="1833563" y="2359025"/>
            <a:ext cx="0"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9" name="Line 29"/>
          <p:cNvSpPr>
            <a:spLocks noChangeShapeType="1"/>
          </p:cNvSpPr>
          <p:nvPr/>
        </p:nvSpPr>
        <p:spPr bwMode="auto">
          <a:xfrm>
            <a:off x="1911350" y="5029200"/>
            <a:ext cx="6621463"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50" name="Line 30"/>
          <p:cNvSpPr>
            <a:spLocks noChangeShapeType="1"/>
          </p:cNvSpPr>
          <p:nvPr/>
        </p:nvSpPr>
        <p:spPr bwMode="auto">
          <a:xfrm>
            <a:off x="6280150" y="2101850"/>
            <a:ext cx="0" cy="61436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51" name="Line 31"/>
          <p:cNvSpPr>
            <a:spLocks noChangeShapeType="1"/>
          </p:cNvSpPr>
          <p:nvPr/>
        </p:nvSpPr>
        <p:spPr bwMode="auto">
          <a:xfrm>
            <a:off x="7924800" y="2117725"/>
            <a:ext cx="0" cy="306388"/>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52" name="Text Box 32"/>
          <p:cNvSpPr txBox="1">
            <a:spLocks noChangeArrowheads="1"/>
          </p:cNvSpPr>
          <p:nvPr/>
        </p:nvSpPr>
        <p:spPr bwMode="auto">
          <a:xfrm>
            <a:off x="5994400" y="2727325"/>
            <a:ext cx="503238" cy="19319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en-US" altLang="zh-CN" sz="2400" b="1">
                <a:ea typeface="楷体_GB2312" pitchFamily="49" charset="-122"/>
              </a:rPr>
              <a:t>KMP</a:t>
            </a:r>
            <a:r>
              <a:rPr lang="zh-CN" altLang="en-US" sz="2400" b="1">
                <a:ea typeface="楷体_GB2312" pitchFamily="49" charset="-122"/>
              </a:rPr>
              <a:t>算法</a:t>
            </a:r>
          </a:p>
        </p:txBody>
      </p:sp>
      <p:sp>
        <p:nvSpPr>
          <p:cNvPr id="107553" name="Line 33"/>
          <p:cNvSpPr>
            <a:spLocks noChangeShapeType="1"/>
          </p:cNvSpPr>
          <p:nvPr/>
        </p:nvSpPr>
        <p:spPr bwMode="auto">
          <a:xfrm>
            <a:off x="1425575" y="2060575"/>
            <a:ext cx="0" cy="287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4" name="Line 34"/>
          <p:cNvSpPr>
            <a:spLocks noChangeShapeType="1"/>
          </p:cNvSpPr>
          <p:nvPr/>
        </p:nvSpPr>
        <p:spPr bwMode="auto">
          <a:xfrm>
            <a:off x="4102100" y="5029200"/>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55" name="Line 35"/>
          <p:cNvSpPr>
            <a:spLocks noChangeShapeType="1"/>
          </p:cNvSpPr>
          <p:nvPr/>
        </p:nvSpPr>
        <p:spPr bwMode="auto">
          <a:xfrm>
            <a:off x="5557838" y="2408238"/>
            <a:ext cx="719137"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56" name="Text Box 36"/>
          <p:cNvSpPr txBox="1">
            <a:spLocks noChangeArrowheads="1"/>
          </p:cNvSpPr>
          <p:nvPr/>
        </p:nvSpPr>
        <p:spPr bwMode="auto">
          <a:xfrm>
            <a:off x="2987675" y="1524000"/>
            <a:ext cx="1481138"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存储结构</a:t>
            </a:r>
          </a:p>
        </p:txBody>
      </p:sp>
      <p:sp>
        <p:nvSpPr>
          <p:cNvPr id="107557" name="Text Box 37"/>
          <p:cNvSpPr txBox="1">
            <a:spLocks noChangeArrowheads="1"/>
          </p:cNvSpPr>
          <p:nvPr/>
        </p:nvSpPr>
        <p:spPr bwMode="auto">
          <a:xfrm>
            <a:off x="3465513" y="2319338"/>
            <a:ext cx="503237" cy="154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堆分配</a:t>
            </a:r>
          </a:p>
        </p:txBody>
      </p:sp>
      <p:sp>
        <p:nvSpPr>
          <p:cNvPr id="107558" name="Text Box 38"/>
          <p:cNvSpPr txBox="1">
            <a:spLocks noChangeArrowheads="1"/>
          </p:cNvSpPr>
          <p:nvPr/>
        </p:nvSpPr>
        <p:spPr bwMode="auto">
          <a:xfrm>
            <a:off x="2693988" y="2319338"/>
            <a:ext cx="503237" cy="154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定长存储</a:t>
            </a:r>
          </a:p>
        </p:txBody>
      </p:sp>
      <p:sp>
        <p:nvSpPr>
          <p:cNvPr id="107559" name="Text Box 39"/>
          <p:cNvSpPr txBox="1">
            <a:spLocks noChangeArrowheads="1"/>
          </p:cNvSpPr>
          <p:nvPr/>
        </p:nvSpPr>
        <p:spPr bwMode="auto">
          <a:xfrm>
            <a:off x="4310063" y="2319338"/>
            <a:ext cx="503237" cy="154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块链</a:t>
            </a:r>
          </a:p>
          <a:p>
            <a:pPr algn="just"/>
            <a:r>
              <a:rPr lang="zh-CN" altLang="en-US" sz="2400" b="1">
                <a:latin typeface="楷体_GB2312" pitchFamily="49" charset="-122"/>
                <a:ea typeface="楷体_GB2312" pitchFamily="49" charset="-122"/>
              </a:rPr>
              <a:t>存储</a:t>
            </a:r>
          </a:p>
        </p:txBody>
      </p:sp>
      <p:sp>
        <p:nvSpPr>
          <p:cNvPr id="107560" name="Line 40"/>
          <p:cNvSpPr>
            <a:spLocks noChangeShapeType="1"/>
          </p:cNvSpPr>
          <p:nvPr/>
        </p:nvSpPr>
        <p:spPr bwMode="auto">
          <a:xfrm>
            <a:off x="2968625" y="2122488"/>
            <a:ext cx="0" cy="1793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1" name="Line 41"/>
          <p:cNvSpPr>
            <a:spLocks noChangeShapeType="1"/>
          </p:cNvSpPr>
          <p:nvPr/>
        </p:nvSpPr>
        <p:spPr bwMode="auto">
          <a:xfrm>
            <a:off x="3733800" y="1987550"/>
            <a:ext cx="0"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2" name="Line 42"/>
          <p:cNvSpPr>
            <a:spLocks noChangeShapeType="1"/>
          </p:cNvSpPr>
          <p:nvPr/>
        </p:nvSpPr>
        <p:spPr bwMode="auto">
          <a:xfrm>
            <a:off x="4551363" y="2133600"/>
            <a:ext cx="0" cy="179388"/>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3" name="Line 43"/>
          <p:cNvSpPr>
            <a:spLocks noChangeShapeType="1"/>
          </p:cNvSpPr>
          <p:nvPr/>
        </p:nvSpPr>
        <p:spPr bwMode="auto">
          <a:xfrm>
            <a:off x="2968625" y="2122488"/>
            <a:ext cx="1579563"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4" name="Line 44"/>
          <p:cNvSpPr>
            <a:spLocks noChangeShapeType="1"/>
          </p:cNvSpPr>
          <p:nvPr/>
        </p:nvSpPr>
        <p:spPr bwMode="auto">
          <a:xfrm>
            <a:off x="2941638" y="3859213"/>
            <a:ext cx="0" cy="2159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65" name="Line 45"/>
          <p:cNvSpPr>
            <a:spLocks noChangeShapeType="1"/>
          </p:cNvSpPr>
          <p:nvPr/>
        </p:nvSpPr>
        <p:spPr bwMode="auto">
          <a:xfrm>
            <a:off x="3733800" y="3843338"/>
            <a:ext cx="0" cy="4318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66" name="Line 46"/>
          <p:cNvSpPr>
            <a:spLocks noChangeShapeType="1"/>
          </p:cNvSpPr>
          <p:nvPr/>
        </p:nvSpPr>
        <p:spPr bwMode="auto">
          <a:xfrm>
            <a:off x="2941638" y="4075113"/>
            <a:ext cx="78105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67" name="Line 47"/>
          <p:cNvSpPr>
            <a:spLocks noChangeShapeType="1"/>
          </p:cNvSpPr>
          <p:nvPr/>
        </p:nvSpPr>
        <p:spPr bwMode="auto">
          <a:xfrm>
            <a:off x="1909763" y="5022850"/>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8" name="Line 48"/>
          <p:cNvSpPr>
            <a:spLocks noChangeShapeType="1"/>
          </p:cNvSpPr>
          <p:nvPr/>
        </p:nvSpPr>
        <p:spPr bwMode="auto">
          <a:xfrm>
            <a:off x="3524250" y="5038725"/>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69" name="Text Box 49"/>
          <p:cNvSpPr txBox="1">
            <a:spLocks noChangeArrowheads="1"/>
          </p:cNvSpPr>
          <p:nvPr/>
        </p:nvSpPr>
        <p:spPr bwMode="auto">
          <a:xfrm>
            <a:off x="7481888" y="1631950"/>
            <a:ext cx="823912" cy="460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应用</a:t>
            </a:r>
          </a:p>
        </p:txBody>
      </p:sp>
      <p:sp>
        <p:nvSpPr>
          <p:cNvPr id="107570" name="Line 50"/>
          <p:cNvSpPr>
            <a:spLocks noChangeShapeType="1"/>
          </p:cNvSpPr>
          <p:nvPr/>
        </p:nvSpPr>
        <p:spPr bwMode="auto">
          <a:xfrm>
            <a:off x="7924800" y="1355725"/>
            <a:ext cx="0" cy="287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1" name="Text Box 51"/>
          <p:cNvSpPr txBox="1">
            <a:spLocks noChangeArrowheads="1"/>
          </p:cNvSpPr>
          <p:nvPr/>
        </p:nvSpPr>
        <p:spPr bwMode="auto">
          <a:xfrm>
            <a:off x="1622425" y="5349875"/>
            <a:ext cx="503238" cy="1292225"/>
          </a:xfrm>
          <a:prstGeom prst="rect">
            <a:avLst/>
          </a:prstGeom>
          <a:solidFill>
            <a:schemeClr val="bg1"/>
          </a:solidFill>
          <a:ln w="19050">
            <a:solidFill>
              <a:schemeClr val="tx1"/>
            </a:solidFill>
            <a:miter lim="800000"/>
            <a:headEnd/>
            <a:tailEnd/>
          </a:ln>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生成串</a:t>
            </a:r>
          </a:p>
        </p:txBody>
      </p:sp>
      <p:sp>
        <p:nvSpPr>
          <p:cNvPr id="107572" name="Text Box 52"/>
          <p:cNvSpPr txBox="1">
            <a:spLocks noChangeArrowheads="1"/>
          </p:cNvSpPr>
          <p:nvPr/>
        </p:nvSpPr>
        <p:spPr bwMode="auto">
          <a:xfrm>
            <a:off x="2733675" y="53371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串判空</a:t>
            </a:r>
          </a:p>
        </p:txBody>
      </p:sp>
      <p:sp>
        <p:nvSpPr>
          <p:cNvPr id="107573" name="Text Box 53"/>
          <p:cNvSpPr txBox="1">
            <a:spLocks noChangeArrowheads="1"/>
          </p:cNvSpPr>
          <p:nvPr/>
        </p:nvSpPr>
        <p:spPr bwMode="auto">
          <a:xfrm>
            <a:off x="4381500" y="53371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串清空</a:t>
            </a:r>
          </a:p>
        </p:txBody>
      </p:sp>
      <p:sp>
        <p:nvSpPr>
          <p:cNvPr id="107574" name="Text Box 54"/>
          <p:cNvSpPr txBox="1">
            <a:spLocks noChangeArrowheads="1"/>
          </p:cNvSpPr>
          <p:nvPr/>
        </p:nvSpPr>
        <p:spPr bwMode="auto">
          <a:xfrm>
            <a:off x="6038850" y="53371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串定位</a:t>
            </a:r>
          </a:p>
        </p:txBody>
      </p:sp>
      <p:sp>
        <p:nvSpPr>
          <p:cNvPr id="107575" name="Line 55"/>
          <p:cNvSpPr>
            <a:spLocks noChangeShapeType="1"/>
          </p:cNvSpPr>
          <p:nvPr/>
        </p:nvSpPr>
        <p:spPr bwMode="auto">
          <a:xfrm>
            <a:off x="5181600" y="5033963"/>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6" name="Line 56"/>
          <p:cNvSpPr>
            <a:spLocks noChangeShapeType="1"/>
          </p:cNvSpPr>
          <p:nvPr/>
        </p:nvSpPr>
        <p:spPr bwMode="auto">
          <a:xfrm>
            <a:off x="5743575" y="5038725"/>
            <a:ext cx="1588"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7" name="Text Box 57"/>
          <p:cNvSpPr txBox="1">
            <a:spLocks noChangeArrowheads="1"/>
          </p:cNvSpPr>
          <p:nvPr/>
        </p:nvSpPr>
        <p:spPr bwMode="auto">
          <a:xfrm>
            <a:off x="7148513" y="5349875"/>
            <a:ext cx="503237"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串插入</a:t>
            </a:r>
          </a:p>
        </p:txBody>
      </p:sp>
      <p:sp>
        <p:nvSpPr>
          <p:cNvPr id="107578" name="Text Box 58"/>
          <p:cNvSpPr txBox="1">
            <a:spLocks noChangeArrowheads="1"/>
          </p:cNvSpPr>
          <p:nvPr/>
        </p:nvSpPr>
        <p:spPr bwMode="auto">
          <a:xfrm>
            <a:off x="7696200" y="53498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串删除</a:t>
            </a:r>
          </a:p>
        </p:txBody>
      </p:sp>
      <p:sp>
        <p:nvSpPr>
          <p:cNvPr id="107579" name="Text Box 59"/>
          <p:cNvSpPr txBox="1">
            <a:spLocks noChangeArrowheads="1"/>
          </p:cNvSpPr>
          <p:nvPr/>
        </p:nvSpPr>
        <p:spPr bwMode="auto">
          <a:xfrm>
            <a:off x="8239125" y="5349875"/>
            <a:ext cx="503238" cy="1292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just"/>
            <a:r>
              <a:rPr lang="zh-CN" altLang="en-US" sz="2400" b="1">
                <a:latin typeface="楷体_GB2312" pitchFamily="49" charset="-122"/>
                <a:ea typeface="楷体_GB2312" pitchFamily="49" charset="-122"/>
              </a:rPr>
              <a:t>串销毁</a:t>
            </a:r>
          </a:p>
        </p:txBody>
      </p:sp>
      <p:sp>
        <p:nvSpPr>
          <p:cNvPr id="107580" name="Line 60"/>
          <p:cNvSpPr>
            <a:spLocks noChangeShapeType="1"/>
          </p:cNvSpPr>
          <p:nvPr/>
        </p:nvSpPr>
        <p:spPr bwMode="auto">
          <a:xfrm>
            <a:off x="7437438" y="5029200"/>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1" name="Line 61"/>
          <p:cNvSpPr>
            <a:spLocks noChangeShapeType="1"/>
          </p:cNvSpPr>
          <p:nvPr/>
        </p:nvSpPr>
        <p:spPr bwMode="auto">
          <a:xfrm>
            <a:off x="6891338" y="5029200"/>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2" name="Line 62"/>
          <p:cNvSpPr>
            <a:spLocks noChangeShapeType="1"/>
          </p:cNvSpPr>
          <p:nvPr/>
        </p:nvSpPr>
        <p:spPr bwMode="auto">
          <a:xfrm>
            <a:off x="7970838" y="5033963"/>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3" name="Line 63"/>
          <p:cNvSpPr>
            <a:spLocks noChangeShapeType="1"/>
          </p:cNvSpPr>
          <p:nvPr/>
        </p:nvSpPr>
        <p:spPr bwMode="auto">
          <a:xfrm>
            <a:off x="8532813" y="5038725"/>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4" name="Line 64"/>
          <p:cNvSpPr>
            <a:spLocks noChangeShapeType="1"/>
          </p:cNvSpPr>
          <p:nvPr/>
        </p:nvSpPr>
        <p:spPr bwMode="auto">
          <a:xfrm>
            <a:off x="6291263" y="5026025"/>
            <a:ext cx="1587" cy="32385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5" name="Line 65"/>
          <p:cNvSpPr>
            <a:spLocks noChangeShapeType="1"/>
          </p:cNvSpPr>
          <p:nvPr/>
        </p:nvSpPr>
        <p:spPr bwMode="auto">
          <a:xfrm>
            <a:off x="4724400" y="1203325"/>
            <a:ext cx="0" cy="12541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8">
            <a:hlinkClick r:id="rId2" action="ppaction://hlinksldjump"/>
          </p:cNvPr>
          <p:cNvSpPr txBox="1">
            <a:spLocks noChangeArrowheads="1"/>
          </p:cNvSpPr>
          <p:nvPr/>
        </p:nvSpPr>
        <p:spPr bwMode="auto">
          <a:xfrm>
            <a:off x="323850" y="188913"/>
            <a:ext cx="7134225"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60000"/>
              </a:spcBef>
            </a:pPr>
            <a:r>
              <a:rPr kumimoji="1" lang="en-US" altLang="zh-CN" sz="2800" b="1">
                <a:ea typeface="楷体_GB2312" pitchFamily="49" charset="-122"/>
              </a:rPr>
              <a:t>Concat (&amp;T, S1, S2)	//</a:t>
            </a:r>
            <a:r>
              <a:rPr kumimoji="1" lang="zh-CN" altLang="en-US" sz="2800" b="1">
                <a:ea typeface="楷体_GB2312" pitchFamily="49" charset="-122"/>
              </a:rPr>
              <a:t>串联接</a:t>
            </a:r>
          </a:p>
          <a:p>
            <a:pPr algn="l" eaLnBrk="1" hangingPunct="1">
              <a:spcBef>
                <a:spcPct val="60000"/>
              </a:spcBef>
            </a:pPr>
            <a:r>
              <a:rPr kumimoji="1" lang="zh-CN" altLang="en-US" sz="2800" b="1">
                <a:ea typeface="楷体_GB2312" pitchFamily="49" charset="-122"/>
              </a:rPr>
              <a:t>初始条件：串 </a:t>
            </a:r>
            <a:r>
              <a:rPr kumimoji="1" lang="en-US" altLang="zh-CN" sz="2800" b="1">
                <a:ea typeface="楷体_GB2312" pitchFamily="49" charset="-122"/>
              </a:rPr>
              <a:t>S1 </a:t>
            </a:r>
            <a:r>
              <a:rPr kumimoji="1" lang="zh-CN" altLang="en-US" sz="2800" b="1">
                <a:ea typeface="楷体_GB2312" pitchFamily="49" charset="-122"/>
              </a:rPr>
              <a:t>和 </a:t>
            </a:r>
            <a:r>
              <a:rPr kumimoji="1" lang="en-US" altLang="zh-CN" sz="2800" b="1">
                <a:ea typeface="楷体_GB2312" pitchFamily="49" charset="-122"/>
              </a:rPr>
              <a:t>S2 </a:t>
            </a:r>
            <a:r>
              <a:rPr kumimoji="1" lang="zh-CN" altLang="en-US" sz="2800" b="1">
                <a:ea typeface="楷体_GB2312" pitchFamily="49" charset="-122"/>
              </a:rPr>
              <a:t>存在。</a:t>
            </a:r>
          </a:p>
          <a:p>
            <a:pPr algn="l" eaLnBrk="1" hangingPunct="1">
              <a:spcBef>
                <a:spcPct val="25000"/>
              </a:spcBef>
            </a:pPr>
            <a:r>
              <a:rPr kumimoji="1" lang="zh-CN" altLang="en-US" sz="2800" b="1">
                <a:ea typeface="楷体_GB2312" pitchFamily="49" charset="-122"/>
              </a:rPr>
              <a:t>操作结果： </a:t>
            </a:r>
            <a:r>
              <a:rPr kumimoji="1" lang="en-US" altLang="zh-CN" sz="2800" b="1">
                <a:ea typeface="楷体_GB2312" pitchFamily="49" charset="-122"/>
              </a:rPr>
              <a:t>T </a:t>
            </a:r>
            <a:r>
              <a:rPr kumimoji="1" lang="zh-CN" altLang="en-US" sz="2800" b="1">
                <a:ea typeface="楷体_GB2312" pitchFamily="49" charset="-122"/>
              </a:rPr>
              <a:t>为由串 </a:t>
            </a:r>
            <a:r>
              <a:rPr kumimoji="1" lang="en-US" altLang="zh-CN" sz="2800" b="1">
                <a:ea typeface="楷体_GB2312" pitchFamily="49" charset="-122"/>
              </a:rPr>
              <a:t>S1 </a:t>
            </a:r>
            <a:r>
              <a:rPr kumimoji="1" lang="zh-CN" altLang="en-US" sz="2800" b="1">
                <a:ea typeface="楷体_GB2312" pitchFamily="49" charset="-122"/>
              </a:rPr>
              <a:t>和串 </a:t>
            </a:r>
            <a:r>
              <a:rPr kumimoji="1" lang="en-US" altLang="zh-CN" sz="2800" b="1">
                <a:ea typeface="楷体_GB2312" pitchFamily="49" charset="-122"/>
              </a:rPr>
              <a:t>S2 </a:t>
            </a:r>
            <a:r>
              <a:rPr kumimoji="1" lang="zh-CN" altLang="en-US" sz="2800" b="1">
                <a:ea typeface="楷体_GB2312" pitchFamily="49" charset="-122"/>
              </a:rPr>
              <a:t>联接</a:t>
            </a:r>
          </a:p>
          <a:p>
            <a:pPr algn="l" eaLnBrk="1" hangingPunct="1">
              <a:spcBef>
                <a:spcPct val="25000"/>
              </a:spcBef>
            </a:pPr>
            <a:r>
              <a:rPr kumimoji="1" lang="zh-CN" altLang="en-US" sz="2800" b="1">
                <a:ea typeface="楷体_GB2312" pitchFamily="49" charset="-122"/>
              </a:rPr>
              <a:t>		所得的串。</a:t>
            </a:r>
          </a:p>
        </p:txBody>
      </p:sp>
      <p:sp>
        <p:nvSpPr>
          <p:cNvPr id="13321" name="Text Box 9"/>
          <p:cNvSpPr txBox="1">
            <a:spLocks noChangeArrowheads="1"/>
          </p:cNvSpPr>
          <p:nvPr/>
        </p:nvSpPr>
        <p:spPr bwMode="auto">
          <a:xfrm>
            <a:off x="323850" y="2492375"/>
            <a:ext cx="558896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25000"/>
              </a:lnSpc>
            </a:pPr>
            <a:r>
              <a:rPr kumimoji="1" lang="zh-CN" altLang="en-US" sz="2800" b="1" dirty="0">
                <a:ea typeface="楷体_GB2312" pitchFamily="49" charset="-122"/>
              </a:rPr>
              <a:t>例如： </a:t>
            </a:r>
            <a:r>
              <a:rPr kumimoji="1" lang="en-US" altLang="zh-CN" sz="2800" b="1" dirty="0" err="1">
                <a:ea typeface="楷体_GB2312" pitchFamily="49" charset="-122"/>
              </a:rPr>
              <a:t>Concat</a:t>
            </a:r>
            <a:r>
              <a:rPr kumimoji="1" lang="en-US" altLang="zh-CN" sz="2800" b="1" dirty="0">
                <a:ea typeface="楷体_GB2312" pitchFamily="49" charset="-122"/>
              </a:rPr>
              <a:t>( &amp;T, </a:t>
            </a:r>
            <a:r>
              <a:rPr kumimoji="1" lang="en-US" altLang="zh-CN" sz="2800" b="1" dirty="0" smtClean="0">
                <a:ea typeface="楷体_GB2312" pitchFamily="49" charset="-122"/>
                <a:sym typeface="Symbol" pitchFamily="18" charset="2"/>
              </a:rPr>
              <a:t>man</a:t>
            </a:r>
            <a:r>
              <a:rPr kumimoji="1" lang="en-US" altLang="zh-CN" sz="2800" b="1" dirty="0">
                <a:ea typeface="楷体_GB2312" pitchFamily="49" charset="-122"/>
                <a:sym typeface="Symbol" pitchFamily="18" charset="2"/>
              </a:rPr>
              <a:t>, </a:t>
            </a:r>
            <a:r>
              <a:rPr kumimoji="1" lang="en-US" altLang="zh-CN" sz="2800" b="1" dirty="0" smtClean="0">
                <a:ea typeface="楷体_GB2312" pitchFamily="49" charset="-122"/>
                <a:sym typeface="Symbol" pitchFamily="18" charset="2"/>
              </a:rPr>
              <a:t>kind</a:t>
            </a:r>
            <a:r>
              <a:rPr kumimoji="1" lang="en-US" altLang="zh-CN" sz="2800" b="1" dirty="0">
                <a:ea typeface="楷体_GB2312" pitchFamily="49" charset="-122"/>
                <a:sym typeface="Symbol" pitchFamily="18" charset="2"/>
              </a:rPr>
              <a:t>)</a:t>
            </a:r>
          </a:p>
          <a:p>
            <a:pPr algn="l" eaLnBrk="1" hangingPunct="1">
              <a:lnSpc>
                <a:spcPct val="125000"/>
              </a:lnSpc>
            </a:pPr>
            <a:r>
              <a:rPr kumimoji="1" lang="en-US" altLang="zh-CN" sz="2800" b="1" dirty="0">
                <a:ea typeface="楷体_GB2312" pitchFamily="49" charset="-122"/>
                <a:sym typeface="Symbol" pitchFamily="18" charset="2"/>
              </a:rPr>
              <a:t>          </a:t>
            </a:r>
            <a:r>
              <a:rPr kumimoji="1" lang="zh-CN" altLang="en-US" sz="2800" b="1" dirty="0">
                <a:ea typeface="楷体_GB2312" pitchFamily="49" charset="-122"/>
                <a:sym typeface="Symbol" pitchFamily="18" charset="2"/>
              </a:rPr>
              <a:t>求得  </a:t>
            </a:r>
            <a:r>
              <a:rPr kumimoji="1" lang="en-US" altLang="zh-CN" sz="2800" b="1" dirty="0">
                <a:ea typeface="楷体_GB2312" pitchFamily="49" charset="-122"/>
                <a:sym typeface="Symbol" pitchFamily="18" charset="2"/>
              </a:rPr>
              <a:t>T = </a:t>
            </a:r>
            <a:r>
              <a:rPr kumimoji="1" lang="en-US" altLang="zh-CN" sz="2800" b="1" dirty="0" smtClean="0">
                <a:ea typeface="楷体_GB2312" pitchFamily="49" charset="-122"/>
                <a:sym typeface="Symbol" pitchFamily="18" charset="2"/>
              </a:rPr>
              <a:t>mankind</a:t>
            </a:r>
            <a:endParaRPr kumimoji="1" lang="en-US" altLang="zh-CN" sz="2800" b="1" dirty="0">
              <a:ea typeface="楷体_GB2312" pitchFamily="49" charset="-122"/>
              <a:sym typeface="Symbol" pitchFamily="18" charset="2"/>
            </a:endParaRPr>
          </a:p>
          <a:p>
            <a:pPr algn="l" eaLnBrk="1" hangingPunct="1">
              <a:lnSpc>
                <a:spcPct val="125000"/>
              </a:lnSpc>
            </a:pPr>
            <a:r>
              <a:rPr kumimoji="1" lang="en-US" altLang="zh-CN" sz="2800" b="1" dirty="0">
                <a:ea typeface="楷体_GB2312" pitchFamily="49" charset="-122"/>
              </a:rPr>
              <a:t>	    </a:t>
            </a:r>
            <a:r>
              <a:rPr kumimoji="1" lang="en-US" altLang="zh-CN" sz="2800" b="1" dirty="0" err="1">
                <a:ea typeface="楷体_GB2312" pitchFamily="49" charset="-122"/>
              </a:rPr>
              <a:t>Concat</a:t>
            </a:r>
            <a:r>
              <a:rPr kumimoji="1" lang="en-US" altLang="zh-CN" sz="2800" b="1" dirty="0">
                <a:ea typeface="楷体_GB2312" pitchFamily="49" charset="-122"/>
              </a:rPr>
              <a:t>( &amp;T, </a:t>
            </a:r>
            <a:r>
              <a:rPr kumimoji="1" lang="en-US" altLang="zh-CN" sz="2800" b="1" dirty="0" smtClean="0">
                <a:ea typeface="楷体_GB2312" pitchFamily="49" charset="-122"/>
                <a:sym typeface="Symbol" pitchFamily="18" charset="2"/>
              </a:rPr>
              <a:t>kind</a:t>
            </a:r>
            <a:r>
              <a:rPr kumimoji="1" lang="en-US" altLang="zh-CN" sz="2800" b="1" dirty="0">
                <a:ea typeface="楷体_GB2312" pitchFamily="49" charset="-122"/>
                <a:sym typeface="Symbol" pitchFamily="18" charset="2"/>
              </a:rPr>
              <a:t>, </a:t>
            </a:r>
            <a:r>
              <a:rPr kumimoji="1" lang="en-US" altLang="zh-CN" sz="2800" b="1" dirty="0" smtClean="0">
                <a:ea typeface="楷体_GB2312" pitchFamily="49" charset="-122"/>
                <a:sym typeface="Symbol" pitchFamily="18" charset="2"/>
              </a:rPr>
              <a:t>man</a:t>
            </a:r>
            <a:r>
              <a:rPr kumimoji="1" lang="en-US" altLang="zh-CN" sz="2800" b="1" dirty="0">
                <a:ea typeface="楷体_GB2312" pitchFamily="49" charset="-122"/>
                <a:sym typeface="Symbol" pitchFamily="18" charset="2"/>
              </a:rPr>
              <a:t>)</a:t>
            </a:r>
          </a:p>
          <a:p>
            <a:pPr algn="l" eaLnBrk="1" hangingPunct="1">
              <a:lnSpc>
                <a:spcPct val="125000"/>
              </a:lnSpc>
            </a:pPr>
            <a:r>
              <a:rPr kumimoji="1" lang="en-US" altLang="zh-CN" sz="2800" b="1" dirty="0">
                <a:ea typeface="楷体_GB2312" pitchFamily="49" charset="-122"/>
                <a:sym typeface="Symbol" pitchFamily="18" charset="2"/>
              </a:rPr>
              <a:t>          </a:t>
            </a:r>
            <a:r>
              <a:rPr kumimoji="1" lang="zh-CN" altLang="en-US" sz="2800" b="1" dirty="0">
                <a:ea typeface="楷体_GB2312" pitchFamily="49" charset="-122"/>
                <a:sym typeface="Symbol" pitchFamily="18" charset="2"/>
              </a:rPr>
              <a:t>求得  </a:t>
            </a:r>
            <a:r>
              <a:rPr kumimoji="1" lang="en-US" altLang="zh-CN" sz="2800" b="1" dirty="0">
                <a:ea typeface="楷体_GB2312" pitchFamily="49" charset="-122"/>
                <a:sym typeface="Symbol" pitchFamily="18" charset="2"/>
              </a:rPr>
              <a:t>T = </a:t>
            </a:r>
            <a:r>
              <a:rPr kumimoji="1" lang="en-US" altLang="zh-CN" sz="2800" b="1" dirty="0" smtClean="0">
                <a:ea typeface="楷体_GB2312" pitchFamily="49" charset="-122"/>
                <a:sym typeface="Symbol" pitchFamily="18" charset="2"/>
              </a:rPr>
              <a:t></a:t>
            </a:r>
            <a:r>
              <a:rPr kumimoji="1" lang="en-US" altLang="zh-CN" sz="2800" b="1" dirty="0" err="1" smtClean="0">
                <a:ea typeface="楷体_GB2312" pitchFamily="49" charset="-122"/>
                <a:sym typeface="Symbol" pitchFamily="18" charset="2"/>
              </a:rPr>
              <a:t>kindman</a:t>
            </a:r>
            <a:r>
              <a:rPr kumimoji="1" lang="en-US" altLang="zh-CN" sz="2800" b="1" dirty="0" smtClean="0">
                <a:ea typeface="楷体_GB2312" pitchFamily="49" charset="-122"/>
                <a:sym typeface="Symbol" pitchFamily="18" charset="2"/>
              </a:rPr>
              <a:t></a:t>
            </a:r>
            <a:endParaRPr kumimoji="1" lang="en-US" altLang="zh-CN" sz="2800" b="1" dirty="0">
              <a:ea typeface="楷体_GB2312" pitchFamily="49" charset="-122"/>
              <a:sym typeface="Symbol" pitchFamily="18" charset="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wipe(left)">
                                      <p:cBhvr>
                                        <p:cTn id="7" dur="5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wipe(left)">
                                      <p:cBhvr>
                                        <p:cTn id="12" dur="5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wipe(left)">
                                      <p:cBhvr>
                                        <p:cTn id="17" dur="500"/>
                                        <p:tgtEl>
                                          <p:spTgt spid="133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21">
                                            <p:txEl>
                                              <p:pRg st="3" end="3"/>
                                            </p:txEl>
                                          </p:spTgt>
                                        </p:tgtEl>
                                        <p:attrNameLst>
                                          <p:attrName>style.visibility</p:attrName>
                                        </p:attrNameLst>
                                      </p:cBhvr>
                                      <p:to>
                                        <p:strVal val="visible"/>
                                      </p:to>
                                    </p:set>
                                    <p:animEffect transition="in" filter="wipe(left)">
                                      <p:cBhvr>
                                        <p:cTn id="22" dur="500"/>
                                        <p:tgtEl>
                                          <p:spTgt spid="133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a:xfrm>
            <a:off x="304800" y="981075"/>
            <a:ext cx="8839200" cy="5105400"/>
          </a:xfrm>
        </p:spPr>
        <p:txBody>
          <a:bodyPr/>
          <a:lstStyle/>
          <a:p>
            <a:pPr algn="just" eaLnBrk="1" hangingPunct="1">
              <a:lnSpc>
                <a:spcPct val="90000"/>
              </a:lnSpc>
              <a:buFont typeface="Wingdings" pitchFamily="2" charset="2"/>
              <a:buNone/>
            </a:pPr>
            <a:r>
              <a:rPr lang="zh-CN" altLang="en-US" b="1" dirty="0" smtClean="0">
                <a:latin typeface="Times New Roman" pitchFamily="18" charset="0"/>
                <a:ea typeface="楷体" pitchFamily="49" charset="-122"/>
                <a:cs typeface="Times New Roman" pitchFamily="18" charset="0"/>
              </a:rPr>
              <a:t>一、串的基本概念</a:t>
            </a:r>
          </a:p>
          <a:p>
            <a:pPr algn="just" eaLnBrk="1" hangingPunct="1">
              <a:lnSpc>
                <a:spcPct val="90000"/>
              </a:lnSpc>
              <a:buFont typeface="Wingdings" pitchFamily="2" charset="2"/>
              <a:buNone/>
            </a:pPr>
            <a:r>
              <a:rPr lang="en-US" altLang="zh-CN" b="1" dirty="0" smtClean="0">
                <a:latin typeface="Times New Roman" pitchFamily="18" charset="0"/>
                <a:ea typeface="楷体" pitchFamily="49" charset="-122"/>
                <a:cs typeface="Times New Roman" pitchFamily="18" charset="0"/>
              </a:rPr>
              <a:t>1 </a:t>
            </a:r>
            <a:r>
              <a:rPr lang="zh-CN" altLang="en-US" b="1" dirty="0" smtClean="0">
                <a:latin typeface="Times New Roman" pitchFamily="18" charset="0"/>
                <a:ea typeface="楷体" pitchFamily="49" charset="-122"/>
                <a:cs typeface="Times New Roman" pitchFamily="18" charset="0"/>
              </a:rPr>
              <a:t>空串与空格串的区别</a:t>
            </a:r>
            <a:r>
              <a:rPr lang="zh-CN" altLang="en-US" b="1" u="sng" dirty="0" smtClean="0">
                <a:latin typeface="Times New Roman" pitchFamily="18" charset="0"/>
                <a:ea typeface="楷体" pitchFamily="49" charset="-122"/>
                <a:cs typeface="Times New Roman" pitchFamily="18" charset="0"/>
              </a:rPr>
              <a:t>         </a:t>
            </a:r>
            <a:r>
              <a:rPr lang="zh-CN" altLang="en-US" b="1" dirty="0" smtClean="0">
                <a:latin typeface="Times New Roman" pitchFamily="18" charset="0"/>
                <a:ea typeface="楷体" pitchFamily="49" charset="-122"/>
                <a:cs typeface="Times New Roman" pitchFamily="18" charset="0"/>
              </a:rPr>
              <a:t>。</a:t>
            </a:r>
          </a:p>
          <a:p>
            <a:pPr algn="just" eaLnBrk="1" hangingPunct="1">
              <a:lnSpc>
                <a:spcPct val="90000"/>
              </a:lnSpc>
              <a:buFont typeface="Wingdings" pitchFamily="2" charset="2"/>
              <a:buNone/>
            </a:pPr>
            <a:r>
              <a:rPr lang="en-US" altLang="zh-CN" b="1" dirty="0" smtClean="0">
                <a:latin typeface="Times New Roman" pitchFamily="18" charset="0"/>
                <a:ea typeface="楷体" pitchFamily="49" charset="-122"/>
                <a:cs typeface="Times New Roman" pitchFamily="18" charset="0"/>
              </a:rPr>
              <a:t>2 </a:t>
            </a:r>
            <a:r>
              <a:rPr lang="zh-CN" altLang="en-US" b="1" dirty="0" smtClean="0">
                <a:latin typeface="Times New Roman" pitchFamily="18" charset="0"/>
                <a:ea typeface="楷体" pitchFamily="49" charset="-122"/>
                <a:cs typeface="Times New Roman" pitchFamily="18" charset="0"/>
              </a:rPr>
              <a:t>两个字符串相等的充分必要条件是</a:t>
            </a:r>
            <a:r>
              <a:rPr lang="zh-CN" altLang="en-US" b="1" u="sng" dirty="0" smtClean="0">
                <a:latin typeface="Times New Roman" pitchFamily="18" charset="0"/>
                <a:ea typeface="楷体" pitchFamily="49" charset="-122"/>
                <a:cs typeface="Times New Roman" pitchFamily="18" charset="0"/>
              </a:rPr>
              <a:t>      </a:t>
            </a:r>
            <a:r>
              <a:rPr lang="zh-CN" altLang="en-US" b="1" dirty="0" smtClean="0">
                <a:latin typeface="Times New Roman" pitchFamily="18" charset="0"/>
                <a:ea typeface="楷体" pitchFamily="49" charset="-122"/>
                <a:cs typeface="Times New Roman" pitchFamily="18" charset="0"/>
              </a:rPr>
              <a:t>。</a:t>
            </a:r>
          </a:p>
          <a:p>
            <a:pPr algn="just" eaLnBrk="1" hangingPunct="1">
              <a:lnSpc>
                <a:spcPct val="90000"/>
              </a:lnSpc>
              <a:buFont typeface="Wingdings" pitchFamily="2" charset="2"/>
              <a:buNone/>
            </a:pPr>
            <a:r>
              <a:rPr lang="en-US" altLang="zh-CN" b="1" dirty="0" smtClean="0">
                <a:latin typeface="Times New Roman" pitchFamily="18" charset="0"/>
                <a:ea typeface="楷体" pitchFamily="49" charset="-122"/>
                <a:cs typeface="Times New Roman" pitchFamily="18" charset="0"/>
              </a:rPr>
              <a:t>3 </a:t>
            </a:r>
            <a:r>
              <a:rPr lang="en-US" altLang="zh-CN" b="1" u="sng" dirty="0" smtClean="0">
                <a:latin typeface="Times New Roman" pitchFamily="18" charset="0"/>
                <a:ea typeface="楷体" pitchFamily="49" charset="-122"/>
                <a:cs typeface="Times New Roman" pitchFamily="18" charset="0"/>
              </a:rPr>
              <a:t>    </a:t>
            </a:r>
            <a:r>
              <a:rPr lang="zh-CN" altLang="en-US" b="1" dirty="0" smtClean="0">
                <a:latin typeface="Times New Roman" pitchFamily="18" charset="0"/>
                <a:ea typeface="楷体" pitchFamily="49" charset="-122"/>
                <a:cs typeface="Times New Roman" pitchFamily="18" charset="0"/>
              </a:rPr>
              <a:t>是</a:t>
            </a:r>
            <a:r>
              <a:rPr lang="en-US" altLang="zh-CN" b="1" dirty="0" smtClean="0">
                <a:latin typeface="Times New Roman" pitchFamily="18" charset="0"/>
                <a:ea typeface="楷体" pitchFamily="49" charset="-122"/>
                <a:cs typeface="Times New Roman" pitchFamily="18" charset="0"/>
              </a:rPr>
              <a:t>C</a:t>
            </a:r>
            <a:r>
              <a:rPr lang="zh-CN" altLang="en-US" b="1" dirty="0" smtClean="0">
                <a:latin typeface="Times New Roman" pitchFamily="18" charset="0"/>
                <a:ea typeface="楷体" pitchFamily="49" charset="-122"/>
                <a:cs typeface="Times New Roman" pitchFamily="18" charset="0"/>
              </a:rPr>
              <a:t>语言中‘</a:t>
            </a:r>
            <a:r>
              <a:rPr lang="en-US" altLang="zh-CN" b="1" dirty="0" smtClean="0">
                <a:latin typeface="Times New Roman" pitchFamily="18" charset="0"/>
                <a:ea typeface="楷体" pitchFamily="49" charset="-122"/>
                <a:cs typeface="Times New Roman" pitchFamily="18" charset="0"/>
              </a:rPr>
              <a:t>abcd321ABCD’</a:t>
            </a:r>
            <a:r>
              <a:rPr lang="zh-CN" altLang="en-US" b="1" dirty="0" smtClean="0">
                <a:latin typeface="Times New Roman" pitchFamily="18" charset="0"/>
                <a:ea typeface="楷体" pitchFamily="49" charset="-122"/>
                <a:cs typeface="Times New Roman" pitchFamily="18" charset="0"/>
              </a:rPr>
              <a:t>的子串。</a:t>
            </a:r>
          </a:p>
          <a:p>
            <a:pPr algn="just" eaLnBrk="1" hangingPunct="1">
              <a:lnSpc>
                <a:spcPct val="90000"/>
              </a:lnSpc>
              <a:buFont typeface="Wingdings" pitchFamily="2" charset="2"/>
              <a:buNone/>
            </a:pPr>
            <a:r>
              <a:rPr lang="en-US" altLang="zh-CN" b="1" dirty="0" smtClean="0">
                <a:latin typeface="Times New Roman" pitchFamily="18" charset="0"/>
                <a:ea typeface="楷体" pitchFamily="49" charset="-122"/>
                <a:cs typeface="Times New Roman" pitchFamily="18" charset="0"/>
              </a:rPr>
              <a:t>A </a:t>
            </a:r>
            <a:r>
              <a:rPr lang="en-US" altLang="zh-CN" b="1" dirty="0" err="1" smtClean="0">
                <a:latin typeface="Times New Roman" pitchFamily="18" charset="0"/>
                <a:ea typeface="楷体" pitchFamily="49" charset="-122"/>
                <a:cs typeface="Times New Roman" pitchFamily="18" charset="0"/>
              </a:rPr>
              <a:t>abcd</a:t>
            </a:r>
            <a:r>
              <a:rPr lang="en-US" altLang="zh-CN" b="1" dirty="0" smtClean="0">
                <a:latin typeface="Times New Roman" pitchFamily="18" charset="0"/>
                <a:ea typeface="楷体" pitchFamily="49" charset="-122"/>
                <a:cs typeface="Times New Roman" pitchFamily="18" charset="0"/>
              </a:rPr>
              <a:t>     B ‘321ab’    C ‘</a:t>
            </a:r>
            <a:r>
              <a:rPr lang="en-US" altLang="zh-CN" b="1" dirty="0" err="1" smtClean="0">
                <a:latin typeface="Times New Roman" pitchFamily="18" charset="0"/>
                <a:ea typeface="楷体" pitchFamily="49" charset="-122"/>
                <a:cs typeface="Times New Roman" pitchFamily="18" charset="0"/>
              </a:rPr>
              <a:t>abcABC</a:t>
            </a:r>
            <a:r>
              <a:rPr lang="en-US" altLang="zh-CN" b="1" dirty="0" smtClean="0">
                <a:latin typeface="Times New Roman" pitchFamily="18" charset="0"/>
                <a:ea typeface="楷体" pitchFamily="49" charset="-122"/>
                <a:cs typeface="Times New Roman" pitchFamily="18" charset="0"/>
              </a:rPr>
              <a:t>’     D ‘21AB’ </a:t>
            </a:r>
          </a:p>
          <a:p>
            <a:pPr eaLnBrk="1" hangingPunct="1">
              <a:lnSpc>
                <a:spcPct val="90000"/>
              </a:lnSpc>
              <a:spcBef>
                <a:spcPct val="50000"/>
              </a:spcBef>
              <a:buFont typeface="Wingdings" pitchFamily="2" charset="2"/>
              <a:buNone/>
            </a:pPr>
            <a:r>
              <a:rPr lang="en-US" altLang="zh-CN" b="1" dirty="0" smtClean="0">
                <a:latin typeface="Times New Roman" pitchFamily="18" charset="0"/>
                <a:ea typeface="楷体" pitchFamily="49" charset="-122"/>
                <a:cs typeface="Times New Roman" pitchFamily="18" charset="0"/>
              </a:rPr>
              <a:t>4 </a:t>
            </a:r>
            <a:r>
              <a:rPr lang="zh-CN" altLang="en-US" b="1" dirty="0" smtClean="0">
                <a:latin typeface="Times New Roman" pitchFamily="18" charset="0"/>
                <a:ea typeface="楷体" pitchFamily="49" charset="-122"/>
                <a:cs typeface="Times New Roman" pitchFamily="18" charset="0"/>
              </a:rPr>
              <a:t>若串</a:t>
            </a:r>
            <a:r>
              <a:rPr lang="en-US" altLang="zh-CN" b="1" dirty="0" smtClean="0">
                <a:latin typeface="Times New Roman" pitchFamily="18" charset="0"/>
                <a:ea typeface="楷体" pitchFamily="49" charset="-122"/>
                <a:cs typeface="Times New Roman" pitchFamily="18" charset="0"/>
              </a:rPr>
              <a:t>S=’software’</a:t>
            </a:r>
            <a:r>
              <a:rPr lang="zh-CN" altLang="en-US" b="1" dirty="0" smtClean="0">
                <a:latin typeface="Times New Roman" pitchFamily="18" charset="0"/>
                <a:ea typeface="楷体" pitchFamily="49" charset="-122"/>
                <a:cs typeface="Times New Roman" pitchFamily="18" charset="0"/>
              </a:rPr>
              <a:t>，其非空子串数目为</a:t>
            </a:r>
            <a:r>
              <a:rPr lang="zh-CN" altLang="en-US" b="1" u="sng" dirty="0" smtClean="0">
                <a:latin typeface="Times New Roman" pitchFamily="18" charset="0"/>
                <a:ea typeface="楷体" pitchFamily="49" charset="-122"/>
                <a:cs typeface="Times New Roman" pitchFamily="18" charset="0"/>
              </a:rPr>
              <a:t>         </a:t>
            </a:r>
            <a:r>
              <a:rPr lang="zh-CN" altLang="en-US" b="1" dirty="0" smtClean="0">
                <a:latin typeface="Times New Roman" pitchFamily="18" charset="0"/>
                <a:ea typeface="楷体" pitchFamily="49" charset="-122"/>
                <a:cs typeface="Times New Roman" pitchFamily="18" charset="0"/>
              </a:rPr>
              <a:t>。 </a:t>
            </a:r>
          </a:p>
        </p:txBody>
      </p:sp>
      <p:sp>
        <p:nvSpPr>
          <p:cNvPr id="108547" name="Rectangle 5"/>
          <p:cNvSpPr>
            <a:spLocks noChangeArrowheads="1"/>
          </p:cNvSpPr>
          <p:nvPr/>
        </p:nvSpPr>
        <p:spPr bwMode="auto">
          <a:xfrm>
            <a:off x="611188" y="188913"/>
            <a:ext cx="2016125"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4000" b="1">
                <a:solidFill>
                  <a:schemeClr val="tx2"/>
                </a:solidFill>
                <a:latin typeface="Tahoma" pitchFamily="34" charset="0"/>
                <a:ea typeface="楷体_GB2312" pitchFamily="49" charset="-122"/>
              </a:rPr>
              <a:t>习题</a:t>
            </a:r>
            <a:r>
              <a:rPr lang="zh-CN" altLang="en-US" sz="4100">
                <a:solidFill>
                  <a:schemeClr val="tx2"/>
                </a:solidFill>
                <a:latin typeface="Tahoma" pitchFamily="34" charset="0"/>
                <a:ea typeface="宋体" pitchFamily="2" charset="-122"/>
              </a:rPr>
              <a:t> </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107504" y="765174"/>
            <a:ext cx="8856984"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spcBef>
                <a:spcPct val="20000"/>
              </a:spcBef>
            </a:pPr>
            <a:r>
              <a:rPr kumimoji="1" lang="en-US" altLang="zh-CN" sz="3200" dirty="0">
                <a:solidFill>
                  <a:srgbClr val="000000"/>
                </a:solidFill>
                <a:ea typeface="宋体" pitchFamily="2" charset="-122"/>
              </a:rPr>
              <a:t>1</a:t>
            </a:r>
            <a:r>
              <a:rPr kumimoji="1" lang="zh-CN" altLang="en-US" sz="3200" dirty="0">
                <a:solidFill>
                  <a:srgbClr val="000000"/>
                </a:solidFill>
                <a:ea typeface="宋体" pitchFamily="2" charset="-122"/>
              </a:rPr>
              <a:t>、 设 </a:t>
            </a:r>
            <a:r>
              <a:rPr kumimoji="1" lang="en-US" altLang="zh-CN" sz="3200" dirty="0">
                <a:solidFill>
                  <a:srgbClr val="000000"/>
                </a:solidFill>
                <a:ea typeface="宋体" pitchFamily="2" charset="-122"/>
              </a:rPr>
              <a:t>s=‘I AM A STUDENT’</a:t>
            </a:r>
            <a:r>
              <a:rPr kumimoji="1" lang="zh-CN" altLang="en-US" sz="3200" dirty="0">
                <a:solidFill>
                  <a:srgbClr val="000000"/>
                </a:solidFill>
                <a:ea typeface="宋体" pitchFamily="2" charset="-122"/>
              </a:rPr>
              <a:t>，</a:t>
            </a:r>
            <a:r>
              <a:rPr kumimoji="1" lang="en-US" altLang="zh-CN" sz="3200" dirty="0">
                <a:solidFill>
                  <a:srgbClr val="000000"/>
                </a:solidFill>
                <a:ea typeface="宋体" pitchFamily="2" charset="-122"/>
              </a:rPr>
              <a:t>t=‘GOOD’</a:t>
            </a:r>
            <a:r>
              <a:rPr kumimoji="1" lang="zh-CN" altLang="en-US" sz="3200" dirty="0">
                <a:solidFill>
                  <a:srgbClr val="000000"/>
                </a:solidFill>
                <a:ea typeface="宋体" pitchFamily="2" charset="-122"/>
              </a:rPr>
              <a:t>，    </a:t>
            </a:r>
            <a:r>
              <a:rPr kumimoji="1" lang="en-US" altLang="zh-CN" sz="3200" dirty="0">
                <a:solidFill>
                  <a:srgbClr val="000000"/>
                </a:solidFill>
                <a:ea typeface="宋体" pitchFamily="2" charset="-122"/>
              </a:rPr>
              <a:t>q=‘WORKER’</a:t>
            </a:r>
            <a:r>
              <a:rPr kumimoji="1" lang="zh-CN" altLang="en-US" sz="3200" dirty="0">
                <a:solidFill>
                  <a:srgbClr val="000000"/>
                </a:solidFill>
                <a:ea typeface="宋体" pitchFamily="2" charset="-122"/>
              </a:rPr>
              <a:t>，求</a:t>
            </a:r>
            <a:r>
              <a:rPr kumimoji="1" lang="zh-CN" altLang="en-US" sz="3200" dirty="0">
                <a:solidFill>
                  <a:srgbClr val="000000"/>
                </a:solidFill>
                <a:ea typeface="宋体" pitchFamily="2" charset="-122"/>
                <a:sym typeface="Wingdings" pitchFamily="2" charset="2"/>
              </a:rPr>
              <a:t>： </a:t>
            </a:r>
          </a:p>
          <a:p>
            <a:pPr algn="l">
              <a:spcBef>
                <a:spcPct val="20000"/>
              </a:spcBef>
            </a:pPr>
            <a:r>
              <a:rPr kumimoji="1" lang="en-US" altLang="zh-CN" sz="3200" dirty="0" smtClean="0">
                <a:solidFill>
                  <a:srgbClr val="000000"/>
                </a:solidFill>
                <a:ea typeface="宋体" pitchFamily="2" charset="-122"/>
                <a:sym typeface="Wingdings" pitchFamily="2" charset="2"/>
              </a:rPr>
              <a:t>(1)</a:t>
            </a:r>
            <a:r>
              <a:rPr kumimoji="1" lang="zh-CN" altLang="en-US" sz="3200" dirty="0" smtClean="0">
                <a:solidFill>
                  <a:srgbClr val="000000"/>
                </a:solidFill>
                <a:ea typeface="宋体" pitchFamily="2" charset="-122"/>
                <a:sym typeface="Wingdings" pitchFamily="2" charset="2"/>
              </a:rPr>
              <a:t> </a:t>
            </a:r>
            <a:r>
              <a:rPr kumimoji="1" lang="en-US" altLang="zh-CN" sz="3200" dirty="0" err="1">
                <a:solidFill>
                  <a:srgbClr val="000000"/>
                </a:solidFill>
                <a:ea typeface="宋体" pitchFamily="2" charset="-122"/>
              </a:rPr>
              <a:t>StrLength</a:t>
            </a:r>
            <a:r>
              <a:rPr kumimoji="1" lang="en-US" altLang="zh-CN" sz="3200" dirty="0">
                <a:solidFill>
                  <a:srgbClr val="000000"/>
                </a:solidFill>
                <a:ea typeface="宋体" pitchFamily="2" charset="-122"/>
              </a:rPr>
              <a:t>(s)</a:t>
            </a:r>
            <a:r>
              <a:rPr kumimoji="1" lang="zh-CN" altLang="en-US" sz="3200" dirty="0">
                <a:solidFill>
                  <a:srgbClr val="000000"/>
                </a:solidFill>
                <a:ea typeface="宋体" pitchFamily="2" charset="-122"/>
              </a:rPr>
              <a:t>，</a:t>
            </a:r>
            <a:r>
              <a:rPr kumimoji="1" lang="en-US" altLang="zh-CN" sz="3200" dirty="0" err="1">
                <a:solidFill>
                  <a:srgbClr val="000000"/>
                </a:solidFill>
                <a:ea typeface="宋体" pitchFamily="2" charset="-122"/>
              </a:rPr>
              <a:t>StrLength</a:t>
            </a:r>
            <a:r>
              <a:rPr kumimoji="1" lang="en-US" altLang="zh-CN" sz="3200" dirty="0">
                <a:solidFill>
                  <a:srgbClr val="000000"/>
                </a:solidFill>
                <a:ea typeface="宋体" pitchFamily="2" charset="-122"/>
              </a:rPr>
              <a:t>(t)</a:t>
            </a:r>
          </a:p>
          <a:p>
            <a:pPr algn="l">
              <a:spcBef>
                <a:spcPct val="20000"/>
              </a:spcBef>
            </a:pPr>
            <a:r>
              <a:rPr kumimoji="1" lang="en-US" altLang="zh-CN" sz="3200" dirty="0" smtClean="0">
                <a:solidFill>
                  <a:srgbClr val="000000"/>
                </a:solidFill>
                <a:ea typeface="宋体" pitchFamily="2" charset="-122"/>
              </a:rPr>
              <a:t>(2)</a:t>
            </a:r>
            <a:r>
              <a:rPr kumimoji="1" lang="en-US" altLang="zh-CN" sz="3200" dirty="0" err="1" smtClean="0">
                <a:solidFill>
                  <a:srgbClr val="000000"/>
                </a:solidFill>
                <a:ea typeface="宋体" pitchFamily="2" charset="-122"/>
              </a:rPr>
              <a:t>SubString</a:t>
            </a:r>
            <a:r>
              <a:rPr kumimoji="1" lang="en-US" altLang="zh-CN" sz="3200" dirty="0">
                <a:solidFill>
                  <a:srgbClr val="000000"/>
                </a:solidFill>
                <a:ea typeface="宋体" pitchFamily="2" charset="-122"/>
              </a:rPr>
              <a:t>(&amp;sub1, s, 8, 7) </a:t>
            </a:r>
            <a:r>
              <a:rPr kumimoji="1" lang="zh-CN" altLang="en-US" sz="3200" dirty="0">
                <a:solidFill>
                  <a:srgbClr val="000000"/>
                </a:solidFill>
                <a:ea typeface="宋体" pitchFamily="2" charset="-122"/>
              </a:rPr>
              <a:t>，   </a:t>
            </a:r>
            <a:endParaRPr kumimoji="1" lang="en-US" altLang="zh-CN" sz="3200" dirty="0">
              <a:solidFill>
                <a:srgbClr val="000000"/>
              </a:solidFill>
              <a:ea typeface="宋体" pitchFamily="2" charset="-122"/>
            </a:endParaRPr>
          </a:p>
          <a:p>
            <a:pPr algn="l">
              <a:spcBef>
                <a:spcPct val="20000"/>
              </a:spcBef>
            </a:pPr>
            <a:r>
              <a:rPr kumimoji="1" lang="en-US" altLang="zh-CN" sz="3200" dirty="0">
                <a:solidFill>
                  <a:srgbClr val="000000"/>
                </a:solidFill>
                <a:ea typeface="宋体" pitchFamily="2" charset="-122"/>
              </a:rPr>
              <a:t>     </a:t>
            </a:r>
            <a:r>
              <a:rPr kumimoji="1" lang="en-US" altLang="zh-CN" sz="3200" dirty="0" err="1" smtClean="0">
                <a:solidFill>
                  <a:srgbClr val="000000"/>
                </a:solidFill>
                <a:ea typeface="宋体" pitchFamily="2" charset="-122"/>
              </a:rPr>
              <a:t>SubString</a:t>
            </a:r>
            <a:r>
              <a:rPr kumimoji="1" lang="en-US" altLang="zh-CN" sz="3200" dirty="0">
                <a:solidFill>
                  <a:srgbClr val="000000"/>
                </a:solidFill>
                <a:ea typeface="宋体" pitchFamily="2" charset="-122"/>
              </a:rPr>
              <a:t>(&amp;sub2, t, 2, 1) </a:t>
            </a:r>
          </a:p>
          <a:p>
            <a:pPr algn="l">
              <a:spcBef>
                <a:spcPct val="20000"/>
              </a:spcBef>
            </a:pPr>
            <a:r>
              <a:rPr kumimoji="1" lang="en-US" altLang="zh-CN" sz="3200" dirty="0" smtClean="0">
                <a:solidFill>
                  <a:srgbClr val="000000"/>
                </a:solidFill>
                <a:ea typeface="宋体" pitchFamily="2" charset="-122"/>
              </a:rPr>
              <a:t>(3)Index(s</a:t>
            </a:r>
            <a:r>
              <a:rPr kumimoji="1" lang="en-US" altLang="zh-CN" sz="3200" dirty="0">
                <a:solidFill>
                  <a:srgbClr val="000000"/>
                </a:solidFill>
                <a:ea typeface="宋体" pitchFamily="2" charset="-122"/>
              </a:rPr>
              <a:t>, ‘A’,1)</a:t>
            </a:r>
            <a:r>
              <a:rPr kumimoji="1" lang="zh-CN" altLang="en-US" sz="3200" dirty="0">
                <a:solidFill>
                  <a:srgbClr val="000000"/>
                </a:solidFill>
                <a:ea typeface="宋体" pitchFamily="2" charset="-122"/>
              </a:rPr>
              <a:t>，</a:t>
            </a:r>
            <a:r>
              <a:rPr kumimoji="1" lang="en-US" altLang="zh-CN" sz="3200" dirty="0">
                <a:solidFill>
                  <a:srgbClr val="000000"/>
                </a:solidFill>
                <a:ea typeface="宋体" pitchFamily="2" charset="-122"/>
              </a:rPr>
              <a:t>Index(s,t,1)</a:t>
            </a:r>
          </a:p>
          <a:p>
            <a:pPr algn="l">
              <a:spcBef>
                <a:spcPct val="20000"/>
              </a:spcBef>
            </a:pPr>
            <a:r>
              <a:rPr kumimoji="1" lang="en-US" altLang="zh-CN" sz="3200" dirty="0" smtClean="0">
                <a:solidFill>
                  <a:srgbClr val="000000"/>
                </a:solidFill>
                <a:ea typeface="宋体" pitchFamily="2" charset="-122"/>
              </a:rPr>
              <a:t>(4)Replace</a:t>
            </a:r>
            <a:r>
              <a:rPr kumimoji="1" lang="en-US" altLang="zh-CN" sz="3200" dirty="0">
                <a:solidFill>
                  <a:srgbClr val="000000"/>
                </a:solidFill>
                <a:ea typeface="宋体" pitchFamily="2" charset="-122"/>
              </a:rPr>
              <a:t>(&amp;s, ‘STUDENT’, q) </a:t>
            </a:r>
          </a:p>
          <a:p>
            <a:pPr algn="l">
              <a:spcBef>
                <a:spcPct val="20000"/>
              </a:spcBef>
            </a:pPr>
            <a:r>
              <a:rPr kumimoji="1" lang="en-US" altLang="zh-CN" sz="3200" dirty="0" smtClean="0">
                <a:solidFill>
                  <a:srgbClr val="000000"/>
                </a:solidFill>
                <a:ea typeface="宋体" pitchFamily="2" charset="-122"/>
              </a:rPr>
              <a:t>(5)</a:t>
            </a:r>
            <a:r>
              <a:rPr kumimoji="1" lang="en-US" altLang="zh-CN" sz="2800" dirty="0" err="1" smtClean="0">
                <a:solidFill>
                  <a:srgbClr val="000000"/>
                </a:solidFill>
                <a:ea typeface="宋体" pitchFamily="2" charset="-122"/>
              </a:rPr>
              <a:t>Concat</a:t>
            </a:r>
            <a:r>
              <a:rPr kumimoji="1" lang="en-US" altLang="zh-CN" sz="2800" dirty="0">
                <a:solidFill>
                  <a:srgbClr val="000000"/>
                </a:solidFill>
                <a:ea typeface="宋体" pitchFamily="2" charset="-122"/>
              </a:rPr>
              <a:t>(&amp;t2,SubString(&amp;sub3,s,6,2),</a:t>
            </a:r>
            <a:r>
              <a:rPr kumimoji="1" lang="en-US" altLang="zh-CN" sz="2800" dirty="0" err="1">
                <a:solidFill>
                  <a:srgbClr val="000000"/>
                </a:solidFill>
                <a:ea typeface="宋体" pitchFamily="2" charset="-122"/>
              </a:rPr>
              <a:t>Concat</a:t>
            </a:r>
            <a:r>
              <a:rPr kumimoji="1" lang="en-US" altLang="zh-CN" sz="2800" dirty="0">
                <a:solidFill>
                  <a:srgbClr val="000000"/>
                </a:solidFill>
                <a:ea typeface="宋体" pitchFamily="2" charset="-122"/>
              </a:rPr>
              <a:t>(&amp;t1,t,SubString(&amp;sub4,s,7,8)))</a:t>
            </a:r>
          </a:p>
        </p:txBody>
      </p:sp>
      <p:sp>
        <p:nvSpPr>
          <p:cNvPr id="109571" name="Rectangle 6"/>
          <p:cNvSpPr>
            <a:spLocks noChangeArrowheads="1"/>
          </p:cNvSpPr>
          <p:nvPr/>
        </p:nvSpPr>
        <p:spPr bwMode="auto">
          <a:xfrm>
            <a:off x="179388" y="188913"/>
            <a:ext cx="5400675" cy="4953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3200" b="1">
                <a:solidFill>
                  <a:srgbClr val="000000"/>
                </a:solidFill>
                <a:ea typeface="楷体" pitchFamily="49" charset="-122"/>
                <a:cs typeface="Times New Roman" pitchFamily="18" charset="0"/>
              </a:rPr>
              <a:t>二、串的基本操作和应用</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136904" cy="2585323"/>
          </a:xfrm>
          <a:prstGeom prst="rect">
            <a:avLst/>
          </a:prstGeom>
          <a:noFill/>
        </p:spPr>
        <p:txBody>
          <a:bodyPr wrap="square" rtlCol="0">
            <a:spAutoFit/>
          </a:bodyPr>
          <a:lstStyle/>
          <a:p>
            <a:pPr algn="l"/>
            <a:r>
              <a:rPr lang="en-US" altLang="zh-CN" dirty="0">
                <a:solidFill>
                  <a:srgbClr val="000000"/>
                </a:solidFill>
              </a:rPr>
              <a:t>(1) </a:t>
            </a:r>
            <a:r>
              <a:rPr lang="en-US" altLang="zh-CN" dirty="0" err="1">
                <a:solidFill>
                  <a:srgbClr val="000000"/>
                </a:solidFill>
              </a:rPr>
              <a:t>StrLength</a:t>
            </a:r>
            <a:r>
              <a:rPr lang="en-US" altLang="zh-CN" dirty="0">
                <a:solidFill>
                  <a:srgbClr val="000000"/>
                </a:solidFill>
              </a:rPr>
              <a:t>(s)=14</a:t>
            </a:r>
            <a:endParaRPr lang="zh-CN" altLang="zh-CN" dirty="0">
              <a:solidFill>
                <a:srgbClr val="000000"/>
              </a:solidFill>
            </a:endParaRPr>
          </a:p>
          <a:p>
            <a:pPr algn="l"/>
            <a:r>
              <a:rPr lang="en-US" altLang="zh-CN" dirty="0" smtClean="0">
                <a:solidFill>
                  <a:srgbClr val="000000"/>
                </a:solidFill>
              </a:rPr>
              <a:t>   </a:t>
            </a:r>
            <a:r>
              <a:rPr lang="en-US" altLang="zh-CN" dirty="0" err="1" smtClean="0">
                <a:solidFill>
                  <a:srgbClr val="000000"/>
                </a:solidFill>
              </a:rPr>
              <a:t>StrLength</a:t>
            </a:r>
            <a:r>
              <a:rPr lang="en-US" altLang="zh-CN" dirty="0" smtClean="0">
                <a:solidFill>
                  <a:srgbClr val="000000"/>
                </a:solidFill>
              </a:rPr>
              <a:t>(t</a:t>
            </a:r>
            <a:r>
              <a:rPr lang="en-US" altLang="zh-CN" dirty="0">
                <a:solidFill>
                  <a:srgbClr val="000000"/>
                </a:solidFill>
              </a:rPr>
              <a:t>)=4</a:t>
            </a:r>
            <a:endParaRPr lang="zh-CN" altLang="zh-CN" dirty="0">
              <a:solidFill>
                <a:srgbClr val="000000"/>
              </a:solidFill>
            </a:endParaRPr>
          </a:p>
          <a:p>
            <a:pPr algn="l"/>
            <a:r>
              <a:rPr lang="en-US" altLang="zh-CN" dirty="0">
                <a:solidFill>
                  <a:srgbClr val="000000"/>
                </a:solidFill>
              </a:rPr>
              <a:t>(2) Sub1=‘STUDENT’</a:t>
            </a:r>
            <a:endParaRPr lang="zh-CN" altLang="zh-CN" dirty="0">
              <a:solidFill>
                <a:srgbClr val="000000"/>
              </a:solidFill>
            </a:endParaRPr>
          </a:p>
          <a:p>
            <a:pPr algn="l"/>
            <a:r>
              <a:rPr lang="en-US" altLang="zh-CN" dirty="0">
                <a:solidFill>
                  <a:srgbClr val="000000"/>
                </a:solidFill>
              </a:rPr>
              <a:t>   </a:t>
            </a:r>
            <a:r>
              <a:rPr lang="en-US" altLang="zh-CN" dirty="0" smtClean="0">
                <a:solidFill>
                  <a:srgbClr val="000000"/>
                </a:solidFill>
              </a:rPr>
              <a:t>  Sub2</a:t>
            </a:r>
            <a:r>
              <a:rPr lang="en-US" altLang="zh-CN" dirty="0">
                <a:solidFill>
                  <a:srgbClr val="000000"/>
                </a:solidFill>
              </a:rPr>
              <a:t>=‘O’</a:t>
            </a:r>
            <a:endParaRPr lang="zh-CN" altLang="zh-CN" dirty="0">
              <a:solidFill>
                <a:srgbClr val="000000"/>
              </a:solidFill>
            </a:endParaRPr>
          </a:p>
          <a:p>
            <a:pPr algn="l"/>
            <a:r>
              <a:rPr lang="en-US" altLang="zh-CN" dirty="0">
                <a:solidFill>
                  <a:srgbClr val="000000"/>
                </a:solidFill>
              </a:rPr>
              <a:t>(3)Index(s, ‘A’,1)=3</a:t>
            </a:r>
            <a:endParaRPr lang="zh-CN" altLang="zh-CN" dirty="0">
              <a:solidFill>
                <a:srgbClr val="000000"/>
              </a:solidFill>
            </a:endParaRPr>
          </a:p>
          <a:p>
            <a:pPr algn="l"/>
            <a:r>
              <a:rPr lang="en-US" altLang="zh-CN" dirty="0" smtClean="0">
                <a:solidFill>
                  <a:srgbClr val="000000"/>
                </a:solidFill>
              </a:rPr>
              <a:t>    Index(s,t,1</a:t>
            </a:r>
            <a:r>
              <a:rPr lang="en-US" altLang="zh-CN" dirty="0">
                <a:solidFill>
                  <a:srgbClr val="000000"/>
                </a:solidFill>
              </a:rPr>
              <a:t>)=0</a:t>
            </a:r>
            <a:endParaRPr lang="zh-CN" altLang="zh-CN" dirty="0">
              <a:solidFill>
                <a:srgbClr val="000000"/>
              </a:solidFill>
            </a:endParaRPr>
          </a:p>
          <a:p>
            <a:pPr algn="l"/>
            <a:r>
              <a:rPr lang="en-US" altLang="zh-CN" dirty="0">
                <a:solidFill>
                  <a:srgbClr val="000000"/>
                </a:solidFill>
              </a:rPr>
              <a:t>(4</a:t>
            </a:r>
            <a:r>
              <a:rPr lang="en-US" altLang="zh-CN" dirty="0" smtClean="0">
                <a:solidFill>
                  <a:srgbClr val="000000"/>
                </a:solidFill>
              </a:rPr>
              <a:t>) s</a:t>
            </a:r>
            <a:r>
              <a:rPr lang="en-US" altLang="zh-CN" dirty="0">
                <a:solidFill>
                  <a:srgbClr val="000000"/>
                </a:solidFill>
              </a:rPr>
              <a:t>=’I AM A WORKER’ </a:t>
            </a:r>
            <a:endParaRPr lang="zh-CN" altLang="zh-CN" dirty="0">
              <a:solidFill>
                <a:srgbClr val="000000"/>
              </a:solidFill>
            </a:endParaRPr>
          </a:p>
          <a:p>
            <a:pPr algn="l"/>
            <a:r>
              <a:rPr lang="en-US" altLang="zh-CN" dirty="0">
                <a:solidFill>
                  <a:srgbClr val="000000"/>
                </a:solidFill>
              </a:rPr>
              <a:t>(</a:t>
            </a:r>
            <a:r>
              <a:rPr lang="en-US" altLang="zh-CN" dirty="0" smtClean="0">
                <a:solidFill>
                  <a:srgbClr val="000000"/>
                </a:solidFill>
              </a:rPr>
              <a:t>5)  </a:t>
            </a:r>
            <a:r>
              <a:rPr lang="en-US" altLang="zh-CN" dirty="0">
                <a:solidFill>
                  <a:srgbClr val="000000"/>
                </a:solidFill>
              </a:rPr>
              <a:t>t2 =‘A GOOD STUDENT’</a:t>
            </a:r>
            <a:endParaRPr lang="zh-CN" altLang="zh-CN" dirty="0">
              <a:solidFill>
                <a:srgbClr val="000000"/>
              </a:solidFill>
            </a:endParaRPr>
          </a:p>
          <a:p>
            <a:pPr algn="l"/>
            <a:endParaRPr lang="zh-CN" altLang="en-US" dirty="0">
              <a:solidFill>
                <a:srgbClr val="000000"/>
              </a:solidFill>
            </a:endParaRPr>
          </a:p>
        </p:txBody>
      </p:sp>
    </p:spTree>
    <p:extLst>
      <p:ext uri="{BB962C8B-B14F-4D97-AF65-F5344CB8AC3E}">
        <p14:creationId xmlns:p14="http://schemas.microsoft.com/office/powerpoint/2010/main" val="384507338"/>
      </p:ext>
    </p:extLst>
  </p:cSld>
  <p:clrMapOvr>
    <a:masterClrMapping/>
  </p:clrMapOvr>
  <p:transition spd="med"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869950" y="684213"/>
            <a:ext cx="7616825"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a:spcBef>
                <a:spcPct val="20000"/>
              </a:spcBef>
            </a:pPr>
            <a:r>
              <a:rPr kumimoji="1" lang="en-US" altLang="zh-CN" sz="3200" dirty="0">
                <a:solidFill>
                  <a:srgbClr val="000000"/>
                </a:solidFill>
                <a:ea typeface="楷体_GB2312" pitchFamily="49" charset="-122"/>
              </a:rPr>
              <a:t>2</a:t>
            </a:r>
            <a:r>
              <a:rPr kumimoji="1" lang="zh-CN" altLang="en-US" sz="3200" dirty="0">
                <a:solidFill>
                  <a:srgbClr val="000000"/>
                </a:solidFill>
                <a:ea typeface="楷体_GB2312" pitchFamily="49" charset="-122"/>
              </a:rPr>
              <a:t>、  令</a:t>
            </a:r>
            <a:r>
              <a:rPr kumimoji="1" lang="en-US" altLang="zh-CN" sz="3600" dirty="0">
                <a:solidFill>
                  <a:srgbClr val="000000"/>
                </a:solidFill>
                <a:ea typeface="楷体_GB2312" pitchFamily="49" charset="-122"/>
              </a:rPr>
              <a:t>r=‘</a:t>
            </a:r>
            <a:r>
              <a:rPr kumimoji="1" lang="en-US" altLang="zh-CN" sz="3600" dirty="0" err="1">
                <a:solidFill>
                  <a:srgbClr val="000000"/>
                </a:solidFill>
                <a:ea typeface="楷体_GB2312" pitchFamily="49" charset="-122"/>
              </a:rPr>
              <a:t>aaab</a:t>
            </a:r>
            <a:r>
              <a:rPr kumimoji="1" lang="en-US" altLang="zh-CN" sz="3600" dirty="0">
                <a:solidFill>
                  <a:srgbClr val="000000"/>
                </a:solidFill>
                <a:ea typeface="楷体_GB2312" pitchFamily="49" charset="-122"/>
              </a:rPr>
              <a:t>’, </a:t>
            </a:r>
            <a:r>
              <a:rPr kumimoji="1" lang="zh-CN" altLang="en-US" sz="3600" dirty="0">
                <a:solidFill>
                  <a:srgbClr val="000000"/>
                </a:solidFill>
                <a:ea typeface="楷体_GB2312" pitchFamily="49" charset="-122"/>
              </a:rPr>
              <a:t>　</a:t>
            </a:r>
            <a:r>
              <a:rPr kumimoji="1" lang="en-US" altLang="zh-CN" sz="3600" dirty="0">
                <a:solidFill>
                  <a:srgbClr val="000000"/>
                </a:solidFill>
                <a:ea typeface="楷体_GB2312" pitchFamily="49" charset="-122"/>
              </a:rPr>
              <a:t>t=‘</a:t>
            </a:r>
            <a:r>
              <a:rPr kumimoji="1" lang="en-US" altLang="zh-CN" sz="3600" dirty="0" err="1">
                <a:solidFill>
                  <a:srgbClr val="000000"/>
                </a:solidFill>
                <a:ea typeface="楷体_GB2312" pitchFamily="49" charset="-122"/>
              </a:rPr>
              <a:t>abcabaa</a:t>
            </a:r>
            <a:r>
              <a:rPr kumimoji="1" lang="en-US" altLang="zh-CN" sz="3600" dirty="0">
                <a:solidFill>
                  <a:srgbClr val="000000"/>
                </a:solidFill>
                <a:ea typeface="楷体_GB2312" pitchFamily="49" charset="-122"/>
              </a:rPr>
              <a:t>’,</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　</a:t>
            </a:r>
          </a:p>
          <a:p>
            <a:pPr algn="l">
              <a:spcBef>
                <a:spcPct val="20000"/>
              </a:spcBef>
            </a:pPr>
            <a:r>
              <a:rPr kumimoji="1" lang="zh-CN" altLang="en-US" sz="3200" dirty="0">
                <a:solidFill>
                  <a:srgbClr val="000000"/>
                </a:solidFill>
                <a:ea typeface="楷体_GB2312" pitchFamily="49" charset="-122"/>
              </a:rPr>
              <a:t>　　</a:t>
            </a:r>
            <a:r>
              <a:rPr kumimoji="1" lang="en-US" altLang="zh-CN" sz="3600" dirty="0">
                <a:solidFill>
                  <a:srgbClr val="000000"/>
                </a:solidFill>
                <a:ea typeface="楷体_GB2312" pitchFamily="49" charset="-122"/>
              </a:rPr>
              <a:t>u=‘</a:t>
            </a:r>
            <a:r>
              <a:rPr kumimoji="1" lang="en-US" altLang="zh-CN" sz="3600" dirty="0" err="1">
                <a:solidFill>
                  <a:srgbClr val="000000"/>
                </a:solidFill>
                <a:ea typeface="楷体_GB2312" pitchFamily="49" charset="-122"/>
              </a:rPr>
              <a:t>abcaabbabcabaacbacba</a:t>
            </a:r>
            <a:r>
              <a:rPr kumimoji="1" lang="en-US" altLang="zh-CN" sz="3600" dirty="0">
                <a:solidFill>
                  <a:srgbClr val="000000"/>
                </a:solidFill>
                <a:ea typeface="楷体_GB2312" pitchFamily="49" charset="-122"/>
              </a:rPr>
              <a:t>’</a:t>
            </a:r>
            <a:r>
              <a:rPr kumimoji="1" lang="zh-CN" altLang="en-US" sz="3200" dirty="0">
                <a:solidFill>
                  <a:srgbClr val="000000"/>
                </a:solidFill>
                <a:ea typeface="楷体_GB2312" pitchFamily="49" charset="-122"/>
              </a:rPr>
              <a:t>。</a:t>
            </a:r>
          </a:p>
          <a:p>
            <a:pPr algn="l">
              <a:spcBef>
                <a:spcPct val="20000"/>
              </a:spcBef>
            </a:pPr>
            <a:r>
              <a:rPr kumimoji="1" lang="zh-CN" altLang="en-US" sz="3200" dirty="0">
                <a:solidFill>
                  <a:srgbClr val="000000"/>
                </a:solidFill>
                <a:ea typeface="楷体_GB2312" pitchFamily="49" charset="-122"/>
              </a:rPr>
              <a:t>试求出它们的</a:t>
            </a:r>
            <a:r>
              <a:rPr kumimoji="1" lang="en-US" altLang="zh-CN" sz="3200" dirty="0">
                <a:solidFill>
                  <a:srgbClr val="000000"/>
                </a:solidFill>
                <a:ea typeface="楷体_GB2312" pitchFamily="49" charset="-122"/>
              </a:rPr>
              <a:t>next</a:t>
            </a:r>
            <a:r>
              <a:rPr kumimoji="1" lang="zh-CN" altLang="en-US" sz="3200" dirty="0">
                <a:solidFill>
                  <a:srgbClr val="000000"/>
                </a:solidFill>
                <a:ea typeface="楷体_GB2312" pitchFamily="49" charset="-122"/>
              </a:rPr>
              <a:t>函数值。</a:t>
            </a:r>
            <a:endParaRPr kumimoji="1" lang="zh-CN" altLang="en-US" sz="2800" dirty="0">
              <a:solidFill>
                <a:srgbClr val="000000"/>
              </a:solidFill>
              <a:ea typeface="楷体_GB2312" pitchFamily="49" charset="-122"/>
            </a:endParaRPr>
          </a:p>
        </p:txBody>
      </p:sp>
      <p:sp>
        <p:nvSpPr>
          <p:cNvPr id="110595" name="矩形 2"/>
          <p:cNvSpPr>
            <a:spLocks noChangeArrowheads="1"/>
          </p:cNvSpPr>
          <p:nvPr/>
        </p:nvSpPr>
        <p:spPr bwMode="auto">
          <a:xfrm>
            <a:off x="1476375" y="2924175"/>
            <a:ext cx="72723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dirty="0">
                <a:solidFill>
                  <a:srgbClr val="000000"/>
                </a:solidFill>
              </a:rPr>
              <a:t>r</a:t>
            </a:r>
            <a:r>
              <a:rPr lang="zh-CN" altLang="en-US" sz="3200" dirty="0">
                <a:solidFill>
                  <a:srgbClr val="000000"/>
                </a:solidFill>
              </a:rPr>
              <a:t>：</a:t>
            </a:r>
            <a:r>
              <a:rPr lang="en-US" altLang="zh-CN" sz="3200" dirty="0">
                <a:solidFill>
                  <a:srgbClr val="000000"/>
                </a:solidFill>
              </a:rPr>
              <a:t>next[j]=0123</a:t>
            </a:r>
          </a:p>
          <a:p>
            <a:pPr algn="l"/>
            <a:r>
              <a:rPr lang="en-US" altLang="zh-CN" sz="3200" dirty="0">
                <a:solidFill>
                  <a:srgbClr val="000000"/>
                </a:solidFill>
              </a:rPr>
              <a:t>t</a:t>
            </a:r>
            <a:r>
              <a:rPr lang="zh-CN" altLang="en-US" sz="3200" dirty="0">
                <a:solidFill>
                  <a:srgbClr val="000000"/>
                </a:solidFill>
              </a:rPr>
              <a:t>：</a:t>
            </a:r>
            <a:r>
              <a:rPr lang="en-US" altLang="zh-CN" sz="3200" dirty="0">
                <a:solidFill>
                  <a:srgbClr val="000000"/>
                </a:solidFill>
              </a:rPr>
              <a:t> next[j]= 0111232</a:t>
            </a:r>
          </a:p>
          <a:p>
            <a:pPr algn="l"/>
            <a:r>
              <a:rPr lang="en-US" altLang="zh-CN" sz="3200" dirty="0">
                <a:solidFill>
                  <a:srgbClr val="000000"/>
                </a:solidFill>
              </a:rPr>
              <a:t>u</a:t>
            </a:r>
            <a:r>
              <a:rPr lang="zh-CN" altLang="en-US" sz="3200" dirty="0">
                <a:solidFill>
                  <a:srgbClr val="000000"/>
                </a:solidFill>
              </a:rPr>
              <a:t>：</a:t>
            </a:r>
            <a:r>
              <a:rPr lang="en-US" altLang="zh-CN" sz="3200" dirty="0">
                <a:solidFill>
                  <a:srgbClr val="000000"/>
                </a:solidFill>
              </a:rPr>
              <a:t> next[j]= 01112231234532211211</a:t>
            </a:r>
            <a:endParaRPr lang="zh-CN" altLang="en-US" sz="3200" dirty="0">
              <a:solidFill>
                <a:srgbClr val="000000"/>
              </a:solidFill>
            </a:endParaRPr>
          </a:p>
        </p:txBody>
      </p:sp>
    </p:spTree>
  </p:cSld>
  <p:clrMapOvr>
    <a:masterClrMapping/>
  </p:clrMapOvr>
  <p:transition spd="med">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23850" y="476250"/>
            <a:ext cx="86868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buSzPct val="90000"/>
            </a:pPr>
            <a:r>
              <a:rPr kumimoji="1" lang="en-US" altLang="zh-CN" sz="2800" b="1">
                <a:ea typeface="楷体_GB2312" pitchFamily="49" charset="-122"/>
              </a:rPr>
              <a:t> 3</a:t>
            </a:r>
            <a:r>
              <a:rPr kumimoji="1" lang="zh-CN" altLang="en-US" sz="2800" b="1">
                <a:ea typeface="楷体_GB2312" pitchFamily="49" charset="-122"/>
              </a:rPr>
              <a:t>、已知</a:t>
            </a:r>
            <a:r>
              <a:rPr kumimoji="1" lang="en-US" altLang="zh-CN" sz="2800" b="1">
                <a:ea typeface="楷体_GB2312" pitchFamily="49" charset="-122"/>
              </a:rPr>
              <a:t>3</a:t>
            </a:r>
            <a:r>
              <a:rPr kumimoji="1" lang="zh-CN" altLang="en-US" sz="2800" b="1">
                <a:ea typeface="楷体_GB2312" pitchFamily="49" charset="-122"/>
              </a:rPr>
              <a:t>个字符串分别为</a:t>
            </a:r>
            <a:r>
              <a:rPr kumimoji="1" lang="en-US" altLang="zh-CN" sz="2800" b="1">
                <a:ea typeface="楷体_GB2312" pitchFamily="49" charset="-122"/>
              </a:rPr>
              <a:t>s=’ab……abcaabcbca……a’</a:t>
            </a:r>
            <a:r>
              <a:rPr kumimoji="1" lang="zh-CN" altLang="en-US" sz="2800" b="1">
                <a:ea typeface="楷体_GB2312" pitchFamily="49" charset="-122"/>
              </a:rPr>
              <a:t>，</a:t>
            </a:r>
            <a:r>
              <a:rPr kumimoji="1" lang="en-US" altLang="zh-CN" sz="2800" b="1">
                <a:ea typeface="楷体_GB2312" pitchFamily="49" charset="-122"/>
              </a:rPr>
              <a:t>s1=’caab’</a:t>
            </a:r>
            <a:r>
              <a:rPr kumimoji="1" lang="zh-CN" altLang="en-US" sz="2800" b="1">
                <a:ea typeface="楷体_GB2312" pitchFamily="49" charset="-122"/>
              </a:rPr>
              <a:t>，</a:t>
            </a:r>
            <a:r>
              <a:rPr kumimoji="1" lang="en-US" altLang="zh-CN" sz="2800" b="1">
                <a:ea typeface="楷体_GB2312" pitchFamily="49" charset="-122"/>
              </a:rPr>
              <a:t>s2=’bcb’</a:t>
            </a:r>
            <a:r>
              <a:rPr kumimoji="1" lang="zh-CN" altLang="en-US" sz="2800" b="1">
                <a:ea typeface="楷体_GB2312" pitchFamily="49" charset="-122"/>
              </a:rPr>
              <a:t>，试用所学字符串基本运算的函数得到结果串</a:t>
            </a:r>
            <a:r>
              <a:rPr kumimoji="1" lang="en-US" altLang="zh-CN" sz="2800" b="1">
                <a:ea typeface="楷体_GB2312" pitchFamily="49" charset="-122"/>
              </a:rPr>
              <a:t>s3=’caabcbca……aca……a’</a:t>
            </a:r>
            <a:endParaRPr kumimoji="1" lang="en-US" altLang="zh-CN" sz="2800" b="1">
              <a:ea typeface="宋体" pitchFamily="2" charset="-122"/>
            </a:endParaRPr>
          </a:p>
        </p:txBody>
      </p:sp>
      <p:sp>
        <p:nvSpPr>
          <p:cNvPr id="351235" name="Rectangle 3"/>
          <p:cNvSpPr>
            <a:spLocks noChangeArrowheads="1"/>
          </p:cNvSpPr>
          <p:nvPr/>
        </p:nvSpPr>
        <p:spPr bwMode="auto">
          <a:xfrm>
            <a:off x="1547813" y="3068638"/>
            <a:ext cx="6337300" cy="2870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600" b="1">
                <a:solidFill>
                  <a:schemeClr val="tx2"/>
                </a:solidFill>
                <a:ea typeface="宋体" pitchFamily="2" charset="-122"/>
              </a:rPr>
              <a:t>     i1=index(s,s’,1)</a:t>
            </a:r>
          </a:p>
          <a:p>
            <a:pPr algn="l">
              <a:spcBef>
                <a:spcPct val="50000"/>
              </a:spcBef>
            </a:pPr>
            <a:r>
              <a:rPr kumimoji="1" lang="en-US" altLang="zh-CN" sz="2600" b="1">
                <a:solidFill>
                  <a:schemeClr val="tx2"/>
                </a:solidFill>
                <a:ea typeface="宋体" pitchFamily="2" charset="-122"/>
              </a:rPr>
              <a:t>     i2=index(s,s’’,1)+3;</a:t>
            </a:r>
          </a:p>
          <a:p>
            <a:pPr algn="l">
              <a:spcBef>
                <a:spcPct val="50000"/>
              </a:spcBef>
            </a:pPr>
            <a:r>
              <a:rPr kumimoji="1" lang="en-US" altLang="zh-CN" sz="2600" b="1">
                <a:solidFill>
                  <a:schemeClr val="tx2"/>
                </a:solidFill>
                <a:ea typeface="宋体" pitchFamily="2" charset="-122"/>
              </a:rPr>
              <a:t>    sub1=substring(s,i1,strlength(s)-i1+1)</a:t>
            </a:r>
          </a:p>
          <a:p>
            <a:pPr algn="l">
              <a:spcBef>
                <a:spcPct val="50000"/>
              </a:spcBef>
            </a:pPr>
            <a:r>
              <a:rPr kumimoji="1" lang="en-US" altLang="zh-CN" sz="2600" b="1">
                <a:solidFill>
                  <a:schemeClr val="tx2"/>
                </a:solidFill>
                <a:ea typeface="宋体" pitchFamily="2" charset="-122"/>
              </a:rPr>
              <a:t>    sub2=substring(s,i2,strlength(s)-i2+1)</a:t>
            </a:r>
          </a:p>
          <a:p>
            <a:pPr algn="l">
              <a:spcBef>
                <a:spcPct val="50000"/>
              </a:spcBef>
            </a:pPr>
            <a:r>
              <a:rPr kumimoji="1" lang="en-US" altLang="zh-CN" sz="2600" b="1">
                <a:solidFill>
                  <a:schemeClr val="tx2"/>
                </a:solidFill>
                <a:ea typeface="宋体" pitchFamily="2" charset="-122"/>
              </a:rPr>
              <a:t>    s3=concat(sub1,sub2)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randombar(horizontal)">
                                      <p:cBhvr>
                                        <p:cTn id="7" dur="500"/>
                                        <p:tgtEl>
                                          <p:spTgt spid="351235"/>
                                        </p:tgtEl>
                                      </p:cBhvr>
                                    </p:animEffect>
                                  </p:childTnLst>
                                  <p:subTnLst>
                                    <p:set>
                                      <p:cBhvr override="childStyle">
                                        <p:cTn dur="1" fill="hold" display="0" masterRel="nextClick" afterEffect="1"/>
                                        <p:tgtEl>
                                          <p:spTgt spid="3512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3813" y="44450"/>
            <a:ext cx="8796337"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buSzPct val="90000"/>
            </a:pPr>
            <a:r>
              <a:rPr kumimoji="1" lang="en-US" altLang="zh-CN" sz="2400" b="1">
                <a:ea typeface="楷体_GB2312" pitchFamily="49" charset="-122"/>
              </a:rPr>
              <a:t>4</a:t>
            </a:r>
            <a:r>
              <a:rPr kumimoji="1" lang="zh-CN" altLang="en-US" sz="2400" b="1">
                <a:ea typeface="楷体_GB2312" pitchFamily="49" charset="-122"/>
              </a:rPr>
              <a:t>、等值子串</a:t>
            </a:r>
            <a:r>
              <a:rPr kumimoji="1" lang="en-US" altLang="zh-CN" sz="2400" b="1">
                <a:ea typeface="楷体_GB2312" pitchFamily="49" charset="-122"/>
              </a:rPr>
              <a:t>:</a:t>
            </a:r>
            <a:r>
              <a:rPr kumimoji="1" lang="zh-CN" altLang="en-US" sz="2400" b="1">
                <a:ea typeface="楷体_GB2312" pitchFamily="49" charset="-122"/>
              </a:rPr>
              <a:t>主串的一个子串</a:t>
            </a:r>
            <a:r>
              <a:rPr kumimoji="1" lang="en-US" altLang="zh-CN" sz="2400" b="1">
                <a:ea typeface="楷体_GB2312" pitchFamily="49" charset="-122"/>
              </a:rPr>
              <a:t>(</a:t>
            </a:r>
            <a:r>
              <a:rPr kumimoji="1" lang="zh-CN" altLang="en-US" sz="2400" b="1">
                <a:ea typeface="楷体_GB2312" pitchFamily="49" charset="-122"/>
              </a:rPr>
              <a:t>长度＞</a:t>
            </a:r>
            <a:r>
              <a:rPr kumimoji="1" lang="en-US" altLang="zh-CN" sz="2400" b="1">
                <a:latin typeface="Tahoma" pitchFamily="34" charset="0"/>
                <a:ea typeface="楷体_GB2312" pitchFamily="49" charset="-122"/>
              </a:rPr>
              <a:t>1)</a:t>
            </a:r>
            <a:r>
              <a:rPr kumimoji="1" lang="zh-CN" altLang="en-US" sz="2400" b="1">
                <a:ea typeface="楷体_GB2312" pitchFamily="49" charset="-122"/>
              </a:rPr>
              <a:t>的各字符相同</a:t>
            </a:r>
            <a:r>
              <a:rPr kumimoji="1" lang="en-US" altLang="zh-CN" sz="2400" b="1">
                <a:ea typeface="楷体_GB2312" pitchFamily="49" charset="-122"/>
              </a:rPr>
              <a:t>.</a:t>
            </a:r>
          </a:p>
          <a:p>
            <a:pPr algn="l">
              <a:lnSpc>
                <a:spcPct val="90000"/>
              </a:lnSpc>
              <a:spcBef>
                <a:spcPct val="50000"/>
              </a:spcBef>
              <a:buSzPct val="90000"/>
            </a:pPr>
            <a:r>
              <a:rPr kumimoji="1" lang="zh-CN" altLang="en-US" sz="2400" b="1">
                <a:ea typeface="楷体_GB2312" pitchFamily="49" charset="-122"/>
              </a:rPr>
              <a:t>设计一个算法，输入串</a:t>
            </a:r>
            <a:r>
              <a:rPr kumimoji="1" lang="en-US" altLang="zh-CN" sz="2400" b="1">
                <a:latin typeface="Tahoma" pitchFamily="34" charset="0"/>
                <a:ea typeface="楷体_GB2312" pitchFamily="49" charset="-122"/>
              </a:rPr>
              <a:t>S</a:t>
            </a:r>
            <a:r>
              <a:rPr kumimoji="1" lang="zh-CN" altLang="en-US" sz="2400" b="1">
                <a:ea typeface="楷体_GB2312" pitchFamily="49" charset="-122"/>
              </a:rPr>
              <a:t>，以“</a:t>
            </a:r>
            <a:r>
              <a:rPr kumimoji="1" lang="en-US" altLang="zh-CN" sz="2400" b="1">
                <a:ea typeface="楷体_GB2312" pitchFamily="49" charset="-122"/>
              </a:rPr>
              <a:t>!”</a:t>
            </a:r>
            <a:r>
              <a:rPr kumimoji="1" lang="zh-CN" altLang="en-US" sz="2400" b="1">
                <a:ea typeface="楷体_GB2312" pitchFamily="49" charset="-122"/>
              </a:rPr>
              <a:t>为结束。若</a:t>
            </a:r>
            <a:r>
              <a:rPr kumimoji="1" lang="en-US" altLang="zh-CN" sz="2400" b="1">
                <a:latin typeface="Tahoma" pitchFamily="34" charset="0"/>
                <a:ea typeface="楷体_GB2312" pitchFamily="49" charset="-122"/>
              </a:rPr>
              <a:t>S</a:t>
            </a:r>
            <a:r>
              <a:rPr kumimoji="1" lang="zh-CN" altLang="en-US" sz="2400" b="1">
                <a:ea typeface="楷体_GB2312" pitchFamily="49" charset="-122"/>
              </a:rPr>
              <a:t>中不存在等值子串，则输出 “无等值子串”，否则求长度最大的等值子串。</a:t>
            </a:r>
          </a:p>
        </p:txBody>
      </p:sp>
      <p:sp>
        <p:nvSpPr>
          <p:cNvPr id="353283" name="Text Box 3"/>
          <p:cNvSpPr txBox="1">
            <a:spLocks noChangeArrowheads="1"/>
          </p:cNvSpPr>
          <p:nvPr/>
        </p:nvSpPr>
        <p:spPr bwMode="auto">
          <a:xfrm>
            <a:off x="34925" y="1243013"/>
            <a:ext cx="8991600" cy="54260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spcBef>
                <a:spcPct val="50000"/>
              </a:spcBef>
            </a:pPr>
            <a:r>
              <a:rPr kumimoji="1" lang="en-US" altLang="zh-CN" sz="2000" b="1">
                <a:ea typeface="宋体" pitchFamily="2" charset="-122"/>
              </a:rPr>
              <a:t>void equivalentsubstring(char S[n])</a:t>
            </a:r>
          </a:p>
          <a:p>
            <a:pPr algn="l" eaLnBrk="1" hangingPunct="1">
              <a:spcBef>
                <a:spcPct val="50000"/>
              </a:spcBef>
            </a:pPr>
            <a:r>
              <a:rPr kumimoji="1" lang="en-US" altLang="zh-CN" sz="2000" b="1">
                <a:ea typeface="宋体" pitchFamily="2" charset="-122"/>
              </a:rPr>
              <a:t>{	for(k=0;;k++)	{  scanf("%c",&amp;S[k]); if(S[k]=='!')  break;}</a:t>
            </a:r>
          </a:p>
          <a:p>
            <a:pPr algn="l" eaLnBrk="1" hangingPunct="1">
              <a:spcBef>
                <a:spcPct val="50000"/>
              </a:spcBef>
            </a:pPr>
            <a:r>
              <a:rPr kumimoji="1" lang="en-US" altLang="zh-CN" sz="2000" b="1">
                <a:ea typeface="宋体" pitchFamily="2" charset="-122"/>
              </a:rPr>
              <a:t>	for(int i=0,j=1,head=0,max=1;S[i]!='!'&amp;&amp;S[j]!='!';i=j,j++)</a:t>
            </a:r>
          </a:p>
          <a:p>
            <a:pPr algn="l" eaLnBrk="1" hangingPunct="1">
              <a:spcBef>
                <a:spcPct val="50000"/>
              </a:spcBef>
            </a:pPr>
            <a:r>
              <a:rPr kumimoji="1" lang="en-US" altLang="zh-CN" sz="2000" b="1">
                <a:ea typeface="宋体" pitchFamily="2" charset="-122"/>
              </a:rPr>
              <a:t>	{	count=1;</a:t>
            </a:r>
          </a:p>
          <a:p>
            <a:pPr algn="l" eaLnBrk="1" hangingPunct="1">
              <a:spcBef>
                <a:spcPct val="50000"/>
              </a:spcBef>
            </a:pPr>
            <a:r>
              <a:rPr kumimoji="1" lang="en-US" altLang="zh-CN" sz="2000" b="1">
                <a:ea typeface="宋体" pitchFamily="2" charset="-122"/>
              </a:rPr>
              <a:t>		while(S[i]==S[j])</a:t>
            </a:r>
          </a:p>
          <a:p>
            <a:pPr algn="l" eaLnBrk="1" hangingPunct="1">
              <a:spcBef>
                <a:spcPct val="50000"/>
              </a:spcBef>
            </a:pPr>
            <a:r>
              <a:rPr kumimoji="1" lang="en-US" altLang="zh-CN" sz="2000" b="1">
                <a:ea typeface="宋体" pitchFamily="2" charset="-122"/>
              </a:rPr>
              <a:t>		{j++; count++;}</a:t>
            </a:r>
            <a:r>
              <a:rPr kumimoji="1" lang="en-US" altLang="zh-CN" sz="2000" b="1">
                <a:solidFill>
                  <a:schemeClr val="tx2"/>
                </a:solidFill>
                <a:ea typeface="宋体" pitchFamily="2" charset="-122"/>
              </a:rPr>
              <a:t> </a:t>
            </a:r>
            <a:r>
              <a:rPr kumimoji="1" lang="en-US" altLang="zh-CN" sz="2000" b="1">
                <a:solidFill>
                  <a:srgbClr val="008000"/>
                </a:solidFill>
                <a:ea typeface="宋体" pitchFamily="2" charset="-122"/>
              </a:rPr>
              <a:t>//</a:t>
            </a:r>
            <a:r>
              <a:rPr kumimoji="1" lang="zh-CN" altLang="en-US" sz="2000" b="1">
                <a:solidFill>
                  <a:srgbClr val="008000"/>
                </a:solidFill>
                <a:ea typeface="宋体" pitchFamily="2" charset="-122"/>
              </a:rPr>
              <a:t>统计当前等值子串长度</a:t>
            </a:r>
          </a:p>
          <a:p>
            <a:pPr algn="l" eaLnBrk="1" hangingPunct="1">
              <a:spcBef>
                <a:spcPct val="50000"/>
              </a:spcBef>
            </a:pPr>
            <a:r>
              <a:rPr kumimoji="1" lang="zh-CN" altLang="en-US" sz="2000" b="1">
                <a:solidFill>
                  <a:schemeClr val="tx2"/>
                </a:solidFill>
                <a:ea typeface="宋体" pitchFamily="2" charset="-122"/>
              </a:rPr>
              <a:t>		</a:t>
            </a:r>
            <a:r>
              <a:rPr kumimoji="1" lang="en-US" altLang="zh-CN" sz="2000" b="1">
                <a:ea typeface="宋体" pitchFamily="2" charset="-122"/>
              </a:rPr>
              <a:t>if(count&gt;max)</a:t>
            </a:r>
            <a:r>
              <a:rPr kumimoji="1" lang="en-US" altLang="zh-CN" sz="2000" b="1">
                <a:solidFill>
                  <a:srgbClr val="008000"/>
                </a:solidFill>
                <a:ea typeface="宋体" pitchFamily="2" charset="-122"/>
              </a:rPr>
              <a:t>//</a:t>
            </a:r>
            <a:r>
              <a:rPr kumimoji="1" lang="zh-CN" altLang="en-US" sz="2000" b="1">
                <a:solidFill>
                  <a:srgbClr val="008000"/>
                </a:solidFill>
                <a:ea typeface="宋体" pitchFamily="2" charset="-122"/>
              </a:rPr>
              <a:t>发现最长等值子串更新</a:t>
            </a:r>
            <a:r>
              <a:rPr kumimoji="1" lang="en-US" altLang="zh-CN" sz="2000" b="1">
                <a:solidFill>
                  <a:srgbClr val="008000"/>
                </a:solidFill>
                <a:ea typeface="宋体" pitchFamily="2" charset="-122"/>
              </a:rPr>
              <a:t>head</a:t>
            </a:r>
            <a:r>
              <a:rPr kumimoji="1" lang="zh-CN" altLang="en-US" sz="2000" b="1">
                <a:solidFill>
                  <a:srgbClr val="008000"/>
                </a:solidFill>
                <a:ea typeface="宋体" pitchFamily="2" charset="-122"/>
              </a:rPr>
              <a:t>和</a:t>
            </a:r>
            <a:r>
              <a:rPr kumimoji="1" lang="en-US" altLang="zh-CN" sz="2000" b="1">
                <a:solidFill>
                  <a:srgbClr val="008000"/>
                </a:solidFill>
                <a:ea typeface="宋体" pitchFamily="2" charset="-122"/>
              </a:rPr>
              <a:t>max</a:t>
            </a:r>
          </a:p>
          <a:p>
            <a:pPr algn="l" eaLnBrk="1" hangingPunct="1">
              <a:spcBef>
                <a:spcPct val="50000"/>
              </a:spcBef>
            </a:pPr>
            <a:r>
              <a:rPr kumimoji="1" lang="en-US" altLang="zh-CN" sz="2000" b="1">
                <a:solidFill>
                  <a:schemeClr val="tx2"/>
                </a:solidFill>
                <a:ea typeface="宋体" pitchFamily="2" charset="-122"/>
              </a:rPr>
              <a:t>	</a:t>
            </a:r>
            <a:r>
              <a:rPr kumimoji="1" lang="en-US" altLang="zh-CN" sz="2000" b="1">
                <a:ea typeface="宋体" pitchFamily="2" charset="-122"/>
              </a:rPr>
              <a:t>	{head=i; max=count;}	}</a:t>
            </a:r>
            <a:r>
              <a:rPr kumimoji="1" lang="en-US" altLang="zh-CN" sz="2000" b="1">
                <a:solidFill>
                  <a:srgbClr val="008000"/>
                </a:solidFill>
                <a:ea typeface="宋体" pitchFamily="2" charset="-122"/>
              </a:rPr>
              <a:t>//for</a:t>
            </a:r>
          </a:p>
          <a:p>
            <a:pPr algn="l" eaLnBrk="1" hangingPunct="1">
              <a:spcBef>
                <a:spcPct val="50000"/>
              </a:spcBef>
            </a:pPr>
            <a:r>
              <a:rPr kumimoji="1" lang="en-US" altLang="zh-CN" sz="2000" b="1">
                <a:ea typeface="宋体" pitchFamily="2" charset="-122"/>
              </a:rPr>
              <a:t>	if(max&gt;1)</a:t>
            </a:r>
          </a:p>
          <a:p>
            <a:pPr algn="l" eaLnBrk="1" hangingPunct="1">
              <a:spcBef>
                <a:spcPct val="50000"/>
              </a:spcBef>
            </a:pPr>
            <a:r>
              <a:rPr kumimoji="1" lang="en-US" altLang="zh-CN" sz="2000" b="1">
                <a:ea typeface="宋体" pitchFamily="2" charset="-122"/>
              </a:rPr>
              <a:t>	{	for(k=head;k&lt;(head+max);k++)	printf("%c",S[k]);</a:t>
            </a:r>
          </a:p>
          <a:p>
            <a:pPr algn="l" eaLnBrk="1" hangingPunct="1">
              <a:spcBef>
                <a:spcPct val="50000"/>
              </a:spcBef>
            </a:pPr>
            <a:r>
              <a:rPr kumimoji="1" lang="en-US" altLang="zh-CN" sz="2000" b="1">
                <a:ea typeface="宋体" pitchFamily="2" charset="-122"/>
              </a:rPr>
              <a:t>	else	printf("there is no equivalent substirng in S");	}</a:t>
            </a:r>
            <a:r>
              <a:rPr kumimoji="1" lang="en-US" altLang="zh-CN" sz="2000" b="1">
                <a:solidFill>
                  <a:srgbClr val="008000"/>
                </a:solidFill>
                <a:ea typeface="宋体" pitchFamily="2" charset="-122"/>
              </a:rPr>
              <a:t>//if</a:t>
            </a:r>
          </a:p>
          <a:p>
            <a:pPr algn="l" eaLnBrk="1" hangingPunct="1">
              <a:spcBef>
                <a:spcPct val="50000"/>
              </a:spcBef>
            </a:pPr>
            <a:r>
              <a:rPr kumimoji="1" lang="en-US" altLang="zh-CN" sz="2000" b="1">
                <a:solidFill>
                  <a:schemeClr val="tx2"/>
                </a:solidFill>
                <a:ea typeface="宋体" pitchFamily="2" charset="-122"/>
              </a:rPr>
              <a:t>}//Equivalentsubstirng</a:t>
            </a:r>
          </a:p>
        </p:txBody>
      </p:sp>
      <p:sp>
        <p:nvSpPr>
          <p:cNvPr id="112644" name="Rectangle 4"/>
          <p:cNvSpPr>
            <a:spLocks noChangeArrowheads="1"/>
          </p:cNvSpPr>
          <p:nvPr/>
        </p:nvSpPr>
        <p:spPr bwMode="auto">
          <a:xfrm>
            <a:off x="3995738" y="6284913"/>
            <a:ext cx="411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err="1">
                <a:latin typeface="Tahoma" pitchFamily="34" charset="0"/>
                <a:ea typeface="宋体" pitchFamily="2" charset="-122"/>
              </a:rPr>
              <a:t>abaaabbbcaabcccccacbab</a:t>
            </a:r>
            <a:endParaRPr kumimoji="1" lang="en-US" altLang="zh-CN" sz="2400" b="1" dirty="0">
              <a:latin typeface="Tahoma"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box(in)">
                                      <p:cBhvr>
                                        <p:cTn id="7" dur="500"/>
                                        <p:tgtEl>
                                          <p:spTgt spid="353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213" y="333375"/>
            <a:ext cx="7793037" cy="639763"/>
          </a:xfrm>
        </p:spPr>
        <p:txBody>
          <a:bodyPr/>
          <a:lstStyle/>
          <a:p>
            <a:pPr eaLnBrk="1" hangingPunct="1"/>
            <a:r>
              <a:rPr lang="zh-CN" altLang="en-US" sz="4000" b="1" smtClean="0"/>
              <a:t>郑州大学研究生试题选</a:t>
            </a:r>
            <a:r>
              <a:rPr lang="en-US" altLang="zh-CN" sz="4000" b="1" smtClean="0"/>
              <a:t>(1)</a:t>
            </a:r>
          </a:p>
        </p:txBody>
      </p:sp>
      <p:sp>
        <p:nvSpPr>
          <p:cNvPr id="354307" name="Rectangle 3"/>
          <p:cNvSpPr>
            <a:spLocks noGrp="1" noChangeArrowheads="1"/>
          </p:cNvSpPr>
          <p:nvPr>
            <p:ph type="body" idx="1"/>
          </p:nvPr>
        </p:nvSpPr>
        <p:spPr>
          <a:xfrm>
            <a:off x="80963" y="1125538"/>
            <a:ext cx="8955087" cy="5543550"/>
          </a:xfrm>
        </p:spPr>
        <p:txBody>
          <a:bodyPr/>
          <a:lstStyle/>
          <a:p>
            <a:pPr eaLnBrk="1" hangingPunct="1"/>
            <a:r>
              <a:rPr lang="zh-CN" altLang="en-US" sz="2400" b="1" dirty="0" smtClean="0">
                <a:latin typeface="宋体" pitchFamily="2" charset="-122"/>
              </a:rPr>
              <a:t>设计一个算法，计算字符串</a:t>
            </a:r>
            <a:r>
              <a:rPr lang="en-US" altLang="zh-CN" sz="2400" b="1" dirty="0" err="1" smtClean="0"/>
              <a:t>str</a:t>
            </a:r>
            <a:r>
              <a:rPr lang="zh-CN" altLang="en-US" sz="2400" b="1" dirty="0" smtClean="0">
                <a:latin typeface="宋体" pitchFamily="2" charset="-122"/>
              </a:rPr>
              <a:t>中每一个字符出现的次数。</a:t>
            </a:r>
          </a:p>
          <a:p>
            <a:pPr eaLnBrk="1" hangingPunct="1"/>
            <a:endParaRPr lang="zh-CN" altLang="en-US" sz="2400" b="1" dirty="0" smtClean="0">
              <a:latin typeface="宋体" pitchFamily="2" charset="-122"/>
            </a:endParaRPr>
          </a:p>
          <a:p>
            <a:pPr eaLnBrk="1" hangingPunct="1"/>
            <a:endParaRPr lang="zh-CN" altLang="en-US" sz="2400" b="1" dirty="0" smtClean="0">
              <a:latin typeface="宋体" pitchFamily="2" charset="-122"/>
            </a:endParaRPr>
          </a:p>
          <a:p>
            <a:pPr eaLnBrk="1" hangingPunct="1"/>
            <a:endParaRPr lang="zh-CN" altLang="en-US" sz="2400" b="1" dirty="0" smtClean="0">
              <a:latin typeface="宋体" pitchFamily="2" charset="-122"/>
            </a:endParaRPr>
          </a:p>
          <a:p>
            <a:pPr eaLnBrk="1" hangingPunct="1"/>
            <a:endParaRPr lang="zh-CN" altLang="en-US" sz="2400" b="1" dirty="0" smtClean="0">
              <a:latin typeface="宋体" pitchFamily="2" charset="-122"/>
            </a:endParaRPr>
          </a:p>
          <a:p>
            <a:pPr eaLnBrk="1" hangingPunct="1"/>
            <a:endParaRPr lang="zh-CN" altLang="en-US" sz="2400" b="1" dirty="0" smtClean="0">
              <a:latin typeface="宋体" pitchFamily="2" charset="-122"/>
            </a:endParaRPr>
          </a:p>
          <a:p>
            <a:pPr eaLnBrk="1" hangingPunct="1"/>
            <a:endParaRPr lang="zh-CN" altLang="en-US" sz="2400" b="1" dirty="0" smtClean="0">
              <a:latin typeface="宋体" pitchFamily="2" charset="-122"/>
            </a:endParaRPr>
          </a:p>
          <a:p>
            <a:pPr eaLnBrk="1" hangingPunct="1"/>
            <a:endParaRPr lang="zh-CN" altLang="en-US" sz="2400" b="1" dirty="0" smtClean="0"/>
          </a:p>
          <a:p>
            <a:pPr eaLnBrk="1" hangingPunct="1"/>
            <a:endParaRPr lang="zh-CN" altLang="en-US" sz="2400" b="1" dirty="0" smtClean="0"/>
          </a:p>
          <a:p>
            <a:pPr eaLnBrk="1" hangingPunct="1"/>
            <a:r>
              <a:rPr lang="en-US" altLang="zh-CN" sz="2400" b="1" dirty="0" smtClean="0"/>
              <a:t>KMP</a:t>
            </a:r>
            <a:r>
              <a:rPr lang="zh-CN" altLang="en-US" sz="2400" b="1" dirty="0" smtClean="0">
                <a:latin typeface="宋体" pitchFamily="2" charset="-122"/>
              </a:rPr>
              <a:t>算法中，</a:t>
            </a:r>
            <a:r>
              <a:rPr lang="en-US" altLang="zh-CN" sz="2400" b="1" dirty="0" smtClean="0"/>
              <a:t>next[j]</a:t>
            </a:r>
            <a:r>
              <a:rPr lang="zh-CN" altLang="en-US" sz="2400" b="1" dirty="0" smtClean="0">
                <a:latin typeface="宋体" pitchFamily="2" charset="-122"/>
              </a:rPr>
              <a:t>函数的计算不仅与模式串本身有关，还与相匹配的主串有关。</a:t>
            </a:r>
            <a:r>
              <a:rPr lang="zh-CN" altLang="en-US" sz="2400" b="1" dirty="0" smtClean="0"/>
              <a:t> （对／错）</a:t>
            </a:r>
          </a:p>
          <a:p>
            <a:pPr eaLnBrk="1" hangingPunct="1">
              <a:buFont typeface="Wingdings" pitchFamily="2" charset="2"/>
              <a:buNone/>
            </a:pPr>
            <a:r>
              <a:rPr lang="zh-CN" altLang="en-US" sz="2400" b="1" dirty="0" smtClean="0"/>
              <a:t>   </a:t>
            </a:r>
            <a:r>
              <a:rPr lang="en-US" altLang="zh-CN" sz="2400" b="1" dirty="0" smtClean="0"/>
              <a:t>KMP</a:t>
            </a:r>
            <a:r>
              <a:rPr lang="zh-CN" altLang="en-US" sz="2400" b="1" dirty="0" smtClean="0">
                <a:latin typeface="宋体" pitchFamily="2" charset="-122"/>
              </a:rPr>
              <a:t>算法中，</a:t>
            </a:r>
            <a:r>
              <a:rPr lang="en-US" altLang="zh-CN" sz="2400" b="1" dirty="0" smtClean="0"/>
              <a:t>next[j]</a:t>
            </a:r>
            <a:r>
              <a:rPr lang="zh-CN" altLang="en-US" sz="2400" b="1" dirty="0" smtClean="0">
                <a:latin typeface="宋体" pitchFamily="2" charset="-122"/>
              </a:rPr>
              <a:t>函数值的计算仅与模式串本身有关，与相匹配的主串无关。</a:t>
            </a:r>
            <a:r>
              <a:rPr lang="zh-CN" altLang="en-US" sz="2400" b="1" dirty="0" smtClean="0"/>
              <a:t> </a:t>
            </a:r>
          </a:p>
        </p:txBody>
      </p:sp>
      <p:sp>
        <p:nvSpPr>
          <p:cNvPr id="354308" name="Rectangle 4"/>
          <p:cNvSpPr>
            <a:spLocks noChangeArrowheads="1"/>
          </p:cNvSpPr>
          <p:nvPr/>
        </p:nvSpPr>
        <p:spPr bwMode="auto">
          <a:xfrm>
            <a:off x="457200" y="1685925"/>
            <a:ext cx="7620000"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typedef struct { char ch; int count;}cch;</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void count(string str,cch c[])</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  int i,j,k=-1;</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   for (i=0;i&lt;str.len;i++){</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         for (j=0;j&lt;=k;j++)</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               if (c[j].ch==str.ch[i]){c[j].count++;break;}</a:t>
            </a:r>
          </a:p>
          <a:p>
            <a:pPr algn="l">
              <a:lnSpc>
                <a:spcPct val="90000"/>
              </a:lnSpc>
              <a:spcBef>
                <a:spcPct val="50000"/>
              </a:spcBef>
              <a:buClr>
                <a:schemeClr val="folHlink"/>
              </a:buClr>
              <a:buSzPct val="60000"/>
              <a:buFont typeface="Wingdings" pitchFamily="2" charset="2"/>
              <a:buNone/>
            </a:pPr>
            <a:r>
              <a:rPr kumimoji="1" lang="en-US" altLang="zh-CN" sz="2000" b="1">
                <a:ea typeface="宋体" pitchFamily="2" charset="-122"/>
              </a:rPr>
              <a:t>              if (j&gt;=k){k++; c[k].ch=str.ch[i];c[k].count=1;}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54307">
                                            <p:txEl>
                                              <p:pRg st="10" end="10"/>
                                            </p:txEl>
                                          </p:spTgt>
                                        </p:tgtEl>
                                        <p:attrNameLst>
                                          <p:attrName>style.visibility</p:attrName>
                                        </p:attrNameLst>
                                      </p:cBhvr>
                                      <p:to>
                                        <p:strVal val="visible"/>
                                      </p:to>
                                    </p:set>
                                    <p:animEffect transition="in" filter="blinds(horizontal)">
                                      <p:cBhvr>
                                        <p:cTn id="11" dur="500"/>
                                        <p:tgtEl>
                                          <p:spTgt spid="354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95288" y="333375"/>
            <a:ext cx="7793037" cy="784225"/>
          </a:xfrm>
        </p:spPr>
        <p:txBody>
          <a:bodyPr/>
          <a:lstStyle/>
          <a:p>
            <a:pPr eaLnBrk="1" hangingPunct="1"/>
            <a:r>
              <a:rPr lang="zh-CN" altLang="en-US" sz="4000" b="1" smtClean="0"/>
              <a:t>郑州大学研究生试题选</a:t>
            </a:r>
            <a:r>
              <a:rPr lang="en-US" altLang="zh-CN" sz="4000" b="1" smtClean="0"/>
              <a:t>(2)</a:t>
            </a:r>
          </a:p>
        </p:txBody>
      </p:sp>
      <p:sp>
        <p:nvSpPr>
          <p:cNvPr id="114691" name="Rectangle 3"/>
          <p:cNvSpPr>
            <a:spLocks noGrp="1" noChangeArrowheads="1"/>
          </p:cNvSpPr>
          <p:nvPr>
            <p:ph type="body" idx="1"/>
          </p:nvPr>
        </p:nvSpPr>
        <p:spPr>
          <a:xfrm>
            <a:off x="468313" y="1196975"/>
            <a:ext cx="8447087" cy="5184775"/>
          </a:xfrm>
        </p:spPr>
        <p:txBody>
          <a:bodyPr/>
          <a:lstStyle/>
          <a:p>
            <a:pPr algn="just" eaLnBrk="1" hangingPunct="1">
              <a:lnSpc>
                <a:spcPct val="90000"/>
              </a:lnSpc>
              <a:buFont typeface="Wingdings" pitchFamily="2" charset="2"/>
              <a:buNone/>
            </a:pPr>
            <a:endParaRPr lang="en-US" altLang="zh-CN" sz="2800" b="1" dirty="0" smtClean="0">
              <a:latin typeface="Times New Roman" pitchFamily="18" charset="0"/>
              <a:ea typeface="楷体_GB2312" pitchFamily="49" charset="-122"/>
            </a:endParaRPr>
          </a:p>
          <a:p>
            <a:pPr algn="just" eaLnBrk="1" hangingPunct="1">
              <a:lnSpc>
                <a:spcPct val="90000"/>
              </a:lnSpc>
            </a:pPr>
            <a:r>
              <a:rPr lang="zh-CN" altLang="en-US" sz="2800" b="1" dirty="0" smtClean="0">
                <a:latin typeface="Times New Roman" pitchFamily="18" charset="0"/>
                <a:ea typeface="楷体_GB2312" pitchFamily="49" charset="-122"/>
              </a:rPr>
              <a:t>设目标串</a:t>
            </a:r>
            <a:r>
              <a:rPr lang="en-US" altLang="zh-CN" sz="2800" b="1" dirty="0" smtClean="0">
                <a:latin typeface="Times New Roman" pitchFamily="18" charset="0"/>
                <a:ea typeface="楷体_GB2312" pitchFamily="49" charset="-122"/>
              </a:rPr>
              <a:t>S=</a:t>
            </a:r>
            <a:r>
              <a:rPr lang="en-US" altLang="zh-CN" sz="2800" b="1" dirty="0" smtClean="0">
                <a:latin typeface="Arial" pitchFamily="34" charset="0"/>
                <a:ea typeface="楷体_GB2312" pitchFamily="49" charset="-122"/>
              </a:rPr>
              <a:t>’</a:t>
            </a:r>
            <a:r>
              <a:rPr lang="en-US" altLang="zh-CN" sz="2800" b="1" dirty="0" err="1" smtClean="0">
                <a:latin typeface="Times New Roman" pitchFamily="18" charset="0"/>
                <a:ea typeface="楷体_GB2312" pitchFamily="49" charset="-122"/>
              </a:rPr>
              <a:t>abcaabbabcabaacbacba</a:t>
            </a:r>
            <a:r>
              <a:rPr lang="en-US" altLang="zh-CN" sz="2800" b="1" dirty="0" smtClean="0">
                <a:latin typeface="Arial" pitchFamily="34" charset="0"/>
                <a:ea typeface="楷体_GB2312" pitchFamily="49" charset="-122"/>
              </a:rPr>
              <a:t>’</a:t>
            </a:r>
            <a:r>
              <a:rPr lang="en-US" altLang="zh-CN" sz="2800" b="1" dirty="0" smtClean="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模式串</a:t>
            </a:r>
            <a:r>
              <a:rPr lang="en-US" altLang="zh-CN" sz="2800" b="1" dirty="0" smtClean="0">
                <a:latin typeface="Times New Roman" pitchFamily="18" charset="0"/>
                <a:ea typeface="楷体_GB2312" pitchFamily="49" charset="-122"/>
              </a:rPr>
              <a:t>p=</a:t>
            </a:r>
            <a:r>
              <a:rPr lang="en-US" altLang="zh-CN" sz="2800" b="1" dirty="0" smtClean="0">
                <a:latin typeface="Arial" pitchFamily="34" charset="0"/>
                <a:ea typeface="楷体_GB2312" pitchFamily="49" charset="-122"/>
              </a:rPr>
              <a:t>’</a:t>
            </a:r>
            <a:r>
              <a:rPr lang="en-US" altLang="zh-CN" sz="2800" b="1" dirty="0" err="1" smtClean="0">
                <a:latin typeface="Times New Roman" pitchFamily="18" charset="0"/>
                <a:ea typeface="楷体_GB2312" pitchFamily="49" charset="-122"/>
              </a:rPr>
              <a:t>abcabaa</a:t>
            </a:r>
            <a:r>
              <a:rPr lang="en-US" altLang="zh-CN" sz="2800" b="1" dirty="0" smtClean="0">
                <a:latin typeface="Arial" pitchFamily="34" charset="0"/>
                <a:ea typeface="楷体_GB2312" pitchFamily="49" charset="-122"/>
              </a:rPr>
              <a:t>’</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1</a:t>
            </a:r>
            <a:r>
              <a:rPr lang="zh-CN" altLang="en-US" sz="2800" b="1" dirty="0" smtClean="0">
                <a:latin typeface="Times New Roman" pitchFamily="18" charset="0"/>
                <a:ea typeface="楷体_GB2312" pitchFamily="49" charset="-122"/>
              </a:rPr>
              <a:t>）计算模式串</a:t>
            </a:r>
            <a:r>
              <a:rPr lang="en-US" altLang="zh-CN" sz="2800" b="1" dirty="0" smtClean="0">
                <a:latin typeface="Times New Roman" pitchFamily="18" charset="0"/>
                <a:ea typeface="楷体_GB2312" pitchFamily="49" charset="-122"/>
              </a:rPr>
              <a:t>p</a:t>
            </a:r>
            <a:r>
              <a:rPr lang="zh-CN" altLang="en-US" sz="2800" b="1" dirty="0" smtClean="0">
                <a:latin typeface="Times New Roman" pitchFamily="18" charset="0"/>
                <a:ea typeface="楷体_GB2312" pitchFamily="49" charset="-122"/>
              </a:rPr>
              <a:t>的</a:t>
            </a:r>
            <a:r>
              <a:rPr lang="en-US" altLang="zh-CN" sz="2800" b="1" dirty="0" smtClean="0">
                <a:latin typeface="Times New Roman" pitchFamily="18" charset="0"/>
                <a:ea typeface="楷体_GB2312" pitchFamily="49" charset="-122"/>
              </a:rPr>
              <a:t>next[j]</a:t>
            </a:r>
            <a:r>
              <a:rPr lang="zh-CN" altLang="en-US" sz="2800" b="1" dirty="0" smtClean="0">
                <a:latin typeface="Times New Roman" pitchFamily="18" charset="0"/>
                <a:ea typeface="楷体_GB2312" pitchFamily="49" charset="-122"/>
              </a:rPr>
              <a:t>的值；（</a:t>
            </a:r>
            <a:r>
              <a:rPr lang="en-US" altLang="zh-CN" sz="2800" b="1" dirty="0" smtClean="0">
                <a:latin typeface="Times New Roman" pitchFamily="18" charset="0"/>
                <a:ea typeface="楷体_GB2312" pitchFamily="49" charset="-122"/>
              </a:rPr>
              <a:t>2</a:t>
            </a:r>
            <a:r>
              <a:rPr lang="zh-CN" altLang="en-US" sz="2800" b="1" dirty="0" smtClean="0">
                <a:latin typeface="Times New Roman" pitchFamily="18" charset="0"/>
                <a:ea typeface="楷体_GB2312" pitchFamily="49" charset="-122"/>
              </a:rPr>
              <a:t>）不写算法，画出利用</a:t>
            </a:r>
            <a:r>
              <a:rPr lang="en-US" altLang="zh-CN" sz="2800" b="1" dirty="0" smtClean="0">
                <a:latin typeface="Times New Roman" pitchFamily="18" charset="0"/>
                <a:ea typeface="楷体_GB2312" pitchFamily="49" charset="-122"/>
              </a:rPr>
              <a:t>KMP</a:t>
            </a:r>
            <a:r>
              <a:rPr lang="zh-CN" altLang="en-US" sz="2800" b="1" dirty="0" smtClean="0">
                <a:latin typeface="Times New Roman" pitchFamily="18" charset="0"/>
                <a:ea typeface="楷体_GB2312" pitchFamily="49" charset="-122"/>
              </a:rPr>
              <a:t>算法进行模式匹配的每一趟匹配过程。 </a:t>
            </a:r>
          </a:p>
          <a:p>
            <a:pPr algn="just" eaLnBrk="1" hangingPunct="1">
              <a:lnSpc>
                <a:spcPct val="90000"/>
              </a:lnSpc>
            </a:pPr>
            <a:r>
              <a:rPr lang="zh-CN" altLang="en-US" sz="2800" b="1" dirty="0" smtClean="0">
                <a:latin typeface="Times New Roman" pitchFamily="18" charset="0"/>
                <a:ea typeface="楷体_GB2312" pitchFamily="49" charset="-122"/>
              </a:rPr>
              <a:t>已知模式串</a:t>
            </a:r>
            <a:r>
              <a:rPr lang="zh-CN" altLang="en-US" sz="2800" b="1" dirty="0" smtClean="0">
                <a:latin typeface="Arial" pitchFamily="34" charset="0"/>
                <a:ea typeface="楷体_GB2312" pitchFamily="49" charset="-122"/>
              </a:rPr>
              <a:t>“</a:t>
            </a:r>
            <a:r>
              <a:rPr lang="en-US" altLang="zh-CN" sz="2800" b="1" dirty="0" err="1" smtClean="0">
                <a:latin typeface="Times New Roman" pitchFamily="18" charset="0"/>
                <a:ea typeface="楷体_GB2312" pitchFamily="49" charset="-122"/>
              </a:rPr>
              <a:t>abaabaab</a:t>
            </a:r>
            <a:r>
              <a:rPr lang="en-US" altLang="zh-CN" sz="2800" b="1" dirty="0" smtClean="0">
                <a:latin typeface="Arial" pitchFamily="34" charset="0"/>
                <a:ea typeface="楷体_GB2312" pitchFamily="49" charset="-122"/>
              </a:rPr>
              <a:t>”</a:t>
            </a:r>
            <a:r>
              <a:rPr lang="zh-CN" altLang="en-US" sz="2800" b="1" dirty="0" smtClean="0">
                <a:latin typeface="Times New Roman" pitchFamily="18" charset="0"/>
                <a:ea typeface="楷体_GB2312" pitchFamily="49" charset="-122"/>
              </a:rPr>
              <a:t>，则</a:t>
            </a:r>
            <a:r>
              <a:rPr lang="en-US" altLang="zh-CN" sz="2800" b="1" dirty="0" smtClean="0">
                <a:latin typeface="Times New Roman" pitchFamily="18" charset="0"/>
                <a:ea typeface="楷体_GB2312" pitchFamily="49" charset="-122"/>
              </a:rPr>
              <a:t>next[5]=</a:t>
            </a:r>
            <a:r>
              <a:rPr lang="zh-CN" altLang="en-US" sz="2800" b="1" dirty="0" smtClean="0">
                <a:latin typeface="Times New Roman" pitchFamily="18" charset="0"/>
                <a:ea typeface="楷体_GB2312" pitchFamily="49" charset="-122"/>
              </a:rPr>
              <a:t> </a:t>
            </a:r>
            <a:r>
              <a:rPr lang="en-US" altLang="zh-CN" sz="2800" b="1" dirty="0" smtClean="0">
                <a:latin typeface="Times New Roman" pitchFamily="18" charset="0"/>
                <a:ea typeface="楷体_GB2312" pitchFamily="49" charset="-122"/>
              </a:rPr>
              <a:t>______________</a:t>
            </a:r>
            <a:r>
              <a:rPr lang="zh-CN" altLang="en-US" sz="2800" b="1" dirty="0" smtClean="0">
                <a:latin typeface="Times New Roman" pitchFamily="18" charset="0"/>
                <a:ea typeface="楷体_GB2312" pitchFamily="49" charset="-122"/>
              </a:rPr>
              <a:t>。 </a:t>
            </a:r>
          </a:p>
          <a:p>
            <a:pPr algn="just" eaLnBrk="1" hangingPunct="1">
              <a:lnSpc>
                <a:spcPct val="90000"/>
              </a:lnSpc>
            </a:pPr>
            <a:r>
              <a:rPr lang="en-US" altLang="zh-CN" sz="2800" b="1" dirty="0" smtClean="0">
                <a:latin typeface="Times New Roman" pitchFamily="18" charset="0"/>
                <a:ea typeface="楷体_GB2312" pitchFamily="49" charset="-122"/>
              </a:rPr>
              <a:t>s1,s2</a:t>
            </a:r>
            <a:r>
              <a:rPr lang="zh-CN" altLang="en-US" sz="2800" b="1" dirty="0" smtClean="0">
                <a:latin typeface="Times New Roman" pitchFamily="18" charset="0"/>
                <a:ea typeface="楷体_GB2312" pitchFamily="49" charset="-122"/>
              </a:rPr>
              <a:t>是两个最大串长为</a:t>
            </a:r>
            <a:r>
              <a:rPr lang="en-US" altLang="zh-CN" sz="2800" b="1" dirty="0" smtClean="0">
                <a:latin typeface="Times New Roman" pitchFamily="18" charset="0"/>
                <a:ea typeface="楷体_GB2312" pitchFamily="49" charset="-122"/>
              </a:rPr>
              <a:t>MAXSTRLEN</a:t>
            </a:r>
            <a:r>
              <a:rPr lang="zh-CN" altLang="en-US" sz="2800" b="1" dirty="0" smtClean="0">
                <a:latin typeface="Times New Roman" pitchFamily="18" charset="0"/>
                <a:ea typeface="楷体_GB2312" pitchFamily="49" charset="-122"/>
              </a:rPr>
              <a:t>的定长顺序存储串，</a:t>
            </a:r>
            <a:r>
              <a:rPr lang="en-US" altLang="zh-CN" sz="2800" b="1" dirty="0" err="1" smtClean="0">
                <a:latin typeface="Times New Roman" pitchFamily="18" charset="0"/>
                <a:ea typeface="楷体_GB2312" pitchFamily="49" charset="-122"/>
              </a:rPr>
              <a:t>concat</a:t>
            </a:r>
            <a:r>
              <a:rPr lang="en-US" altLang="zh-CN" sz="2800" b="1" dirty="0" smtClean="0">
                <a:latin typeface="Times New Roman" pitchFamily="18" charset="0"/>
                <a:ea typeface="楷体_GB2312" pitchFamily="49" charset="-122"/>
              </a:rPr>
              <a:t>( &amp;t, s1, s2 )</a:t>
            </a:r>
            <a:r>
              <a:rPr lang="zh-CN" altLang="en-US" sz="2800" b="1" dirty="0" smtClean="0">
                <a:latin typeface="Times New Roman" pitchFamily="18" charset="0"/>
                <a:ea typeface="楷体_GB2312" pitchFamily="49" charset="-122"/>
              </a:rPr>
              <a:t>，当</a:t>
            </a:r>
            <a:r>
              <a:rPr lang="en-US" altLang="zh-CN" sz="2800" b="1" dirty="0" smtClean="0">
                <a:latin typeface="Times New Roman" pitchFamily="18" charset="0"/>
                <a:ea typeface="楷体_GB2312" pitchFamily="49" charset="-122"/>
              </a:rPr>
              <a:t>_____</a:t>
            </a:r>
            <a:r>
              <a:rPr lang="zh-CN" altLang="en-US" sz="2800" b="1" dirty="0" smtClean="0">
                <a:latin typeface="Times New Roman" pitchFamily="18" charset="0"/>
                <a:ea typeface="楷体_GB2312" pitchFamily="49" charset="-122"/>
              </a:rPr>
              <a:t>时将</a:t>
            </a:r>
            <a:r>
              <a:rPr lang="en-US" altLang="zh-CN" sz="2800" b="1" dirty="0" smtClean="0">
                <a:latin typeface="Times New Roman" pitchFamily="18" charset="0"/>
                <a:ea typeface="楷体_GB2312" pitchFamily="49" charset="-122"/>
              </a:rPr>
              <a:t>s2 </a:t>
            </a:r>
            <a:r>
              <a:rPr lang="zh-CN" altLang="en-US" sz="2800" b="1" dirty="0" smtClean="0">
                <a:latin typeface="Times New Roman" pitchFamily="18" charset="0"/>
                <a:ea typeface="楷体_GB2312" pitchFamily="49" charset="-122"/>
              </a:rPr>
              <a:t>的一部分或全部被截断。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50825" y="207963"/>
            <a:ext cx="864235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30000"/>
              </a:lnSpc>
              <a:spcBef>
                <a:spcPct val="50000"/>
              </a:spcBef>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本章小结</a:t>
            </a:r>
            <a:r>
              <a:rPr kumimoji="1" lang="en-US" altLang="zh-CN" sz="2800" b="1">
                <a:latin typeface="楷体_GB2312" pitchFamily="49" charset="-122"/>
                <a:ea typeface="楷体_GB2312" pitchFamily="49" charset="-122"/>
              </a:rPr>
              <a:t>】</a:t>
            </a:r>
            <a:br>
              <a:rPr kumimoji="1" lang="en-US" altLang="zh-CN" sz="2800" b="1">
                <a:latin typeface="楷体_GB2312" pitchFamily="49" charset="-122"/>
                <a:ea typeface="楷体_GB2312" pitchFamily="49" charset="-122"/>
              </a:rPr>
            </a:br>
            <a:r>
              <a:rPr kumimoji="1" lang="zh-CN" altLang="en-US" sz="2800" b="1">
                <a:latin typeface="楷体_GB2312" pitchFamily="49" charset="-122"/>
                <a:ea typeface="楷体_GB2312" pitchFamily="49" charset="-122"/>
              </a:rPr>
              <a:t>串的两个显著特点是，其一、它的数据元素都是字符，因此它的存储结构和线性表有很大不同，例如多数情况下，实现串类型采用的是</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堆分配</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的存储结构，而当用链表存储串值时，结点中数据域的类型不是</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字符</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，而是</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串</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，这种块链结构通常只在应用程序中使用；其二、串的基本操作通常以</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串的整体</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作为操作对象，而不像线性表是以</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数据元素</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作为操作对象。</a:t>
            </a:r>
            <a:r>
              <a:rPr kumimoji="1" lang="zh-CN" altLang="en-US" sz="2800">
                <a:latin typeface="楷体_GB2312" pitchFamily="49" charset="-122"/>
                <a:ea typeface="楷体_GB2312" pitchFamily="49" charset="-122"/>
              </a:rPr>
              <a:t> </a:t>
            </a:r>
            <a:endParaRPr kumimoji="1" lang="zh-CN" altLang="en-US" sz="2800" b="1">
              <a:latin typeface="楷体_GB2312" pitchFamily="49" charset="-122"/>
              <a:ea typeface="楷体_GB2312" pitchFamily="49" charset="-122"/>
            </a:endParaRPr>
          </a:p>
        </p:txBody>
      </p:sp>
    </p:spTree>
  </p:cSld>
  <p:clrMapOvr>
    <a:masterClrMapping/>
  </p:clrMapOvr>
  <p:transition spd="med"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50825" y="300038"/>
            <a:ext cx="86423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ea typeface="黑体" pitchFamily="49" charset="-122"/>
              </a:defRPr>
            </a:lvl1pPr>
            <a:lvl2pPr marL="742950" indent="-285750" eaLnBrk="0" hangingPunct="0">
              <a:defRPr>
                <a:solidFill>
                  <a:schemeClr val="tx1"/>
                </a:solidFill>
                <a:latin typeface="Times New Roman" pitchFamily="18" charset="0"/>
                <a:ea typeface="黑体" pitchFamily="49" charset="-122"/>
              </a:defRPr>
            </a:lvl2pPr>
            <a:lvl3pPr marL="1143000" indent="-228600" eaLnBrk="0" hangingPunct="0">
              <a:defRPr>
                <a:solidFill>
                  <a:schemeClr val="tx1"/>
                </a:solidFill>
                <a:latin typeface="Times New Roman" pitchFamily="18" charset="0"/>
                <a:ea typeface="黑体" pitchFamily="49" charset="-122"/>
              </a:defRPr>
            </a:lvl3pPr>
            <a:lvl4pPr marL="1600200" indent="-228600" eaLnBrk="0" hangingPunct="0">
              <a:defRPr>
                <a:solidFill>
                  <a:schemeClr val="tx1"/>
                </a:solidFill>
                <a:latin typeface="Times New Roman" pitchFamily="18" charset="0"/>
                <a:ea typeface="黑体" pitchFamily="49" charset="-122"/>
              </a:defRPr>
            </a:lvl4pPr>
            <a:lvl5pPr marL="2057400" indent="-228600" eaLnBrk="0" hangingPunct="0">
              <a:defRPr>
                <a:solidFill>
                  <a:schemeClr val="tx1"/>
                </a:solidFill>
                <a:latin typeface="Times New Roman" pitchFamily="18" charset="0"/>
                <a:ea typeface="黑体" pitchFamily="49" charset="-122"/>
              </a:defRPr>
            </a:lvl5pPr>
            <a:lvl6pPr marL="2514600" indent="-228600" algn="ctr" eaLnBrk="0" fontAlgn="base" hangingPunct="0">
              <a:spcBef>
                <a:spcPct val="0"/>
              </a:spcBef>
              <a:spcAft>
                <a:spcPct val="0"/>
              </a:spcAft>
              <a:defRPr>
                <a:solidFill>
                  <a:schemeClr val="tx1"/>
                </a:solidFill>
                <a:latin typeface="Times New Roman" pitchFamily="18" charset="0"/>
                <a:ea typeface="黑体" pitchFamily="49" charset="-122"/>
              </a:defRPr>
            </a:lvl6pPr>
            <a:lvl7pPr marL="2971800" indent="-228600" algn="ctr" eaLnBrk="0" fontAlgn="base" hangingPunct="0">
              <a:spcBef>
                <a:spcPct val="0"/>
              </a:spcBef>
              <a:spcAft>
                <a:spcPct val="0"/>
              </a:spcAft>
              <a:defRPr>
                <a:solidFill>
                  <a:schemeClr val="tx1"/>
                </a:solidFill>
                <a:latin typeface="Times New Roman" pitchFamily="18" charset="0"/>
                <a:ea typeface="黑体" pitchFamily="49" charset="-122"/>
              </a:defRPr>
            </a:lvl7pPr>
            <a:lvl8pPr marL="3429000" indent="-228600" algn="ctr" eaLnBrk="0" fontAlgn="base" hangingPunct="0">
              <a:spcBef>
                <a:spcPct val="0"/>
              </a:spcBef>
              <a:spcAft>
                <a:spcPct val="0"/>
              </a:spcAft>
              <a:defRPr>
                <a:solidFill>
                  <a:schemeClr val="tx1"/>
                </a:solidFill>
                <a:latin typeface="Times New Roman" pitchFamily="18" charset="0"/>
                <a:ea typeface="黑体" pitchFamily="49" charset="-122"/>
              </a:defRPr>
            </a:lvl8pPr>
            <a:lvl9pPr marL="3886200" indent="-228600" algn="ctr" eaLnBrk="0" fontAlgn="base" hangingPunct="0">
              <a:spcBef>
                <a:spcPct val="0"/>
              </a:spcBef>
              <a:spcAft>
                <a:spcPct val="0"/>
              </a:spcAft>
              <a:defRPr>
                <a:solidFill>
                  <a:schemeClr val="tx1"/>
                </a:solidFill>
                <a:latin typeface="Times New Roman" pitchFamily="18" charset="0"/>
                <a:ea typeface="黑体" pitchFamily="49" charset="-122"/>
              </a:defRPr>
            </a:lvl9pPr>
          </a:lstStyle>
          <a:p>
            <a:pPr algn="l" eaLnBrk="1" hangingPunct="1">
              <a:lnSpc>
                <a:spcPct val="130000"/>
              </a:lnSpc>
              <a:spcBef>
                <a:spcPct val="50000"/>
              </a:spcBef>
            </a:pPr>
            <a:r>
              <a:rPr kumimoji="1" lang="en-US" altLang="zh-CN" sz="2800" b="1">
                <a:ea typeface="楷体_GB2312" pitchFamily="49" charset="-122"/>
              </a:rPr>
              <a:t>“</a:t>
            </a:r>
            <a:r>
              <a:rPr kumimoji="1" lang="zh-CN" altLang="en-US" sz="2800" b="1">
                <a:latin typeface="楷体_GB2312" pitchFamily="49" charset="-122"/>
                <a:ea typeface="楷体_GB2312" pitchFamily="49" charset="-122"/>
              </a:rPr>
              <a:t>串匹配</a:t>
            </a:r>
            <a:r>
              <a:rPr kumimoji="1" lang="zh-CN" altLang="en-US" sz="2800" b="1">
                <a:ea typeface="楷体_GB2312" pitchFamily="49" charset="-122"/>
              </a:rPr>
              <a:t>”</a:t>
            </a:r>
            <a:r>
              <a:rPr kumimoji="1" lang="zh-CN" altLang="en-US" sz="2800" b="1">
                <a:latin typeface="楷体_GB2312" pitchFamily="49" charset="-122"/>
                <a:ea typeface="楷体_GB2312" pitchFamily="49" charset="-122"/>
              </a:rPr>
              <a:t>的简单算法（算法</a:t>
            </a:r>
            <a:r>
              <a:rPr kumimoji="1" lang="en-US" altLang="zh-CN" sz="2800" b="1">
                <a:latin typeface="楷体_GB2312" pitchFamily="49" charset="-122"/>
                <a:ea typeface="楷体_GB2312" pitchFamily="49" charset="-122"/>
              </a:rPr>
              <a:t>4.5</a:t>
            </a:r>
            <a:r>
              <a:rPr kumimoji="1" lang="zh-CN" altLang="en-US" sz="2800" b="1">
                <a:latin typeface="楷体_GB2312" pitchFamily="49" charset="-122"/>
                <a:ea typeface="楷体_GB2312" pitchFamily="49" charset="-122"/>
              </a:rPr>
              <a:t>）其算法思想直截了当，简单易懂，适用于在一般的文档编辑中应用，但在某些特殊情况，例如只有</a:t>
            </a:r>
            <a:r>
              <a:rPr kumimoji="1" lang="en-US" altLang="zh-CN" sz="2800" b="1">
                <a:latin typeface="楷体_GB2312" pitchFamily="49" charset="-122"/>
                <a:ea typeface="楷体_GB2312" pitchFamily="49" charset="-122"/>
              </a:rPr>
              <a:t>0</a:t>
            </a:r>
            <a:r>
              <a:rPr kumimoji="1" lang="zh-CN" altLang="en-US" sz="2800" b="1">
                <a:latin typeface="楷体_GB2312" pitchFamily="49" charset="-122"/>
                <a:ea typeface="楷体_GB2312" pitchFamily="49" charset="-122"/>
              </a:rPr>
              <a:t>和</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两种字符构成的文本串中应用时效率就很低。</a:t>
            </a:r>
          </a:p>
        </p:txBody>
      </p:sp>
    </p:spTree>
  </p:cSld>
  <p:clrMapOvr>
    <a:masterClrMapping/>
  </p:clrMapOvr>
  <p:transition spd="med" advClick="0"/>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黑体" pitchFamily="49"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6802</TotalTime>
  <Words>8150</Words>
  <Application>Microsoft Office PowerPoint</Application>
  <PresentationFormat>全屏显示(4:3)</PresentationFormat>
  <Paragraphs>1518</Paragraphs>
  <Slides>100</Slides>
  <Notes>2</Notes>
  <HiddenSlides>6</HiddenSlides>
  <MMClips>0</MMClips>
  <ScaleCrop>false</ScaleCrop>
  <HeadingPairs>
    <vt:vector size="6" baseType="variant">
      <vt:variant>
        <vt:lpstr>主题</vt:lpstr>
      </vt:variant>
      <vt:variant>
        <vt:i4>7</vt:i4>
      </vt:variant>
      <vt:variant>
        <vt:lpstr>嵌入 OLE 服务器</vt:lpstr>
      </vt:variant>
      <vt:variant>
        <vt:i4>4</vt:i4>
      </vt:variant>
      <vt:variant>
        <vt:lpstr>幻灯片标题</vt:lpstr>
      </vt:variant>
      <vt:variant>
        <vt:i4>100</vt:i4>
      </vt:variant>
    </vt:vector>
  </HeadingPairs>
  <TitlesOfParts>
    <vt:vector size="111" baseType="lpstr">
      <vt:lpstr>吉祥如意</vt:lpstr>
      <vt:lpstr>Pixel</vt:lpstr>
      <vt:lpstr>caiyun</vt:lpstr>
      <vt:lpstr>1_Pixel</vt:lpstr>
      <vt:lpstr>Blends</vt:lpstr>
      <vt:lpstr>Network</vt:lpstr>
      <vt:lpstr>1_吉祥如意</vt:lpstr>
      <vt:lpstr>剪辑</vt:lpstr>
      <vt:lpstr>公式</vt:lpstr>
      <vt:lpstr>Picture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4.2串的表示和实现</vt:lpstr>
      <vt:lpstr>定长顺序存储表示 </vt:lpstr>
      <vt:lpstr>PowerPoint 演示文稿</vt:lpstr>
      <vt:lpstr>PowerPoint 演示文稿</vt:lpstr>
      <vt:lpstr>2、串复制StrCopy(&amp;T,S)</vt:lpstr>
      <vt:lpstr>4、串判空StrEmpty(T)</vt:lpstr>
      <vt:lpstr>6、串插入StrInsert(&amp;S,pos, 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2、串复制StrCopy(&amp;T,S)</vt:lpstr>
      <vt:lpstr>3、串判空StrEmpty(HString s)</vt:lpstr>
      <vt:lpstr>4、串的定位Index(s1,s2)</vt:lpstr>
      <vt:lpstr>5、串删除StrDelete(&amp;S,pos,len)</vt:lpstr>
      <vt:lpstr>PowerPoint 演示文稿</vt:lpstr>
      <vt:lpstr>串的堆分配存储表示小结</vt:lpstr>
      <vt:lpstr>PowerPoint 演示文稿</vt:lpstr>
      <vt:lpstr>PowerPoint 演示文稿</vt:lpstr>
      <vt:lpstr>PowerPoint 演示文稿</vt:lpstr>
      <vt:lpstr>串的块链存储表示小结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4.4.1  文本编辑</vt:lpstr>
      <vt:lpstr>PowerPoint 演示文稿</vt:lpstr>
      <vt:lpstr>PowerPoint 演示文稿</vt:lpstr>
      <vt:lpstr>  文本编辑的过程</vt:lpstr>
      <vt:lpstr>PowerPoint 演示文稿</vt:lpstr>
      <vt:lpstr>文本编辑程序的存储结构和效率分析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郑州大学研究生试题选(1)</vt:lpstr>
      <vt:lpstr>郑州大学研究生试题选(2)</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thcic</dc:creator>
  <cp:lastModifiedBy>lx</cp:lastModifiedBy>
  <cp:revision>479</cp:revision>
  <dcterms:created xsi:type="dcterms:W3CDTF">1998-08-20T06:59:18Z</dcterms:created>
  <dcterms:modified xsi:type="dcterms:W3CDTF">2022-03-28T12:15:34Z</dcterms:modified>
</cp:coreProperties>
</file>